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2" r:id="rId3"/>
    <p:sldId id="342" r:id="rId4"/>
    <p:sldId id="343" r:id="rId5"/>
    <p:sldId id="341" r:id="rId6"/>
    <p:sldId id="344" r:id="rId7"/>
    <p:sldId id="335" r:id="rId8"/>
    <p:sldId id="273" r:id="rId9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5" autoAdjust="0"/>
    <p:restoredTop sz="80602" autoAdjust="0"/>
  </p:normalViewPr>
  <p:slideViewPr>
    <p:cSldViewPr snapToGrid="0" snapToObjects="1">
      <p:cViewPr varScale="1">
        <p:scale>
          <a:sx n="93" d="100"/>
          <a:sy n="93" d="100"/>
        </p:scale>
        <p:origin x="2112" y="78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29837" cy="49712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2" y="9443663"/>
            <a:ext cx="2929837" cy="49712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07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96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09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>
          <a:xfrm>
            <a:off x="7812088" y="6356350"/>
            <a:ext cx="11525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2015-09-27</a:t>
            </a:r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67675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Meikal Mumin - Slide for LGP Presentation in Dublin on RLS in Africa</a:t>
            </a:r>
            <a:endParaRPr lang="de-DE" dirty="0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>
          <a:xfrm>
            <a:off x="107950" y="6356350"/>
            <a:ext cx="6477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899FC-5C19-4A89-A97E-344050FA59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70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68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youtube.com/user/ICANNnews" TargetMode="External"/><Relationship Id="rId13" Type="http://schemas.openxmlformats.org/officeDocument/2006/relationships/image" Target="../media/image12.png"/><Relationship Id="rId18" Type="http://schemas.openxmlformats.org/officeDocument/2006/relationships/hyperlink" Target="slideshare.net/icannpresentations" TargetMode="External"/><Relationship Id="rId3" Type="http://schemas.openxmlformats.org/officeDocument/2006/relationships/image" Target="../media/image2.emf"/><Relationship Id="rId7" Type="http://schemas.openxmlformats.org/officeDocument/2006/relationships/image" Target="../media/image9.png"/><Relationship Id="rId12" Type="http://schemas.openxmlformats.org/officeDocument/2006/relationships/hyperlink" Target="twitter.com/icann" TargetMode="External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6" Type="http://schemas.openxmlformats.org/officeDocument/2006/relationships/hyperlink" Target="weibo.com/ICANNor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facebook.com/icannorg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hyperlink" Target="linkedin.com/company/icann" TargetMode="External"/><Relationship Id="rId19" Type="http://schemas.openxmlformats.org/officeDocument/2006/relationships/image" Target="../media/image15.png"/><Relationship Id="rId4" Type="http://schemas.openxmlformats.org/officeDocument/2006/relationships/hyperlink" Target="flickr.com/photos/icann" TargetMode="External"/><Relationship Id="rId9" Type="http://schemas.openxmlformats.org/officeDocument/2006/relationships/image" Target="../media/image10.png"/><Relationship Id="rId14" Type="http://schemas.openxmlformats.org/officeDocument/2006/relationships/hyperlink" Target="gplus.to/ican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5432898" cy="6950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Latin Generation Panel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3074" y="5152820"/>
            <a:ext cx="5636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Chris Dillon  |  IDN Program session, Marrakech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350124" y="1299014"/>
            <a:ext cx="2539800" cy="217525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48738" y="1299014"/>
            <a:ext cx="2539800" cy="2175252"/>
          </a:xfrm>
          <a:prstGeom prst="rect">
            <a:avLst/>
          </a:prstGeom>
          <a:solidFill>
            <a:schemeClr val="accent4">
              <a:alpha val="63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350124" y="1299014"/>
            <a:ext cx="2539800" cy="87588"/>
          </a:xfrm>
          <a:prstGeom prst="rect">
            <a:avLst/>
          </a:prstGeom>
          <a:solidFill>
            <a:srgbClr val="145357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048738" y="1299014"/>
            <a:ext cx="2539800" cy="87588"/>
          </a:xfrm>
          <a:prstGeom prst="rect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1511" y="3681668"/>
            <a:ext cx="2539800" cy="217525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50124" y="3681668"/>
            <a:ext cx="2539800" cy="2175252"/>
          </a:xfrm>
          <a:prstGeom prst="rect">
            <a:avLst/>
          </a:prstGeom>
          <a:solidFill>
            <a:schemeClr val="accent2">
              <a:alpha val="86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48738" y="3681668"/>
            <a:ext cx="2539800" cy="217525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1511" y="3681668"/>
            <a:ext cx="2539800" cy="87588"/>
          </a:xfrm>
          <a:prstGeom prst="rect">
            <a:avLst/>
          </a:prstGeom>
          <a:solidFill>
            <a:srgbClr val="AC4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50124" y="3681668"/>
            <a:ext cx="2539800" cy="875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48738" y="3681668"/>
            <a:ext cx="2539800" cy="87588"/>
          </a:xfrm>
          <a:prstGeom prst="rect">
            <a:avLst/>
          </a:prstGeom>
          <a:solidFill>
            <a:srgbClr val="114E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67741" y="1501265"/>
            <a:ext cx="498944" cy="498944"/>
          </a:xfrm>
          <a:prstGeom prst="ellips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074908" y="1501265"/>
            <a:ext cx="498944" cy="49894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367741" y="3895123"/>
            <a:ext cx="498944" cy="498944"/>
          </a:xfrm>
          <a:prstGeom prst="ellipse">
            <a:avLst/>
          </a:prstGeom>
          <a:solidFill>
            <a:srgbClr val="0A32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074908" y="3895123"/>
            <a:ext cx="498944" cy="49894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675282" y="3895123"/>
            <a:ext cx="498944" cy="498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1511" y="1299014"/>
            <a:ext cx="2539800" cy="2175252"/>
          </a:xfrm>
          <a:prstGeom prst="rect">
            <a:avLst/>
          </a:prstGeom>
          <a:solidFill>
            <a:schemeClr val="accent1">
              <a:alpha val="72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1511" y="1299014"/>
            <a:ext cx="2539800" cy="875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66927" y="1510650"/>
            <a:ext cx="498944" cy="498944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86759" y="1982152"/>
            <a:ext cx="2080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Source Sans Pro"/>
                <a:cs typeface="Source Sans Pro"/>
              </a:rPr>
              <a:t>Potential scope of the Latin Generation Panel</a:t>
            </a:r>
            <a:endParaRPr lang="en-US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9874" y="1982152"/>
            <a:ext cx="2080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Source Sans Pro"/>
                <a:cs typeface="Source Sans Pro"/>
              </a:rPr>
              <a:t>Members of the Latin Generation Panel</a:t>
            </a:r>
          </a:p>
          <a:p>
            <a:pPr algn="ctr"/>
            <a:endParaRPr lang="en-US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3988" y="1982152"/>
            <a:ext cx="2080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Source Sans Pro"/>
                <a:cs typeface="Source Sans Pro"/>
              </a:rPr>
              <a:t>Additional expertise required</a:t>
            </a:r>
            <a:endParaRPr lang="en-US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759" y="4364806"/>
            <a:ext cx="208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Source Sans Pro"/>
                <a:cs typeface="Source Sans Pro"/>
              </a:rPr>
              <a:t>Repertoire</a:t>
            </a:r>
            <a:endParaRPr lang="en-US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9874" y="4364806"/>
            <a:ext cx="208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Source Sans Pro"/>
                <a:cs typeface="Source Sans Pro"/>
              </a:rPr>
              <a:t>What next?</a:t>
            </a:r>
            <a:endParaRPr lang="en-US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83988" y="4364806"/>
            <a:ext cx="2080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Source Sans Pro"/>
                <a:cs typeface="Source Sans Pro"/>
              </a:rPr>
              <a:t>Questions and contact details</a:t>
            </a:r>
            <a:endParaRPr lang="en-US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511" y="1503505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1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0124" y="1492556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2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48738" y="1492556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3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511" y="38951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4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0124" y="38951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5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48738" y="38951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6</a:t>
            </a:r>
            <a:endParaRPr lang="en-US" sz="24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Scope of the Latin Script (extract)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4294967295"/>
          </p:nvPr>
        </p:nvSpPr>
        <p:spPr>
          <a:xfrm>
            <a:off x="7991475" y="6356350"/>
            <a:ext cx="1152525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2015-09-27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647700" cy="365125"/>
          </a:xfrm>
          <a:prstGeom prst="rect">
            <a:avLst/>
          </a:prstGeom>
        </p:spPr>
        <p:txBody>
          <a:bodyPr/>
          <a:lstStyle/>
          <a:p>
            <a:fld id="{264899FC-5C19-4A89-A97E-344050FA5953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39" y="703177"/>
            <a:ext cx="8385122" cy="558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Current membership of Latin Generation Panel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601070"/>
              </p:ext>
            </p:extLst>
          </p:nvPr>
        </p:nvGraphicFramePr>
        <p:xfrm>
          <a:off x="2670598" y="703177"/>
          <a:ext cx="3802804" cy="5584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5114">
                  <a:extLst>
                    <a:ext uri="{9D8B030D-6E8A-4147-A177-3AD203B41FA5}">
                      <a16:colId xmlns:a16="http://schemas.microsoft.com/office/drawing/2014/main" val="809356630"/>
                    </a:ext>
                  </a:extLst>
                </a:gridCol>
                <a:gridCol w="679966">
                  <a:extLst>
                    <a:ext uri="{9D8B030D-6E8A-4147-A177-3AD203B41FA5}">
                      <a16:colId xmlns:a16="http://schemas.microsoft.com/office/drawing/2014/main" val="3392561107"/>
                    </a:ext>
                  </a:extLst>
                </a:gridCol>
                <a:gridCol w="1607724">
                  <a:extLst>
                    <a:ext uri="{9D8B030D-6E8A-4147-A177-3AD203B41FA5}">
                      <a16:colId xmlns:a16="http://schemas.microsoft.com/office/drawing/2014/main" val="2032879901"/>
                    </a:ext>
                  </a:extLst>
                </a:gridCol>
              </a:tblGrid>
              <a:tr h="292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Name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Country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Expertise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4231841770"/>
                  </a:ext>
                </a:extLst>
              </a:tr>
              <a:tr h="239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Tunde Adegbola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Nigeria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93210035"/>
                  </a:ext>
                </a:extLst>
              </a:tr>
              <a:tr h="243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Sarat Assirou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Ivory Coast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Dioula, Baoulé Bété, Ebrié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2617374526"/>
                  </a:ext>
                </a:extLst>
              </a:tr>
              <a:tr h="238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Dwayne Bailey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South Africa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Afrikaans, Northern Sotho, Venda, Tswana and Southern Sotho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1475732754"/>
                  </a:ext>
                </a:extLst>
              </a:tr>
              <a:tr h="242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Ahmed Bakht Masood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Pakistan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Urdu, English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2838437583"/>
                  </a:ext>
                </a:extLst>
              </a:tr>
              <a:tr h="246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Matthias Brenzliger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South Africa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1579924259"/>
                  </a:ext>
                </a:extLst>
              </a:tr>
              <a:tr h="243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Eric Brunner-Williams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US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English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144105347"/>
                  </a:ext>
                </a:extLst>
              </a:tr>
              <a:tr h="243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Chris Dillon (Co-Chair)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UK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English, German, Spanish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2077438422"/>
                  </a:ext>
                </a:extLst>
              </a:tr>
              <a:tr h="234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Tarkan Doruk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UAE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Turkish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1039710001"/>
                  </a:ext>
                </a:extLst>
              </a:tr>
              <a:tr h="25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Yashar Hajiyev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Azerbaijan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Azerbaijani, English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632123691"/>
                  </a:ext>
                </a:extLst>
              </a:tr>
              <a:tr h="237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Hazem Hezzah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Egypt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Arabic, German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568957230"/>
                  </a:ext>
                </a:extLst>
              </a:tr>
              <a:tr h="246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Paul Hoffman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US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English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3045623310"/>
                  </a:ext>
                </a:extLst>
              </a:tr>
              <a:tr h="239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Tarik Merghani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Sudan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2068835522"/>
                  </a:ext>
                </a:extLst>
              </a:tr>
              <a:tr h="245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Meikal Mumin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Germany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German, English, use of Latin script for African languages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2685314306"/>
                  </a:ext>
                </a:extLst>
              </a:tr>
              <a:tr h="242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Danko Jevtovic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Serbia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Serbian, English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1754356085"/>
                  </a:ext>
                </a:extLst>
              </a:tr>
              <a:tr h="24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Ngo Thanh Nhan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US</a:t>
                      </a:r>
                      <a:endParaRPr lang="en-GB" sz="500" dirty="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Vietnamese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2723265318"/>
                  </a:ext>
                </a:extLst>
              </a:tr>
              <a:tr h="240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Daniel Omondi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Kenya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2308833869"/>
                  </a:ext>
                </a:extLst>
              </a:tr>
              <a:tr h="243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Oscar Gabriel</a:t>
                      </a:r>
                      <a:br>
                        <a:rPr lang="en-GB" sz="500">
                          <a:effectLst/>
                        </a:rPr>
                      </a:br>
                      <a:r>
                        <a:rPr lang="en-GB" sz="500">
                          <a:effectLst/>
                        </a:rPr>
                        <a:t>Ledesma Piñeiro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Argentina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Spanish, English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2623842547"/>
                  </a:ext>
                </a:extLst>
              </a:tr>
              <a:tr h="226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Gideon Kiprono Rop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Kenya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 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2559193517"/>
                  </a:ext>
                </a:extLst>
              </a:tr>
              <a:tr h="221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Jean-Jacques Subrenat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France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French, English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3744423655"/>
                  </a:ext>
                </a:extLst>
              </a:tr>
              <a:tr h="234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Mirjana Tasić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Serbia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Serbian, English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1541250075"/>
                  </a:ext>
                </a:extLst>
              </a:tr>
              <a:tr h="234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Aysegul Tekce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Turkey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Turkish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630477233"/>
                  </a:ext>
                </a:extLst>
              </a:tr>
              <a:tr h="246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Bonface Witaba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effectLst/>
                        </a:rPr>
                        <a:t>Kenya</a:t>
                      </a:r>
                      <a:endParaRPr lang="en-GB" sz="50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Swahili</a:t>
                      </a:r>
                      <a:endParaRPr lang="en-GB" sz="500" dirty="0">
                        <a:effectLst/>
                        <a:latin typeface="Century Gothic" panose="020B0502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9245" marR="29245" marT="0" marB="0" anchor="ctr"/>
                </a:tc>
                <a:extLst>
                  <a:ext uri="{0D108BD9-81ED-4DB2-BD59-A6C34878D82A}">
                    <a16:rowId xmlns:a16="http://schemas.microsoft.com/office/drawing/2014/main" val="1214975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Additional expertise needed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842481" y="1615897"/>
            <a:ext cx="7459038" cy="3613650"/>
          </a:xfrm>
          <a:prstGeom prst="rect">
            <a:avLst/>
          </a:prstGeo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  <a:latin typeface="Source Sans Pro"/>
              </a:rPr>
              <a:t>?</a:t>
            </a:r>
            <a:r>
              <a:rPr lang="en-US" sz="2800" dirty="0">
                <a:latin typeface="Source Sans Pro"/>
              </a:rPr>
              <a:t> National and regional policy makers</a:t>
            </a:r>
          </a:p>
          <a:p>
            <a:r>
              <a:rPr lang="en-US" sz="2800" dirty="0">
                <a:solidFill>
                  <a:srgbClr val="FF0000"/>
                </a:solidFill>
                <a:latin typeface="Source Sans Pro"/>
              </a:rPr>
              <a:t>X</a:t>
            </a:r>
            <a:r>
              <a:rPr lang="en-US" sz="2800" dirty="0">
                <a:latin typeface="Source Sans Pro"/>
              </a:rPr>
              <a:t> Technical community (general and DNS)</a:t>
            </a:r>
          </a:p>
          <a:p>
            <a:r>
              <a:rPr lang="en-US" sz="2800" dirty="0">
                <a:solidFill>
                  <a:srgbClr val="FFFF00"/>
                </a:solidFill>
                <a:latin typeface="Source Sans Pro"/>
              </a:rPr>
              <a:t>?</a:t>
            </a:r>
            <a:r>
              <a:rPr lang="en-US" sz="2800" dirty="0">
                <a:latin typeface="Source Sans Pro"/>
              </a:rPr>
              <a:t> Security and law enforcement</a:t>
            </a:r>
          </a:p>
          <a:p>
            <a:r>
              <a:rPr lang="en-US" sz="2800" dirty="0">
                <a:solidFill>
                  <a:srgbClr val="FFFF00"/>
                </a:solidFill>
                <a:latin typeface="Source Sans Pro"/>
              </a:rPr>
              <a:t>?</a:t>
            </a:r>
            <a:r>
              <a:rPr lang="en-US" sz="2800" dirty="0">
                <a:latin typeface="Source Sans Pro"/>
              </a:rPr>
              <a:t> Academia (technical and linguistic)</a:t>
            </a:r>
          </a:p>
          <a:p>
            <a:r>
              <a:rPr lang="en-US" sz="2800" dirty="0">
                <a:solidFill>
                  <a:srgbClr val="92D050"/>
                </a:solidFill>
                <a:latin typeface="Source Sans Pro"/>
              </a:rPr>
              <a:t>O</a:t>
            </a:r>
            <a:r>
              <a:rPr lang="en-US" sz="2800" dirty="0">
                <a:latin typeface="Source Sans Pro"/>
              </a:rPr>
              <a:t> Community-based organizations</a:t>
            </a:r>
          </a:p>
          <a:p>
            <a:r>
              <a:rPr lang="en-US" sz="2800" dirty="0">
                <a:solidFill>
                  <a:srgbClr val="92D050"/>
                </a:solidFill>
                <a:latin typeface="Source Sans Pro"/>
              </a:rPr>
              <a:t>O</a:t>
            </a:r>
            <a:r>
              <a:rPr lang="en-US" sz="2800" dirty="0">
                <a:latin typeface="Source Sans Pro"/>
              </a:rPr>
              <a:t> Local language computing using Unicode and specifically IDNs</a:t>
            </a:r>
          </a:p>
          <a:p>
            <a:endParaRPr lang="en-GB" sz="1800" dirty="0" smtClean="0">
              <a:latin typeface="Source Sans Pro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4294967295"/>
          </p:nvPr>
        </p:nvSpPr>
        <p:spPr>
          <a:xfrm>
            <a:off x="7991475" y="6356350"/>
            <a:ext cx="1152525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2015-09-27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647700" cy="365125"/>
          </a:xfrm>
          <a:prstGeom prst="rect">
            <a:avLst/>
          </a:prstGeom>
        </p:spPr>
        <p:txBody>
          <a:bodyPr/>
          <a:lstStyle/>
          <a:p>
            <a:fld id="{264899FC-5C19-4A89-A97E-344050FA5953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6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Draft Latin Script Repertoire (extract)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4294967295"/>
          </p:nvPr>
        </p:nvSpPr>
        <p:spPr>
          <a:xfrm>
            <a:off x="7991475" y="6356350"/>
            <a:ext cx="1152525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2015-09-27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647700" cy="365125"/>
          </a:xfrm>
          <a:prstGeom prst="rect">
            <a:avLst/>
          </a:prstGeom>
        </p:spPr>
        <p:txBody>
          <a:bodyPr/>
          <a:lstStyle/>
          <a:p>
            <a:fld id="{264899FC-5C19-4A89-A97E-344050FA5953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90"/>
            <a:ext cx="9159807" cy="525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544993" y="1493526"/>
            <a:ext cx="1955927" cy="1394847"/>
            <a:chOff x="408227" y="1213404"/>
            <a:chExt cx="1955927" cy="1394847"/>
          </a:xfrm>
        </p:grpSpPr>
        <p:sp>
          <p:nvSpPr>
            <p:cNvPr id="53" name="Rectangle 52"/>
            <p:cNvSpPr/>
            <p:nvPr/>
          </p:nvSpPr>
          <p:spPr>
            <a:xfrm>
              <a:off x="408227" y="1213404"/>
              <a:ext cx="1955927" cy="1394847"/>
            </a:xfrm>
            <a:prstGeom prst="rect">
              <a:avLst/>
            </a:prstGeom>
            <a:solidFill>
              <a:schemeClr val="accent1">
                <a:alpha val="77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97196" y="1658777"/>
              <a:ext cx="1446022" cy="392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Add </a:t>
              </a:r>
              <a:r>
                <a:rPr lang="en-US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members</a:t>
              </a:r>
              <a:endParaRPr lang="en-US" sz="14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62" name="Picture 61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2986" y="2004803"/>
            <a:ext cx="539472" cy="339272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3505070" y="1493526"/>
            <a:ext cx="1955927" cy="1394847"/>
            <a:chOff x="3348765" y="1213404"/>
            <a:chExt cx="1955927" cy="1394847"/>
          </a:xfrm>
        </p:grpSpPr>
        <p:sp>
          <p:nvSpPr>
            <p:cNvPr id="66" name="Rectangle 65"/>
            <p:cNvSpPr/>
            <p:nvPr/>
          </p:nvSpPr>
          <p:spPr>
            <a:xfrm>
              <a:off x="3348765" y="1213404"/>
              <a:ext cx="1955927" cy="1394847"/>
            </a:xfrm>
            <a:prstGeom prst="rect">
              <a:avLst/>
            </a:prstGeom>
            <a:solidFill>
              <a:schemeClr val="accent3">
                <a:alpha val="80000"/>
              </a:schemeClr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52222" y="1494534"/>
              <a:ext cx="1446022" cy="739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Apply </a:t>
              </a:r>
              <a:r>
                <a:rPr lang="en-US" sz="1400" dirty="0">
                  <a:solidFill>
                    <a:srgbClr val="FFFFFF"/>
                  </a:solidFill>
                  <a:latin typeface="Source Sans Pro"/>
                  <a:cs typeface="Source Sans Pro"/>
                </a:rPr>
                <a:t>to form panel</a:t>
              </a:r>
              <a:endParaRPr lang="en-US" sz="14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68" name="Picture 67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831" y="2004803"/>
            <a:ext cx="539472" cy="339272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6465147" y="1426482"/>
            <a:ext cx="1955927" cy="1461891"/>
            <a:chOff x="6328381" y="1146360"/>
            <a:chExt cx="1955927" cy="1461891"/>
          </a:xfrm>
        </p:grpSpPr>
        <p:sp>
          <p:nvSpPr>
            <p:cNvPr id="69" name="Rectangle 68"/>
            <p:cNvSpPr/>
            <p:nvPr/>
          </p:nvSpPr>
          <p:spPr>
            <a:xfrm>
              <a:off x="6328381" y="1213404"/>
              <a:ext cx="1955927" cy="1394847"/>
            </a:xfrm>
            <a:prstGeom prst="rect">
              <a:avLst/>
            </a:prstGeom>
            <a:solidFill>
              <a:schemeClr val="accent4">
                <a:alpha val="78000"/>
              </a:schemeClr>
            </a:solidFill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570347" y="1146360"/>
              <a:ext cx="1446022" cy="143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GB" sz="1400" dirty="0" err="1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Analyze</a:t>
              </a:r>
              <a:r>
                <a:rPr lang="en-GB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 similar code points, also in related scripts</a:t>
              </a:r>
              <a:endParaRPr lang="en-US" sz="14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44993" y="3984681"/>
            <a:ext cx="1955927" cy="1394847"/>
            <a:chOff x="408227" y="1213404"/>
            <a:chExt cx="1955927" cy="1394847"/>
          </a:xfrm>
        </p:grpSpPr>
        <p:sp>
          <p:nvSpPr>
            <p:cNvPr id="76" name="Rectangle 75"/>
            <p:cNvSpPr/>
            <p:nvPr/>
          </p:nvSpPr>
          <p:spPr>
            <a:xfrm>
              <a:off x="408227" y="1213404"/>
              <a:ext cx="1955927" cy="1394847"/>
            </a:xfrm>
            <a:prstGeom prst="rect">
              <a:avLst/>
            </a:prstGeom>
            <a:solidFill>
              <a:schemeClr val="accent5">
                <a:alpha val="81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74434" y="1340460"/>
              <a:ext cx="1625600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Create a repertoire and WLEs</a:t>
              </a:r>
              <a:endParaRPr lang="en-US" sz="14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78" name="Picture 77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2986" y="4495958"/>
            <a:ext cx="539472" cy="339272"/>
          </a:xfrm>
          <a:prstGeom prst="rect">
            <a:avLst/>
          </a:prstGeom>
        </p:spPr>
      </p:pic>
      <p:grpSp>
        <p:nvGrpSpPr>
          <p:cNvPr id="79" name="Group 78"/>
          <p:cNvGrpSpPr/>
          <p:nvPr/>
        </p:nvGrpSpPr>
        <p:grpSpPr>
          <a:xfrm>
            <a:off x="3505070" y="3984681"/>
            <a:ext cx="1955927" cy="1394847"/>
            <a:chOff x="3348765" y="1213404"/>
            <a:chExt cx="1955927" cy="1394847"/>
          </a:xfrm>
        </p:grpSpPr>
        <p:sp>
          <p:nvSpPr>
            <p:cNvPr id="80" name="Rectangle 79"/>
            <p:cNvSpPr/>
            <p:nvPr/>
          </p:nvSpPr>
          <p:spPr>
            <a:xfrm>
              <a:off x="3348765" y="1213404"/>
              <a:ext cx="1955927" cy="1394847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594900" y="1340460"/>
              <a:ext cx="1446022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GB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Create </a:t>
              </a:r>
              <a:r>
                <a:rPr lang="en-GB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XML </a:t>
              </a:r>
              <a:r>
                <a:rPr lang="en-GB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repertoire and WLEs</a:t>
              </a:r>
              <a:endParaRPr lang="en-US" sz="14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pic>
        <p:nvPicPr>
          <p:cNvPr id="82" name="Picture 81" descr="0309-arrow-right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831" y="4495958"/>
            <a:ext cx="539472" cy="339272"/>
          </a:xfrm>
          <a:prstGeom prst="rect">
            <a:avLst/>
          </a:prstGeom>
        </p:spPr>
      </p:pic>
      <p:grpSp>
        <p:nvGrpSpPr>
          <p:cNvPr id="83" name="Group 82"/>
          <p:cNvGrpSpPr/>
          <p:nvPr/>
        </p:nvGrpSpPr>
        <p:grpSpPr>
          <a:xfrm>
            <a:off x="6465147" y="3984681"/>
            <a:ext cx="1955927" cy="1394847"/>
            <a:chOff x="6328381" y="1213404"/>
            <a:chExt cx="1955927" cy="1394847"/>
          </a:xfrm>
        </p:grpSpPr>
        <p:sp>
          <p:nvSpPr>
            <p:cNvPr id="84" name="Rectangle 83"/>
            <p:cNvSpPr/>
            <p:nvPr/>
          </p:nvSpPr>
          <p:spPr>
            <a:xfrm>
              <a:off x="6328381" y="1213404"/>
              <a:ext cx="1955927" cy="1394847"/>
            </a:xfrm>
            <a:prstGeom prst="rect">
              <a:avLst/>
            </a:prstGeom>
            <a:solidFill>
              <a:schemeClr val="accent6">
                <a:alpha val="80000"/>
              </a:schemeClr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455158" y="1509345"/>
              <a:ext cx="1676400" cy="739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6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Write report and s</a:t>
              </a:r>
              <a:r>
                <a:rPr lang="en-US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ubmit </a:t>
              </a:r>
              <a:r>
                <a:rPr lang="en-US" sz="1400" dirty="0" smtClean="0">
                  <a:solidFill>
                    <a:srgbClr val="FFFFFF"/>
                  </a:solidFill>
                  <a:latin typeface="Source Sans Pro"/>
                  <a:cs typeface="Source Sans Pro"/>
                </a:rPr>
                <a:t>for review</a:t>
              </a:r>
              <a:endParaRPr lang="en-US" sz="1400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</p:grpSp>
      <p:cxnSp>
        <p:nvCxnSpPr>
          <p:cNvPr id="89" name="Elbow Connector 88"/>
          <p:cNvCxnSpPr>
            <a:stCxn id="76" idx="0"/>
            <a:endCxn id="69" idx="2"/>
          </p:cNvCxnSpPr>
          <p:nvPr/>
        </p:nvCxnSpPr>
        <p:spPr>
          <a:xfrm rot="5400000" flipH="1" flipV="1">
            <a:off x="3934880" y="476450"/>
            <a:ext cx="1096308" cy="5920154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4993" y="1357641"/>
            <a:ext cx="1955927" cy="146834"/>
          </a:xfrm>
          <a:prstGeom prst="rect">
            <a:avLst/>
          </a:prstGeom>
          <a:solidFill>
            <a:srgbClr val="156493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05070" y="1357641"/>
            <a:ext cx="1955927" cy="146834"/>
          </a:xfrm>
          <a:prstGeom prst="rect">
            <a:avLst/>
          </a:prstGeom>
          <a:solidFill>
            <a:srgbClr val="145052"/>
          </a:solidFill>
          <a:ln w="19050" cmpd="sng">
            <a:solidFill>
              <a:srgbClr val="17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65147" y="1357641"/>
            <a:ext cx="1955927" cy="146834"/>
          </a:xfrm>
          <a:prstGeom prst="rect">
            <a:avLst/>
          </a:prstGeom>
          <a:solidFill>
            <a:srgbClr val="BA7132"/>
          </a:solidFill>
          <a:ln>
            <a:solidFill>
              <a:srgbClr val="B87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4993" y="3837847"/>
            <a:ext cx="1955927" cy="146834"/>
          </a:xfrm>
          <a:prstGeom prst="rect">
            <a:avLst/>
          </a:prstGeom>
          <a:solidFill>
            <a:srgbClr val="A34729"/>
          </a:solidFill>
          <a:ln>
            <a:solidFill>
              <a:srgbClr val="A147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505070" y="3837847"/>
            <a:ext cx="1955927" cy="146834"/>
          </a:xfrm>
          <a:prstGeom prst="rect">
            <a:avLst/>
          </a:prstGeom>
          <a:solidFill>
            <a:srgbClr val="092F4B"/>
          </a:solidFill>
          <a:ln>
            <a:solidFill>
              <a:srgbClr val="0B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65147" y="3837847"/>
            <a:ext cx="1955927" cy="146834"/>
          </a:xfrm>
          <a:prstGeom prst="rect">
            <a:avLst/>
          </a:prstGeom>
          <a:solidFill>
            <a:srgbClr val="15538C"/>
          </a:solidFill>
          <a:ln>
            <a:solidFill>
              <a:srgbClr val="185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8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598" y="736024"/>
            <a:ext cx="6405402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2968430" y="1603503"/>
            <a:ext cx="601301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Website: </a:t>
            </a:r>
            <a:r>
              <a:rPr lang="en-US" sz="2000" dirty="0">
                <a:solidFill>
                  <a:schemeClr val="bg1"/>
                </a:solidFill>
                <a:latin typeface="Source Sans Pro"/>
                <a:cs typeface="Source Sans Pro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community.icann.org/display/</a:t>
            </a:r>
            <a:b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</a:br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croscomlgrprocedure</a:t>
            </a:r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/</a:t>
            </a:r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Latin+GP</a:t>
            </a:r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email</a:t>
            </a:r>
            <a:r>
              <a:rPr lang="en-US" sz="2000" dirty="0">
                <a:solidFill>
                  <a:schemeClr val="bg1"/>
                </a:solidFill>
                <a:latin typeface="Source Sans Pro"/>
                <a:cs typeface="Source Sans Pro"/>
              </a:rPr>
              <a:t>: c.dillon@ucl.ac/</a:t>
            </a:r>
            <a:r>
              <a:rPr lang="en-US" sz="2000" dirty="0" err="1">
                <a:solidFill>
                  <a:schemeClr val="bg1"/>
                </a:solidFill>
                <a:latin typeface="Source Sans Pro"/>
                <a:cs typeface="Source Sans Pro"/>
              </a:rPr>
              <a:t>uk</a:t>
            </a:r>
            <a:endParaRPr lang="en-US" sz="2000" dirty="0">
              <a:solidFill>
                <a:schemeClr val="bg1"/>
              </a:solidFill>
              <a:latin typeface="Source Sans Pro"/>
              <a:cs typeface="Source Sans Pro"/>
            </a:endParaRPr>
          </a:p>
          <a:p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2968430" y="1099944"/>
            <a:ext cx="4808999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sz="2800" b="1" dirty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Thank </a:t>
            </a:r>
            <a:r>
              <a:rPr lang="en-AU" sz="2800" b="1" dirty="0" smtClean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you </a:t>
            </a:r>
            <a:r>
              <a:rPr lang="en-AU" sz="2800" b="1" dirty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and </a:t>
            </a:r>
            <a:r>
              <a:rPr lang="en-AU" sz="2800" b="1" dirty="0" smtClean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questions</a:t>
            </a:r>
            <a:endParaRPr lang="en-AU" sz="2800" b="1" dirty="0">
              <a:solidFill>
                <a:schemeClr val="bg1"/>
              </a:solidFill>
              <a:latin typeface="Source Sans Pro" charset="0"/>
              <a:ea typeface="Segoe UI" charset="0"/>
              <a:cs typeface="Segoe UI Semilight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22" name="Text Placeholder 32"/>
          <p:cNvSpPr txBox="1">
            <a:spLocks/>
          </p:cNvSpPr>
          <p:nvPr/>
        </p:nvSpPr>
        <p:spPr>
          <a:xfrm>
            <a:off x="5396046" y="3343899"/>
            <a:ext cx="21188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gplus.to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dirty="0" smtClean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3" name="Text Placeholder 32"/>
          <p:cNvSpPr txBox="1">
            <a:spLocks/>
          </p:cNvSpPr>
          <p:nvPr/>
        </p:nvSpPr>
        <p:spPr>
          <a:xfrm>
            <a:off x="5364494" y="4119353"/>
            <a:ext cx="267323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weibo.com</a:t>
            </a:r>
            <a:r>
              <a:rPr lang="en-US" sz="18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ICANNorg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4" name="Text Placeholder 32"/>
          <p:cNvSpPr txBox="1">
            <a:spLocks/>
          </p:cNvSpPr>
          <p:nvPr/>
        </p:nvSpPr>
        <p:spPr>
          <a:xfrm>
            <a:off x="5364494" y="4884341"/>
            <a:ext cx="29493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flickr.com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/photos/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Text Placeholder 32"/>
          <p:cNvSpPr txBox="1">
            <a:spLocks/>
          </p:cNvSpPr>
          <p:nvPr/>
        </p:nvSpPr>
        <p:spPr>
          <a:xfrm>
            <a:off x="5364494" y="5554438"/>
            <a:ext cx="3700626" cy="425654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slideshare.net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icannpresentations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2" name="Text Placeholder 32"/>
          <p:cNvSpPr txBox="1">
            <a:spLocks/>
          </p:cNvSpPr>
          <p:nvPr/>
        </p:nvSpPr>
        <p:spPr>
          <a:xfrm>
            <a:off x="1105839" y="3351787"/>
            <a:ext cx="234222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twitter.com</a:t>
            </a:r>
            <a:r>
              <a:rPr lang="en-US" sz="1800" dirty="0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800" dirty="0" err="1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</a:t>
            </a:r>
            <a:endParaRPr lang="en-US" sz="18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33" name="Text Placeholder 32"/>
          <p:cNvSpPr txBox="1">
            <a:spLocks/>
          </p:cNvSpPr>
          <p:nvPr/>
        </p:nvSpPr>
        <p:spPr>
          <a:xfrm>
            <a:off x="1105838" y="4119353"/>
            <a:ext cx="326296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facebook.com</a:t>
            </a:r>
            <a:r>
              <a:rPr lang="en-US" sz="1800" dirty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8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icannorg</a:t>
            </a:r>
            <a:endParaRPr lang="en-US" sz="18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34" name="Text Placeholder 32"/>
          <p:cNvSpPr txBox="1">
            <a:spLocks/>
          </p:cNvSpPr>
          <p:nvPr/>
        </p:nvSpPr>
        <p:spPr>
          <a:xfrm>
            <a:off x="1105838" y="4884341"/>
            <a:ext cx="316924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linkedin.com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/company/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5" name="Text Placeholder 32"/>
          <p:cNvSpPr txBox="1">
            <a:spLocks/>
          </p:cNvSpPr>
          <p:nvPr/>
        </p:nvSpPr>
        <p:spPr>
          <a:xfrm>
            <a:off x="1105839" y="5597403"/>
            <a:ext cx="314541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youtube.com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/user</a:t>
            </a:r>
            <a:r>
              <a:rPr lang="en-US" sz="18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icannnews</a:t>
            </a:r>
            <a:endParaRPr lang="en-US" sz="1800" dirty="0" smtClean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Engage with ICANN</a:t>
            </a:r>
            <a:endParaRPr lang="en-US" dirty="0"/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pic>
        <p:nvPicPr>
          <p:cNvPr id="41" name="Picture 40" descr="1420947842_social_style_3_flikr-128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4775809"/>
            <a:ext cx="537406" cy="537406"/>
          </a:xfrm>
          <a:prstGeom prst="rect">
            <a:avLst/>
          </a:prstGeom>
        </p:spPr>
      </p:pic>
      <p:pic>
        <p:nvPicPr>
          <p:cNvPr id="42" name="Picture 41" descr="1420948141_social_style_3_facebook-128.pn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744" y="4008507"/>
            <a:ext cx="545448" cy="545448"/>
          </a:xfrm>
          <a:prstGeom prst="rect">
            <a:avLst/>
          </a:prstGeom>
        </p:spPr>
      </p:pic>
      <p:pic>
        <p:nvPicPr>
          <p:cNvPr id="43" name="Picture 42" descr="1420948149_social_style_3_youtube-128.png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095" y="5526794"/>
            <a:ext cx="528999" cy="528999"/>
          </a:xfrm>
          <a:prstGeom prst="rect">
            <a:avLst/>
          </a:prstGeom>
        </p:spPr>
      </p:pic>
      <p:pic>
        <p:nvPicPr>
          <p:cNvPr id="45" name="Picture 44" descr="1420948164_social_style_3_in-128.png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349" y="4783089"/>
            <a:ext cx="522847" cy="522847"/>
          </a:xfrm>
          <a:prstGeom prst="rect">
            <a:avLst/>
          </a:prstGeom>
        </p:spPr>
      </p:pic>
      <p:pic>
        <p:nvPicPr>
          <p:cNvPr id="46" name="Picture 45" descr="1420948433_social_style_3_twiter-128.png">
            <a:hlinkClick r:id="rId12" action="ppaction://hlinkfile"/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114" y="3242143"/>
            <a:ext cx="568165" cy="568165"/>
          </a:xfrm>
          <a:prstGeom prst="rect">
            <a:avLst/>
          </a:prstGeom>
        </p:spPr>
      </p:pic>
      <p:pic>
        <p:nvPicPr>
          <p:cNvPr id="47" name="Picture 46" descr="1420948423_social_style_3_googleplus-128.png">
            <a:hlinkClick r:id="rId14" action="ppaction://hlinkfile"/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3257522"/>
            <a:ext cx="537406" cy="537406"/>
          </a:xfrm>
          <a:prstGeom prst="rect">
            <a:avLst/>
          </a:prstGeom>
        </p:spPr>
      </p:pic>
      <p:pic>
        <p:nvPicPr>
          <p:cNvPr id="48" name="Picture 47" descr="1420948525_cssi_sina_weibo-128.png">
            <a:hlinkClick r:id="rId16" action="ppaction://hlinkfile"/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434" y="3992952"/>
            <a:ext cx="576561" cy="576558"/>
          </a:xfrm>
          <a:prstGeom prst="rect">
            <a:avLst/>
          </a:prstGeom>
        </p:spPr>
      </p:pic>
      <p:pic>
        <p:nvPicPr>
          <p:cNvPr id="2" name="Picture 1" descr="1421037698_slideshare-128.png">
            <a:hlinkClick r:id="rId18" action="ppaction://hlinkfile"/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3259" y="5514925"/>
            <a:ext cx="552736" cy="5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7428</TotalTime>
  <Words>307</Words>
  <Application>Microsoft Office PowerPoint</Application>
  <PresentationFormat>On-screen Show (4:3)</PresentationFormat>
  <Paragraphs>124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DengXian</vt:lpstr>
      <vt:lpstr>ＭＳ Ｐゴシック</vt:lpstr>
      <vt:lpstr>Source Sans Pro</vt:lpstr>
      <vt:lpstr>Source Sans Pro Light</vt:lpstr>
      <vt:lpstr>Arial</vt:lpstr>
      <vt:lpstr>Calibri</vt:lpstr>
      <vt:lpstr>Century Gothic</vt:lpstr>
      <vt:lpstr>Segoe UI</vt:lpstr>
      <vt:lpstr>Segoe UI Semilight</vt:lpstr>
      <vt:lpstr>Office Theme</vt:lpstr>
      <vt:lpstr>PowerPoint Presentation</vt:lpstr>
      <vt:lpstr>Agenda</vt:lpstr>
      <vt:lpstr>Scope of the Latin Script (extract)</vt:lpstr>
      <vt:lpstr>Current membership of Latin Generation Panel</vt:lpstr>
      <vt:lpstr>Additional expertise needed</vt:lpstr>
      <vt:lpstr>Draft Latin Script Repertoire (extract)</vt:lpstr>
      <vt:lpstr>What next?</vt:lpstr>
      <vt:lpstr>Engage with ICANN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Chris Dillon</cp:lastModifiedBy>
  <cp:revision>230</cp:revision>
  <cp:lastPrinted>2015-09-30T13:24:00Z</cp:lastPrinted>
  <dcterms:created xsi:type="dcterms:W3CDTF">2015-01-07T16:11:05Z</dcterms:created>
  <dcterms:modified xsi:type="dcterms:W3CDTF">2016-02-08T09:33:44Z</dcterms:modified>
</cp:coreProperties>
</file>