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7" r:id="rId2"/>
    <p:sldId id="347" r:id="rId3"/>
    <p:sldId id="364" r:id="rId4"/>
    <p:sldId id="365" r:id="rId5"/>
    <p:sldId id="366" r:id="rId6"/>
    <p:sldId id="367" r:id="rId7"/>
    <p:sldId id="346" r:id="rId8"/>
    <p:sldId id="368" r:id="rId9"/>
    <p:sldId id="369" r:id="rId10"/>
    <p:sldId id="370" r:id="rId11"/>
    <p:sldId id="358" r:id="rId12"/>
    <p:sldId id="371" r:id="rId13"/>
    <p:sldId id="35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1" autoAdjust="0"/>
    <p:restoredTop sz="98283" autoAdjust="0"/>
  </p:normalViewPr>
  <p:slideViewPr>
    <p:cSldViewPr snapToGrid="0" snapToObjects="1">
      <p:cViewPr varScale="1">
        <p:scale>
          <a:sx n="102" d="100"/>
          <a:sy n="102" d="100"/>
        </p:scale>
        <p:origin x="1776" y="192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366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pPr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8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0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slide can be used for text, graphics or any other elements.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9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slide can be used for text, graphics or any other elements.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8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69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1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5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3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61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7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08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22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used for text, graphics or any other elements.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hyperlink" Target="twitter.com/icann" TargetMode="External"/><Relationship Id="rId13" Type="http://schemas.openxmlformats.org/officeDocument/2006/relationships/image" Target="../media/image10.png"/><Relationship Id="rId14" Type="http://schemas.openxmlformats.org/officeDocument/2006/relationships/hyperlink" Target="gplus.to/icann" TargetMode="External"/><Relationship Id="rId15" Type="http://schemas.openxmlformats.org/officeDocument/2006/relationships/image" Target="../media/image11.png"/><Relationship Id="rId16" Type="http://schemas.openxmlformats.org/officeDocument/2006/relationships/hyperlink" Target="weibo.com/ICANNorg" TargetMode="External"/><Relationship Id="rId17" Type="http://schemas.openxmlformats.org/officeDocument/2006/relationships/image" Target="../media/image12.png"/><Relationship Id="rId18" Type="http://schemas.openxmlformats.org/officeDocument/2006/relationships/hyperlink" Target="slideshare.net/icannpresentations" TargetMode="External"/><Relationship Id="rId19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emf"/><Relationship Id="rId4" Type="http://schemas.openxmlformats.org/officeDocument/2006/relationships/hyperlink" Target="flickr.com/photos/icann" TargetMode="External"/><Relationship Id="rId5" Type="http://schemas.openxmlformats.org/officeDocument/2006/relationships/image" Target="../media/image6.png"/><Relationship Id="rId6" Type="http://schemas.openxmlformats.org/officeDocument/2006/relationships/hyperlink" Target="facebook.com/icannorg" TargetMode="External"/><Relationship Id="rId7" Type="http://schemas.openxmlformats.org/officeDocument/2006/relationships/image" Target="../media/image7.png"/><Relationship Id="rId8" Type="http://schemas.openxmlformats.org/officeDocument/2006/relationships/hyperlink" Target="youtube.com/user/ICANNnews" TargetMode="External"/><Relationship Id="rId9" Type="http://schemas.openxmlformats.org/officeDocument/2006/relationships/image" Target="../media/image8.png"/><Relationship Id="rId10" Type="http://schemas.openxmlformats.org/officeDocument/2006/relationships/hyperlink" Target="linkedin.com/company/ican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5432898" cy="695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Latin Generation Panel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3074" y="5152820"/>
            <a:ext cx="3530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Mirjana Tasić|  </a:t>
            </a:r>
            <a:r>
              <a:rPr lang="en-US" sz="2000" dirty="0">
                <a:solidFill>
                  <a:srgbClr val="FFFFFF"/>
                </a:solidFill>
                <a:latin typeface="Source Sans Pro"/>
                <a:cs typeface="Source Sans Pro"/>
              </a:rPr>
              <a:t>Abu Dhabi,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2017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948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Latin GP - current status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0635" y="27866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  Public comment announcement by Latin GP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Latin GP </a:t>
            </a:r>
            <a:r>
              <a:rPr lang="mr-IN" dirty="0" smtClean="0"/>
              <a:t>–</a:t>
            </a:r>
            <a:r>
              <a:rPr lang="en-US" dirty="0" smtClean="0"/>
              <a:t> future plan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5999" y="2828836"/>
            <a:ext cx="53924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/>
              <a:t> </a:t>
            </a:r>
            <a:r>
              <a:rPr lang="pl-PL"/>
              <a:t>Next milestones (with interim Public comments)</a:t>
            </a:r>
          </a:p>
          <a:p>
            <a:r>
              <a:rPr lang="pl-PL" sz="1200"/>
              <a:t>                                                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287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Latin GP </a:t>
            </a:r>
            <a:r>
              <a:rPr lang="mr-IN" dirty="0" smtClean="0"/>
              <a:t>–</a:t>
            </a:r>
            <a:r>
              <a:rPr lang="en-US" dirty="0" smtClean="0"/>
              <a:t> future plan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/>
              <a:t>Tentative completion date</a:t>
            </a:r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26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968430" y="1603503"/>
            <a:ext cx="601301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smtClean="0">
                <a:solidFill>
                  <a:schemeClr val="bg1"/>
                </a:solidFill>
                <a:latin typeface="Source Sans Pro"/>
                <a:cs typeface="Source Sans Pro"/>
              </a:rPr>
              <a:t>Website: </a:t>
            </a:r>
            <a:r>
              <a:rPr lang="en-US" sz="2000">
                <a:solidFill>
                  <a:schemeClr val="bg1"/>
                </a:solidFill>
                <a:latin typeface="Source Sans Pro"/>
                <a:cs typeface="Source Sans Pro"/>
              </a:rPr>
              <a:t>https://</a:t>
            </a:r>
            <a:r>
              <a:rPr lang="en-US" sz="2000" err="1" smtClean="0">
                <a:solidFill>
                  <a:schemeClr val="bg1"/>
                </a:solidFill>
                <a:latin typeface="Source Sans Pro"/>
                <a:cs typeface="Source Sans Pro"/>
              </a:rPr>
              <a:t>community.icann.org</a:t>
            </a:r>
            <a:r>
              <a:rPr lang="en-US" sz="2000" smtClean="0">
                <a:solidFill>
                  <a:schemeClr val="bg1"/>
                </a:solidFill>
                <a:latin typeface="Source Sans Pro"/>
                <a:cs typeface="Source Sans Pro"/>
              </a:rPr>
              <a:t>/display/</a:t>
            </a:r>
            <a:br>
              <a:rPr lang="en-US" sz="2000" smtClean="0">
                <a:solidFill>
                  <a:schemeClr val="bg1"/>
                </a:solidFill>
                <a:latin typeface="Source Sans Pro"/>
                <a:cs typeface="Source Sans Pro"/>
              </a:rPr>
            </a:br>
            <a:r>
              <a:rPr lang="en-US" sz="2000" err="1" smtClean="0">
                <a:solidFill>
                  <a:schemeClr val="bg1"/>
                </a:solidFill>
                <a:latin typeface="Source Sans Pro"/>
                <a:cs typeface="Source Sans Pro"/>
              </a:rPr>
              <a:t>croscomlgrprocedure</a:t>
            </a:r>
            <a:r>
              <a:rPr lang="en-US" sz="2000" smtClean="0">
                <a:solidFill>
                  <a:schemeClr val="bg1"/>
                </a:solidFill>
                <a:latin typeface="Source Sans Pro"/>
                <a:cs typeface="Source Sans Pro"/>
              </a:rPr>
              <a:t>/</a:t>
            </a:r>
            <a:r>
              <a:rPr lang="en-US" sz="2000" err="1" smtClean="0">
                <a:solidFill>
                  <a:schemeClr val="bg1"/>
                </a:solidFill>
                <a:latin typeface="Source Sans Pro"/>
                <a:cs typeface="Source Sans Pro"/>
              </a:rPr>
              <a:t>Latin+GP</a:t>
            </a:r>
            <a:endParaRPr lang="en-US" sz="200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r>
              <a:rPr lang="en-US" sz="2000" smtClean="0">
                <a:solidFill>
                  <a:schemeClr val="bg1"/>
                </a:solidFill>
                <a:latin typeface="Source Sans Pro"/>
                <a:cs typeface="Source Sans Pro"/>
              </a:rPr>
              <a:t>email</a:t>
            </a:r>
            <a:r>
              <a:rPr lang="en-US" sz="2000">
                <a:solidFill>
                  <a:schemeClr val="bg1"/>
                </a:solidFill>
                <a:latin typeface="Source Sans Pro"/>
                <a:cs typeface="Source Sans Pro"/>
              </a:rPr>
              <a:t>: </a:t>
            </a:r>
            <a:r>
              <a:rPr lang="en-US" sz="2000" err="1" smtClean="0">
                <a:solidFill>
                  <a:schemeClr val="bg1"/>
                </a:solidFill>
                <a:latin typeface="Source Sans Pro"/>
                <a:cs typeface="Source Sans Pro"/>
              </a:rPr>
              <a:t>Mirjana.Tasic@rnids.rs</a:t>
            </a:r>
            <a:endParaRPr lang="en-US" sz="2000">
              <a:solidFill>
                <a:schemeClr val="bg1"/>
              </a:solidFill>
              <a:latin typeface="Source Sans Pro"/>
              <a:cs typeface="Source Sans Pro"/>
            </a:endParaRPr>
          </a:p>
          <a:p>
            <a:endParaRPr lang="en-US" sz="200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Thank </a:t>
            </a:r>
            <a:r>
              <a:rPr lang="en-AU" sz="2800" b="1" smtClean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you </a:t>
            </a:r>
            <a:r>
              <a:rPr lang="en-AU" sz="2800" b="1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and </a:t>
            </a:r>
            <a:r>
              <a:rPr lang="en-AU" sz="2800" b="1" smtClean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questions</a:t>
            </a:r>
            <a:endParaRPr lang="en-AU" sz="2800" b="1">
              <a:solidFill>
                <a:schemeClr val="bg1"/>
              </a:solidFill>
              <a:latin typeface="Source Sans Pro" charset="0"/>
              <a:ea typeface="Segoe UI" charset="0"/>
              <a:cs typeface="Segoe UI Semilight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22" name="Text Placeholder 32"/>
          <p:cNvSpPr txBox="1">
            <a:spLocks/>
          </p:cNvSpPr>
          <p:nvPr/>
        </p:nvSpPr>
        <p:spPr>
          <a:xfrm>
            <a:off x="5396046" y="3343899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gplus.to</a:t>
            </a:r>
            <a:r>
              <a:rPr lang="en-US" sz="180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3" name="Text Placeholder 32"/>
          <p:cNvSpPr txBox="1">
            <a:spLocks/>
          </p:cNvSpPr>
          <p:nvPr/>
        </p:nvSpPr>
        <p:spPr>
          <a:xfrm>
            <a:off x="5364494" y="4119353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weibo.com</a:t>
            </a:r>
            <a:r>
              <a:rPr lang="en-US" sz="180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ICANNorg</a:t>
            </a:r>
            <a:endParaRPr lang="en-US" sz="180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5364494" y="4884341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flickr.com</a:t>
            </a:r>
            <a:r>
              <a:rPr lang="en-US" sz="180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/photos/</a:t>
            </a: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5364494" y="5554438"/>
            <a:ext cx="3700626" cy="425654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slideshare.net</a:t>
            </a:r>
            <a:r>
              <a:rPr lang="en-US" sz="180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icannpresentations</a:t>
            </a:r>
            <a:endParaRPr lang="en-US" sz="180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2" name="Text Placeholder 32"/>
          <p:cNvSpPr txBox="1">
            <a:spLocks/>
          </p:cNvSpPr>
          <p:nvPr/>
        </p:nvSpPr>
        <p:spPr>
          <a:xfrm>
            <a:off x="1105839" y="3351787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twitter.com</a:t>
            </a:r>
            <a:r>
              <a:rPr lang="en-US" sz="1800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err="1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80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3" name="Text Placeholder 32"/>
          <p:cNvSpPr txBox="1">
            <a:spLocks/>
          </p:cNvSpPr>
          <p:nvPr/>
        </p:nvSpPr>
        <p:spPr>
          <a:xfrm>
            <a:off x="1105838" y="4119353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facebook.com</a:t>
            </a:r>
            <a:r>
              <a:rPr lang="en-US" sz="180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80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icannorg</a:t>
            </a:r>
            <a:endParaRPr lang="en-US" sz="180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34" name="Text Placeholder 32"/>
          <p:cNvSpPr txBox="1">
            <a:spLocks/>
          </p:cNvSpPr>
          <p:nvPr/>
        </p:nvSpPr>
        <p:spPr>
          <a:xfrm>
            <a:off x="1105838" y="4884341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linkedin.com</a:t>
            </a:r>
            <a:r>
              <a:rPr lang="en-US" sz="180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/company/</a:t>
            </a: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</a:t>
            </a:r>
            <a:endParaRPr lang="en-US" sz="180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5" name="Text Placeholder 32"/>
          <p:cNvSpPr txBox="1">
            <a:spLocks/>
          </p:cNvSpPr>
          <p:nvPr/>
        </p:nvSpPr>
        <p:spPr>
          <a:xfrm>
            <a:off x="1105839" y="5597403"/>
            <a:ext cx="314541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800" err="1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youtube.com</a:t>
            </a:r>
            <a:r>
              <a:rPr lang="en-US" sz="180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/user</a:t>
            </a:r>
            <a:r>
              <a:rPr lang="en-US" sz="1800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/</a:t>
            </a:r>
            <a:r>
              <a:rPr lang="en-US" sz="1800" err="1" smtClean="0">
                <a:solidFill>
                  <a:srgbClr val="0A304B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icannnews</a:t>
            </a:r>
            <a:endParaRPr lang="en-US" sz="1800" smtClean="0">
              <a:solidFill>
                <a:srgbClr val="0A304B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Engage with ICANN</a:t>
            </a:r>
            <a:endParaRPr lang="en-US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pic>
        <p:nvPicPr>
          <p:cNvPr id="41" name="Picture 40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4775809"/>
            <a:ext cx="537406" cy="537406"/>
          </a:xfrm>
          <a:prstGeom prst="rect">
            <a:avLst/>
          </a:prstGeom>
        </p:spPr>
      </p:pic>
      <p:pic>
        <p:nvPicPr>
          <p:cNvPr id="42" name="Picture 41" descr="1420948141_social_style_3_facebook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744" y="4008507"/>
            <a:ext cx="545448" cy="545448"/>
          </a:xfrm>
          <a:prstGeom prst="rect">
            <a:avLst/>
          </a:prstGeom>
        </p:spPr>
      </p:pic>
      <p:pic>
        <p:nvPicPr>
          <p:cNvPr id="43" name="Picture 42" descr="1420948149_social_style_3_youtube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095" y="5526794"/>
            <a:ext cx="528999" cy="528999"/>
          </a:xfrm>
          <a:prstGeom prst="rect">
            <a:avLst/>
          </a:prstGeom>
        </p:spPr>
      </p:pic>
      <p:pic>
        <p:nvPicPr>
          <p:cNvPr id="45" name="Picture 44" descr="1420948164_social_style_3_in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349" y="4783089"/>
            <a:ext cx="522847" cy="522847"/>
          </a:xfrm>
          <a:prstGeom prst="rect">
            <a:avLst/>
          </a:prstGeom>
        </p:spPr>
      </p:pic>
      <p:pic>
        <p:nvPicPr>
          <p:cNvPr id="46" name="Picture 45" descr="1420948433_social_style_3_twiter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114" y="3242143"/>
            <a:ext cx="568165" cy="568165"/>
          </a:xfrm>
          <a:prstGeom prst="rect">
            <a:avLst/>
          </a:prstGeom>
        </p:spPr>
      </p:pic>
      <p:pic>
        <p:nvPicPr>
          <p:cNvPr id="47" name="Picture 46" descr="1420948423_social_style_3_googleplus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3" y="3257522"/>
            <a:ext cx="537406" cy="537406"/>
          </a:xfrm>
          <a:prstGeom prst="rect">
            <a:avLst/>
          </a:prstGeom>
        </p:spPr>
      </p:pic>
      <p:pic>
        <p:nvPicPr>
          <p:cNvPr id="48" name="Picture 47" descr="1420948525_cssi_sina_weibo-128.png">
            <a:hlinkClick r:id="rId16" action="ppaction://hlinkfile"/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434" y="3992952"/>
            <a:ext cx="576561" cy="576558"/>
          </a:xfrm>
          <a:prstGeom prst="rect">
            <a:avLst/>
          </a:prstGeom>
        </p:spPr>
      </p:pic>
      <p:pic>
        <p:nvPicPr>
          <p:cNvPr id="2" name="Picture 1" descr="1421037698_slideshare-128.png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259" y="5514925"/>
            <a:ext cx="552736" cy="5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Latin GP - Introduction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9244" y="1728592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/>
                <a:cs typeface="Source Sans Pro"/>
              </a:rPr>
              <a:t>What is Latin generation Panel</a:t>
            </a:r>
          </a:p>
        </p:txBody>
      </p:sp>
    </p:spTree>
    <p:extLst>
      <p:ext uri="{BB962C8B-B14F-4D97-AF65-F5344CB8AC3E}">
        <p14:creationId xmlns:p14="http://schemas.microsoft.com/office/powerpoint/2010/main" val="9108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Latin GP - Introduction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787" y="1728592"/>
            <a:ext cx="3739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/>
              <a:t>Geographic and Linguistic spread</a:t>
            </a:r>
          </a:p>
        </p:txBody>
      </p:sp>
    </p:spTree>
    <p:extLst>
      <p:ext uri="{BB962C8B-B14F-4D97-AF65-F5344CB8AC3E}">
        <p14:creationId xmlns:p14="http://schemas.microsoft.com/office/powerpoint/2010/main" val="9403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Latin GP - Introduction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787" y="1728592"/>
            <a:ext cx="197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/>
              <a:t>Scope of work</a:t>
            </a:r>
          </a:p>
        </p:txBody>
      </p:sp>
    </p:spTree>
    <p:extLst>
      <p:ext uri="{BB962C8B-B14F-4D97-AF65-F5344CB8AC3E}">
        <p14:creationId xmlns:p14="http://schemas.microsoft.com/office/powerpoint/2010/main" val="21127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06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Latin GP - Introduction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787" y="1728592"/>
            <a:ext cx="15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19456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Latin GP - Introduction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787" y="1728592"/>
            <a:ext cx="5678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/>
              <a:t>Challenges with scope and membership and solutions</a:t>
            </a:r>
          </a:p>
        </p:txBody>
      </p:sp>
    </p:spTree>
    <p:extLst>
      <p:ext uri="{BB962C8B-B14F-4D97-AF65-F5344CB8AC3E}">
        <p14:creationId xmlns:p14="http://schemas.microsoft.com/office/powerpoint/2010/main" val="2358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Latin GP - current status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8241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/>
              <a:t>Overview of 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Latin GP - current status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7365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/>
              <a:t> </a:t>
            </a:r>
            <a:r>
              <a:rPr lang="en-US"/>
              <a:t>Strategy for work and organization into WGs</a:t>
            </a:r>
          </a:p>
          <a:p>
            <a:r>
              <a:rPr lang="en-US"/>
              <a:t>                                               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Latin GP - current status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736503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Work accomplished</a:t>
            </a:r>
          </a:p>
          <a:p>
            <a:r>
              <a:rPr lang="en-US" sz="1200"/>
              <a:t>                                                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9480</TotalTime>
  <Words>276</Words>
  <Application>Microsoft Macintosh PowerPoint</Application>
  <PresentationFormat>On-screen Show (4:3)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ＭＳ Ｐゴシック</vt:lpstr>
      <vt:lpstr>Segoe UI</vt:lpstr>
      <vt:lpstr>Segoe UI Semilight</vt:lpstr>
      <vt:lpstr>Source Sans Pro</vt:lpstr>
      <vt:lpstr>Arial</vt:lpstr>
      <vt:lpstr>Office Theme</vt:lpstr>
      <vt:lpstr>PowerPoint Presentation</vt:lpstr>
      <vt:lpstr>Latin GP - Introduction</vt:lpstr>
      <vt:lpstr>Latin GP - Introduction</vt:lpstr>
      <vt:lpstr>Latin GP - Introduction</vt:lpstr>
      <vt:lpstr>Latin GP - Introduction</vt:lpstr>
      <vt:lpstr>Latin GP - Introduction</vt:lpstr>
      <vt:lpstr>Latin GP - current status</vt:lpstr>
      <vt:lpstr>Latin GP - current status</vt:lpstr>
      <vt:lpstr>Latin GP - current status</vt:lpstr>
      <vt:lpstr>Latin GP - current status</vt:lpstr>
      <vt:lpstr>Latin GP – future plan</vt:lpstr>
      <vt:lpstr>Latin GP – future plan</vt:lpstr>
      <vt:lpstr>Engage with ICANN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Mirjana Tasić</cp:lastModifiedBy>
  <cp:revision>295</cp:revision>
  <cp:lastPrinted>2015-04-13T15:10:57Z</cp:lastPrinted>
  <dcterms:created xsi:type="dcterms:W3CDTF">2015-01-07T16:11:05Z</dcterms:created>
  <dcterms:modified xsi:type="dcterms:W3CDTF">2017-09-18T22:44:20Z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14430</vt:lpwstr>
  </property>
  <property fmtid="{D5CDD505-2E9C-101B-9397-08002B2CF9AE}" pid="3" name="Offisync_ProviderInitializationData">
    <vt:lpwstr>https://wecann.icann.org</vt:lpwstr>
  </property>
  <property fmtid="{D5CDD505-2E9C-101B-9397-08002B2CF9AE}" pid="4" name="Offisync_UpdateToken">
    <vt:lpwstr>1</vt:lpwstr>
  </property>
  <property fmtid="{D5CDD505-2E9C-101B-9397-08002B2CF9AE}" pid="5" name="Jive_VersionGuid">
    <vt:lpwstr>3e7f5455-1311-473d-b985-a30fbe052102</vt:lpwstr>
  </property>
  <property fmtid="{D5CDD505-2E9C-101B-9397-08002B2CF9AE}" pid="6" name="Offisync_ServerID">
    <vt:lpwstr>f1a3e59a-4990-4d5e-9ace-4d146556dde0</vt:lpwstr>
  </property>
  <property fmtid="{D5CDD505-2E9C-101B-9397-08002B2CF9AE}" pid="7" name="Jive_LatestUserAccountName">
    <vt:lpwstr>sarmad.hussain@icann.org</vt:lpwstr>
  </property>
</Properties>
</file>