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5" r:id="rId1"/>
  </p:sldMasterIdLst>
  <p:notesMasterIdLst>
    <p:notesMasterId r:id="rId6"/>
  </p:notesMasterIdLst>
  <p:handoutMasterIdLst>
    <p:handoutMasterId r:id="rId7"/>
  </p:handoutMasterIdLst>
  <p:sldIdLst>
    <p:sldId id="347" r:id="rId2"/>
    <p:sldId id="348" r:id="rId3"/>
    <p:sldId id="349" r:id="rId4"/>
    <p:sldId id="35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240F"/>
    <a:srgbClr val="CB460F"/>
    <a:srgbClr val="FA5B36"/>
    <a:srgbClr val="0E4B91"/>
    <a:srgbClr val="18548A"/>
    <a:srgbClr val="15538C"/>
    <a:srgbClr val="0B2F49"/>
    <a:srgbClr val="092F4B"/>
    <a:srgbClr val="A1472D"/>
    <a:srgbClr val="A34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86" autoAdjust="0"/>
    <p:restoredTop sz="98283" autoAdjust="0"/>
  </p:normalViewPr>
  <p:slideViewPr>
    <p:cSldViewPr snapToGrid="0" snapToObjects="1">
      <p:cViewPr varScale="1">
        <p:scale>
          <a:sx n="109" d="100"/>
          <a:sy n="109" d="100"/>
        </p:scale>
        <p:origin x="1704" y="192"/>
      </p:cViewPr>
      <p:guideLst>
        <p:guide orient="horz" pos="14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3664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pPr/>
              <a:t>10/2/17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pPr/>
              <a:t>10/2/17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can be used for text, graphics or any other elements.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11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can be used for text, graphics or any other elements.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37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can be used for text, graphics or any other elements.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49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can be used for text, graphics or any other elements.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37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hyperlink" Target="https://twitter.com/icann" TargetMode="External"/><Relationship Id="rId20" Type="http://schemas.openxmlformats.org/officeDocument/2006/relationships/hyperlink" Target="https://www.slideshare.net/icannpresentations" TargetMode="External"/><Relationship Id="rId10" Type="http://schemas.openxmlformats.org/officeDocument/2006/relationships/hyperlink" Target="twitter.com/icann" TargetMode="External"/><Relationship Id="rId11" Type="http://schemas.openxmlformats.org/officeDocument/2006/relationships/image" Target="../media/image22.png"/><Relationship Id="rId12" Type="http://schemas.openxmlformats.org/officeDocument/2006/relationships/hyperlink" Target="http://www.facebook.com/icannorg" TargetMode="External"/><Relationship Id="rId13" Type="http://schemas.openxmlformats.org/officeDocument/2006/relationships/hyperlink" Target="facebook.com/icannorg" TargetMode="External"/><Relationship Id="rId14" Type="http://schemas.openxmlformats.org/officeDocument/2006/relationships/image" Target="../media/image23.png"/><Relationship Id="rId15" Type="http://schemas.openxmlformats.org/officeDocument/2006/relationships/hyperlink" Target="youtube.com/user/ICANNnews" TargetMode="External"/><Relationship Id="rId16" Type="http://schemas.openxmlformats.org/officeDocument/2006/relationships/image" Target="../media/image24.png"/><Relationship Id="rId17" Type="http://schemas.openxmlformats.org/officeDocument/2006/relationships/hyperlink" Target="http://www.youtube.com/icannnews" TargetMode="External"/><Relationship Id="rId18" Type="http://schemas.openxmlformats.org/officeDocument/2006/relationships/hyperlink" Target="https://soundcloud.com/icann" TargetMode="External"/><Relationship Id="rId19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emf"/><Relationship Id="rId3" Type="http://schemas.openxmlformats.org/officeDocument/2006/relationships/hyperlink" Target="http://www.flickr.com/photos/icann" TargetMode="External"/><Relationship Id="rId4" Type="http://schemas.openxmlformats.org/officeDocument/2006/relationships/hyperlink" Target="flickr.com/photos/icann" TargetMode="External"/><Relationship Id="rId5" Type="http://schemas.openxmlformats.org/officeDocument/2006/relationships/image" Target="../media/image20.png"/><Relationship Id="rId6" Type="http://schemas.openxmlformats.org/officeDocument/2006/relationships/hyperlink" Target="https://www.linkedin.com/company/icann" TargetMode="External"/><Relationship Id="rId7" Type="http://schemas.openxmlformats.org/officeDocument/2006/relationships/hyperlink" Target="linkedin.com/company/icann" TargetMode="External"/><Relationship Id="rId8" Type="http://schemas.openxmlformats.org/officeDocument/2006/relationships/image" Target="../media/image2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eg"/><Relationship Id="rId3" Type="http://schemas.openxmlformats.org/officeDocument/2006/relationships/image" Target="../media/image19.emf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eg"/><Relationship Id="rId3" Type="http://schemas.openxmlformats.org/officeDocument/2006/relationships/image" Target="../media/image31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eg"/><Relationship Id="rId3" Type="http://schemas.openxmlformats.org/officeDocument/2006/relationships/image" Target="../media/image31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eg"/><Relationship Id="rId3" Type="http://schemas.openxmlformats.org/officeDocument/2006/relationships/image" Target="../media/image3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/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/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/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/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/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/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/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/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/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/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/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/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/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/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/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/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/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/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/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/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/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/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/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/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/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/>
  </p:cSld>
  <p:clrMapOvr>
    <a:masterClrMapping/>
  </p:clrMapOvr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2110371"/>
            <a:ext cx="9198524" cy="4759071"/>
            <a:chOff x="0" y="2110371"/>
            <a:chExt cx="9198524" cy="4759071"/>
          </a:xfrm>
        </p:grpSpPr>
        <p:sp>
          <p:nvSpPr>
            <p:cNvPr id="3" name="Freeform 2"/>
            <p:cNvSpPr/>
            <p:nvPr userDrawn="1"/>
          </p:nvSpPr>
          <p:spPr>
            <a:xfrm>
              <a:off x="0" y="2110371"/>
              <a:ext cx="9198524" cy="4759071"/>
            </a:xfrm>
            <a:custGeom>
              <a:avLst/>
              <a:gdLst>
                <a:gd name="connsiteX0" fmla="*/ 0 w 9198524"/>
                <a:gd name="connsiteY0" fmla="*/ 0 h 5515904"/>
                <a:gd name="connsiteX1" fmla="*/ 9198524 w 9198524"/>
                <a:gd name="connsiteY1" fmla="*/ 3014506 h 5515904"/>
                <a:gd name="connsiteX2" fmla="*/ 9198524 w 9198524"/>
                <a:gd name="connsiteY2" fmla="*/ 5477421 h 5515904"/>
                <a:gd name="connsiteX3" fmla="*/ 0 w 9198524"/>
                <a:gd name="connsiteY3" fmla="*/ 5515904 h 5515904"/>
                <a:gd name="connsiteX4" fmla="*/ 0 w 9198524"/>
                <a:gd name="connsiteY4" fmla="*/ 0 h 55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98524" h="5515904">
                  <a:moveTo>
                    <a:pt x="0" y="0"/>
                  </a:moveTo>
                  <a:lnTo>
                    <a:pt x="9198524" y="3014506"/>
                  </a:lnTo>
                  <a:lnTo>
                    <a:pt x="9198524" y="5477421"/>
                  </a:lnTo>
                  <a:lnTo>
                    <a:pt x="0" y="5515904"/>
                  </a:lnTo>
                  <a:cubicBezTo>
                    <a:pt x="4276" y="3685821"/>
                    <a:pt x="8553" y="1855738"/>
                    <a:pt x="0" y="0"/>
                  </a:cubicBezTo>
                  <a:close/>
                </a:path>
              </a:pathLst>
            </a:custGeom>
            <a:solidFill>
              <a:srgbClr val="1768B1">
                <a:alpha val="1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 userDrawn="1"/>
          </p:nvSpPr>
          <p:spPr>
            <a:xfrm>
              <a:off x="1" y="3174865"/>
              <a:ext cx="9144000" cy="3694577"/>
            </a:xfrm>
            <a:custGeom>
              <a:avLst/>
              <a:gdLst>
                <a:gd name="connsiteX0" fmla="*/ 6029715 w 6029715"/>
                <a:gd name="connsiteY0" fmla="*/ 0 h 6875638"/>
                <a:gd name="connsiteX1" fmla="*/ 6029715 w 6029715"/>
                <a:gd name="connsiteY1" fmla="*/ 6875638 h 6875638"/>
                <a:gd name="connsiteX2" fmla="*/ 0 w 6029715"/>
                <a:gd name="connsiteY2" fmla="*/ 6875638 h 6875638"/>
                <a:gd name="connsiteX3" fmla="*/ 6029715 w 6029715"/>
                <a:gd name="connsiteY3" fmla="*/ 0 h 687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9715" h="6875638">
                  <a:moveTo>
                    <a:pt x="6029715" y="0"/>
                  </a:moveTo>
                  <a:lnTo>
                    <a:pt x="6029715" y="6875638"/>
                  </a:lnTo>
                  <a:lnTo>
                    <a:pt x="0" y="6875638"/>
                  </a:lnTo>
                  <a:lnTo>
                    <a:pt x="6029715" y="0"/>
                  </a:lnTo>
                  <a:close/>
                </a:path>
              </a:pathLst>
            </a:custGeom>
            <a:solidFill>
              <a:srgbClr val="1768B1">
                <a:alpha val="1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34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smtClean="0">
                <a:solidFill>
                  <a:srgbClr val="FFFFFF"/>
                </a:solidFill>
                <a:latin typeface="Arial"/>
                <a:cs typeface="Arial"/>
              </a:rPr>
              <a:t>   |   </a:t>
            </a:r>
            <a:fld id="{D43A6F16-D3CF-4F46-B6D9-B3CAB1B87938}" type="slidenum">
              <a:rPr lang="en-US" sz="13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en-US" sz="13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5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959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/>
  </p:cSld>
  <p:clrMapOvr>
    <a:masterClrMapping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-67733"/>
            <a:ext cx="9309518" cy="6954090"/>
            <a:chOff x="0" y="-67733"/>
            <a:chExt cx="9309518" cy="6954090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46474"/>
              <a:ext cx="9309518" cy="636898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0" y="-67733"/>
              <a:ext cx="9309518" cy="351829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6602262"/>
              <a:ext cx="9309518" cy="284095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 userDrawn="1"/>
        </p:nvSpPr>
        <p:spPr>
          <a:xfrm>
            <a:off x="0" y="4130514"/>
            <a:ext cx="9309518" cy="1898497"/>
          </a:xfrm>
          <a:prstGeom prst="rect">
            <a:avLst/>
          </a:prstGeom>
          <a:solidFill>
            <a:srgbClr val="1768B1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130514"/>
            <a:ext cx="1697789" cy="18984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ANN_Logo_W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66" y="4566371"/>
            <a:ext cx="1253416" cy="97283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flipV="1">
            <a:off x="-1" y="4130513"/>
            <a:ext cx="9309519" cy="116253"/>
          </a:xfrm>
          <a:prstGeom prst="rect">
            <a:avLst/>
          </a:prstGeom>
          <a:solidFill>
            <a:srgbClr val="0C1F24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smtClean="0">
                <a:solidFill>
                  <a:srgbClr val="FFFFFF"/>
                </a:solidFill>
                <a:latin typeface="Arial"/>
                <a:cs typeface="Arial"/>
              </a:rPr>
              <a:t>   |   </a:t>
            </a:r>
            <a:fld id="{D43A6F16-D3CF-4F46-B6D9-B3CAB1B87938}" type="slidenum">
              <a:rPr lang="en-US" sz="13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en-US" sz="130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11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0" b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3500" b="1" dirty="0" smtClean="0">
                <a:latin typeface="Arial"/>
                <a:cs typeface="Arial"/>
              </a:rPr>
              <a:t>Name of an Agenda Item</a:t>
            </a:r>
          </a:p>
          <a:p>
            <a:r>
              <a:rPr lang="en-US" sz="3500" dirty="0" smtClean="0">
                <a:latin typeface="Arial"/>
                <a:cs typeface="Arial"/>
              </a:rPr>
              <a:t>Section Divider</a:t>
            </a:r>
            <a:endParaRPr lang="en-US" sz="3500" dirty="0">
              <a:latin typeface="Arial"/>
              <a:cs typeface="Arial"/>
            </a:endParaRPr>
          </a:p>
        </p:txBody>
      </p:sp>
      <p:pic>
        <p:nvPicPr>
          <p:cNvPr id="6" name="Picture 5" descr="ICANN Logo-06.eps"/>
          <p:cNvPicPr>
            <a:picLocks noChangeAspect="1"/>
          </p:cNvPicPr>
          <p:nvPr userDrawn="1"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3" y="6402263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9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0" b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3500" b="1" dirty="0" smtClean="0">
                <a:latin typeface="Arial"/>
                <a:cs typeface="Arial"/>
              </a:rPr>
              <a:t>Name of an Agenda Item</a:t>
            </a:r>
          </a:p>
          <a:p>
            <a:r>
              <a:rPr lang="en-US" sz="3500" dirty="0" smtClean="0">
                <a:latin typeface="Arial"/>
                <a:cs typeface="Arial"/>
              </a:rPr>
              <a:t>Section Divider</a:t>
            </a:r>
            <a:endParaRPr lang="en-US" sz="3500" dirty="0">
              <a:latin typeface="Arial"/>
              <a:cs typeface="Arial"/>
            </a:endParaRPr>
          </a:p>
        </p:txBody>
      </p:sp>
      <p:pic>
        <p:nvPicPr>
          <p:cNvPr id="4" name="Picture 3" descr="ICANN Logo-06.eps"/>
          <p:cNvPicPr>
            <a:picLocks noChangeAspect="1"/>
          </p:cNvPicPr>
          <p:nvPr userDrawn="1"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3" y="6402263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95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4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0" b="0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3500" b="1" dirty="0" smtClean="0">
                <a:latin typeface="Arial"/>
                <a:cs typeface="Arial"/>
              </a:rPr>
              <a:t>Name of an Agenda Item</a:t>
            </a:r>
          </a:p>
          <a:p>
            <a:r>
              <a:rPr lang="en-US" sz="3500" dirty="0" smtClean="0">
                <a:latin typeface="Arial"/>
                <a:cs typeface="Arial"/>
              </a:rPr>
              <a:t>Section Divider</a:t>
            </a:r>
            <a:endParaRPr lang="en-US" sz="3500" dirty="0">
              <a:latin typeface="Arial"/>
              <a:cs typeface="Arial"/>
            </a:endParaRPr>
          </a:p>
        </p:txBody>
      </p:sp>
      <p:pic>
        <p:nvPicPr>
          <p:cNvPr id="6" name="Picture 5" descr="ICANN Logo-06.eps"/>
          <p:cNvPicPr>
            <a:picLocks noChangeAspect="1"/>
          </p:cNvPicPr>
          <p:nvPr userDrawn="1"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3" y="6402263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3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theme" Target="../theme/theme1.xml"/><Relationship Id="rId57" Type="http://schemas.openxmlformats.org/officeDocument/2006/relationships/image" Target="../media/image1.png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29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699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0" r:id="rId45"/>
    <p:sldLayoutId id="2147483711" r:id="rId46"/>
    <p:sldLayoutId id="2147483712" r:id="rId47"/>
    <p:sldLayoutId id="2147483713" r:id="rId48"/>
    <p:sldLayoutId id="2147483714" r:id="rId49"/>
    <p:sldLayoutId id="2147483649" r:id="rId50"/>
    <p:sldLayoutId id="2147483651" r:id="rId51"/>
    <p:sldLayoutId id="2147483664" r:id="rId52"/>
    <p:sldLayoutId id="2147483655" r:id="rId53"/>
    <p:sldLayoutId id="2147483663" r:id="rId54"/>
    <p:sldLayoutId id="2147483662" r:id="rId55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5365">
          <p15:clr>
            <a:srgbClr val="F26B43"/>
          </p15:clr>
        </p15:guide>
        <p15:guide id="4" pos="384">
          <p15:clr>
            <a:srgbClr val="F26B43"/>
          </p15:clr>
        </p15:guide>
        <p15:guide id="5" pos="260">
          <p15:clr>
            <a:srgbClr val="F26B43"/>
          </p15:clr>
        </p15:guide>
        <p15:guide id="6" orient="horz" pos="384">
          <p15:clr>
            <a:srgbClr val="F26B43"/>
          </p15:clr>
        </p15:guide>
        <p15:guide id="7" orient="horz" pos="3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7938"/>
            <a:ext cx="9144000" cy="7112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Latin GP </a:t>
            </a:r>
            <a:r>
              <a:rPr lang="en-US" dirty="0" smtClean="0"/>
              <a:t>– Analysis of Variants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138" y="1055078"/>
            <a:ext cx="845233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latin typeface="Source Sans Pro"/>
                <a:cs typeface="Source Sans Pro"/>
              </a:rPr>
              <a:t>Objective: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>
                <a:latin typeface="Source Sans Pro"/>
                <a:cs typeface="Source Sans Pro"/>
              </a:rPr>
              <a:t>Determine variant relationships with other related scripts, such as Cyrillic, Greek and Armenian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>
                <a:latin typeface="Source Sans Pro"/>
                <a:cs typeface="Source Sans Pro"/>
              </a:rPr>
              <a:t>Analyze variant relationships within Latin script</a:t>
            </a:r>
            <a:endParaRPr lang="en-US" sz="2400" dirty="0">
              <a:latin typeface="Source Sans Pro"/>
              <a:cs typeface="Source Sans Pro"/>
            </a:endParaRPr>
          </a:p>
          <a:p>
            <a:pPr marL="742950" lvl="1" indent="-285750">
              <a:buFont typeface="Arial" charset="0"/>
              <a:buChar char="•"/>
            </a:pPr>
            <a:endParaRPr lang="en-US" sz="2400" b="1" dirty="0" smtClean="0">
              <a:latin typeface="Source Sans Pro"/>
              <a:cs typeface="Source Sans Pro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latin typeface="Source Sans Pro"/>
                <a:cs typeface="Source Sans Pro"/>
              </a:rPr>
              <a:t>Scope</a:t>
            </a:r>
            <a:endParaRPr lang="en-US" sz="2400" b="1" dirty="0" smtClean="0">
              <a:latin typeface="Source Sans Pro"/>
              <a:cs typeface="Source Sans Pro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latin typeface="Source Sans Pro"/>
                <a:cs typeface="Source Sans Pro"/>
              </a:rPr>
              <a:t>MSR-2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latin typeface="Source Sans Pro"/>
                <a:cs typeface="Source Sans Pro"/>
              </a:rPr>
              <a:t>Latin GP Repertoire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>
              <a:latin typeface="Source Sans Pro"/>
              <a:cs typeface="Source Sans Pro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latin typeface="Source Sans Pro"/>
                <a:cs typeface="Source Sans Pro"/>
              </a:rPr>
              <a:t>Principles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latin typeface="Source Sans Pro"/>
                <a:cs typeface="Source Sans Pro"/>
              </a:rPr>
              <a:t>Relationship of two characters (or sequences) is sufficiently universal across the entire Latin </a:t>
            </a:r>
            <a:r>
              <a:rPr lang="en-US" sz="2400" dirty="0" smtClean="0">
                <a:latin typeface="Source Sans Pro"/>
                <a:cs typeface="Source Sans Pro"/>
              </a:rPr>
              <a:t>script </a:t>
            </a:r>
            <a:r>
              <a:rPr lang="en-US" sz="2400" dirty="0" smtClean="0">
                <a:latin typeface="Source Sans Pro"/>
                <a:cs typeface="Source Sans Pro"/>
              </a:rPr>
              <a:t>community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latin typeface="Source Sans Pro"/>
                <a:cs typeface="Source Sans Pro"/>
              </a:rPr>
              <a:t>Code points (or sequences) are visually identical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>
              <a:latin typeface="Source Sans Pro"/>
              <a:cs typeface="Source Sans Pro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latin typeface="Source Sans Pro"/>
              <a:cs typeface="Source Sans Pro"/>
            </a:endParaRPr>
          </a:p>
          <a:p>
            <a:endParaRPr lang="en-US" sz="2400" dirty="0">
              <a:latin typeface="Source Sans Pro"/>
              <a:cs typeface="Source Sans Pro"/>
            </a:endParaRPr>
          </a:p>
          <a:p>
            <a:endParaRPr lang="en-US" sz="2400" dirty="0" smtClean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91082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7938"/>
            <a:ext cx="9144000" cy="7112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Latin GP </a:t>
            </a:r>
            <a:r>
              <a:rPr lang="en-US" dirty="0" smtClean="0"/>
              <a:t>– Analysis of Variants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830" y="1043355"/>
            <a:ext cx="84523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ource Sans Pro"/>
                <a:cs typeface="Source Sans Pro"/>
              </a:rPr>
              <a:t>Examples for analysis:</a:t>
            </a:r>
          </a:p>
          <a:p>
            <a:endParaRPr lang="en-US" sz="2800" dirty="0">
              <a:latin typeface="Source Sans Pro"/>
              <a:cs typeface="Source Sans Pro"/>
            </a:endParaRPr>
          </a:p>
          <a:p>
            <a:endParaRPr lang="en-US" sz="2800" dirty="0">
              <a:latin typeface="Source Sans Pro"/>
              <a:cs typeface="Source Sans Pro"/>
            </a:endParaRPr>
          </a:p>
          <a:p>
            <a:pPr marL="342900" indent="-342900">
              <a:buFont typeface="Arial" charset="0"/>
              <a:buChar char="•"/>
            </a:pPr>
            <a:endParaRPr lang="en-US" sz="2800" dirty="0" smtClean="0">
              <a:latin typeface="Source Sans Pro"/>
              <a:cs typeface="Source Sans Pro"/>
            </a:endParaRPr>
          </a:p>
          <a:p>
            <a:endParaRPr lang="en-US" sz="2800" dirty="0">
              <a:latin typeface="Source Sans Pro"/>
              <a:cs typeface="Source Sans Pro"/>
            </a:endParaRPr>
          </a:p>
          <a:p>
            <a:endParaRPr lang="en-US" sz="2800" dirty="0" smtClean="0">
              <a:latin typeface="Source Sans Pro"/>
              <a:cs typeface="Source Sans Pro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01469"/>
              </p:ext>
            </p:extLst>
          </p:nvPr>
        </p:nvGraphicFramePr>
        <p:xfrm>
          <a:off x="445477" y="1783862"/>
          <a:ext cx="8352692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9692"/>
                <a:gridCol w="495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Visually Identical</a:t>
                      </a:r>
                      <a:endParaRPr lang="en-US" sz="1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Latin Small Letter E ‘e’ (0065)</a:t>
                      </a: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Cyrillic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Small Letter IE 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‘</a:t>
                      </a:r>
                      <a:r>
                        <a:rPr lang="en-US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е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’ (0435)</a:t>
                      </a:r>
                    </a:p>
                    <a:p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Orthographic Considerations</a:t>
                      </a:r>
                      <a:endParaRPr lang="en-US" sz="1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Eszett in German: </a:t>
                      </a:r>
                    </a:p>
                    <a:p>
                      <a:r>
                        <a:rPr lang="de-DE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Latin</a:t>
                      </a:r>
                      <a:r>
                        <a:rPr lang="de-DE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Small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Letter S </a:t>
                      </a:r>
                      <a:r>
                        <a:rPr lang="de-DE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‘</a:t>
                      </a:r>
                      <a:r>
                        <a:rPr lang="de-DE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ss</a:t>
                      </a:r>
                      <a:r>
                        <a:rPr lang="de-DE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’ (0073 0073)</a:t>
                      </a:r>
                    </a:p>
                    <a:p>
                      <a:r>
                        <a:rPr lang="de-DE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Latin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Small Letter Sharp S </a:t>
                      </a:r>
                      <a:r>
                        <a:rPr lang="de-DE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‘</a:t>
                      </a:r>
                      <a:r>
                        <a:rPr lang="de-DE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ß</a:t>
                      </a:r>
                      <a:r>
                        <a:rPr lang="de-DE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’ (00DF)</a:t>
                      </a:r>
                    </a:p>
                    <a:p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Normalization Exceptions</a:t>
                      </a:r>
                      <a:endParaRPr lang="en-US" sz="1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When two code</a:t>
                      </a:r>
                      <a:r>
                        <a:rPr lang="en-US" sz="18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point sequences do not normalize to the same canonical form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2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7938"/>
            <a:ext cx="9144000" cy="7112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Latin GP </a:t>
            </a:r>
            <a:r>
              <a:rPr lang="en-US" dirty="0" smtClean="0"/>
              <a:t>– Analysis of Variants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138" y="1055078"/>
            <a:ext cx="8452339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smtClean="0">
                <a:latin typeface="Source Sans Pro"/>
                <a:cs typeface="Source Sans Pro"/>
              </a:rPr>
              <a:t>Cross-Script Analysis: Cyrillic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>
                <a:latin typeface="Source Sans Pro"/>
                <a:cs typeface="Source Sans Pro"/>
              </a:rPr>
              <a:t>Preliminary findings</a:t>
            </a: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>
                <a:latin typeface="Source Sans Pro"/>
                <a:cs typeface="Source Sans Pro"/>
              </a:rPr>
              <a:t>Cyrillic proposal: 15 variant sets (1 code point from excluded set, 04CF Cyrillic Small Letter </a:t>
            </a:r>
            <a:r>
              <a:rPr lang="en-US" sz="2800" dirty="0" err="1" smtClean="0">
                <a:latin typeface="Source Sans Pro"/>
                <a:cs typeface="Source Sans Pro"/>
              </a:rPr>
              <a:t>Palochka</a:t>
            </a:r>
            <a:r>
              <a:rPr lang="en-US" sz="2800" dirty="0" smtClean="0">
                <a:latin typeface="Source Sans Pro"/>
                <a:cs typeface="Source Sans Pro"/>
              </a:rPr>
              <a:t>)</a:t>
            </a: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>
                <a:latin typeface="Source Sans Pro"/>
                <a:cs typeface="Source Sans Pro"/>
              </a:rPr>
              <a:t>Found additional identical glyphs in both repertoires (e.g., 00EF and 0457 “ </a:t>
            </a:r>
            <a:r>
              <a:rPr lang="nl-NL" sz="2800" dirty="0" err="1" smtClean="0">
                <a:latin typeface="Source Sans Pro"/>
                <a:cs typeface="Source Sans Pro"/>
              </a:rPr>
              <a:t>ï</a:t>
            </a:r>
            <a:r>
              <a:rPr lang="nl-NL" sz="2800" dirty="0" smtClean="0">
                <a:latin typeface="Source Sans Pro"/>
                <a:cs typeface="Source Sans Pro"/>
              </a:rPr>
              <a:t> ” </a:t>
            </a:r>
            <a:r>
              <a:rPr lang="en-US" sz="2800" dirty="0" smtClean="0">
                <a:latin typeface="Source Sans Pro"/>
                <a:cs typeface="Source Sans Pro"/>
              </a:rPr>
              <a:t>, 0127 and 0450 “ </a:t>
            </a:r>
            <a:r>
              <a:rPr lang="en-US" sz="2800" dirty="0" err="1" smtClean="0">
                <a:solidFill>
                  <a:srgbClr val="000000"/>
                </a:solidFill>
                <a:latin typeface="Georgia" charset="0"/>
              </a:rPr>
              <a:t>è</a:t>
            </a:r>
            <a:r>
              <a:rPr lang="en-US" sz="2800" dirty="0" smtClean="0">
                <a:solidFill>
                  <a:srgbClr val="000000"/>
                </a:solidFill>
                <a:latin typeface="Georgia" charset="0"/>
              </a:rPr>
              <a:t> ”</a:t>
            </a:r>
            <a:r>
              <a:rPr lang="en-US" sz="2800" dirty="0" smtClean="0">
                <a:latin typeface="Source Sans Pro"/>
                <a:cs typeface="Source Sans Pro"/>
              </a:rPr>
              <a:t>)</a:t>
            </a: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endParaRPr lang="en-US" sz="2800" dirty="0" smtClean="0">
              <a:latin typeface="Source Sans Pro"/>
              <a:cs typeface="Source Sans Pro"/>
            </a:endParaRP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endParaRPr lang="en-US" sz="2800" dirty="0" smtClean="0">
              <a:latin typeface="Source Sans Pro"/>
              <a:cs typeface="Source Sans Pro"/>
            </a:endParaRP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</a:pPr>
            <a:endParaRPr lang="en-US" sz="2800" dirty="0">
              <a:latin typeface="Source Sans Pro"/>
              <a:cs typeface="Source Sans Pro"/>
            </a:endParaRP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endParaRPr lang="en-US" sz="2800" dirty="0" smtClean="0">
              <a:latin typeface="Source Sans Pro"/>
              <a:cs typeface="Source Sans Pro"/>
            </a:endParaRPr>
          </a:p>
          <a:p>
            <a:pPr>
              <a:spcBef>
                <a:spcPts val="600"/>
              </a:spcBef>
            </a:pPr>
            <a:endParaRPr lang="en-US" sz="2800" dirty="0">
              <a:latin typeface="Source Sans Pro"/>
              <a:cs typeface="Source Sans Pro"/>
            </a:endParaRPr>
          </a:p>
          <a:p>
            <a:pPr>
              <a:spcBef>
                <a:spcPts val="600"/>
              </a:spcBef>
            </a:pPr>
            <a:endParaRPr lang="en-US" sz="2800" dirty="0" smtClean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051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7938"/>
            <a:ext cx="9144000" cy="7112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Latin GP </a:t>
            </a:r>
            <a:r>
              <a:rPr lang="en-US" dirty="0" smtClean="0"/>
              <a:t>– Analysis of Variants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138" y="1055078"/>
            <a:ext cx="8452339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smtClean="0">
                <a:latin typeface="Source Sans Pro"/>
                <a:cs typeface="Source Sans Pro"/>
              </a:rPr>
              <a:t>Next Steps:</a:t>
            </a:r>
            <a:endParaRPr lang="en-US" sz="2800" b="1" dirty="0" smtClean="0">
              <a:latin typeface="Source Sans Pro"/>
              <a:cs typeface="Source Sans Pro"/>
            </a:endParaRP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>
                <a:latin typeface="Source Sans Pro"/>
                <a:cs typeface="Source Sans Pro"/>
              </a:rPr>
              <a:t>Continue cross-script analysis:</a:t>
            </a: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>
                <a:latin typeface="Source Sans Pro"/>
                <a:cs typeface="Source Sans Pro"/>
              </a:rPr>
              <a:t>Greek</a:t>
            </a: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>
                <a:latin typeface="Source Sans Pro"/>
                <a:cs typeface="Source Sans Pro"/>
              </a:rPr>
              <a:t>Armenian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>
                <a:latin typeface="Source Sans Pro"/>
                <a:cs typeface="Source Sans Pro"/>
              </a:rPr>
              <a:t>Analyze variant relationships within Latin script as repertoire is developed</a:t>
            </a:r>
            <a:endParaRPr lang="en-US" sz="2800" dirty="0" smtClean="0">
              <a:latin typeface="Source Sans Pro"/>
              <a:cs typeface="Source Sans Pro"/>
            </a:endParaRP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endParaRPr lang="en-US" sz="2800" dirty="0" smtClean="0">
              <a:latin typeface="Source Sans Pro"/>
              <a:cs typeface="Source Sans Pro"/>
            </a:endParaRP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endParaRPr lang="en-US" sz="2800" dirty="0" smtClean="0">
              <a:latin typeface="Source Sans Pro"/>
              <a:cs typeface="Source Sans Pro"/>
            </a:endParaRP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</a:pPr>
            <a:endParaRPr lang="en-US" sz="2800" dirty="0">
              <a:latin typeface="Source Sans Pro"/>
              <a:cs typeface="Source Sans Pro"/>
            </a:endParaRP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endParaRPr lang="en-US" sz="2800" dirty="0" smtClean="0">
              <a:latin typeface="Source Sans Pro"/>
              <a:cs typeface="Source Sans Pro"/>
            </a:endParaRPr>
          </a:p>
          <a:p>
            <a:pPr>
              <a:spcBef>
                <a:spcPts val="600"/>
              </a:spcBef>
            </a:pPr>
            <a:endParaRPr lang="en-US" sz="2800" dirty="0">
              <a:latin typeface="Source Sans Pro"/>
              <a:cs typeface="Source Sans Pro"/>
            </a:endParaRPr>
          </a:p>
          <a:p>
            <a:pPr>
              <a:spcBef>
                <a:spcPts val="600"/>
              </a:spcBef>
            </a:pPr>
            <a:endParaRPr lang="en-US" sz="2800" dirty="0" smtClean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1919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 (2).potx" id="{F2E86674-818B-4AF6-B9A5-625A3A795F51}" vid="{F6BB203E-BAFC-494B-A50F-57F1DB9FFF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60 Template</Template>
  <TotalTime>9792</TotalTime>
  <Words>276</Words>
  <Application>Microsoft Macintosh PowerPoint</Application>
  <PresentationFormat>On-screen Show (4:3)</PresentationFormat>
  <Paragraphs>55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Calibri</vt:lpstr>
      <vt:lpstr>Georgia</vt:lpstr>
      <vt:lpstr>ＭＳ Ｐゴシック</vt:lpstr>
      <vt:lpstr>Segoe UI</vt:lpstr>
      <vt:lpstr>Source Sans Pro</vt:lpstr>
      <vt:lpstr>Wingdings</vt:lpstr>
      <vt:lpstr>Arial</vt:lpstr>
      <vt:lpstr>ICANNPPT_Arial_4x3_June 2017_potx</vt:lpstr>
      <vt:lpstr>Latin GP – Analysis of Variants</vt:lpstr>
      <vt:lpstr>Latin GP – Analysis of Variants</vt:lpstr>
      <vt:lpstr>Latin GP – Analysis of Variants</vt:lpstr>
      <vt:lpstr>Latin GP – Analysis of Variants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</dc:creator>
  <cp:lastModifiedBy>Dennis Tan</cp:lastModifiedBy>
  <cp:revision>310</cp:revision>
  <cp:lastPrinted>2015-04-13T15:10:57Z</cp:lastPrinted>
  <dcterms:created xsi:type="dcterms:W3CDTF">2015-01-07T16:11:05Z</dcterms:created>
  <dcterms:modified xsi:type="dcterms:W3CDTF">2017-10-02T16:58:36Z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niqueId">
    <vt:lpwstr>14430</vt:lpwstr>
  </property>
  <property fmtid="{D5CDD505-2E9C-101B-9397-08002B2CF9AE}" pid="3" name="Offisync_ProviderInitializationData">
    <vt:lpwstr>https://wecann.icann.org</vt:lpwstr>
  </property>
  <property fmtid="{D5CDD505-2E9C-101B-9397-08002B2CF9AE}" pid="4" name="Offisync_UpdateToken">
    <vt:lpwstr>1</vt:lpwstr>
  </property>
  <property fmtid="{D5CDD505-2E9C-101B-9397-08002B2CF9AE}" pid="5" name="Jive_VersionGuid">
    <vt:lpwstr>3e7f5455-1311-473d-b985-a30fbe052102</vt:lpwstr>
  </property>
  <property fmtid="{D5CDD505-2E9C-101B-9397-08002B2CF9AE}" pid="6" name="Offisync_ServerID">
    <vt:lpwstr>f1a3e59a-4990-4d5e-9ace-4d146556dde0</vt:lpwstr>
  </property>
  <property fmtid="{D5CDD505-2E9C-101B-9397-08002B2CF9AE}" pid="7" name="Jive_LatestUserAccountName">
    <vt:lpwstr>sarmad.hussain@icann.org</vt:lpwstr>
  </property>
</Properties>
</file>