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347" r:id="rId2"/>
    <p:sldId id="348" r:id="rId3"/>
    <p:sldId id="349" r:id="rId4"/>
    <p:sldId id="35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40F"/>
    <a:srgbClr val="CB460F"/>
    <a:srgbClr val="FA5B36"/>
    <a:srgbClr val="0E4B91"/>
    <a:srgbClr val="18548A"/>
    <a:srgbClr val="15538C"/>
    <a:srgbClr val="0B2F49"/>
    <a:srgbClr val="092F4B"/>
    <a:srgbClr val="A1472D"/>
    <a:srgbClr val="A34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81039" autoAdjust="0"/>
  </p:normalViewPr>
  <p:slideViewPr>
    <p:cSldViewPr snapToGrid="0" snapToObjects="1">
      <p:cViewPr varScale="1">
        <p:scale>
          <a:sx n="103" d="100"/>
          <a:sy n="103" d="100"/>
        </p:scale>
        <p:origin x="1648" y="184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664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Scope:</a:t>
            </a:r>
          </a:p>
          <a:p>
            <a:r>
              <a:rPr lang="en-US" dirty="0" smtClean="0"/>
              <a:t>Latin</a:t>
            </a:r>
            <a:r>
              <a:rPr lang="en-US" baseline="0" dirty="0" smtClean="0"/>
              <a:t> GP Repertoire could result in exactly the repertoire of Latin code points included in MSR-2, or a subset of it, or a superset. The latter is less likely to occur as there is an expectation from the IP that the repertoire should strictly be constraint by the maximal starting repertoire (i.e. currently MSR-2).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Cross-script analysis will be done on a per-script basis. Meaning, Latin-Cyrillic or Latin-Greek. There should not be an expectation that variant rules in Latin-Cyrillic table applies to the Latin-Greek table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“sufficiently universal” = widely recognized across all Latin script users. For example: the convention of </a:t>
            </a:r>
            <a:r>
              <a:rPr lang="en-US" baseline="0" dirty="0" err="1" smtClean="0"/>
              <a:t>ö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oe</a:t>
            </a:r>
            <a:r>
              <a:rPr lang="en-US" baseline="0" dirty="0" smtClean="0"/>
              <a:t> is used in a certain language, but not in others. This would be an example of NOT sufficiently universal.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1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4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3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19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/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/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t>   |   </a:t>
            </a:r>
            <a:fld id="{D43A6F16-D3CF-4F46-B6D9-B3CAB1B87938}" type="slidenum"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3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5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t>   |   </a:t>
            </a:r>
            <a:fld id="{D43A6F16-D3CF-4F46-B6D9-B3CAB1B87938}" type="slidenum"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3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3500" b="1" dirty="0" smtClean="0">
                <a:latin typeface="Arial"/>
                <a:cs typeface="Arial"/>
              </a:rPr>
              <a:t>Name of an Agenda Item</a:t>
            </a:r>
          </a:p>
          <a:p>
            <a:r>
              <a:rPr lang="en-US" sz="3500" dirty="0" smtClean="0">
                <a:latin typeface="Arial"/>
                <a:cs typeface="Arial"/>
              </a:rPr>
              <a:t>Section Divider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3500" b="1" dirty="0" smtClean="0">
                <a:latin typeface="Arial"/>
                <a:cs typeface="Arial"/>
              </a:rPr>
              <a:t>Name of an Agenda Item</a:t>
            </a:r>
          </a:p>
          <a:p>
            <a:r>
              <a:rPr lang="en-US" sz="3500" dirty="0" smtClean="0">
                <a:latin typeface="Arial"/>
                <a:cs typeface="Arial"/>
              </a:rPr>
              <a:t>Section Divider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4" name="Picture 3" descr="ICANN Logo-06.eps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3500" b="1" dirty="0" smtClean="0">
                <a:latin typeface="Arial"/>
                <a:cs typeface="Arial"/>
              </a:rPr>
              <a:t>Name of an Agenda Item</a:t>
            </a:r>
          </a:p>
          <a:p>
            <a:r>
              <a:rPr lang="en-US" sz="3500" dirty="0" smtClean="0">
                <a:latin typeface="Arial"/>
                <a:cs typeface="Arial"/>
              </a:rPr>
              <a:t>Section Divider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theme" Target="../theme/theme1.xml"/><Relationship Id="rId57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2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649" r:id="rId50"/>
    <p:sldLayoutId id="2147483651" r:id="rId51"/>
    <p:sldLayoutId id="2147483664" r:id="rId52"/>
    <p:sldLayoutId id="2147483655" r:id="rId53"/>
    <p:sldLayoutId id="2147483663" r:id="rId54"/>
    <p:sldLayoutId id="2147483662" r:id="rId55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1055078"/>
            <a:ext cx="84523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latin typeface="Source Sans Pro"/>
                <a:cs typeface="Source Sans Pro"/>
              </a:rPr>
              <a:t>Objective: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Determine variant relationships with related scripts, such as Cyrillic, Greek and Armenian, and others as the panel sees fit.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Analyze variant relationships within Latin script</a:t>
            </a:r>
            <a:endParaRPr lang="en-US" sz="2000" dirty="0">
              <a:latin typeface="Source Sans Pro"/>
              <a:cs typeface="Source Sans Pro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2000" b="1" dirty="0" smtClean="0">
              <a:latin typeface="Source Sans Pro"/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latin typeface="Source Sans Pro"/>
                <a:cs typeface="Source Sans Pro"/>
              </a:rPr>
              <a:t>Scope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MSR-2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Latin GP Repertoire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Source Sans Pro"/>
              <a:cs typeface="Source Sans Pro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latin typeface="Source Sans Pro"/>
                <a:cs typeface="Source Sans Pro"/>
              </a:rPr>
              <a:t>Principles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Relationship of two letters (or combination of letters) is sufficiently universal across the entire Latin script community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Code points (or sequences) are visually identical</a:t>
            </a:r>
          </a:p>
        </p:txBody>
      </p:sp>
    </p:spTree>
    <p:extLst>
      <p:ext uri="{BB962C8B-B14F-4D97-AF65-F5344CB8AC3E}">
        <p14:creationId xmlns:p14="http://schemas.microsoft.com/office/powerpoint/2010/main" val="9108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830" y="1043355"/>
            <a:ext cx="8452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ource Sans Pro"/>
                <a:cs typeface="Source Sans Pro"/>
              </a:rPr>
              <a:t>Examples for analysis:</a:t>
            </a:r>
          </a:p>
          <a:p>
            <a:endParaRPr lang="en-US" sz="2800" dirty="0">
              <a:latin typeface="Source Sans Pro"/>
              <a:cs typeface="Source Sans Pro"/>
            </a:endParaRPr>
          </a:p>
          <a:p>
            <a:endParaRPr lang="en-US" sz="2800" dirty="0">
              <a:latin typeface="Source Sans Pro"/>
              <a:cs typeface="Source Sans Pro"/>
            </a:endParaRPr>
          </a:p>
          <a:p>
            <a:pPr marL="342900" indent="-342900"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endParaRPr lang="en-US" sz="2800" dirty="0">
              <a:latin typeface="Source Sans Pro"/>
              <a:cs typeface="Source Sans Pro"/>
            </a:endParaRPr>
          </a:p>
          <a:p>
            <a:endParaRPr lang="en-US" sz="2800" dirty="0" smtClean="0">
              <a:latin typeface="Source Sans Pro"/>
              <a:cs typeface="Source Sans Pr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922727"/>
              </p:ext>
            </p:extLst>
          </p:nvPr>
        </p:nvGraphicFramePr>
        <p:xfrm>
          <a:off x="445477" y="1783862"/>
          <a:ext cx="8352692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9692"/>
                <a:gridCol w="495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Visually Identical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These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code points are visually identical:</a:t>
                      </a:r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 Small Letter E ‘e’ (0065)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Cyrillic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Small Letter IE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е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’ (0435)</a:t>
                      </a:r>
                    </a:p>
                    <a:p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These code points are not visually identical: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 Small Letter E ‘e’ (0065)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 Small Letter E with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diaeresis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ë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 (00EB)</a:t>
                      </a:r>
                    </a:p>
                    <a:p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Orthographic Considerations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Eszett in German: </a:t>
                      </a:r>
                    </a:p>
                    <a:p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Small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Letter S 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ss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’ (0073 0073)</a:t>
                      </a:r>
                    </a:p>
                    <a:p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Small Letter Sharp S 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ß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’ (00DF)</a:t>
                      </a:r>
                    </a:p>
                    <a:p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Normalization Exceptions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When two visually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identical letters, albeit with different 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code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point sequences do not normalize to the same canonical form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2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1055078"/>
            <a:ext cx="845233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latin typeface="Source Sans Pro"/>
                <a:cs typeface="Source Sans Pro"/>
              </a:rPr>
              <a:t>Cross-Script Analysis: Cyrillic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Preliminary findings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Cyrillic proposal: </a:t>
            </a:r>
            <a:r>
              <a:rPr lang="en-US" sz="2800" dirty="0" smtClean="0">
                <a:latin typeface="Source Sans Pro"/>
                <a:cs typeface="Source Sans Pro"/>
              </a:rPr>
              <a:t>17 </a:t>
            </a:r>
            <a:r>
              <a:rPr lang="en-US" sz="2800" dirty="0" smtClean="0">
                <a:latin typeface="Source Sans Pro"/>
                <a:cs typeface="Source Sans Pro"/>
              </a:rPr>
              <a:t>variant </a:t>
            </a:r>
            <a:r>
              <a:rPr lang="en-US" sz="2800" dirty="0" smtClean="0">
                <a:latin typeface="Source Sans Pro"/>
                <a:cs typeface="Source Sans Pro"/>
              </a:rPr>
              <a:t>sets</a:t>
            </a: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Found additional identical glyphs in both repertoires (e.g., </a:t>
            </a:r>
            <a:r>
              <a:rPr lang="en-US" sz="2800" dirty="0" smtClean="0">
                <a:latin typeface="Source Sans Pro"/>
                <a:cs typeface="Source Sans Pro"/>
              </a:rPr>
              <a:t>0103 </a:t>
            </a:r>
            <a:r>
              <a:rPr lang="en-US" sz="2800" dirty="0" smtClean="0">
                <a:latin typeface="Source Sans Pro"/>
                <a:cs typeface="Source Sans Pro"/>
              </a:rPr>
              <a:t>and </a:t>
            </a:r>
            <a:r>
              <a:rPr lang="en-US" sz="2800" dirty="0">
                <a:latin typeface="Source Sans Pro"/>
                <a:cs typeface="Source Sans Pro"/>
              </a:rPr>
              <a:t>04D1 “</a:t>
            </a:r>
            <a:r>
              <a:rPr lang="en-US" sz="2800" dirty="0" err="1">
                <a:latin typeface="Source Sans Pro"/>
                <a:cs typeface="Source Sans Pro"/>
              </a:rPr>
              <a:t>ӑ</a:t>
            </a:r>
            <a:r>
              <a:rPr lang="nl-NL" sz="2800" dirty="0" smtClean="0">
                <a:latin typeface="Source Sans Pro"/>
                <a:cs typeface="Source Sans Pro"/>
              </a:rPr>
              <a:t> </a:t>
            </a:r>
            <a:r>
              <a:rPr lang="nl-NL" sz="2800" dirty="0" smtClean="0">
                <a:latin typeface="Source Sans Pro"/>
                <a:cs typeface="Source Sans Pro"/>
              </a:rPr>
              <a:t>” </a:t>
            </a:r>
            <a:r>
              <a:rPr lang="en-US" sz="2800" dirty="0" smtClean="0">
                <a:latin typeface="Source Sans Pro"/>
                <a:cs typeface="Source Sans Pro"/>
              </a:rPr>
              <a:t>, </a:t>
            </a:r>
            <a:r>
              <a:rPr lang="en-US" sz="2800" dirty="0" smtClean="0">
                <a:latin typeface="Source Sans Pro"/>
                <a:cs typeface="Source Sans Pro"/>
              </a:rPr>
              <a:t>0127 and </a:t>
            </a:r>
            <a:r>
              <a:rPr lang="en-US" sz="2800" dirty="0">
                <a:latin typeface="Source Sans Pro"/>
                <a:cs typeface="Source Sans Pro"/>
              </a:rPr>
              <a:t>045B “</a:t>
            </a:r>
            <a:r>
              <a:rPr lang="en-US" sz="2800" dirty="0" err="1" smtClean="0">
                <a:latin typeface="Source Sans Pro"/>
                <a:cs typeface="Source Sans Pro"/>
              </a:rPr>
              <a:t>ħ</a:t>
            </a:r>
            <a:r>
              <a:rPr lang="en-US" sz="2800" dirty="0" smtClean="0">
                <a:latin typeface="Source Sans Pro"/>
                <a:cs typeface="Source Sans Pro"/>
              </a:rPr>
              <a:t>”)</a:t>
            </a: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Source Sans Pro"/>
              <a:cs typeface="Source Sans Pro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 smtClean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51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1055078"/>
            <a:ext cx="845233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latin typeface="Source Sans Pro"/>
                <a:cs typeface="Source Sans Pro"/>
              </a:rPr>
              <a:t>Next Steps: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Continue cross-script analysis: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Greek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Armenian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Analyze variant relationships within Latin script as repertoire is developed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Source Sans Pro"/>
              <a:cs typeface="Source Sans Pro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 smtClean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191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60 Template</Template>
  <TotalTime>10068</TotalTime>
  <Words>400</Words>
  <Application>Microsoft Macintosh PowerPoint</Application>
  <PresentationFormat>On-screen Show (4:3)</PresentationFormat>
  <Paragraphs>60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ＭＳ Ｐゴシック</vt:lpstr>
      <vt:lpstr>Segoe UI</vt:lpstr>
      <vt:lpstr>Source Sans Pro</vt:lpstr>
      <vt:lpstr>Wingdings</vt:lpstr>
      <vt:lpstr>Arial</vt:lpstr>
      <vt:lpstr>ICANNPPT_Arial_4x3_June 2017_potx</vt:lpstr>
      <vt:lpstr>Latin GP – Analysis of Variants</vt:lpstr>
      <vt:lpstr>Latin GP – Analysis of Variants</vt:lpstr>
      <vt:lpstr>Latin GP – Analysis of Variants</vt:lpstr>
      <vt:lpstr>Latin GP – Analysis of Variants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Dennis Tan</cp:lastModifiedBy>
  <cp:revision>319</cp:revision>
  <cp:lastPrinted>2015-04-13T15:10:57Z</cp:lastPrinted>
  <dcterms:created xsi:type="dcterms:W3CDTF">2015-01-07T16:11:05Z</dcterms:created>
  <dcterms:modified xsi:type="dcterms:W3CDTF">2017-10-05T19:58:35Z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14430</vt:lpwstr>
  </property>
  <property fmtid="{D5CDD505-2E9C-101B-9397-08002B2CF9AE}" pid="3" name="Offisync_ProviderInitializationData">
    <vt:lpwstr>https://wecann.icann.org</vt:lpwstr>
  </property>
  <property fmtid="{D5CDD505-2E9C-101B-9397-08002B2CF9AE}" pid="4" name="Offisync_UpdateToken">
    <vt:lpwstr>1</vt:lpwstr>
  </property>
  <property fmtid="{D5CDD505-2E9C-101B-9397-08002B2CF9AE}" pid="5" name="Jive_VersionGuid">
    <vt:lpwstr>3e7f5455-1311-473d-b985-a30fbe052102</vt:lpwstr>
  </property>
  <property fmtid="{D5CDD505-2E9C-101B-9397-08002B2CF9AE}" pid="6" name="Offisync_ServerID">
    <vt:lpwstr>f1a3e59a-4990-4d5e-9ace-4d146556dde0</vt:lpwstr>
  </property>
  <property fmtid="{D5CDD505-2E9C-101B-9397-08002B2CF9AE}" pid="7" name="Jive_LatestUserAccountName">
    <vt:lpwstr>sarmad.hussain@icann.org</vt:lpwstr>
  </property>
</Properties>
</file>