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9" r:id="rId2"/>
    <p:sldId id="322" r:id="rId3"/>
    <p:sldId id="681" r:id="rId4"/>
    <p:sldId id="704" r:id="rId5"/>
    <p:sldId id="705" r:id="rId6"/>
    <p:sldId id="711" r:id="rId7"/>
    <p:sldId id="707" r:id="rId8"/>
    <p:sldId id="708" r:id="rId9"/>
    <p:sldId id="709" r:id="rId10"/>
    <p:sldId id="712" r:id="rId11"/>
    <p:sldId id="71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6" autoAdjust="0"/>
    <p:restoredTop sz="94088" autoAdjust="0"/>
  </p:normalViewPr>
  <p:slideViewPr>
    <p:cSldViewPr snapToGrid="0" snapToObjects="1">
      <p:cViewPr varScale="1">
        <p:scale>
          <a:sx n="110" d="100"/>
          <a:sy n="110" d="100"/>
        </p:scale>
        <p:origin x="1144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download/attachments/52897663/LatinGP-Proposal%20-%2020170511.docx?version=1&amp;modificationDate=1494507106000&amp;api=v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nyi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Romanization_of_Japanes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Generation Panel (Latin GP)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Presenter</a:t>
            </a:r>
            <a:r>
              <a:rPr lang="en-US" dirty="0"/>
              <a:t> </a:t>
            </a:r>
          </a:p>
          <a:p>
            <a:r>
              <a:rPr lang="en-US" dirty="0"/>
              <a:t>Latin GP </a:t>
            </a:r>
          </a:p>
        </p:txBody>
      </p:sp>
    </p:spTree>
    <p:extLst>
      <p:ext uri="{BB962C8B-B14F-4D97-AF65-F5344CB8AC3E}">
        <p14:creationId xmlns:p14="http://schemas.microsoft.com/office/powerpoint/2010/main" val="279346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Work Accomplished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Developing Repertoire </a:t>
            </a:r>
          </a:p>
          <a:p>
            <a:pPr lvl="1"/>
            <a:r>
              <a:rPr lang="en-US" dirty="0"/>
              <a:t>180 of 180 EGIDS 1- 4 languages processed </a:t>
            </a:r>
          </a:p>
          <a:p>
            <a:pPr lvl="1"/>
            <a:r>
              <a:rPr lang="en-US" dirty="0"/>
              <a:t>29 EGIDS 5 languages processed</a:t>
            </a:r>
          </a:p>
          <a:p>
            <a:pPr lvl="1"/>
            <a:r>
              <a:rPr lang="en-US" dirty="0"/>
              <a:t>195 of 279 MSR-2 code points attested </a:t>
            </a:r>
          </a:p>
          <a:p>
            <a:pPr lvl="1"/>
            <a:r>
              <a:rPr lang="en-US" dirty="0"/>
              <a:t>3 non-MSR-2 code points are in the MSR-3 proposal </a:t>
            </a:r>
          </a:p>
          <a:p>
            <a:r>
              <a:rPr lang="en-US" dirty="0"/>
              <a:t>Developing Variants</a:t>
            </a:r>
          </a:p>
          <a:p>
            <a:pPr lvl="1"/>
            <a:r>
              <a:rPr lang="en-US" dirty="0"/>
              <a:t>In-script variants defined</a:t>
            </a:r>
          </a:p>
          <a:p>
            <a:pPr lvl="1"/>
            <a:r>
              <a:rPr lang="en-US" dirty="0"/>
              <a:t>Cross-script variants with Armenian script defined</a:t>
            </a:r>
          </a:p>
          <a:p>
            <a:pPr lvl="1"/>
            <a:r>
              <a:rPr lang="en-US" dirty="0"/>
              <a:t>Cross-script variants with Cyrillic script defined </a:t>
            </a:r>
          </a:p>
          <a:p>
            <a:pPr lvl="1"/>
            <a:r>
              <a:rPr lang="en-US" dirty="0"/>
              <a:t>Cross-script variants with Greek script defined </a:t>
            </a:r>
          </a:p>
          <a:p>
            <a:r>
              <a:rPr lang="en-US" dirty="0"/>
              <a:t>Submitted the second round proposal to the IP in September 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4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Project Timeline</a:t>
            </a:r>
          </a:p>
        </p:txBody>
      </p:sp>
      <p:sp>
        <p:nvSpPr>
          <p:cNvPr id="7" name="Chevron 48">
            <a:extLst>
              <a:ext uri="{FF2B5EF4-FFF2-40B4-BE49-F238E27FC236}">
                <a16:creationId xmlns:a16="http://schemas.microsoft.com/office/drawing/2014/main" id="{18C4B58D-12B9-CD49-8F38-B615CC2B6D7E}"/>
              </a:ext>
            </a:extLst>
          </p:cNvPr>
          <p:cNvSpPr/>
          <p:nvPr/>
        </p:nvSpPr>
        <p:spPr>
          <a:xfrm>
            <a:off x="1007931" y="2888940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5FF156-81D1-8340-88DA-98AB56D13997}"/>
              </a:ext>
            </a:extLst>
          </p:cNvPr>
          <p:cNvSpPr/>
          <p:nvPr/>
        </p:nvSpPr>
        <p:spPr>
          <a:xfrm>
            <a:off x="1326699" y="2844278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F3FCCD-AADE-D746-925A-3E913306219F}"/>
              </a:ext>
            </a:extLst>
          </p:cNvPr>
          <p:cNvSpPr/>
          <p:nvPr/>
        </p:nvSpPr>
        <p:spPr>
          <a:xfrm>
            <a:off x="3810395" y="2844278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5BA658-7FED-E840-821B-18ADCCD13431}"/>
              </a:ext>
            </a:extLst>
          </p:cNvPr>
          <p:cNvSpPr/>
          <p:nvPr/>
        </p:nvSpPr>
        <p:spPr>
          <a:xfrm>
            <a:off x="5058997" y="2844278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E14273-CE2C-CA48-BF55-AABE9EE29CC4}"/>
              </a:ext>
            </a:extLst>
          </p:cNvPr>
          <p:cNvSpPr/>
          <p:nvPr/>
        </p:nvSpPr>
        <p:spPr>
          <a:xfrm>
            <a:off x="6273543" y="2844278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489215-F515-0049-BAC5-65D2ED121F04}"/>
              </a:ext>
            </a:extLst>
          </p:cNvPr>
          <p:cNvSpPr/>
          <p:nvPr/>
        </p:nvSpPr>
        <p:spPr>
          <a:xfrm>
            <a:off x="7494452" y="2844278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3A5F8A-4BC7-B041-BE5B-5BEC974BF033}"/>
              </a:ext>
            </a:extLst>
          </p:cNvPr>
          <p:cNvGrpSpPr/>
          <p:nvPr/>
        </p:nvGrpSpPr>
        <p:grpSpPr>
          <a:xfrm>
            <a:off x="780053" y="1200692"/>
            <a:ext cx="1259550" cy="1259550"/>
            <a:chOff x="569487" y="2043501"/>
            <a:chExt cx="1346792" cy="1346792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568BA848-299F-0145-8DDC-5B98F26C6247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8C4E04-3A70-7C4C-8DE2-359E06F106E9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CC3BA6-A4D9-AA41-A10D-3B0932DAB107}"/>
              </a:ext>
            </a:extLst>
          </p:cNvPr>
          <p:cNvGrpSpPr/>
          <p:nvPr/>
        </p:nvGrpSpPr>
        <p:grpSpPr>
          <a:xfrm>
            <a:off x="2013604" y="1236339"/>
            <a:ext cx="1259550" cy="1774198"/>
            <a:chOff x="2105815" y="2043501"/>
            <a:chExt cx="1346792" cy="189708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ED1D045-A0A0-364C-968A-D14CAFCB1A18}"/>
                </a:ext>
              </a:extLst>
            </p:cNvPr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5EE2B69-0081-BE45-B056-7D91F4A99863}"/>
                </a:ext>
              </a:extLst>
            </p:cNvPr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D651B4F2-CB52-B747-B273-EE1B986147BF}"/>
                  </a:ext>
                </a:extLst>
              </p:cNvPr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155DCD-5BDE-B141-955D-86AB5E3147C3}"/>
                  </a:ext>
                </a:extLst>
              </p:cNvPr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Jan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254C4-ADE9-8F40-B8BC-E1249B2C468F}"/>
              </a:ext>
            </a:extLst>
          </p:cNvPr>
          <p:cNvGrpSpPr/>
          <p:nvPr/>
        </p:nvGrpSpPr>
        <p:grpSpPr>
          <a:xfrm>
            <a:off x="3247155" y="1200692"/>
            <a:ext cx="1259550" cy="1259550"/>
            <a:chOff x="569487" y="2043501"/>
            <a:chExt cx="1346792" cy="1346792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76FE9A33-130F-E542-A1E0-9EBCFAB20A25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8FBF5D-F2ED-424E-9852-05F6F32F1FEC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May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69EE48-0761-144C-B03C-406252ED4D81}"/>
              </a:ext>
            </a:extLst>
          </p:cNvPr>
          <p:cNvGrpSpPr/>
          <p:nvPr/>
        </p:nvGrpSpPr>
        <p:grpSpPr>
          <a:xfrm>
            <a:off x="4480706" y="1200692"/>
            <a:ext cx="1259550" cy="1259550"/>
            <a:chOff x="569487" y="2043501"/>
            <a:chExt cx="1346792" cy="1346792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BAA39FC8-1635-664E-97D4-AD8F634F85A3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5D96A3-4116-774D-8975-0EF02946B665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Sep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7AFE7B-F75F-EF40-AEBB-5BEB76DD2E7D}"/>
              </a:ext>
            </a:extLst>
          </p:cNvPr>
          <p:cNvGrpSpPr/>
          <p:nvPr/>
        </p:nvGrpSpPr>
        <p:grpSpPr>
          <a:xfrm>
            <a:off x="5714257" y="1200692"/>
            <a:ext cx="1259550" cy="1259550"/>
            <a:chOff x="569487" y="2043501"/>
            <a:chExt cx="1346792" cy="1346792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2C9F1276-CBCA-9741-86E2-E7DB552B76EB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64C9DD-3474-3D4A-A274-B02EAC27628D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Nov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27835E-FEFD-C54F-A5F0-1A4523C3FFB3}"/>
              </a:ext>
            </a:extLst>
          </p:cNvPr>
          <p:cNvGrpSpPr/>
          <p:nvPr/>
        </p:nvGrpSpPr>
        <p:grpSpPr>
          <a:xfrm>
            <a:off x="6947806" y="1200692"/>
            <a:ext cx="1259550" cy="1259550"/>
            <a:chOff x="569487" y="2043501"/>
            <a:chExt cx="1346792" cy="1346792"/>
          </a:xfrm>
        </p:grpSpPr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F836A97D-C503-3D43-A2CE-7DA3E37A707A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B25D1B-A22A-EC4F-8AF1-3A8428D48A11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Dec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D91A024-BACD-254C-9AFF-EA544F72ECC4}"/>
              </a:ext>
            </a:extLst>
          </p:cNvPr>
          <p:cNvSpPr txBox="1"/>
          <p:nvPr/>
        </p:nvSpPr>
        <p:spPr>
          <a:xfrm>
            <a:off x="762640" y="3174013"/>
            <a:ext cx="124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Developing Principles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D5F14-B861-2041-A5F3-48B749FD1743}"/>
              </a:ext>
            </a:extLst>
          </p:cNvPr>
          <p:cNvSpPr txBox="1"/>
          <p:nvPr/>
        </p:nvSpPr>
        <p:spPr>
          <a:xfrm>
            <a:off x="1994599" y="3174013"/>
            <a:ext cx="1257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Developing code points repertoire and identifying variants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8F862E-3EF4-5F4A-935C-433C212798F7}"/>
              </a:ext>
            </a:extLst>
          </p:cNvPr>
          <p:cNvSpPr txBox="1"/>
          <p:nvPr/>
        </p:nvSpPr>
        <p:spPr>
          <a:xfrm>
            <a:off x="3302593" y="3174013"/>
            <a:ext cx="1190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Review the code points repertoire with the IP</a:t>
            </a:r>
            <a:endParaRPr lang="en-US" sz="1600" dirty="0"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5448FE-2A5C-1E46-991B-1CE5EBD95AD0}"/>
              </a:ext>
            </a:extLst>
          </p:cNvPr>
          <p:cNvSpPr txBox="1"/>
          <p:nvPr/>
        </p:nvSpPr>
        <p:spPr>
          <a:xfrm>
            <a:off x="4551316" y="3174013"/>
            <a:ext cx="119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Review the variant rules with the IP</a:t>
            </a:r>
            <a:endParaRPr lang="en-US" sz="1600" dirty="0"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F138F1-5181-804B-86BC-CDCB23F5723E}"/>
              </a:ext>
            </a:extLst>
          </p:cNvPr>
          <p:cNvSpPr txBox="1"/>
          <p:nvPr/>
        </p:nvSpPr>
        <p:spPr>
          <a:xfrm>
            <a:off x="5811204" y="3174013"/>
            <a:ext cx="119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Finalize the Latin script LGR Proposal</a:t>
            </a:r>
            <a:endParaRPr lang="en-US" sz="1600" dirty="0"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6C883B-2003-1149-A97E-95CE79B81953}"/>
              </a:ext>
            </a:extLst>
          </p:cNvPr>
          <p:cNvSpPr txBox="1"/>
          <p:nvPr/>
        </p:nvSpPr>
        <p:spPr>
          <a:xfrm>
            <a:off x="823829" y="4660768"/>
            <a:ext cx="8320171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200" b="1" dirty="0">
                <a:solidFill>
                  <a:srgbClr val="154A78"/>
                </a:solidFill>
                <a:cs typeface="Arial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BA2539-E663-F546-96A3-CECB9276BFC6}"/>
              </a:ext>
            </a:extLst>
          </p:cNvPr>
          <p:cNvSpPr txBox="1"/>
          <p:nvPr/>
        </p:nvSpPr>
        <p:spPr>
          <a:xfrm>
            <a:off x="6996242" y="3175513"/>
            <a:ext cx="13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Prepare Latin script LGR proposal for Public Comment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38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Short History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Scope of Work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Organization of Working Group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Work Accomplished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Project Timeline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Overview </a:t>
            </a:r>
          </a:p>
        </p:txBody>
      </p:sp>
    </p:spTree>
    <p:extLst>
      <p:ext uri="{BB962C8B-B14F-4D97-AF65-F5344CB8AC3E}">
        <p14:creationId xmlns:p14="http://schemas.microsoft.com/office/powerpoint/2010/main" val="81250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Short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8268182" cy="4814841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Summer 2016 - GP restarted with new call for volunteers. The GP seated on  Monday, 15 May 2017 </a:t>
            </a:r>
            <a:r>
              <a:rPr lang="en-US" sz="1800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invalidUrl="https://community.icann.org/download/attachments/52897663/LatinGP-Proposal - 20170511.docx?version=1&amp;modificationDate=1494507106000&amp;api=v2"/>
              </a:rPr>
              <a:t>Proposal for Formation of Latin Generation Panel</a:t>
            </a:r>
            <a:endParaRPr lang="en-US" sz="1800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1800" dirty="0"/>
              <a:t>GP proposal for inclusion and exclusion principles were sent for an informal public review in September 2017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1800" dirty="0"/>
              <a:t>During fall of 2017, GP has collected information from 209 languages </a:t>
            </a:r>
            <a:endParaRPr lang="en-US" sz="1800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1800" dirty="0"/>
              <a:t>GP proposed new code points for MSR-3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submitted the code point repertoire to the Integration Panel in May 2018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submitted the updated LGR proposal with the in-script variant analysis and the cross-script variant analysis in September 2018 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is currently reviewing IP feedback and finalizing the LGR proposal</a:t>
            </a:r>
          </a:p>
        </p:txBody>
      </p:sp>
    </p:spTree>
    <p:extLst>
      <p:ext uri="{BB962C8B-B14F-4D97-AF65-F5344CB8AC3E}">
        <p14:creationId xmlns:p14="http://schemas.microsoft.com/office/powerpoint/2010/main" val="413315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Script Geographic and Linguistic Spread</a:t>
            </a:r>
          </a:p>
        </p:txBody>
      </p:sp>
      <p:pic>
        <p:nvPicPr>
          <p:cNvPr id="7" name="Picture 2" descr="https://lh5.googleusercontent.com/vXr3tf278DWO5QvItHqjVHnB5dAIahdu_WFYxaQAmYWD4PCDRnZcvcG4TpwdoKdSpvg2sK1Km8nJ_R8JSItfwh8DPJeUo-sl8AXnfb2OXO6CPfLELyW1OHHCEvCYKnoDENeMo6E">
            <a:extLst>
              <a:ext uri="{FF2B5EF4-FFF2-40B4-BE49-F238E27FC236}">
                <a16:creationId xmlns:a16="http://schemas.microsoft.com/office/drawing/2014/main" id="{58864900-F44D-144D-9FE7-443017C8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39" y="799607"/>
            <a:ext cx="5968558" cy="351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A03FD1-C57F-9A44-ADC6-0C8886D2CB0C}"/>
              </a:ext>
            </a:extLst>
          </p:cNvPr>
          <p:cNvSpPr txBox="1"/>
          <p:nvPr/>
        </p:nvSpPr>
        <p:spPr>
          <a:xfrm flipH="1">
            <a:off x="154985" y="4351844"/>
            <a:ext cx="889641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5E2B"/>
                </a:solidFill>
              </a:rPr>
              <a:t>The dark green </a:t>
            </a:r>
            <a:r>
              <a:rPr lang="en-US" dirty="0"/>
              <a:t>areas show the countries where the Latin script is the sole main script. </a:t>
            </a:r>
          </a:p>
          <a:p>
            <a:r>
              <a:rPr lang="en-US" b="1" dirty="0">
                <a:solidFill>
                  <a:srgbClr val="79AC43"/>
                </a:solidFill>
              </a:rPr>
              <a:t>Light green </a:t>
            </a:r>
            <a:r>
              <a:rPr lang="en-US" dirty="0"/>
              <a:t>shows countries where Latin co-exists with other scripts. </a:t>
            </a:r>
          </a:p>
          <a:p>
            <a:r>
              <a:rPr lang="en-US" b="1" dirty="0">
                <a:solidFill>
                  <a:srgbClr val="676767"/>
                </a:solidFill>
              </a:rPr>
              <a:t>Grey</a:t>
            </a:r>
            <a:r>
              <a:rPr lang="en-US" dirty="0"/>
              <a:t> areas - Latin-script alphabets are sometimes extensively used in areas </a:t>
            </a:r>
          </a:p>
          <a:p>
            <a:r>
              <a:rPr lang="en-US" dirty="0"/>
              <a:t>colored grey due to the use of unofficial second languages, such as French in Algeria </a:t>
            </a:r>
          </a:p>
          <a:p>
            <a:r>
              <a:rPr lang="en-US" dirty="0"/>
              <a:t>and English in Egypt, and to Latin transliteration of the official script, such as </a:t>
            </a:r>
            <a:r>
              <a:rPr lang="en-US" dirty="0">
                <a:hlinkClick r:id="rId3"/>
              </a:rPr>
              <a:t>pinyin</a:t>
            </a:r>
            <a:r>
              <a:rPr lang="en-US" dirty="0"/>
              <a:t> in China or </a:t>
            </a:r>
            <a:r>
              <a:rPr lang="en-US" b="1" i="1" dirty="0" err="1">
                <a:hlinkClick r:id="rId4"/>
              </a:rPr>
              <a:t>rōmaji</a:t>
            </a:r>
            <a:r>
              <a:rPr lang="en-US" dirty="0"/>
              <a:t>  in Japan.</a:t>
            </a:r>
            <a:endParaRPr lang="en-US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238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 Scope of Work for Code Point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694482"/>
            <a:ext cx="8268182" cy="55905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C1F24"/>
                </a:solidFill>
                <a:cs typeface="Arial"/>
              </a:rPr>
              <a:t>Maximal String Repertoire Version 3 (MSR-3)</a:t>
            </a:r>
            <a:endParaRPr lang="en-US" dirty="0">
              <a:solidFill>
                <a:srgbClr val="0C1F24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Lowercase letters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Unicode ranges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Controls and Basic Latin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Controls and Latin-1 Supplement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Latin Extended-A only lowercase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Latin Extended-B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IPA Extensions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Combining Diacritical Marks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Combining Diacritical Marks Supplement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Latin Extended Additional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Latin Extended-C</a:t>
            </a:r>
            <a:endParaRPr lang="en-US" sz="1800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"/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Non exhaustive list of 455 languages in scope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"/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Non exhaustive list of EGIDS 1-5 languages contains 300 languages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"/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Non exhaustive list of EGIDS 1-4 languages contains 180 languages</a:t>
            </a:r>
          </a:p>
        </p:txBody>
      </p:sp>
    </p:spTree>
    <p:extLst>
      <p:ext uri="{BB962C8B-B14F-4D97-AF65-F5344CB8AC3E}">
        <p14:creationId xmlns:p14="http://schemas.microsoft.com/office/powerpoint/2010/main" val="327528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 Scope of Work Variant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8268182" cy="4814841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In-script variant analysis</a:t>
            </a:r>
          </a:p>
          <a:p>
            <a:pPr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Cross-script variant analysis</a:t>
            </a:r>
          </a:p>
          <a:p>
            <a:pPr lvl="1"/>
            <a:r>
              <a:rPr lang="en-US" dirty="0"/>
              <a:t>Armenian script </a:t>
            </a:r>
          </a:p>
          <a:p>
            <a:pPr lvl="1"/>
            <a:r>
              <a:rPr lang="en-US" dirty="0"/>
              <a:t>Cyrillic script</a:t>
            </a:r>
          </a:p>
          <a:p>
            <a:pPr lvl="1"/>
            <a:r>
              <a:rPr lang="en-US" dirty="0"/>
              <a:t>Greek script</a:t>
            </a:r>
          </a:p>
        </p:txBody>
      </p:sp>
    </p:spTree>
    <p:extLst>
      <p:ext uri="{BB962C8B-B14F-4D97-AF65-F5344CB8AC3E}">
        <p14:creationId xmlns:p14="http://schemas.microsoft.com/office/powerpoint/2010/main" val="190172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8268182" cy="4814841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14 members, 3 observers </a:t>
            </a:r>
          </a:p>
          <a:p>
            <a:pPr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Language representatives</a:t>
            </a:r>
          </a:p>
          <a:p>
            <a:pPr lvl="1"/>
            <a:r>
              <a:rPr lang="en-US" dirty="0"/>
              <a:t>Africa</a:t>
            </a:r>
          </a:p>
          <a:p>
            <a:pPr lvl="1"/>
            <a:r>
              <a:rPr lang="en-US" dirty="0"/>
              <a:t>Asia</a:t>
            </a:r>
          </a:p>
          <a:p>
            <a:pPr lvl="1"/>
            <a:r>
              <a:rPr lang="en-US" dirty="0"/>
              <a:t>Australia and Oceania</a:t>
            </a:r>
          </a:p>
          <a:p>
            <a:pPr lvl="1"/>
            <a:r>
              <a:rPr lang="en-US" dirty="0"/>
              <a:t>Europe</a:t>
            </a:r>
          </a:p>
          <a:p>
            <a:pPr lvl="1"/>
            <a:r>
              <a:rPr lang="en-US" dirty="0"/>
              <a:t>North America</a:t>
            </a:r>
          </a:p>
          <a:p>
            <a:pPr>
              <a:spcBef>
                <a:spcPts val="1000"/>
              </a:spcBef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Diversity</a:t>
            </a:r>
          </a:p>
          <a:p>
            <a:pPr lvl="1"/>
            <a:r>
              <a:rPr lang="en-US" dirty="0"/>
              <a:t>Community Representatives </a:t>
            </a:r>
          </a:p>
          <a:p>
            <a:pPr lvl="1"/>
            <a:r>
              <a:rPr lang="en-US" dirty="0"/>
              <a:t>Linguistic Experts </a:t>
            </a:r>
          </a:p>
          <a:p>
            <a:pPr lvl="1"/>
            <a:r>
              <a:rPr lang="en-US" dirty="0"/>
              <a:t>Registry/Registrar Experts</a:t>
            </a:r>
          </a:p>
          <a:p>
            <a:pPr lvl="1"/>
            <a:r>
              <a:rPr lang="en-US" dirty="0"/>
              <a:t>Technical Community, DNS Experts</a:t>
            </a:r>
          </a:p>
          <a:p>
            <a:pPr lvl="1"/>
            <a:r>
              <a:rPr lang="en-US" dirty="0"/>
              <a:t>IDNA/Unicode Experts</a:t>
            </a:r>
          </a:p>
        </p:txBody>
      </p:sp>
    </p:spTree>
    <p:extLst>
      <p:ext uri="{BB962C8B-B14F-4D97-AF65-F5344CB8AC3E}">
        <p14:creationId xmlns:p14="http://schemas.microsoft.com/office/powerpoint/2010/main" val="107312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Challenges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Many languages</a:t>
            </a:r>
          </a:p>
          <a:p>
            <a:pPr lvl="1"/>
            <a:r>
              <a:rPr lang="en-US" dirty="0"/>
              <a:t>Many code points to process </a:t>
            </a:r>
          </a:p>
          <a:p>
            <a:pPr lvl="1"/>
            <a:r>
              <a:rPr lang="en-US" dirty="0"/>
              <a:t>Not enough members to cover workload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Process languages with EGIDS=1-4 first (180)</a:t>
            </a:r>
          </a:p>
          <a:p>
            <a:pPr lvl="1"/>
            <a:r>
              <a:rPr lang="en-US" dirty="0"/>
              <a:t>Consider processing languages with EGIDS=5 (120)</a:t>
            </a:r>
          </a:p>
          <a:p>
            <a:pPr lvl="2"/>
            <a:r>
              <a:rPr lang="en-US" dirty="0"/>
              <a:t>29 languages with at least 1 million users with sufficient reference are included </a:t>
            </a:r>
          </a:p>
          <a:p>
            <a:pPr lvl="1"/>
            <a:r>
              <a:rPr lang="en-US" dirty="0"/>
              <a:t>Define simple procedure for developing Latin script repertoire</a:t>
            </a:r>
          </a:p>
          <a:p>
            <a:pPr lvl="1"/>
            <a:r>
              <a:rPr lang="en-US" dirty="0"/>
              <a:t>Workload divided in two groups</a:t>
            </a:r>
          </a:p>
          <a:p>
            <a:pPr lvl="2"/>
            <a:r>
              <a:rPr lang="en-US" dirty="0"/>
              <a:t>Repertoire Working Group</a:t>
            </a:r>
          </a:p>
          <a:p>
            <a:pPr lvl="2"/>
            <a:r>
              <a:rPr lang="en-US" dirty="0"/>
              <a:t>Variant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20391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Organization of Working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Repertoire Working Group </a:t>
            </a:r>
          </a:p>
          <a:p>
            <a:pPr lvl="1"/>
            <a:r>
              <a:rPr lang="en-US" dirty="0"/>
              <a:t>10 members</a:t>
            </a:r>
          </a:p>
          <a:p>
            <a:pPr lvl="1"/>
            <a:r>
              <a:rPr lang="en-US" dirty="0"/>
              <a:t>Developing Principles for Inclusion and Exclusion of Code Points in Latin Script for the Root Zone LGR</a:t>
            </a:r>
          </a:p>
          <a:p>
            <a:pPr lvl="1"/>
            <a:r>
              <a:rPr lang="en-US" dirty="0"/>
              <a:t>Processing Languages to build the repertoire</a:t>
            </a:r>
          </a:p>
          <a:p>
            <a:r>
              <a:rPr lang="en-US" dirty="0"/>
              <a:t>Variant Working Group</a:t>
            </a:r>
          </a:p>
          <a:p>
            <a:pPr lvl="1"/>
            <a:r>
              <a:rPr lang="en-US" dirty="0"/>
              <a:t>4 members</a:t>
            </a:r>
          </a:p>
          <a:p>
            <a:pPr lvl="1"/>
            <a:r>
              <a:rPr lang="en-US" dirty="0"/>
              <a:t>Developing Principles for Analysis of Variants in the Latin Script for the Root Zone LGR</a:t>
            </a:r>
          </a:p>
          <a:p>
            <a:pPr lvl="1"/>
            <a:r>
              <a:rPr lang="en-US" dirty="0"/>
              <a:t>Identifying variants with all Latin GP members</a:t>
            </a:r>
          </a:p>
        </p:txBody>
      </p:sp>
    </p:spTree>
    <p:extLst>
      <p:ext uri="{BB962C8B-B14F-4D97-AF65-F5344CB8AC3E}">
        <p14:creationId xmlns:p14="http://schemas.microsoft.com/office/powerpoint/2010/main" val="1510934898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799</TotalTime>
  <Words>602</Words>
  <Application>Microsoft Macintosh PowerPoint</Application>
  <PresentationFormat>On-screen Show (4:3)</PresentationFormat>
  <Paragraphs>126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Segoe UI</vt:lpstr>
      <vt:lpstr>Source Sans Pro</vt:lpstr>
      <vt:lpstr>Wingdings</vt:lpstr>
      <vt:lpstr>ICANNPPT_Arial_4x3_June 2017_potx</vt:lpstr>
      <vt:lpstr>Latin Generation Panel (Latin GP) Update</vt:lpstr>
      <vt:lpstr>Agenda Overview </vt:lpstr>
      <vt:lpstr>Latin GP – Short History</vt:lpstr>
      <vt:lpstr>Latin Script Geographic and Linguistic Spread</vt:lpstr>
      <vt:lpstr>Latin GP –  Scope of Work for Code Point Analysis </vt:lpstr>
      <vt:lpstr>Latin GP –  Scope of Work Variant Analysis</vt:lpstr>
      <vt:lpstr>Latin GP – Members</vt:lpstr>
      <vt:lpstr>Latin GP – Challenges and Solutions</vt:lpstr>
      <vt:lpstr>Latin GP – Organization of Working Groups</vt:lpstr>
      <vt:lpstr>Latin GP – Work Accomplished</vt:lpstr>
      <vt:lpstr>Latin GP – Project Timeline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30</cp:revision>
  <cp:lastPrinted>2018-03-02T16:33:35Z</cp:lastPrinted>
  <dcterms:created xsi:type="dcterms:W3CDTF">2018-09-18T03:21:04Z</dcterms:created>
  <dcterms:modified xsi:type="dcterms:W3CDTF">2018-10-02T17:12:22Z</dcterms:modified>
</cp:coreProperties>
</file>