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4" r:id="rId10"/>
    <p:sldId id="270" r:id="rId11"/>
    <p:sldId id="271" r:id="rId12"/>
    <p:sldId id="272" r:id="rId13"/>
    <p:sldId id="268" r:id="rId14"/>
    <p:sldId id="267" r:id="rId15"/>
    <p:sldId id="273" r:id="rId16"/>
    <p:sldId id="274" r:id="rId17"/>
    <p:sldId id="276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737"/>
  </p:normalViewPr>
  <p:slideViewPr>
    <p:cSldViewPr snapToGrid="0" snapToObjects="1">
      <p:cViewPr varScale="1">
        <p:scale>
          <a:sx n="91" d="100"/>
          <a:sy n="91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ADBE8-CE67-034E-B0CA-E69A8A550395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0BD91-930B-F648-B5F6-3C19EFCAF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5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4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8469-62F5-1346-B2C5-7D83770384EB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F5AD-6433-4E4D-9C73-76CA727B894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JAS_logocircle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3" y="5686742"/>
            <a:ext cx="1020445" cy="1020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27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Introducing:</a:t>
            </a:r>
            <a:br>
              <a:rPr lang="en-US" dirty="0"/>
            </a:br>
            <a:r>
              <a:rPr lang="en-US" dirty="0"/>
              <a:t>The ORDINAL Dataset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O</a:t>
            </a:r>
            <a:r>
              <a:rPr lang="en-US" dirty="0"/>
              <a:t>perational </a:t>
            </a:r>
            <a:r>
              <a:rPr lang="en-US" u="sng" dirty="0"/>
              <a:t>R</a:t>
            </a:r>
            <a:r>
              <a:rPr lang="en-US" dirty="0"/>
              <a:t>esearch </a:t>
            </a:r>
            <a:r>
              <a:rPr lang="en-US" u="sng" dirty="0"/>
              <a:t>D</a:t>
            </a:r>
            <a:r>
              <a:rPr lang="en-US" dirty="0"/>
              <a:t>ata from </a:t>
            </a:r>
            <a:r>
              <a:rPr lang="en-US" u="sng" dirty="0"/>
              <a:t>I</a:t>
            </a:r>
            <a:r>
              <a:rPr lang="en-US" dirty="0"/>
              <a:t>nternet </a:t>
            </a:r>
            <a:r>
              <a:rPr lang="en-US" u="sng" dirty="0" err="1"/>
              <a:t>NA</a:t>
            </a:r>
            <a:r>
              <a:rPr lang="en-US" dirty="0" err="1"/>
              <a:t>mespace</a:t>
            </a:r>
            <a:r>
              <a:rPr lang="en-US" dirty="0"/>
              <a:t> </a:t>
            </a:r>
            <a:r>
              <a:rPr lang="en-US" u="sng" dirty="0"/>
              <a:t>L</a:t>
            </a:r>
            <a:r>
              <a:rPr lang="en-US" dirty="0"/>
              <a:t>ogs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034" y="4429919"/>
            <a:ext cx="1779758" cy="1779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379" y="4386141"/>
            <a:ext cx="2470052" cy="1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2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Search Path ala Microsoft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“Devolution is a Windows DNS client feature. Devolution is the process by which Windows DNS clients resolve DNS queries for single-label unqualified hostnames. Queries are constructed by appending PDS to the hostname. The query is retried by systematically removing the left-most label in the PDS until the hostname + remaining PDS resolves or only two labels remain in the stripped PDS. For example, Windows clients looking for "Single-label" in the </a:t>
            </a:r>
            <a:r>
              <a:rPr lang="en-US" i="1" dirty="0" err="1"/>
              <a:t>western.corp.contoso.co.us</a:t>
            </a:r>
            <a:r>
              <a:rPr lang="en-US" i="1" dirty="0"/>
              <a:t> domain will progressively query Single-</a:t>
            </a:r>
            <a:r>
              <a:rPr lang="en-US" i="1" dirty="0" err="1"/>
              <a:t>label.western.corp.contoso.co.us</a:t>
            </a:r>
            <a:r>
              <a:rPr lang="en-US" i="1" dirty="0"/>
              <a:t>, Single-</a:t>
            </a:r>
            <a:r>
              <a:rPr lang="en-US" i="1" dirty="0" err="1"/>
              <a:t>label.corp.contoso.co.us</a:t>
            </a:r>
            <a:r>
              <a:rPr lang="en-US" i="1" dirty="0"/>
              <a:t>, Single-</a:t>
            </a:r>
            <a:r>
              <a:rPr lang="en-US" i="1" dirty="0" err="1"/>
              <a:t>label.contoso.co.us</a:t>
            </a:r>
            <a:r>
              <a:rPr lang="en-US" i="1" dirty="0"/>
              <a:t>, and then Single-</a:t>
            </a:r>
            <a:r>
              <a:rPr lang="en-US" i="1" dirty="0" err="1"/>
              <a:t>label.co.us</a:t>
            </a:r>
            <a:r>
              <a:rPr lang="en-US" i="1" dirty="0"/>
              <a:t> until it finds a system that resolves. This process is referred to as devolution.”</a:t>
            </a:r>
          </a:p>
          <a:p>
            <a:pPr marL="0" indent="0">
              <a:buNone/>
            </a:pPr>
            <a:r>
              <a:rPr lang="en-US" dirty="0"/>
              <a:t>			- Microsoft</a:t>
            </a:r>
          </a:p>
          <a:p>
            <a:pPr marL="0" indent="0">
              <a:buNone/>
            </a:pPr>
            <a:r>
              <a:rPr lang="en-US" dirty="0"/>
              <a:t>			(https://</a:t>
            </a:r>
            <a:r>
              <a:rPr lang="en-US" dirty="0" err="1"/>
              <a:t>technet.microsoft.com</a:t>
            </a:r>
            <a:r>
              <a:rPr lang="en-US" dirty="0"/>
              <a:t>/library/security/971888)</a:t>
            </a:r>
          </a:p>
        </p:txBody>
      </p:sp>
    </p:spTree>
    <p:extLst>
      <p:ext uri="{BB962C8B-B14F-4D97-AF65-F5344CB8AC3E}">
        <p14:creationId xmlns:p14="http://schemas.microsoft.com/office/powerpoint/2010/main" val="161040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some names (</a:t>
            </a:r>
            <a:r>
              <a:rPr lang="en-US" dirty="0" err="1"/>
              <a:t>corp.com</a:t>
            </a:r>
            <a:r>
              <a:rPr lang="en-US" dirty="0"/>
              <a:t>) are special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Microsoft long ago suggested folks name Active Directories “CORP”</a:t>
            </a:r>
          </a:p>
          <a:p>
            <a:r>
              <a:rPr lang="en-US" dirty="0"/>
              <a:t>AD hosts and resources have DNS records : &lt;stuff&gt;.</a:t>
            </a:r>
            <a:r>
              <a:rPr lang="en-US" dirty="0" err="1"/>
              <a:t>corp</a:t>
            </a:r>
            <a:endParaRPr lang="en-US" dirty="0"/>
          </a:p>
          <a:p>
            <a:r>
              <a:rPr lang="en-US" dirty="0"/>
              <a:t>SRV </a:t>
            </a:r>
            <a:r>
              <a:rPr lang="en-US" dirty="0" err="1"/>
              <a:t>qnames</a:t>
            </a:r>
            <a:r>
              <a:rPr lang="en-US" dirty="0"/>
              <a:t> we see at </a:t>
            </a:r>
            <a:r>
              <a:rPr lang="en-US" dirty="0" err="1"/>
              <a:t>corp.com</a:t>
            </a:r>
            <a:r>
              <a:rPr lang="en-US" dirty="0"/>
              <a:t> (among millions of others):</a:t>
            </a:r>
          </a:p>
          <a:p>
            <a:pPr lvl="1"/>
            <a:r>
              <a:rPr lang="en-US" sz="2000" dirty="0"/>
              <a:t>_kerberos._tcp.dc._</a:t>
            </a:r>
            <a:r>
              <a:rPr lang="en-US" sz="2000" dirty="0" err="1"/>
              <a:t>msdcs.Fareast.Microsoft.corp.com</a:t>
            </a:r>
            <a:endParaRPr lang="en-US" sz="2000" dirty="0"/>
          </a:p>
          <a:p>
            <a:pPr lvl="1"/>
            <a:r>
              <a:rPr lang="en-US" sz="2000" dirty="0"/>
              <a:t>_kerberos._tcp.dc._</a:t>
            </a:r>
            <a:r>
              <a:rPr lang="en-US" sz="2000" dirty="0" err="1"/>
              <a:t>msdcs.redmond.microsoft.corp.com</a:t>
            </a:r>
            <a:endParaRPr lang="en-US" sz="2000" dirty="0"/>
          </a:p>
          <a:p>
            <a:pPr lvl="1"/>
            <a:r>
              <a:rPr lang="en-US" sz="2000" dirty="0"/>
              <a:t>_kerberos._tcp.NA-WA-EXCH._sites.dc._msdcs.Fareast.Microsoft.corp.com</a:t>
            </a:r>
          </a:p>
          <a:p>
            <a:pPr lvl="1"/>
            <a:r>
              <a:rPr lang="en-US" sz="2000" dirty="0"/>
              <a:t>_kerberos._tcp.NA-WA-RED._sites.dc._msdcs.redmond.microsoft.corp.com</a:t>
            </a:r>
          </a:p>
          <a:p>
            <a:pPr lvl="1"/>
            <a:r>
              <a:rPr lang="en-US" sz="2000" dirty="0"/>
              <a:t>_ldap._tcp.dc._</a:t>
            </a:r>
            <a:r>
              <a:rPr lang="en-US" sz="2000" dirty="0" err="1"/>
              <a:t>msdcs.middleeast.microsoft.corp.com</a:t>
            </a:r>
            <a:endParaRPr lang="en-US" sz="2000" dirty="0"/>
          </a:p>
          <a:p>
            <a:pPr lvl="1"/>
            <a:r>
              <a:rPr lang="en-US" sz="2000" dirty="0"/>
              <a:t>_ldap._tcp.dc._</a:t>
            </a:r>
            <a:r>
              <a:rPr lang="en-US" sz="2000" dirty="0" err="1"/>
              <a:t>msdcs.redmond.microsoft.corp.com</a:t>
            </a:r>
            <a:endParaRPr lang="en-US" sz="2000" dirty="0"/>
          </a:p>
          <a:p>
            <a:pPr lvl="1"/>
            <a:r>
              <a:rPr lang="en-US" sz="2000" dirty="0"/>
              <a:t>_ldap._</a:t>
            </a:r>
            <a:r>
              <a:rPr lang="en-US" sz="2000" dirty="0" err="1"/>
              <a:t>tcp.microsoft.corp.com</a:t>
            </a:r>
            <a:endParaRPr lang="en-US" sz="2000" dirty="0"/>
          </a:p>
          <a:p>
            <a:pPr lvl="1"/>
            <a:r>
              <a:rPr lang="en-US" sz="2000" dirty="0"/>
              <a:t>_ldap._</a:t>
            </a:r>
            <a:r>
              <a:rPr lang="en-US" sz="2000" dirty="0" err="1"/>
              <a:t>tcp.NA</a:t>
            </a:r>
            <a:r>
              <a:rPr lang="en-US" sz="2000" dirty="0"/>
              <a:t>-WA-RED._sites.microsoft.corp.com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3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</a:t>
            </a:r>
            <a:r>
              <a:rPr lang="en-US" dirty="0" err="1"/>
              <a:t>qnames</a:t>
            </a:r>
            <a:r>
              <a:rPr lang="en-US" dirty="0"/>
              <a:t> we actually see at </a:t>
            </a:r>
            <a:r>
              <a:rPr lang="en-US" dirty="0" err="1"/>
              <a:t>corp.com</a:t>
            </a:r>
            <a:br>
              <a:rPr lang="en-US" dirty="0"/>
            </a:br>
            <a:r>
              <a:rPr lang="en-US" sz="3600" dirty="0"/>
              <a:t>(just for fun)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wpad.partners.microsoft.corp.com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wpad.redmond.microsoft.corp.com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xboxcontroltower.microsoft.corp.com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isatap.redmond.microsoft.corp.com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itgproxy.northamerica.microsoft.corp.com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itgproxy.redmond.microsoft.corp.com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LUCIS-</a:t>
            </a:r>
            <a:r>
              <a:rPr lang="en-US" sz="2000" dirty="0" err="1"/>
              <a:t>C</a:t>
            </a:r>
            <a:r>
              <a:rPr lang="en-US" sz="2000" dirty="0" err="1">
                <a:solidFill>
                  <a:srgbClr val="FF0000"/>
                </a:solidFill>
              </a:rPr>
              <a:t>XXX</a:t>
            </a:r>
            <a:r>
              <a:rPr lang="en-US" sz="2000" dirty="0" err="1"/>
              <a:t>.redmond.microsoft.corp.com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UnifiedSearchCube.partners.microsoft.corp.com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765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we collect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available in ORDINAL:</a:t>
            </a:r>
          </a:p>
          <a:p>
            <a:pPr lvl="1"/>
            <a:r>
              <a:rPr lang="en-US" dirty="0"/>
              <a:t>Anonymized DNS </a:t>
            </a:r>
            <a:r>
              <a:rPr lang="en-US" dirty="0" err="1"/>
              <a:t>querylogs</a:t>
            </a:r>
            <a:r>
              <a:rPr lang="en-US" dirty="0"/>
              <a:t> (named logs)</a:t>
            </a:r>
          </a:p>
          <a:p>
            <a:r>
              <a:rPr lang="en-US" dirty="0"/>
              <a:t>Collected and may be made available on a case-by-case basis:</a:t>
            </a:r>
          </a:p>
          <a:p>
            <a:pPr lvl="1"/>
            <a:r>
              <a:rPr lang="en-US" dirty="0"/>
              <a:t>Email metadata (verbose Postfix logs)</a:t>
            </a:r>
          </a:p>
          <a:p>
            <a:pPr lvl="1"/>
            <a:r>
              <a:rPr lang="en-US" dirty="0"/>
              <a:t>Email delivered to the domain (</a:t>
            </a:r>
            <a:r>
              <a:rPr lang="en-US" dirty="0" err="1"/>
              <a:t>maildir</a:t>
            </a:r>
            <a:r>
              <a:rPr lang="en-US" dirty="0"/>
              <a:t>/ format)</a:t>
            </a:r>
          </a:p>
          <a:p>
            <a:pPr lvl="1"/>
            <a:r>
              <a:rPr lang="en-US" dirty="0"/>
              <a:t>Port 80 and 443 requests (</a:t>
            </a:r>
            <a:r>
              <a:rPr lang="en-US" dirty="0" err="1"/>
              <a:t>httpd</a:t>
            </a:r>
            <a:r>
              <a:rPr lang="en-US" dirty="0"/>
              <a:t> log)</a:t>
            </a:r>
          </a:p>
          <a:p>
            <a:pPr lvl="1"/>
            <a:r>
              <a:rPr lang="en-US" dirty="0" err="1"/>
              <a:t>pcaps</a:t>
            </a:r>
            <a:endParaRPr lang="en-US" dirty="0"/>
          </a:p>
          <a:p>
            <a:r>
              <a:rPr lang="en-US" dirty="0"/>
              <a:t>IPv4 and IPv6 served here</a:t>
            </a:r>
          </a:p>
          <a:p>
            <a:r>
              <a:rPr lang="en-US" dirty="0"/>
              <a:t>Open to running experiments (based on risk assessment)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01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569505" cy="1325563"/>
          </a:xfrm>
        </p:spPr>
        <p:txBody>
          <a:bodyPr/>
          <a:lstStyle/>
          <a:p>
            <a:r>
              <a:rPr lang="en-US" dirty="0"/>
              <a:t>Need, Approach, Benefits,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Need:</a:t>
            </a:r>
          </a:p>
          <a:p>
            <a:pPr lvl="1"/>
            <a:r>
              <a:rPr lang="en-US" dirty="0"/>
              <a:t>The DNS namespace collision phenomenon is not well understood and exposes multiple security concerns</a:t>
            </a:r>
          </a:p>
          <a:p>
            <a:pPr lvl="1"/>
            <a:r>
              <a:rPr lang="en-US" dirty="0"/>
              <a:t>Data related to DNS collisions is not widely available</a:t>
            </a:r>
          </a:p>
          <a:p>
            <a:pPr lvl="1"/>
            <a:r>
              <a:rPr lang="en-US" dirty="0"/>
              <a:t>The DNS doesn’t work like we think it does!</a:t>
            </a:r>
          </a:p>
          <a:p>
            <a:pPr lvl="1"/>
            <a:r>
              <a:rPr lang="en-US" dirty="0"/>
              <a:t>ICANN’s expansion of the DNS root requires careful consideration of collision concerns</a:t>
            </a:r>
          </a:p>
          <a:p>
            <a:r>
              <a:rPr lang="en-US" b="1" dirty="0"/>
              <a:t>Approach:</a:t>
            </a:r>
          </a:p>
          <a:p>
            <a:pPr lvl="1"/>
            <a:r>
              <a:rPr lang="en-US" dirty="0"/>
              <a:t>Capture unique data, make available to researchers to increase awareness</a:t>
            </a:r>
          </a:p>
          <a:p>
            <a:pPr lvl="1"/>
            <a:r>
              <a:rPr lang="en-US" dirty="0"/>
              <a:t>Prevent dangerous domain names from falling into the wrong hands</a:t>
            </a:r>
          </a:p>
          <a:p>
            <a:r>
              <a:rPr lang="en-US" b="1" dirty="0"/>
              <a:t>Benefits:</a:t>
            </a:r>
          </a:p>
          <a:p>
            <a:pPr lvl="1"/>
            <a:r>
              <a:rPr lang="en-US" dirty="0"/>
              <a:t>Raise awareness of the ”Misuse of the DNS for authentication” issue</a:t>
            </a:r>
          </a:p>
          <a:p>
            <a:pPr lvl="1"/>
            <a:r>
              <a:rPr lang="en-US" dirty="0"/>
              <a:t>Improve protocol and application design</a:t>
            </a:r>
          </a:p>
          <a:p>
            <a:pPr lvl="1"/>
            <a:r>
              <a:rPr lang="en-US" dirty="0"/>
              <a:t>Help system administrators identify and fix problems</a:t>
            </a:r>
          </a:p>
          <a:p>
            <a:pPr lvl="1"/>
            <a:r>
              <a:rPr lang="en-US" dirty="0"/>
              <a:t>Provide data to security/spam/phishing/malware researchers</a:t>
            </a:r>
          </a:p>
          <a:p>
            <a:r>
              <a:rPr lang="en-US" b="1" dirty="0"/>
              <a:t>Indirect “Competition”:</a:t>
            </a:r>
          </a:p>
          <a:p>
            <a:pPr lvl="1"/>
            <a:r>
              <a:rPr lang="en-US" dirty="0"/>
              <a:t>DNS-OARC ”DITL”</a:t>
            </a:r>
          </a:p>
          <a:p>
            <a:pPr lvl="1"/>
            <a:r>
              <a:rPr lang="en-US" dirty="0"/>
              <a:t>DNS root zone server operator data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4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Day In The Life (2018-01-10)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count(*) where </a:t>
            </a:r>
            <a:r>
              <a:rPr lang="en-US" dirty="0" err="1"/>
              <a:t>sld</a:t>
            </a:r>
            <a:r>
              <a:rPr lang="en-US" dirty="0"/>
              <a:t> = '</a:t>
            </a:r>
            <a:r>
              <a:rPr lang="en-US" dirty="0" err="1"/>
              <a:t>corp.com</a:t>
            </a:r>
            <a:r>
              <a:rPr lang="en-US" dirty="0"/>
              <a:t>’: 2,877,118</a:t>
            </a:r>
          </a:p>
          <a:p>
            <a:r>
              <a:rPr lang="en-US" dirty="0"/>
              <a:t>count(distinct (</a:t>
            </a:r>
            <a:r>
              <a:rPr lang="en-US" dirty="0" err="1"/>
              <a:t>qname,clientip</a:t>
            </a:r>
            <a:r>
              <a:rPr lang="en-US" dirty="0"/>
              <a:t>)) where </a:t>
            </a:r>
            <a:r>
              <a:rPr lang="en-US" dirty="0" err="1"/>
              <a:t>sld</a:t>
            </a:r>
            <a:r>
              <a:rPr lang="en-US" dirty="0"/>
              <a:t> = '</a:t>
            </a:r>
            <a:r>
              <a:rPr lang="en-US" dirty="0" err="1"/>
              <a:t>corp.com</a:t>
            </a:r>
            <a:r>
              <a:rPr lang="en-US" dirty="0"/>
              <a:t>’: 1,206,480</a:t>
            </a:r>
          </a:p>
          <a:p>
            <a:r>
              <a:rPr lang="en-US" dirty="0"/>
              <a:t>Top 5 clients by query count:</a:t>
            </a:r>
          </a:p>
          <a:p>
            <a:pPr lvl="1"/>
            <a:r>
              <a:rPr lang="en-US" dirty="0"/>
              <a:t>203.167.x.x	19,126</a:t>
            </a:r>
          </a:p>
          <a:p>
            <a:pPr lvl="1"/>
            <a:r>
              <a:rPr lang="en-US" dirty="0"/>
              <a:t>213.170.x.x 	14,513</a:t>
            </a:r>
          </a:p>
          <a:p>
            <a:pPr lvl="1"/>
            <a:r>
              <a:rPr lang="en-US" dirty="0"/>
              <a:t>67.216.x.x	13,119</a:t>
            </a:r>
          </a:p>
          <a:p>
            <a:pPr lvl="1"/>
            <a:r>
              <a:rPr lang="en-US" dirty="0"/>
              <a:t>41.169.x.x 	10,657</a:t>
            </a:r>
          </a:p>
          <a:p>
            <a:pPr lvl="1"/>
            <a:r>
              <a:rPr lang="en-US" dirty="0"/>
              <a:t>213.170.x.x	10,576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Takeaway: Not isolated to a few misconfigured clients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8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Day In The Life (2018-01-10)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4714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5 RIRs are represented:</a:t>
            </a:r>
          </a:p>
          <a:p>
            <a:pPr lvl="1"/>
            <a:r>
              <a:rPr lang="en-US" dirty="0" err="1"/>
              <a:t>apnic</a:t>
            </a:r>
            <a:r>
              <a:rPr lang="en-US" dirty="0"/>
              <a:t>, </a:t>
            </a:r>
            <a:r>
              <a:rPr lang="en-US" dirty="0" err="1"/>
              <a:t>arin</a:t>
            </a:r>
            <a:r>
              <a:rPr lang="en-US" dirty="0"/>
              <a:t>, </a:t>
            </a:r>
            <a:r>
              <a:rPr lang="en-US" dirty="0" err="1"/>
              <a:t>ripencc</a:t>
            </a:r>
            <a:r>
              <a:rPr lang="en-US" dirty="0"/>
              <a:t>, </a:t>
            </a:r>
            <a:r>
              <a:rPr lang="en-US" dirty="0" err="1"/>
              <a:t>afrinic</a:t>
            </a:r>
            <a:r>
              <a:rPr lang="en-US" dirty="0"/>
              <a:t>, </a:t>
            </a:r>
            <a:r>
              <a:rPr lang="en-US" dirty="0" err="1"/>
              <a:t>lacnic</a:t>
            </a:r>
            <a:endParaRPr lang="en-US" dirty="0"/>
          </a:p>
          <a:p>
            <a:r>
              <a:rPr lang="en-US" dirty="0"/>
              <a:t>Top 5 netblocks:</a:t>
            </a:r>
          </a:p>
          <a:p>
            <a:pPr lvl="1"/>
            <a:r>
              <a:rPr lang="en-US" dirty="0"/>
              <a:t>74.125.0.0/16		254,069</a:t>
            </a:r>
          </a:p>
          <a:p>
            <a:pPr lvl="1"/>
            <a:r>
              <a:rPr lang="en-US" dirty="0"/>
              <a:t>69.240.0.0/12		209,777</a:t>
            </a:r>
          </a:p>
          <a:p>
            <a:pPr lvl="1"/>
            <a:r>
              <a:rPr lang="en-US" b="1" dirty="0"/>
              <a:t>2001:1890::/29		166,144  </a:t>
            </a:r>
            <a:r>
              <a:rPr lang="en-US" b="1" dirty="0">
                <a:sym typeface="Wingdings" pitchFamily="2" charset="2"/>
              </a:rPr>
              <a:t>  We see quite a bit of IPv6</a:t>
            </a:r>
            <a:endParaRPr lang="en-US" b="1" dirty="0"/>
          </a:p>
          <a:p>
            <a:pPr lvl="1"/>
            <a:r>
              <a:rPr lang="en-US" dirty="0"/>
              <a:t>76.96.0.0/11		110,891</a:t>
            </a:r>
          </a:p>
          <a:p>
            <a:pPr lvl="1"/>
            <a:r>
              <a:rPr lang="en-US" dirty="0"/>
              <a:t>173.194.0.0/16		82,381</a:t>
            </a:r>
          </a:p>
          <a:p>
            <a:pPr lvl="1"/>
            <a:endParaRPr lang="en-US" sz="3200" b="1" dirty="0"/>
          </a:p>
          <a:p>
            <a:pPr marL="0" indent="0" algn="ctr">
              <a:buNone/>
            </a:pPr>
            <a:r>
              <a:rPr lang="en-US" sz="3500" b="1" dirty="0"/>
              <a:t>Takeaway: Not isolated to a few (English-speaking) geographies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97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Day In The Life (2018-01-10)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3068" cy="4351338"/>
          </a:xfrm>
        </p:spPr>
        <p:txBody>
          <a:bodyPr>
            <a:normAutofit/>
          </a:bodyPr>
          <a:lstStyle/>
          <a:p>
            <a:r>
              <a:rPr lang="en-US" dirty="0"/>
              <a:t>Top 5 </a:t>
            </a:r>
            <a:r>
              <a:rPr lang="en-US" dirty="0" err="1"/>
              <a:t>qnames</a:t>
            </a:r>
            <a:r>
              <a:rPr lang="en-US" dirty="0"/>
              <a:t> into </a:t>
            </a:r>
            <a:r>
              <a:rPr lang="en-US" dirty="0" err="1"/>
              <a:t>corp.com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wpad.corp.com</a:t>
            </a:r>
            <a:r>
              <a:rPr lang="en-US" dirty="0"/>
              <a:t>				83,607 </a:t>
            </a:r>
            <a:r>
              <a:rPr lang="en-US" dirty="0">
                <a:sym typeface="Wingdings" pitchFamily="2" charset="2"/>
              </a:rPr>
              <a:t> Known vulnerable</a:t>
            </a:r>
            <a:endParaRPr lang="en-US" dirty="0"/>
          </a:p>
          <a:p>
            <a:pPr lvl="1"/>
            <a:r>
              <a:rPr lang="en-US" dirty="0" err="1"/>
              <a:t>corp.com</a:t>
            </a:r>
            <a:r>
              <a:rPr lang="en-US" dirty="0"/>
              <a:t>				76,109</a:t>
            </a:r>
            <a:r>
              <a:rPr lang="en-US" dirty="0">
                <a:sym typeface="Wingdings" pitchFamily="2" charset="2"/>
              </a:rPr>
              <a:t>  Active Directory related (</a:t>
            </a:r>
            <a:r>
              <a:rPr lang="en-US" dirty="0" err="1">
                <a:sym typeface="Wingdings" pitchFamily="2" charset="2"/>
              </a:rPr>
              <a:t>rr</a:t>
            </a:r>
            <a:r>
              <a:rPr lang="en-US" dirty="0">
                <a:sym typeface="Wingdings" pitchFamily="2" charset="2"/>
              </a:rPr>
              <a:t>=SRV)</a:t>
            </a:r>
            <a:endParaRPr lang="en-US" dirty="0"/>
          </a:p>
          <a:p>
            <a:pPr lvl="1"/>
            <a:r>
              <a:rPr lang="en-US" dirty="0" err="1"/>
              <a:t>srv.corp.com</a:t>
            </a:r>
            <a:r>
              <a:rPr lang="en-US" dirty="0"/>
              <a:t>				70,160</a:t>
            </a:r>
            <a:r>
              <a:rPr lang="en-US" dirty="0">
                <a:sym typeface="Wingdings" pitchFamily="2" charset="2"/>
              </a:rPr>
              <a:t>  Active Directory related </a:t>
            </a:r>
          </a:p>
          <a:p>
            <a:pPr lvl="1"/>
            <a:r>
              <a:rPr lang="en-US" dirty="0" err="1"/>
              <a:t>null.corp.com</a:t>
            </a:r>
            <a:r>
              <a:rPr lang="en-US" dirty="0"/>
              <a:t>				23,742 </a:t>
            </a:r>
            <a:r>
              <a:rPr lang="en-US" dirty="0">
                <a:sym typeface="Wingdings" pitchFamily="2" charset="2"/>
              </a:rPr>
              <a:t> ?</a:t>
            </a:r>
            <a:endParaRPr lang="en-US" dirty="0"/>
          </a:p>
          <a:p>
            <a:pPr lvl="1"/>
            <a:r>
              <a:rPr lang="en-US" dirty="0"/>
              <a:t>_</a:t>
            </a:r>
            <a:r>
              <a:rPr lang="en-US" dirty="0" err="1"/>
              <a:t>ldap</a:t>
            </a:r>
            <a:r>
              <a:rPr lang="en-US" dirty="0"/>
              <a:t>._tcp.dc._</a:t>
            </a:r>
            <a:r>
              <a:rPr lang="en-US" dirty="0" err="1"/>
              <a:t>msdcs.corp.com</a:t>
            </a:r>
            <a:r>
              <a:rPr lang="en-US" dirty="0"/>
              <a:t>	18,226</a:t>
            </a:r>
            <a:r>
              <a:rPr lang="en-US" dirty="0">
                <a:sym typeface="Wingdings" pitchFamily="2" charset="2"/>
              </a:rPr>
              <a:t>  Active Directory related</a:t>
            </a:r>
          </a:p>
          <a:p>
            <a:pPr lvl="1"/>
            <a:r>
              <a:rPr lang="en-US" dirty="0" err="1"/>
              <a:t>msoid.corp.com</a:t>
            </a:r>
            <a:r>
              <a:rPr lang="en-US" dirty="0"/>
              <a:t>				11,152</a:t>
            </a:r>
            <a:r>
              <a:rPr lang="en-US" dirty="0">
                <a:sym typeface="Wingdings" pitchFamily="2" charset="2"/>
              </a:rPr>
              <a:t>  Active Directory related</a:t>
            </a:r>
          </a:p>
          <a:p>
            <a:pPr lvl="1"/>
            <a:r>
              <a:rPr lang="en-US" dirty="0"/>
              <a:t>_</a:t>
            </a:r>
            <a:r>
              <a:rPr lang="en-US" dirty="0" err="1"/>
              <a:t>kerberos</a:t>
            </a:r>
            <a:r>
              <a:rPr lang="en-US" dirty="0"/>
              <a:t>._tcp.dc._</a:t>
            </a:r>
            <a:r>
              <a:rPr lang="en-US" dirty="0" err="1"/>
              <a:t>msdcs.corp.com</a:t>
            </a:r>
            <a:r>
              <a:rPr lang="en-US" dirty="0"/>
              <a:t>	11,033</a:t>
            </a:r>
            <a:r>
              <a:rPr lang="en-US" dirty="0">
                <a:sym typeface="Wingdings" pitchFamily="2" charset="2"/>
              </a:rPr>
              <a:t>  Active Directory related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b="1" dirty="0"/>
              <a:t>Takeaway: Mostly related to Microsoft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74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Day In The Life (2018-01-10)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667978" cy="4351338"/>
          </a:xfrm>
        </p:spPr>
        <p:txBody>
          <a:bodyPr>
            <a:normAutofit/>
          </a:bodyPr>
          <a:lstStyle/>
          <a:p>
            <a:r>
              <a:rPr lang="en-US" dirty="0"/>
              <a:t>count(distinct (</a:t>
            </a:r>
            <a:r>
              <a:rPr lang="en-US" dirty="0" err="1"/>
              <a:t>qname,clientip</a:t>
            </a:r>
            <a:r>
              <a:rPr lang="en-US" dirty="0"/>
              <a:t>)) where </a:t>
            </a:r>
            <a:r>
              <a:rPr lang="en-US" dirty="0" err="1"/>
              <a:t>qname</a:t>
            </a:r>
            <a:r>
              <a:rPr lang="en-US" dirty="0"/>
              <a:t> like '%</a:t>
            </a:r>
            <a:r>
              <a:rPr lang="en-US" dirty="0" err="1"/>
              <a:t>wpad</a:t>
            </a:r>
            <a:r>
              <a:rPr lang="en-US" dirty="0"/>
              <a:t>%’: 28,488</a:t>
            </a:r>
          </a:p>
          <a:p>
            <a:r>
              <a:rPr lang="en-US" dirty="0"/>
              <a:t>count(distinct (</a:t>
            </a:r>
            <a:r>
              <a:rPr lang="en-US" dirty="0" err="1"/>
              <a:t>qname,asn</a:t>
            </a:r>
            <a:r>
              <a:rPr lang="en-US" dirty="0"/>
              <a:t>)) where </a:t>
            </a:r>
            <a:r>
              <a:rPr lang="en-US" dirty="0" err="1"/>
              <a:t>qname</a:t>
            </a:r>
            <a:r>
              <a:rPr lang="en-US" dirty="0"/>
              <a:t> like '%</a:t>
            </a:r>
            <a:r>
              <a:rPr lang="en-US" dirty="0" err="1"/>
              <a:t>wpad</a:t>
            </a:r>
            <a:r>
              <a:rPr lang="en-US" dirty="0"/>
              <a:t>%’: 2,383</a:t>
            </a:r>
          </a:p>
          <a:p>
            <a:r>
              <a:rPr lang="en-US" dirty="0"/>
              <a:t>count(distinct (</a:t>
            </a:r>
            <a:r>
              <a:rPr lang="en-US" dirty="0" err="1"/>
              <a:t>qname,netblock</a:t>
            </a:r>
            <a:r>
              <a:rPr lang="en-US" dirty="0"/>
              <a:t>)) where </a:t>
            </a:r>
            <a:r>
              <a:rPr lang="en-US" dirty="0" err="1"/>
              <a:t>qname</a:t>
            </a:r>
            <a:r>
              <a:rPr lang="en-US" dirty="0"/>
              <a:t> like '%</a:t>
            </a:r>
            <a:r>
              <a:rPr lang="en-US" dirty="0" err="1"/>
              <a:t>wpad</a:t>
            </a:r>
            <a:r>
              <a:rPr lang="en-US" dirty="0"/>
              <a:t>%’: 5,058</a:t>
            </a:r>
          </a:p>
          <a:p>
            <a:r>
              <a:rPr lang="en-US" dirty="0"/>
              <a:t>count(distinct (</a:t>
            </a:r>
            <a:r>
              <a:rPr lang="en-US" dirty="0" err="1"/>
              <a:t>qname,netblock</a:t>
            </a:r>
            <a:r>
              <a:rPr lang="en-US" dirty="0"/>
              <a:t>)) where </a:t>
            </a:r>
            <a:r>
              <a:rPr lang="en-US" dirty="0" err="1"/>
              <a:t>qname</a:t>
            </a:r>
            <a:r>
              <a:rPr lang="en-US" dirty="0"/>
              <a:t> like '%apple%’: 315</a:t>
            </a:r>
          </a:p>
          <a:p>
            <a:r>
              <a:rPr lang="en-US" dirty="0"/>
              <a:t>count(distinct </a:t>
            </a:r>
            <a:r>
              <a:rPr lang="en-US" dirty="0" err="1"/>
              <a:t>qname</a:t>
            </a:r>
            <a:r>
              <a:rPr lang="en-US" dirty="0"/>
              <a:t>) where </a:t>
            </a:r>
            <a:r>
              <a:rPr lang="en-US" dirty="0" err="1"/>
              <a:t>qname</a:t>
            </a:r>
            <a:r>
              <a:rPr lang="en-US" dirty="0"/>
              <a:t> like '%</a:t>
            </a:r>
            <a:r>
              <a:rPr lang="en-US" dirty="0" err="1"/>
              <a:t>microsoft</a:t>
            </a:r>
            <a:r>
              <a:rPr lang="en-US" dirty="0"/>
              <a:t>%’: 28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/>
              <a:t>count(distinct </a:t>
            </a:r>
            <a:r>
              <a:rPr lang="en-US" dirty="0" err="1"/>
              <a:t>qname</a:t>
            </a:r>
            <a:r>
              <a:rPr lang="en-US" dirty="0"/>
              <a:t>) where </a:t>
            </a:r>
            <a:r>
              <a:rPr lang="en-US" dirty="0" err="1"/>
              <a:t>qname</a:t>
            </a:r>
            <a:r>
              <a:rPr lang="en-US" dirty="0"/>
              <a:t> like '%china%’: 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7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Namespace Collisions: </a:t>
            </a:r>
            <a:r>
              <a:rPr lang="en-US" sz="3200" dirty="0"/>
              <a:t>a (very) quick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old as the DNS itself</a:t>
            </a:r>
          </a:p>
          <a:p>
            <a:r>
              <a:rPr lang="en-US" dirty="0"/>
              <a:t>Researched since ~2003</a:t>
            </a:r>
          </a:p>
          <a:p>
            <a:r>
              <a:rPr lang="en-US" dirty="0"/>
              <a:t>New interest related to ICANN’s new </a:t>
            </a:r>
            <a:r>
              <a:rPr lang="en-US" dirty="0" err="1"/>
              <a:t>gTLD</a:t>
            </a:r>
            <a:r>
              <a:rPr lang="en-US" dirty="0"/>
              <a:t> Program</a:t>
            </a:r>
          </a:p>
          <a:p>
            <a:r>
              <a:rPr lang="en-US" dirty="0"/>
              <a:t>Result when resolving party is other than the one anticipated</a:t>
            </a:r>
          </a:p>
          <a:p>
            <a:r>
              <a:rPr lang="en-US" dirty="0"/>
              <a:t>“Squatting” and “drop catching” seek to leverage collisions</a:t>
            </a:r>
          </a:p>
          <a:p>
            <a:r>
              <a:rPr lang="en-US" dirty="0"/>
              <a:t>Machine-to-machine traffic is more interesting</a:t>
            </a:r>
          </a:p>
          <a:p>
            <a:r>
              <a:rPr lang="en-US" dirty="0"/>
              <a:t>Exacerbated by complex/aggressive DNS search path processing</a:t>
            </a:r>
          </a:p>
          <a:p>
            <a:r>
              <a:rPr lang="en-US" dirty="0"/>
              <a:t>Misuse of the DNS for Authentication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6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n-US" dirty="0"/>
              <a:t>Protocols/Applications that lack server authentication</a:t>
            </a:r>
          </a:p>
          <a:p>
            <a:pPr lvl="1"/>
            <a:r>
              <a:rPr lang="en-US" dirty="0"/>
              <a:t>Server authentication is hard, think https/</a:t>
            </a:r>
            <a:r>
              <a:rPr lang="en-US" dirty="0" err="1"/>
              <a:t>tls</a:t>
            </a:r>
            <a:r>
              <a:rPr lang="en-US" dirty="0"/>
              <a:t>/x.509, and 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Especially in scenarios where there is no pre-existing trust</a:t>
            </a:r>
          </a:p>
          <a:p>
            <a:pPr lvl="1"/>
            <a:r>
              <a:rPr lang="en-US" dirty="0"/>
              <a:t>Legacy protocols (FTP, POP, </a:t>
            </a:r>
            <a:r>
              <a:rPr lang="en-US" dirty="0" err="1"/>
              <a:t>etc</a:t>
            </a:r>
            <a:r>
              <a:rPr lang="en-US" dirty="0"/>
              <a:t>) mostly punt</a:t>
            </a:r>
          </a:p>
          <a:p>
            <a:r>
              <a:rPr lang="en-US" dirty="0"/>
              <a:t>SMTP</a:t>
            </a:r>
          </a:p>
          <a:p>
            <a:pPr lvl="1"/>
            <a:r>
              <a:rPr lang="en-US" dirty="0"/>
              <a:t>Identification by DNS MX record; no cryptographic authentication</a:t>
            </a:r>
          </a:p>
          <a:p>
            <a:pPr lvl="1"/>
            <a:r>
              <a:rPr lang="en-US" dirty="0"/>
              <a:t>Few use SMTP over TLS to add cryptographic authentication (used for transport)</a:t>
            </a:r>
          </a:p>
          <a:p>
            <a:pPr lvl="1"/>
            <a:r>
              <a:rPr lang="en-US" dirty="0"/>
              <a:t>Most email honeypots leverage this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3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n-US" dirty="0"/>
              <a:t>Microsoft Active Directory, SMB/CIFS</a:t>
            </a:r>
          </a:p>
          <a:p>
            <a:pPr lvl="1"/>
            <a:r>
              <a:rPr lang="en-US" dirty="0"/>
              <a:t>Active Directory namespaces are DNS namespaces</a:t>
            </a:r>
          </a:p>
          <a:p>
            <a:pPr lvl="1"/>
            <a:r>
              <a:rPr lang="en-US" dirty="0"/>
              <a:t>Locates URL/UNC resources via DNS; trusts the response (!!)</a:t>
            </a:r>
          </a:p>
          <a:p>
            <a:pPr lvl="1"/>
            <a:r>
              <a:rPr lang="en-US" dirty="0"/>
              <a:t>\\SYSVOL, \\NETLOGON (!!)</a:t>
            </a:r>
          </a:p>
          <a:p>
            <a:pPr lvl="1"/>
            <a:r>
              <a:rPr lang="en-US" dirty="0"/>
              <a:t>\\users\</a:t>
            </a:r>
            <a:r>
              <a:rPr lang="en-US" dirty="0" err="1"/>
              <a:t>jschmidt</a:t>
            </a:r>
            <a:r>
              <a:rPr lang="en-US" dirty="0"/>
              <a:t> and </a:t>
            </a:r>
            <a:r>
              <a:rPr lang="mr-IN" i="1" dirty="0" err="1"/>
              <a:t>smb</a:t>
            </a:r>
            <a:r>
              <a:rPr lang="mr-IN" i="1" dirty="0"/>
              <a:t>://</a:t>
            </a:r>
            <a:r>
              <a:rPr lang="en-US" i="1" dirty="0"/>
              <a:t>users/</a:t>
            </a:r>
            <a:r>
              <a:rPr lang="en-US" i="1" dirty="0" err="1"/>
              <a:t>jschmidt</a:t>
            </a:r>
            <a:endParaRPr lang="en-US" i="1" dirty="0"/>
          </a:p>
          <a:p>
            <a:pPr lvl="1"/>
            <a:r>
              <a:rPr lang="en-US" dirty="0"/>
              <a:t>SMB/CIFS will downgrade to WebDAV over http (SharePoint) (!!)</a:t>
            </a:r>
          </a:p>
          <a:p>
            <a:pPr lvl="1"/>
            <a:r>
              <a:rPr lang="en-US" dirty="0"/>
              <a:t>Crux of JASBUG/</a:t>
            </a:r>
            <a:r>
              <a:rPr lang="mr-IN" dirty="0"/>
              <a:t>CVE-2015-0008</a:t>
            </a:r>
            <a:r>
              <a:rPr lang="en-US" dirty="0"/>
              <a:t>/MS15-011,014</a:t>
            </a:r>
          </a:p>
          <a:p>
            <a:pPr lvl="1"/>
            <a:r>
              <a:rPr lang="en-US" dirty="0"/>
              <a:t>Trivially exploitable (Responder and </a:t>
            </a:r>
            <a:r>
              <a:rPr lang="en-US" dirty="0" err="1"/>
              <a:t>SMBRelay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Microsoft’s response, SMB Signing, adds cryptographic authentication</a:t>
            </a:r>
          </a:p>
          <a:p>
            <a:pPr lvl="1"/>
            <a:r>
              <a:rPr lang="en-US" sz="1700" dirty="0"/>
              <a:t>"PROPFIND /USERS/</a:t>
            </a:r>
            <a:r>
              <a:rPr lang="en-US" sz="1700" dirty="0" err="1"/>
              <a:t>michaelw</a:t>
            </a:r>
            <a:r>
              <a:rPr lang="en-US" sz="1700" dirty="0"/>
              <a:t> HTTP/1.1" 405 240 "-" "Microsoft-WebDAV-</a:t>
            </a:r>
            <a:r>
              <a:rPr lang="en-US" sz="1700" dirty="0" err="1"/>
              <a:t>MiniRedir</a:t>
            </a:r>
            <a:r>
              <a:rPr lang="en-US" sz="1700" dirty="0"/>
              <a:t>/10.0.10586"</a:t>
            </a:r>
          </a:p>
          <a:p>
            <a:pPr lvl="1"/>
            <a:r>
              <a:rPr lang="en-US" sz="1700" dirty="0"/>
              <a:t>"PROPFIND /SYSVOL/</a:t>
            </a:r>
            <a:r>
              <a:rPr lang="en-US" sz="1700" dirty="0">
                <a:solidFill>
                  <a:srgbClr val="FF0000"/>
                </a:solidFill>
              </a:rPr>
              <a:t>XXX</a:t>
            </a:r>
            <a:r>
              <a:rPr lang="en-US" sz="1700" dirty="0"/>
              <a:t>/Policies/%7B87DF. . . 48FA9EC%7D HTTP/1.1" 405 293 "-" "Microsoft-WebDAV-</a:t>
            </a:r>
            <a:r>
              <a:rPr lang="en-US" sz="1700" dirty="0" err="1"/>
              <a:t>MiniRedir</a:t>
            </a:r>
            <a:r>
              <a:rPr lang="en-US" sz="1700" dirty="0"/>
              <a:t>/6.1.7601"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98732"/>
          </a:xfrm>
        </p:spPr>
        <p:txBody>
          <a:bodyPr>
            <a:normAutofit/>
          </a:bodyPr>
          <a:lstStyle/>
          <a:p>
            <a:r>
              <a:rPr lang="en-US" dirty="0"/>
              <a:t>Microsoft Distributed File System (DFS)</a:t>
            </a:r>
          </a:p>
          <a:p>
            <a:pPr lvl="1"/>
            <a:r>
              <a:rPr lang="en-US" dirty="0"/>
              <a:t>DFS Namespaces are DNS Namespaces</a:t>
            </a:r>
          </a:p>
          <a:p>
            <a:pPr lvl="1"/>
            <a:r>
              <a:rPr lang="en-US" dirty="0"/>
              <a:t>"PROPFIND /DFSRoot02/05_0139/10_General/30_Communication/02_Management_People/info%20in%20verband%20met%20nieuwe%20CAT%20systeem%20in%20EMS HTTP/1.1" 405 338 "-" "Microsoft-WebDAV-</a:t>
            </a:r>
            <a:r>
              <a:rPr lang="en-US" dirty="0" err="1"/>
              <a:t>MiniRedir</a:t>
            </a:r>
            <a:r>
              <a:rPr lang="en-US" dirty="0"/>
              <a:t>/6.1.7601"</a:t>
            </a:r>
          </a:p>
          <a:p>
            <a:r>
              <a:rPr lang="en-US" dirty="0"/>
              <a:t>WPAD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wpad.microsoft.com</a:t>
            </a:r>
            <a:r>
              <a:rPr lang="en-US" dirty="0"/>
              <a:t>/</a:t>
            </a:r>
            <a:r>
              <a:rPr lang="en-US" dirty="0" err="1"/>
              <a:t>wpad.dat</a:t>
            </a:r>
            <a:r>
              <a:rPr lang="en-US" dirty="0"/>
              <a:t> (and iterations/subdomains)</a:t>
            </a:r>
          </a:p>
          <a:p>
            <a:pPr lvl="1"/>
            <a:r>
              <a:rPr lang="en-US" dirty="0"/>
              <a:t>No authentication; very bad; trivially exploitable (Responder has a module)</a:t>
            </a:r>
          </a:p>
          <a:p>
            <a:pPr lvl="1"/>
            <a:r>
              <a:rPr lang="en-US" dirty="0"/>
              <a:t>"GET /</a:t>
            </a:r>
            <a:r>
              <a:rPr lang="en-US" dirty="0" err="1"/>
              <a:t>wpad.dat</a:t>
            </a:r>
            <a:r>
              <a:rPr lang="en-US" dirty="0"/>
              <a:t> HTTP/1.1" 404 206 "-" "</a:t>
            </a:r>
            <a:r>
              <a:rPr lang="en-US" dirty="0" err="1"/>
              <a:t>WinHttp</a:t>
            </a:r>
            <a:r>
              <a:rPr lang="en-US" dirty="0"/>
              <a:t>-</a:t>
            </a:r>
            <a:r>
              <a:rPr lang="en-US" dirty="0" err="1"/>
              <a:t>Autoproxy</a:t>
            </a:r>
            <a:r>
              <a:rPr lang="en-US" dirty="0"/>
              <a:t>-Service/5.1"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1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98732"/>
          </a:xfrm>
        </p:spPr>
        <p:txBody>
          <a:bodyPr>
            <a:normAutofit/>
          </a:bodyPr>
          <a:lstStyle/>
          <a:p>
            <a:r>
              <a:rPr lang="en-US" dirty="0"/>
              <a:t>Microsoft System Center Configuration Manager (SCCM)</a:t>
            </a:r>
          </a:p>
          <a:p>
            <a:pPr lvl="1"/>
            <a:r>
              <a:rPr lang="en-US" dirty="0"/>
              <a:t>Formerly Systems Management Server (SMS); widely deployed</a:t>
            </a:r>
          </a:p>
          <a:p>
            <a:pPr lvl="1"/>
            <a:r>
              <a:rPr lang="en-US" dirty="0"/>
              <a:t>Uses http and custom method: CCM_POST</a:t>
            </a:r>
          </a:p>
          <a:p>
            <a:pPr lvl="1"/>
            <a:r>
              <a:rPr lang="en-US" dirty="0"/>
              <a:t>No discernable server authentication</a:t>
            </a:r>
          </a:p>
          <a:p>
            <a:pPr lvl="1"/>
            <a:r>
              <a:rPr lang="mr-IN" sz="1900" dirty="0"/>
              <a:t>"CCM_POST /</a:t>
            </a:r>
            <a:r>
              <a:rPr lang="mr-IN" sz="1900" dirty="0" err="1"/>
              <a:t>ccm_system</a:t>
            </a:r>
            <a:r>
              <a:rPr lang="mr-IN" sz="1900" dirty="0"/>
              <a:t>/</a:t>
            </a:r>
            <a:r>
              <a:rPr lang="mr-IN" sz="1900" dirty="0" err="1"/>
              <a:t>request</a:t>
            </a:r>
            <a:r>
              <a:rPr lang="mr-IN" sz="1900" dirty="0"/>
              <a:t> HTTP/1.1" 501 214 "-" "</a:t>
            </a:r>
            <a:r>
              <a:rPr lang="mr-IN" sz="1900" dirty="0" err="1"/>
              <a:t>ccmhttp</a:t>
            </a:r>
            <a:r>
              <a:rPr lang="mr-IN" sz="1900" dirty="0"/>
              <a:t>”</a:t>
            </a:r>
            <a:endParaRPr lang="en-US" sz="1900" dirty="0"/>
          </a:p>
          <a:p>
            <a:pPr lvl="1"/>
            <a:r>
              <a:rPr lang="en-US" sz="1900" dirty="0"/>
              <a:t>"GET /SMS_MP/.</a:t>
            </a:r>
            <a:r>
              <a:rPr lang="en-US" sz="1900" dirty="0" err="1"/>
              <a:t>sms_aut?SITESIGNCERT</a:t>
            </a:r>
            <a:r>
              <a:rPr lang="en-US" sz="1900" dirty="0"/>
              <a:t> HTTP/1.1" 404 213 "-" "SMS CCM 5.0”</a:t>
            </a:r>
          </a:p>
          <a:p>
            <a:pPr lvl="1"/>
            <a:r>
              <a:rPr lang="mr-IN" sz="1900" dirty="0"/>
              <a:t>"HEAD /SMS_DP_SMSPKG$/4885f087-977b-4a79-b1b6-e4370a25492c HTTP/1.1" 404 - "-" "SMS CCM 5.0"</a:t>
            </a:r>
            <a:endParaRPr lang="en-US" dirty="0"/>
          </a:p>
          <a:p>
            <a:r>
              <a:rPr lang="en-US" dirty="0"/>
              <a:t>Microsoft “</a:t>
            </a:r>
            <a:r>
              <a:rPr lang="en-US" dirty="0" err="1"/>
              <a:t>OutlookAnywhere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Uses http and custom methods: RPC_IN_DATA, RPC_OUT_DATA</a:t>
            </a:r>
          </a:p>
          <a:p>
            <a:pPr lvl="1"/>
            <a:r>
              <a:rPr lang="mr-IN" sz="1600" dirty="0"/>
              <a:t>"RPC_IN_DATA /</a:t>
            </a:r>
            <a:r>
              <a:rPr lang="mr-IN" sz="1600" dirty="0" err="1"/>
              <a:t>rpc</a:t>
            </a:r>
            <a:r>
              <a:rPr lang="mr-IN" sz="1600" dirty="0"/>
              <a:t>/rpcproxy.dll?d89b673c-38b0-483c-b906-89e992c88c12@</a:t>
            </a:r>
            <a:r>
              <a:rPr lang="en-US" sz="1600" dirty="0">
                <a:solidFill>
                  <a:srgbClr val="FF0000"/>
                </a:solidFill>
              </a:rPr>
              <a:t>XXX</a:t>
            </a:r>
            <a:r>
              <a:rPr lang="mr-IN" sz="1600" dirty="0"/>
              <a:t>.com:6001 HTTP/1.1" 501 215 "-" "MSRPC”</a:t>
            </a:r>
            <a:endParaRPr lang="en-US" sz="1600" dirty="0"/>
          </a:p>
          <a:p>
            <a:pPr lvl="1"/>
            <a:r>
              <a:rPr lang="mr-IN" sz="1600" dirty="0"/>
              <a:t>"RPC_OUT_DATA /</a:t>
            </a:r>
            <a:r>
              <a:rPr lang="mr-IN" sz="1600" dirty="0" err="1"/>
              <a:t>rpc</a:t>
            </a:r>
            <a:r>
              <a:rPr lang="mr-IN" sz="1600" dirty="0"/>
              <a:t>/rpcproxy.dll?d89b673c-38b0-483c-b906-89e992c88c12@</a:t>
            </a:r>
            <a:r>
              <a:rPr lang="en-US" sz="1600" dirty="0">
                <a:solidFill>
                  <a:srgbClr val="FF0000"/>
                </a:solidFill>
              </a:rPr>
              <a:t>XXX</a:t>
            </a:r>
            <a:r>
              <a:rPr lang="mr-IN" sz="1600" dirty="0"/>
              <a:t>.com:6001 HTTP/1.1" 501 216 "-" "MSRPC”</a:t>
            </a:r>
            <a:endParaRPr lang="en-US" sz="1600" dirty="0"/>
          </a:p>
          <a:p>
            <a:pPr lvl="1"/>
            <a:r>
              <a:rPr lang="en-US" dirty="0"/>
              <a:t>No discernable server authentication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98732"/>
          </a:xfrm>
        </p:spPr>
        <p:txBody>
          <a:bodyPr>
            <a:normAutofit/>
          </a:bodyPr>
          <a:lstStyle/>
          <a:p>
            <a:r>
              <a:rPr lang="en-US" dirty="0"/>
              <a:t>Other/Custom Applications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"GET /system/</a:t>
            </a:r>
            <a:r>
              <a:rPr lang="en-US" dirty="0" err="1"/>
              <a:t>transSession.asp?loginusername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KylieXXX</a:t>
            </a:r>
            <a:r>
              <a:rPr lang="en-US" dirty="0" err="1"/>
              <a:t>&amp;ucomp</a:t>
            </a:r>
            <a:r>
              <a:rPr lang="en-US" dirty="0"/>
              <a:t>=01&amp;sysname=E-Freight%20Payment%20System HTTP/1.1" 404 221 "http://</a:t>
            </a:r>
            <a:r>
              <a:rPr lang="en-US" dirty="0" err="1"/>
              <a:t>epayment.</a:t>
            </a:r>
            <a:r>
              <a:rPr lang="en-US" dirty="0" err="1">
                <a:solidFill>
                  <a:srgbClr val="FF0000"/>
                </a:solidFill>
              </a:rPr>
              <a:t>XXX</a:t>
            </a:r>
            <a:r>
              <a:rPr lang="en-US" dirty="0" err="1"/>
              <a:t>.corp.com</a:t>
            </a:r>
            <a:r>
              <a:rPr lang="en-US" dirty="0"/>
              <a:t>/system/</a:t>
            </a:r>
            <a:r>
              <a:rPr lang="en-US" dirty="0" err="1"/>
              <a:t>login.aspx</a:t>
            </a:r>
            <a:r>
              <a:rPr lang="en-US" dirty="0"/>
              <a:t>" "Mozilla/5.0 (Windows NT 6.1; WOW64) </a:t>
            </a:r>
            <a:r>
              <a:rPr lang="en-US" dirty="0" err="1"/>
              <a:t>AppleWebKit</a:t>
            </a:r>
            <a:r>
              <a:rPr lang="en-US" dirty="0"/>
              <a:t>/537.36 (KHTML, like Gecko) Chrome/45.0.2454.101 Safari/537.36”</a:t>
            </a:r>
          </a:p>
          <a:p>
            <a:pPr lvl="1"/>
            <a:endParaRPr lang="en-US" dirty="0"/>
          </a:p>
          <a:p>
            <a:pPr lvl="1"/>
            <a:r>
              <a:rPr lang="mr-IN" dirty="0"/>
              <a:t>"GET /</a:t>
            </a:r>
            <a:r>
              <a:rPr lang="mr-IN" dirty="0" err="1"/>
              <a:t>sm_login</a:t>
            </a:r>
            <a:r>
              <a:rPr lang="mr-IN" dirty="0"/>
              <a:t>/</a:t>
            </a:r>
            <a:r>
              <a:rPr lang="mr-IN" dirty="0" err="1"/>
              <a:t>sm_login.asp?user-id</a:t>
            </a:r>
            <a:r>
              <a:rPr lang="mr-IN" dirty="0"/>
              <a:t>=</a:t>
            </a:r>
            <a:r>
              <a:rPr lang="mr-IN" dirty="0" err="1"/>
              <a:t>pheming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r>
              <a:rPr lang="mr-IN" dirty="0"/>
              <a:t>&amp;</a:t>
            </a:r>
            <a:r>
              <a:rPr lang="mr-IN" dirty="0" err="1"/>
              <a:t>password</a:t>
            </a:r>
            <a:r>
              <a:rPr lang="mr-IN" dirty="0"/>
              <a:t>=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muchsadness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mr-IN" dirty="0"/>
              <a:t>&amp;ismd5=1&amp;app-id=cmwin.19.45.1602.0&amp;timeout=30 HTTP/1.1" 404 219 "-" "-”</a:t>
            </a:r>
            <a:endParaRPr lang="en-US" dirty="0"/>
          </a:p>
          <a:p>
            <a:pPr lvl="1"/>
            <a:endParaRPr lang="mr-IN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8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(known) Violators that </a:t>
            </a:r>
            <a:br>
              <a:rPr lang="en-US" dirty="0"/>
            </a:br>
            <a:r>
              <a:rPr lang="en-US" dirty="0"/>
              <a:t>Misuse the DNS for Authentication </a:t>
            </a:r>
            <a:r>
              <a:rPr lang="en-US" sz="3200" dirty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987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Just plain Evil</a:t>
            </a:r>
          </a:p>
          <a:p>
            <a:endParaRPr lang="en-US" dirty="0"/>
          </a:p>
          <a:p>
            <a:pPr lvl="1"/>
            <a:r>
              <a:rPr lang="en-US" dirty="0"/>
              <a:t>"PROPFIND /</a:t>
            </a:r>
            <a:r>
              <a:rPr lang="en-US" dirty="0" err="1"/>
              <a:t>SysVol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XXX</a:t>
            </a:r>
            <a:r>
              <a:rPr lang="en-US" dirty="0" err="1"/>
              <a:t>.corp.com</a:t>
            </a:r>
            <a:r>
              <a:rPr lang="en-US" dirty="0"/>
              <a:t>/scripts/IR/IRD/</a:t>
            </a:r>
            <a:r>
              <a:rPr lang="en-US" dirty="0" err="1"/>
              <a:t>ChangePassword.vbs</a:t>
            </a:r>
            <a:r>
              <a:rPr lang="en-US" dirty="0"/>
              <a:t> HTTP/1.1" 405 275 "-" "Microsoft-WebDAV-</a:t>
            </a:r>
            <a:r>
              <a:rPr lang="en-US" dirty="0" err="1"/>
              <a:t>MiniRedir</a:t>
            </a:r>
            <a:r>
              <a:rPr lang="en-US" dirty="0"/>
              <a:t>/6.1.7600”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"PROPFIND /it/Installs/Work%20Station/Standard%20Applications/GPINSTALL/Local%20Admin%20Password%20Change HTTP/1.1" 405 310 "-”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 "PROPFIND /home/</a:t>
            </a:r>
            <a:r>
              <a:rPr lang="en-US" dirty="0" err="1"/>
              <a:t>deeb</a:t>
            </a:r>
            <a:r>
              <a:rPr lang="en-US" dirty="0" err="1">
                <a:solidFill>
                  <a:srgbClr val="FF0000"/>
                </a:solidFill>
              </a:rPr>
              <a:t>XXX</a:t>
            </a:r>
            <a:r>
              <a:rPr lang="en-US" dirty="0"/>
              <a:t>/passwords/</a:t>
            </a:r>
            <a:r>
              <a:rPr lang="en-US" dirty="0" err="1"/>
              <a:t>keepass</a:t>
            </a:r>
            <a:r>
              <a:rPr lang="en-US" dirty="0"/>
              <a:t> HTTP/1.1" 405 257 "-”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"GET /Citrix/XenApp/site/</a:t>
            </a:r>
            <a:r>
              <a:rPr lang="en-US" dirty="0" err="1"/>
              <a:t>changepassword.aspx</a:t>
            </a:r>
            <a:r>
              <a:rPr lang="en-US" dirty="0"/>
              <a:t> HTTP/1.1" 404 236 "-" "Mozilla/5.0 (iPhone; CPU iPhone OS 7_0 like Mac OS X)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“PROPFIND /Wallpaper/</a:t>
            </a:r>
            <a:r>
              <a:rPr lang="en-US" dirty="0" err="1"/>
              <a:t>SCREENSAVER.jpg</a:t>
            </a:r>
            <a:r>
              <a:rPr lang="en-US" dirty="0"/>
              <a:t> HTTP/1.1 "-”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5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 the ORDINAL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en-US" sz="2400" u="sng" dirty="0"/>
              <a:t>CORP.COM</a:t>
            </a:r>
          </a:p>
          <a:p>
            <a:r>
              <a:rPr lang="en-US" sz="2400" dirty="0"/>
              <a:t>02PROXY.COM</a:t>
            </a:r>
          </a:p>
          <a:p>
            <a:r>
              <a:rPr lang="en-US" sz="2400" dirty="0"/>
              <a:t>ANAMS1.COM</a:t>
            </a:r>
          </a:p>
          <a:p>
            <a:r>
              <a:rPr lang="en-US" sz="2400" dirty="0"/>
              <a:t>ANAMS2.COM</a:t>
            </a:r>
          </a:p>
          <a:p>
            <a:r>
              <a:rPr lang="en-US" sz="2400" dirty="0"/>
              <a:t>ANAMS3.COM</a:t>
            </a:r>
          </a:p>
          <a:p>
            <a:r>
              <a:rPr lang="en-US" sz="2400" dirty="0"/>
              <a:t>ANAMS4.COM</a:t>
            </a:r>
          </a:p>
          <a:p>
            <a:r>
              <a:rPr lang="en-US" sz="2400" dirty="0"/>
              <a:t>ANAMS5.COM</a:t>
            </a:r>
          </a:p>
          <a:p>
            <a:r>
              <a:rPr lang="en-US" sz="2400" dirty="0"/>
              <a:t>ANAMS6.COM</a:t>
            </a:r>
          </a:p>
          <a:p>
            <a:r>
              <a:rPr lang="en-US" sz="2400" dirty="0"/>
              <a:t>DEFAULT-FIRST-SITE-NAME.COM</a:t>
            </a:r>
          </a:p>
          <a:p>
            <a:r>
              <a:rPr lang="en-US" sz="2400" dirty="0"/>
              <a:t>IISPROXY.COM</a:t>
            </a:r>
          </a:p>
          <a:p>
            <a:r>
              <a:rPr lang="en-US" sz="2400" dirty="0"/>
              <a:t>LVFS1-2K.COM</a:t>
            </a:r>
          </a:p>
          <a:p>
            <a:r>
              <a:rPr lang="en-US" sz="2400" dirty="0"/>
              <a:t>OAUTHPROXY.COM</a:t>
            </a:r>
          </a:p>
          <a:p>
            <a:r>
              <a:rPr lang="en-US" sz="2400" dirty="0"/>
              <a:t>SIPEXTERNAL.NET</a:t>
            </a:r>
          </a:p>
          <a:p>
            <a:r>
              <a:rPr lang="en-US" sz="2400" dirty="0"/>
              <a:t>SIPINTERNAL.NET</a:t>
            </a:r>
          </a:p>
          <a:p>
            <a:r>
              <a:rPr lang="en-US" sz="2400" dirty="0"/>
              <a:t>VLAN01.COM</a:t>
            </a:r>
          </a:p>
          <a:p>
            <a:r>
              <a:rPr lang="en-US" sz="2400" dirty="0"/>
              <a:t>VLAN101.COM</a:t>
            </a:r>
          </a:p>
          <a:p>
            <a:r>
              <a:rPr lang="en-US" sz="2400" dirty="0"/>
              <a:t>VLAN141.COM</a:t>
            </a:r>
          </a:p>
          <a:p>
            <a:r>
              <a:rPr lang="en-US" sz="2400" dirty="0"/>
              <a:t>VLAN142.COM</a:t>
            </a:r>
          </a:p>
          <a:p>
            <a:r>
              <a:rPr lang="en-US" sz="2400" dirty="0"/>
              <a:t>VLAN143.COM</a:t>
            </a:r>
          </a:p>
          <a:p>
            <a:r>
              <a:rPr lang="en-US" sz="2400" dirty="0"/>
              <a:t>VLAN144.COM</a:t>
            </a:r>
          </a:p>
          <a:p>
            <a:r>
              <a:rPr lang="en-US" sz="2400" dirty="0"/>
              <a:t>VLAN145.COM</a:t>
            </a:r>
          </a:p>
          <a:p>
            <a:r>
              <a:rPr lang="en-US" sz="2400" dirty="0"/>
              <a:t>VLAN400.COM</a:t>
            </a:r>
          </a:p>
          <a:p>
            <a:r>
              <a:rPr lang="en-US" sz="2400" dirty="0"/>
              <a:t>VLAN403.COM</a:t>
            </a:r>
          </a:p>
          <a:p>
            <a:r>
              <a:rPr lang="en-US" sz="2400" dirty="0"/>
              <a:t>VLAN404.COM</a:t>
            </a:r>
          </a:p>
          <a:p>
            <a:r>
              <a:rPr lang="en-US" sz="2400" dirty="0"/>
              <a:t>VLANB.COM</a:t>
            </a:r>
          </a:p>
          <a:p>
            <a:r>
              <a:rPr lang="en-US" sz="2400" dirty="0"/>
              <a:t>WNADROOT.COM</a:t>
            </a:r>
          </a:p>
          <a:p>
            <a:pPr marL="0" indent="0">
              <a:buNone/>
            </a:pPr>
            <a:r>
              <a:rPr lang="en-US" sz="2400" dirty="0"/>
              <a:t>(And There’s More!)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37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1658</Words>
  <Application>Microsoft Macintosh PowerPoint</Application>
  <PresentationFormat>Widescreen</PresentationFormat>
  <Paragraphs>198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Wingdings</vt:lpstr>
      <vt:lpstr>Office Theme</vt:lpstr>
      <vt:lpstr>Introducing: The ORDINAL Dataset</vt:lpstr>
      <vt:lpstr>DNS Namespace Collisions: a (very) quick history</vt:lpstr>
      <vt:lpstr>(known) Violators that  Misuse the DNS for Authentication (1)</vt:lpstr>
      <vt:lpstr>(known) Violators that  Misuse the DNS for Authentication (2)</vt:lpstr>
      <vt:lpstr>(known) Violators that  Misuse the DNS for Authentication (3)</vt:lpstr>
      <vt:lpstr>(known) Violators that  Misuse the DNS for Authentication (4)</vt:lpstr>
      <vt:lpstr>(known) Violators that  Misuse the DNS for Authentication (5)</vt:lpstr>
      <vt:lpstr>(known) Violators that  Misuse the DNS for Authentication (6)</vt:lpstr>
      <vt:lpstr>What is in the ORDINAL Dataset</vt:lpstr>
      <vt:lpstr>DNS Search Path ala Microsoft</vt:lpstr>
      <vt:lpstr>Why some names (corp.com) are special</vt:lpstr>
      <vt:lpstr>More qnames we actually see at corp.com (just for fun)</vt:lpstr>
      <vt:lpstr>Data we collect</vt:lpstr>
      <vt:lpstr>Need, Approach, Benefits, Competition</vt:lpstr>
      <vt:lpstr>ORDINAL Day In The Life (2018-01-10)</vt:lpstr>
      <vt:lpstr>ORDINAL Day In The Life (2018-01-10)</vt:lpstr>
      <vt:lpstr>ORDINAL Day In The Life (2018-01-10)</vt:lpstr>
      <vt:lpstr>ORDINAL Day In The Life (2018-01-10)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Introducing: The ORDINAL Dataset</dc:title>
  <dc:creator>Jeff Schmidt</dc:creator>
  <cp:lastModifiedBy>Jeff Schmidt</cp:lastModifiedBy>
  <cp:revision>36</cp:revision>
  <dcterms:created xsi:type="dcterms:W3CDTF">2017-05-09T20:57:36Z</dcterms:created>
  <dcterms:modified xsi:type="dcterms:W3CDTF">2018-05-07T16:34:02Z</dcterms:modified>
</cp:coreProperties>
</file>