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2" r:id="rId2"/>
    <p:sldId id="263" r:id="rId3"/>
    <p:sldId id="259" r:id="rId4"/>
    <p:sldId id="260" r:id="rId5"/>
    <p:sldId id="265" r:id="rId6"/>
    <p:sldId id="261" r:id="rId7"/>
    <p:sldId id="264" r:id="rId8"/>
    <p:sldId id="266" r:id="rId9"/>
    <p:sldId id="268" r:id="rId10"/>
    <p:sldId id="269" r:id="rId11"/>
    <p:sldId id="270" r:id="rId12"/>
    <p:sldId id="271" r:id="rId13"/>
    <p:sldId id="272" r:id="rId14"/>
    <p:sldId id="273" r:id="rId15"/>
    <p:sldId id="27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62A748-A737-451B-AF18-F7AA80A9C8B8}" type="datetimeFigureOut">
              <a:rPr lang="en-IN" smtClean="0"/>
              <a:pPr/>
              <a:t>19-04-2018</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8EDAD4-D6F4-4EAE-AD27-77D91651A009}" type="slidenum">
              <a:rPr lang="en-IN" smtClean="0"/>
              <a:pPr/>
              <a:t>‹#›</a:t>
            </a:fld>
            <a:endParaRPr lang="en-IN"/>
          </a:p>
        </p:txBody>
      </p:sp>
    </p:spTree>
    <p:extLst>
      <p:ext uri="{BB962C8B-B14F-4D97-AF65-F5344CB8AC3E}">
        <p14:creationId xmlns:p14="http://schemas.microsoft.com/office/powerpoint/2010/main" xmlns="" val="3858240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498EDAD4-D6F4-4EAE-AD27-77D91651A009}" type="slidenum">
              <a:rPr lang="en-IN" smtClean="0"/>
              <a:pPr/>
              <a:t>2</a:t>
            </a:fld>
            <a:endParaRPr lang="en-IN"/>
          </a:p>
        </p:txBody>
      </p:sp>
    </p:spTree>
    <p:extLst>
      <p:ext uri="{BB962C8B-B14F-4D97-AF65-F5344CB8AC3E}">
        <p14:creationId xmlns:p14="http://schemas.microsoft.com/office/powerpoint/2010/main" xmlns="" val="2676388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8D19B9-7EB9-45B1-A16B-2EF856A6557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xmlns="" id="{1339C041-5FF1-4857-8236-8B33C9B5F7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xmlns="" id="{E5279268-D5D0-476C-9F09-7F4EE284F4FC}"/>
              </a:ext>
            </a:extLst>
          </p:cNvPr>
          <p:cNvSpPr>
            <a:spLocks noGrp="1"/>
          </p:cNvSpPr>
          <p:nvPr>
            <p:ph type="dt" sz="half" idx="10"/>
          </p:nvPr>
        </p:nvSpPr>
        <p:spPr/>
        <p:txBody>
          <a:bodyPr/>
          <a:lstStyle/>
          <a:p>
            <a:fld id="{74F51C84-5B11-445E-8F9C-19E9D96C34C7}" type="datetimeFigureOut">
              <a:rPr lang="en-IN" smtClean="0"/>
              <a:pPr/>
              <a:t>19-04-2018</a:t>
            </a:fld>
            <a:endParaRPr lang="en-IN"/>
          </a:p>
        </p:txBody>
      </p:sp>
      <p:sp>
        <p:nvSpPr>
          <p:cNvPr id="5" name="Footer Placeholder 4">
            <a:extLst>
              <a:ext uri="{FF2B5EF4-FFF2-40B4-BE49-F238E27FC236}">
                <a16:creationId xmlns:a16="http://schemas.microsoft.com/office/drawing/2014/main" xmlns="" id="{894A9FEF-18A9-4E03-A333-CF3E5913A87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90B72E40-B95D-4AE4-AF5E-FEEBF4B2CA25}"/>
              </a:ext>
            </a:extLst>
          </p:cNvPr>
          <p:cNvSpPr>
            <a:spLocks noGrp="1"/>
          </p:cNvSpPr>
          <p:nvPr>
            <p:ph type="sldNum" sz="quarter" idx="12"/>
          </p:nvPr>
        </p:nvSpPr>
        <p:spPr/>
        <p:txBody>
          <a:bodyPr/>
          <a:lstStyle/>
          <a:p>
            <a:fld id="{E99FEE6A-25C9-46E7-9CDA-B1E939CF994D}" type="slidenum">
              <a:rPr lang="en-IN" smtClean="0"/>
              <a:pPr/>
              <a:t>‹#›</a:t>
            </a:fld>
            <a:endParaRPr lang="en-IN"/>
          </a:p>
        </p:txBody>
      </p:sp>
    </p:spTree>
    <p:extLst>
      <p:ext uri="{BB962C8B-B14F-4D97-AF65-F5344CB8AC3E}">
        <p14:creationId xmlns:p14="http://schemas.microsoft.com/office/powerpoint/2010/main" xmlns="" val="789501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3C63E9-9148-4BB5-A09F-446471BB0683}"/>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99D859CA-6F3B-4BDB-9FED-D8B3F9A070D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ED640D56-7343-45F1-B510-6149B0528C44}"/>
              </a:ext>
            </a:extLst>
          </p:cNvPr>
          <p:cNvSpPr>
            <a:spLocks noGrp="1"/>
          </p:cNvSpPr>
          <p:nvPr>
            <p:ph type="dt" sz="half" idx="10"/>
          </p:nvPr>
        </p:nvSpPr>
        <p:spPr/>
        <p:txBody>
          <a:bodyPr/>
          <a:lstStyle/>
          <a:p>
            <a:fld id="{74F51C84-5B11-445E-8F9C-19E9D96C34C7}" type="datetimeFigureOut">
              <a:rPr lang="en-IN" smtClean="0"/>
              <a:pPr/>
              <a:t>19-04-2018</a:t>
            </a:fld>
            <a:endParaRPr lang="en-IN"/>
          </a:p>
        </p:txBody>
      </p:sp>
      <p:sp>
        <p:nvSpPr>
          <p:cNvPr id="5" name="Footer Placeholder 4">
            <a:extLst>
              <a:ext uri="{FF2B5EF4-FFF2-40B4-BE49-F238E27FC236}">
                <a16:creationId xmlns:a16="http://schemas.microsoft.com/office/drawing/2014/main" xmlns="" id="{BDAA751A-6C2F-4CF6-B8D5-208B7EE6D70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80EF62B9-6981-4D60-B17C-56C58992F1B3}"/>
              </a:ext>
            </a:extLst>
          </p:cNvPr>
          <p:cNvSpPr>
            <a:spLocks noGrp="1"/>
          </p:cNvSpPr>
          <p:nvPr>
            <p:ph type="sldNum" sz="quarter" idx="12"/>
          </p:nvPr>
        </p:nvSpPr>
        <p:spPr/>
        <p:txBody>
          <a:bodyPr/>
          <a:lstStyle/>
          <a:p>
            <a:fld id="{E99FEE6A-25C9-46E7-9CDA-B1E939CF994D}" type="slidenum">
              <a:rPr lang="en-IN" smtClean="0"/>
              <a:pPr/>
              <a:t>‹#›</a:t>
            </a:fld>
            <a:endParaRPr lang="en-IN"/>
          </a:p>
        </p:txBody>
      </p:sp>
    </p:spTree>
    <p:extLst>
      <p:ext uri="{BB962C8B-B14F-4D97-AF65-F5344CB8AC3E}">
        <p14:creationId xmlns:p14="http://schemas.microsoft.com/office/powerpoint/2010/main" xmlns="" val="25590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EF6376E9-7938-460C-AB7C-8A3BC908BDC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583AE9F1-26F5-466D-9E71-00FBD6F4041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FFFD4ADF-6639-4A86-A655-A07ABDC356B6}"/>
              </a:ext>
            </a:extLst>
          </p:cNvPr>
          <p:cNvSpPr>
            <a:spLocks noGrp="1"/>
          </p:cNvSpPr>
          <p:nvPr>
            <p:ph type="dt" sz="half" idx="10"/>
          </p:nvPr>
        </p:nvSpPr>
        <p:spPr/>
        <p:txBody>
          <a:bodyPr/>
          <a:lstStyle/>
          <a:p>
            <a:fld id="{74F51C84-5B11-445E-8F9C-19E9D96C34C7}" type="datetimeFigureOut">
              <a:rPr lang="en-IN" smtClean="0"/>
              <a:pPr/>
              <a:t>19-04-2018</a:t>
            </a:fld>
            <a:endParaRPr lang="en-IN"/>
          </a:p>
        </p:txBody>
      </p:sp>
      <p:sp>
        <p:nvSpPr>
          <p:cNvPr id="5" name="Footer Placeholder 4">
            <a:extLst>
              <a:ext uri="{FF2B5EF4-FFF2-40B4-BE49-F238E27FC236}">
                <a16:creationId xmlns:a16="http://schemas.microsoft.com/office/drawing/2014/main" xmlns="" id="{936C7B7B-5B28-4CE5-BF92-860AFEAB1B7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6AF72D4B-57DD-4C0E-AC78-09701ABAF2BA}"/>
              </a:ext>
            </a:extLst>
          </p:cNvPr>
          <p:cNvSpPr>
            <a:spLocks noGrp="1"/>
          </p:cNvSpPr>
          <p:nvPr>
            <p:ph type="sldNum" sz="quarter" idx="12"/>
          </p:nvPr>
        </p:nvSpPr>
        <p:spPr/>
        <p:txBody>
          <a:bodyPr/>
          <a:lstStyle/>
          <a:p>
            <a:fld id="{E99FEE6A-25C9-46E7-9CDA-B1E939CF994D}" type="slidenum">
              <a:rPr lang="en-IN" smtClean="0"/>
              <a:pPr/>
              <a:t>‹#›</a:t>
            </a:fld>
            <a:endParaRPr lang="en-IN"/>
          </a:p>
        </p:txBody>
      </p:sp>
    </p:spTree>
    <p:extLst>
      <p:ext uri="{BB962C8B-B14F-4D97-AF65-F5344CB8AC3E}">
        <p14:creationId xmlns:p14="http://schemas.microsoft.com/office/powerpoint/2010/main" xmlns="" val="4672020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E3D4670D-89F8-4F44-A699-27DCF9F8E050}"/>
              </a:ext>
            </a:extLst>
          </p:cNvPr>
          <p:cNvSpPr>
            <a:spLocks noGrp="1"/>
          </p:cNvSpPr>
          <p:nvPr>
            <p:ph/>
          </p:nvPr>
        </p:nvSpPr>
        <p:spPr>
          <a:xfrm>
            <a:off x="914400" y="609600"/>
            <a:ext cx="10363200" cy="5486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3" name="Rectangle 4">
            <a:extLst>
              <a:ext uri="{FF2B5EF4-FFF2-40B4-BE49-F238E27FC236}">
                <a16:creationId xmlns:a16="http://schemas.microsoft.com/office/drawing/2014/main" xmlns="" id="{D8B64B10-3296-4B4C-8C53-45955409AAC7}"/>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a:extLst>
              <a:ext uri="{FF2B5EF4-FFF2-40B4-BE49-F238E27FC236}">
                <a16:creationId xmlns:a16="http://schemas.microsoft.com/office/drawing/2014/main" xmlns="" id="{766D15F4-CDBF-4418-985B-AE9806D0C542}"/>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a:extLst>
              <a:ext uri="{FF2B5EF4-FFF2-40B4-BE49-F238E27FC236}">
                <a16:creationId xmlns:a16="http://schemas.microsoft.com/office/drawing/2014/main" xmlns="" id="{14C04E3A-CFCE-4B40-AB92-E7EC75F752FA}"/>
              </a:ext>
            </a:extLst>
          </p:cNvPr>
          <p:cNvSpPr>
            <a:spLocks noGrp="1" noChangeArrowheads="1"/>
          </p:cNvSpPr>
          <p:nvPr>
            <p:ph type="sldNum" sz="quarter" idx="12"/>
          </p:nvPr>
        </p:nvSpPr>
        <p:spPr>
          <a:ln/>
        </p:spPr>
        <p:txBody>
          <a:bodyPr/>
          <a:lstStyle>
            <a:lvl1pPr>
              <a:defRPr/>
            </a:lvl1pPr>
          </a:lstStyle>
          <a:p>
            <a:pPr>
              <a:defRPr/>
            </a:pPr>
            <a:fld id="{3FB2B261-5161-46A0-88B7-EB2CAEE5905D}" type="slidenum">
              <a:rPr lang="en-GB" altLang="en-US"/>
              <a:pPr>
                <a:defRPr/>
              </a:pPr>
              <a:t>‹#›</a:t>
            </a:fld>
            <a:endParaRPr lang="en-GB" altLang="en-US"/>
          </a:p>
        </p:txBody>
      </p:sp>
    </p:spTree>
    <p:extLst>
      <p:ext uri="{BB962C8B-B14F-4D97-AF65-F5344CB8AC3E}">
        <p14:creationId xmlns:p14="http://schemas.microsoft.com/office/powerpoint/2010/main" xmlns="" val="42013665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C1C544-53CB-40DF-AD85-1E902241D8FF}"/>
              </a:ext>
            </a:extLst>
          </p:cNvPr>
          <p:cNvSpPr>
            <a:spLocks noGrp="1"/>
          </p:cNvSpPr>
          <p:nvPr>
            <p:ph type="title"/>
          </p:nvPr>
        </p:nvSpPr>
        <p:spPr>
          <a:xfrm>
            <a:off x="914400" y="609600"/>
            <a:ext cx="10363200" cy="1143000"/>
          </a:xfrm>
        </p:spPr>
        <p:txBody>
          <a:bodyPr/>
          <a:lstStyle/>
          <a:p>
            <a:r>
              <a:rPr lang="en-US"/>
              <a:t>Click to edit Master title style</a:t>
            </a:r>
            <a:endParaRPr lang="en-IN"/>
          </a:p>
        </p:txBody>
      </p:sp>
      <p:sp>
        <p:nvSpPr>
          <p:cNvPr id="3" name="Online Image Placeholder 2">
            <a:extLst>
              <a:ext uri="{FF2B5EF4-FFF2-40B4-BE49-F238E27FC236}">
                <a16:creationId xmlns:a16="http://schemas.microsoft.com/office/drawing/2014/main" xmlns="" id="{3B94B7EF-2922-4DBB-ABCB-135E7A633000}"/>
              </a:ext>
            </a:extLst>
          </p:cNvPr>
          <p:cNvSpPr>
            <a:spLocks noGrp="1"/>
          </p:cNvSpPr>
          <p:nvPr>
            <p:ph type="clipArt" sz="half" idx="1"/>
          </p:nvPr>
        </p:nvSpPr>
        <p:spPr>
          <a:xfrm>
            <a:off x="914400" y="1981200"/>
            <a:ext cx="5080000" cy="4114800"/>
          </a:xfrm>
        </p:spPr>
        <p:txBody>
          <a:bodyPr/>
          <a:lstStyle/>
          <a:p>
            <a:pPr lvl="0"/>
            <a:endParaRPr lang="en-IN" noProof="0"/>
          </a:p>
        </p:txBody>
      </p:sp>
      <p:sp>
        <p:nvSpPr>
          <p:cNvPr id="4" name="Text Placeholder 3">
            <a:extLst>
              <a:ext uri="{FF2B5EF4-FFF2-40B4-BE49-F238E27FC236}">
                <a16:creationId xmlns:a16="http://schemas.microsoft.com/office/drawing/2014/main" xmlns="" id="{4EFAA764-E823-4BF9-A3A6-ADA466860FB3}"/>
              </a:ext>
            </a:extLst>
          </p:cNvPr>
          <p:cNvSpPr>
            <a:spLocks noGrp="1"/>
          </p:cNvSpPr>
          <p:nvPr>
            <p:ph type="body"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Rectangle 4">
            <a:extLst>
              <a:ext uri="{FF2B5EF4-FFF2-40B4-BE49-F238E27FC236}">
                <a16:creationId xmlns:a16="http://schemas.microsoft.com/office/drawing/2014/main" xmlns="" id="{11B59333-22B5-4352-A5A4-277F06DC0ABB}"/>
              </a:ext>
            </a:extLst>
          </p:cNvPr>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a:extLst>
              <a:ext uri="{FF2B5EF4-FFF2-40B4-BE49-F238E27FC236}">
                <a16:creationId xmlns:a16="http://schemas.microsoft.com/office/drawing/2014/main" xmlns="" id="{67BBA6E2-146E-4307-A247-64FDC6D60FC4}"/>
              </a:ext>
            </a:extLst>
          </p:cNvPr>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a:extLst>
              <a:ext uri="{FF2B5EF4-FFF2-40B4-BE49-F238E27FC236}">
                <a16:creationId xmlns:a16="http://schemas.microsoft.com/office/drawing/2014/main" xmlns="" id="{C6090265-A406-4626-AC7E-30A7DD71228E}"/>
              </a:ext>
            </a:extLst>
          </p:cNvPr>
          <p:cNvSpPr>
            <a:spLocks noGrp="1" noChangeArrowheads="1"/>
          </p:cNvSpPr>
          <p:nvPr>
            <p:ph type="sldNum" sz="quarter" idx="12"/>
          </p:nvPr>
        </p:nvSpPr>
        <p:spPr>
          <a:ln/>
        </p:spPr>
        <p:txBody>
          <a:bodyPr/>
          <a:lstStyle>
            <a:lvl1pPr>
              <a:defRPr/>
            </a:lvl1pPr>
          </a:lstStyle>
          <a:p>
            <a:fld id="{06928440-3A00-4BFC-B128-889AF9CEFBE7}" type="slidenum">
              <a:rPr lang="en-GB" altLang="en-US"/>
              <a:pPr/>
              <a:t>‹#›</a:t>
            </a:fld>
            <a:endParaRPr lang="en-GB"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6197600" y="1981200"/>
            <a:ext cx="5080000" cy="4114800"/>
          </a:xfrm>
        </p:spPr>
        <p:txBody>
          <a:bodyPr rtlCol="0">
            <a:normAutofit/>
          </a:bodyPr>
          <a:lstStyle/>
          <a:p>
            <a:pPr lvl="0"/>
            <a:endParaRPr lang="en-US" noProof="0" smtClean="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C4E22D76-995E-42C2-9760-6D830CFE9EB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FDC80B-7C46-4EE8-8B49-B74B01E01B9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3690D0EE-0FD4-42E4-B066-2C242CBA3C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047505A5-E818-405C-8C91-2B00C5B51339}"/>
              </a:ext>
            </a:extLst>
          </p:cNvPr>
          <p:cNvSpPr>
            <a:spLocks noGrp="1"/>
          </p:cNvSpPr>
          <p:nvPr>
            <p:ph type="dt" sz="half" idx="10"/>
          </p:nvPr>
        </p:nvSpPr>
        <p:spPr/>
        <p:txBody>
          <a:bodyPr/>
          <a:lstStyle/>
          <a:p>
            <a:fld id="{74F51C84-5B11-445E-8F9C-19E9D96C34C7}" type="datetimeFigureOut">
              <a:rPr lang="en-IN" smtClean="0"/>
              <a:pPr/>
              <a:t>19-04-2018</a:t>
            </a:fld>
            <a:endParaRPr lang="en-IN"/>
          </a:p>
        </p:txBody>
      </p:sp>
      <p:sp>
        <p:nvSpPr>
          <p:cNvPr id="5" name="Footer Placeholder 4">
            <a:extLst>
              <a:ext uri="{FF2B5EF4-FFF2-40B4-BE49-F238E27FC236}">
                <a16:creationId xmlns:a16="http://schemas.microsoft.com/office/drawing/2014/main" xmlns="" id="{53BCAFDB-A5D5-4240-8CCE-6A43E565575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29DF869E-B851-4E72-BC18-CB379C2ADC98}"/>
              </a:ext>
            </a:extLst>
          </p:cNvPr>
          <p:cNvSpPr>
            <a:spLocks noGrp="1"/>
          </p:cNvSpPr>
          <p:nvPr>
            <p:ph type="sldNum" sz="quarter" idx="12"/>
          </p:nvPr>
        </p:nvSpPr>
        <p:spPr/>
        <p:txBody>
          <a:bodyPr/>
          <a:lstStyle/>
          <a:p>
            <a:fld id="{E99FEE6A-25C9-46E7-9CDA-B1E939CF994D}" type="slidenum">
              <a:rPr lang="en-IN" smtClean="0"/>
              <a:pPr/>
              <a:t>‹#›</a:t>
            </a:fld>
            <a:endParaRPr lang="en-IN"/>
          </a:p>
        </p:txBody>
      </p:sp>
    </p:spTree>
    <p:extLst>
      <p:ext uri="{BB962C8B-B14F-4D97-AF65-F5344CB8AC3E}">
        <p14:creationId xmlns:p14="http://schemas.microsoft.com/office/powerpoint/2010/main" xmlns="" val="1568818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43B4F5-8A95-4C22-B5F3-4E7F9691A6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xmlns="" id="{257AC19E-65CA-4BCF-B507-E989C789C4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25A454B0-86D3-4C8E-BB44-0D9E2E750A0D}"/>
              </a:ext>
            </a:extLst>
          </p:cNvPr>
          <p:cNvSpPr>
            <a:spLocks noGrp="1"/>
          </p:cNvSpPr>
          <p:nvPr>
            <p:ph type="dt" sz="half" idx="10"/>
          </p:nvPr>
        </p:nvSpPr>
        <p:spPr/>
        <p:txBody>
          <a:bodyPr/>
          <a:lstStyle/>
          <a:p>
            <a:fld id="{74F51C84-5B11-445E-8F9C-19E9D96C34C7}" type="datetimeFigureOut">
              <a:rPr lang="en-IN" smtClean="0"/>
              <a:pPr/>
              <a:t>19-04-2018</a:t>
            </a:fld>
            <a:endParaRPr lang="en-IN"/>
          </a:p>
        </p:txBody>
      </p:sp>
      <p:sp>
        <p:nvSpPr>
          <p:cNvPr id="5" name="Footer Placeholder 4">
            <a:extLst>
              <a:ext uri="{FF2B5EF4-FFF2-40B4-BE49-F238E27FC236}">
                <a16:creationId xmlns:a16="http://schemas.microsoft.com/office/drawing/2014/main" xmlns="" id="{97EABA1C-4A02-4455-A7BA-6941F3F465C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39C4BC6D-FB7F-4C93-A0FF-9C16147FBD04}"/>
              </a:ext>
            </a:extLst>
          </p:cNvPr>
          <p:cNvSpPr>
            <a:spLocks noGrp="1"/>
          </p:cNvSpPr>
          <p:nvPr>
            <p:ph type="sldNum" sz="quarter" idx="12"/>
          </p:nvPr>
        </p:nvSpPr>
        <p:spPr/>
        <p:txBody>
          <a:bodyPr/>
          <a:lstStyle/>
          <a:p>
            <a:fld id="{E99FEE6A-25C9-46E7-9CDA-B1E939CF994D}" type="slidenum">
              <a:rPr lang="en-IN" smtClean="0"/>
              <a:pPr/>
              <a:t>‹#›</a:t>
            </a:fld>
            <a:endParaRPr lang="en-IN"/>
          </a:p>
        </p:txBody>
      </p:sp>
    </p:spTree>
    <p:extLst>
      <p:ext uri="{BB962C8B-B14F-4D97-AF65-F5344CB8AC3E}">
        <p14:creationId xmlns:p14="http://schemas.microsoft.com/office/powerpoint/2010/main" xmlns="" val="2063489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E4A62F-8559-4BA3-95B5-4BCAB0799BB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4E720473-CC11-437F-A33F-FFA9FCE509B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xmlns="" id="{3501D0D2-96F0-492E-BDD8-0FBED774F8B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xmlns="" id="{0D80E70D-8916-4EC4-BFF3-6DBAB544AA89}"/>
              </a:ext>
            </a:extLst>
          </p:cNvPr>
          <p:cNvSpPr>
            <a:spLocks noGrp="1"/>
          </p:cNvSpPr>
          <p:nvPr>
            <p:ph type="dt" sz="half" idx="10"/>
          </p:nvPr>
        </p:nvSpPr>
        <p:spPr/>
        <p:txBody>
          <a:bodyPr/>
          <a:lstStyle/>
          <a:p>
            <a:fld id="{74F51C84-5B11-445E-8F9C-19E9D96C34C7}" type="datetimeFigureOut">
              <a:rPr lang="en-IN" smtClean="0"/>
              <a:pPr/>
              <a:t>19-04-2018</a:t>
            </a:fld>
            <a:endParaRPr lang="en-IN"/>
          </a:p>
        </p:txBody>
      </p:sp>
      <p:sp>
        <p:nvSpPr>
          <p:cNvPr id="6" name="Footer Placeholder 5">
            <a:extLst>
              <a:ext uri="{FF2B5EF4-FFF2-40B4-BE49-F238E27FC236}">
                <a16:creationId xmlns:a16="http://schemas.microsoft.com/office/drawing/2014/main" xmlns="" id="{1E89447D-18E3-4CB1-80D1-CB263F8B0E7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15C084CF-CF28-40D2-8B3C-A1C8E0F25C06}"/>
              </a:ext>
            </a:extLst>
          </p:cNvPr>
          <p:cNvSpPr>
            <a:spLocks noGrp="1"/>
          </p:cNvSpPr>
          <p:nvPr>
            <p:ph type="sldNum" sz="quarter" idx="12"/>
          </p:nvPr>
        </p:nvSpPr>
        <p:spPr/>
        <p:txBody>
          <a:bodyPr/>
          <a:lstStyle/>
          <a:p>
            <a:fld id="{E99FEE6A-25C9-46E7-9CDA-B1E939CF994D}" type="slidenum">
              <a:rPr lang="en-IN" smtClean="0"/>
              <a:pPr/>
              <a:t>‹#›</a:t>
            </a:fld>
            <a:endParaRPr lang="en-IN"/>
          </a:p>
        </p:txBody>
      </p:sp>
    </p:spTree>
    <p:extLst>
      <p:ext uri="{BB962C8B-B14F-4D97-AF65-F5344CB8AC3E}">
        <p14:creationId xmlns:p14="http://schemas.microsoft.com/office/powerpoint/2010/main" xmlns="" val="2694578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58562B-60EC-4D9E-99B6-588AF4F51728}"/>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DE7F3B8A-AF37-4D1E-A82D-0A107204CE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B1E84EED-27C3-40CD-8B53-1800C4E9D09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xmlns="" id="{5F716426-7FB3-4D45-A707-524E690CD2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DD0DA0C4-10CE-4CDB-A3B6-EE5FF41D9F3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xmlns="" id="{53F91299-4D54-42D9-856F-49E4E238CD75}"/>
              </a:ext>
            </a:extLst>
          </p:cNvPr>
          <p:cNvSpPr>
            <a:spLocks noGrp="1"/>
          </p:cNvSpPr>
          <p:nvPr>
            <p:ph type="dt" sz="half" idx="10"/>
          </p:nvPr>
        </p:nvSpPr>
        <p:spPr/>
        <p:txBody>
          <a:bodyPr/>
          <a:lstStyle/>
          <a:p>
            <a:fld id="{74F51C84-5B11-445E-8F9C-19E9D96C34C7}" type="datetimeFigureOut">
              <a:rPr lang="en-IN" smtClean="0"/>
              <a:pPr/>
              <a:t>19-04-2018</a:t>
            </a:fld>
            <a:endParaRPr lang="en-IN"/>
          </a:p>
        </p:txBody>
      </p:sp>
      <p:sp>
        <p:nvSpPr>
          <p:cNvPr id="8" name="Footer Placeholder 7">
            <a:extLst>
              <a:ext uri="{FF2B5EF4-FFF2-40B4-BE49-F238E27FC236}">
                <a16:creationId xmlns:a16="http://schemas.microsoft.com/office/drawing/2014/main" xmlns="" id="{F97B0B70-6ECB-4408-9398-21D6B6FB8661}"/>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xmlns="" id="{FCAF3825-D448-4DFE-A7E9-7CE9BA073A53}"/>
              </a:ext>
            </a:extLst>
          </p:cNvPr>
          <p:cNvSpPr>
            <a:spLocks noGrp="1"/>
          </p:cNvSpPr>
          <p:nvPr>
            <p:ph type="sldNum" sz="quarter" idx="12"/>
          </p:nvPr>
        </p:nvSpPr>
        <p:spPr/>
        <p:txBody>
          <a:bodyPr/>
          <a:lstStyle/>
          <a:p>
            <a:fld id="{E99FEE6A-25C9-46E7-9CDA-B1E939CF994D}" type="slidenum">
              <a:rPr lang="en-IN" smtClean="0"/>
              <a:pPr/>
              <a:t>‹#›</a:t>
            </a:fld>
            <a:endParaRPr lang="en-IN"/>
          </a:p>
        </p:txBody>
      </p:sp>
    </p:spTree>
    <p:extLst>
      <p:ext uri="{BB962C8B-B14F-4D97-AF65-F5344CB8AC3E}">
        <p14:creationId xmlns:p14="http://schemas.microsoft.com/office/powerpoint/2010/main" xmlns="" val="3161671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B3B5BE-2A5D-4299-9C57-6B7820069898}"/>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xmlns="" id="{F467B2C7-84CA-47F5-B774-B00E53B34AFF}"/>
              </a:ext>
            </a:extLst>
          </p:cNvPr>
          <p:cNvSpPr>
            <a:spLocks noGrp="1"/>
          </p:cNvSpPr>
          <p:nvPr>
            <p:ph type="dt" sz="half" idx="10"/>
          </p:nvPr>
        </p:nvSpPr>
        <p:spPr/>
        <p:txBody>
          <a:bodyPr/>
          <a:lstStyle/>
          <a:p>
            <a:fld id="{74F51C84-5B11-445E-8F9C-19E9D96C34C7}" type="datetimeFigureOut">
              <a:rPr lang="en-IN" smtClean="0"/>
              <a:pPr/>
              <a:t>19-04-2018</a:t>
            </a:fld>
            <a:endParaRPr lang="en-IN"/>
          </a:p>
        </p:txBody>
      </p:sp>
      <p:sp>
        <p:nvSpPr>
          <p:cNvPr id="4" name="Footer Placeholder 3">
            <a:extLst>
              <a:ext uri="{FF2B5EF4-FFF2-40B4-BE49-F238E27FC236}">
                <a16:creationId xmlns:a16="http://schemas.microsoft.com/office/drawing/2014/main" xmlns="" id="{07DF2981-6477-4FB3-88D4-04753BDE5A62}"/>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xmlns="" id="{872AFF61-AE2A-4137-8BC4-DF6364D1FE5F}"/>
              </a:ext>
            </a:extLst>
          </p:cNvPr>
          <p:cNvSpPr>
            <a:spLocks noGrp="1"/>
          </p:cNvSpPr>
          <p:nvPr>
            <p:ph type="sldNum" sz="quarter" idx="12"/>
          </p:nvPr>
        </p:nvSpPr>
        <p:spPr/>
        <p:txBody>
          <a:bodyPr/>
          <a:lstStyle/>
          <a:p>
            <a:fld id="{E99FEE6A-25C9-46E7-9CDA-B1E939CF994D}" type="slidenum">
              <a:rPr lang="en-IN" smtClean="0"/>
              <a:pPr/>
              <a:t>‹#›</a:t>
            </a:fld>
            <a:endParaRPr lang="en-IN"/>
          </a:p>
        </p:txBody>
      </p:sp>
    </p:spTree>
    <p:extLst>
      <p:ext uri="{BB962C8B-B14F-4D97-AF65-F5344CB8AC3E}">
        <p14:creationId xmlns:p14="http://schemas.microsoft.com/office/powerpoint/2010/main" xmlns="" val="185256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568939F-8D75-494B-8316-CB5031C10906}"/>
              </a:ext>
            </a:extLst>
          </p:cNvPr>
          <p:cNvSpPr>
            <a:spLocks noGrp="1"/>
          </p:cNvSpPr>
          <p:nvPr>
            <p:ph type="dt" sz="half" idx="10"/>
          </p:nvPr>
        </p:nvSpPr>
        <p:spPr/>
        <p:txBody>
          <a:bodyPr/>
          <a:lstStyle/>
          <a:p>
            <a:fld id="{74F51C84-5B11-445E-8F9C-19E9D96C34C7}" type="datetimeFigureOut">
              <a:rPr lang="en-IN" smtClean="0"/>
              <a:pPr/>
              <a:t>19-04-2018</a:t>
            </a:fld>
            <a:endParaRPr lang="en-IN"/>
          </a:p>
        </p:txBody>
      </p:sp>
      <p:sp>
        <p:nvSpPr>
          <p:cNvPr id="3" name="Footer Placeholder 2">
            <a:extLst>
              <a:ext uri="{FF2B5EF4-FFF2-40B4-BE49-F238E27FC236}">
                <a16:creationId xmlns:a16="http://schemas.microsoft.com/office/drawing/2014/main" xmlns="" id="{92E2B5A9-5C02-4C5E-8071-13E70C7E9DFC}"/>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xmlns="" id="{FB5392D8-BDF2-4CCC-A330-FF060344C5D1}"/>
              </a:ext>
            </a:extLst>
          </p:cNvPr>
          <p:cNvSpPr>
            <a:spLocks noGrp="1"/>
          </p:cNvSpPr>
          <p:nvPr>
            <p:ph type="sldNum" sz="quarter" idx="12"/>
          </p:nvPr>
        </p:nvSpPr>
        <p:spPr/>
        <p:txBody>
          <a:bodyPr/>
          <a:lstStyle/>
          <a:p>
            <a:fld id="{E99FEE6A-25C9-46E7-9CDA-B1E939CF994D}" type="slidenum">
              <a:rPr lang="en-IN" smtClean="0"/>
              <a:pPr/>
              <a:t>‹#›</a:t>
            </a:fld>
            <a:endParaRPr lang="en-IN"/>
          </a:p>
        </p:txBody>
      </p:sp>
    </p:spTree>
    <p:extLst>
      <p:ext uri="{BB962C8B-B14F-4D97-AF65-F5344CB8AC3E}">
        <p14:creationId xmlns:p14="http://schemas.microsoft.com/office/powerpoint/2010/main" xmlns="" val="3860231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EAE5D3-6220-4FE4-8BDD-0A13E7C586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2D6DA354-2367-4770-B3BB-42A1032C6E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xmlns="" id="{E9EFF28C-DDAC-47B4-BB97-726A324AD3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543BBAB1-57F5-46DA-92C5-E7F848F0469C}"/>
              </a:ext>
            </a:extLst>
          </p:cNvPr>
          <p:cNvSpPr>
            <a:spLocks noGrp="1"/>
          </p:cNvSpPr>
          <p:nvPr>
            <p:ph type="dt" sz="half" idx="10"/>
          </p:nvPr>
        </p:nvSpPr>
        <p:spPr/>
        <p:txBody>
          <a:bodyPr/>
          <a:lstStyle/>
          <a:p>
            <a:fld id="{74F51C84-5B11-445E-8F9C-19E9D96C34C7}" type="datetimeFigureOut">
              <a:rPr lang="en-IN" smtClean="0"/>
              <a:pPr/>
              <a:t>19-04-2018</a:t>
            </a:fld>
            <a:endParaRPr lang="en-IN"/>
          </a:p>
        </p:txBody>
      </p:sp>
      <p:sp>
        <p:nvSpPr>
          <p:cNvPr id="6" name="Footer Placeholder 5">
            <a:extLst>
              <a:ext uri="{FF2B5EF4-FFF2-40B4-BE49-F238E27FC236}">
                <a16:creationId xmlns:a16="http://schemas.microsoft.com/office/drawing/2014/main" xmlns="" id="{25FF8394-C250-45A3-B12E-7F92E9D7172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8FC1C36D-BB9C-46CC-A29C-F886AC86E43A}"/>
              </a:ext>
            </a:extLst>
          </p:cNvPr>
          <p:cNvSpPr>
            <a:spLocks noGrp="1"/>
          </p:cNvSpPr>
          <p:nvPr>
            <p:ph type="sldNum" sz="quarter" idx="12"/>
          </p:nvPr>
        </p:nvSpPr>
        <p:spPr/>
        <p:txBody>
          <a:bodyPr/>
          <a:lstStyle/>
          <a:p>
            <a:fld id="{E99FEE6A-25C9-46E7-9CDA-B1E939CF994D}" type="slidenum">
              <a:rPr lang="en-IN" smtClean="0"/>
              <a:pPr/>
              <a:t>‹#›</a:t>
            </a:fld>
            <a:endParaRPr lang="en-IN"/>
          </a:p>
        </p:txBody>
      </p:sp>
    </p:spTree>
    <p:extLst>
      <p:ext uri="{BB962C8B-B14F-4D97-AF65-F5344CB8AC3E}">
        <p14:creationId xmlns:p14="http://schemas.microsoft.com/office/powerpoint/2010/main" xmlns="" val="1012648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73D2F5E-4D3B-44EF-BD7B-ED041DF4F0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xmlns="" id="{BFCEB4D1-2C90-4DDF-BF09-AC22CA1F24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xmlns="" id="{99B09728-D4B4-4837-B6E0-D3682C3F53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C011D288-DA6E-449A-B063-89F9D9B336E3}"/>
              </a:ext>
            </a:extLst>
          </p:cNvPr>
          <p:cNvSpPr>
            <a:spLocks noGrp="1"/>
          </p:cNvSpPr>
          <p:nvPr>
            <p:ph type="dt" sz="half" idx="10"/>
          </p:nvPr>
        </p:nvSpPr>
        <p:spPr/>
        <p:txBody>
          <a:bodyPr/>
          <a:lstStyle/>
          <a:p>
            <a:fld id="{74F51C84-5B11-445E-8F9C-19E9D96C34C7}" type="datetimeFigureOut">
              <a:rPr lang="en-IN" smtClean="0"/>
              <a:pPr/>
              <a:t>19-04-2018</a:t>
            </a:fld>
            <a:endParaRPr lang="en-IN"/>
          </a:p>
        </p:txBody>
      </p:sp>
      <p:sp>
        <p:nvSpPr>
          <p:cNvPr id="6" name="Footer Placeholder 5">
            <a:extLst>
              <a:ext uri="{FF2B5EF4-FFF2-40B4-BE49-F238E27FC236}">
                <a16:creationId xmlns:a16="http://schemas.microsoft.com/office/drawing/2014/main" xmlns="" id="{564B338F-69C9-4763-A0E7-B304EF1C087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B8FFF550-13A1-44AC-BC3D-15FD59DADAFC}"/>
              </a:ext>
            </a:extLst>
          </p:cNvPr>
          <p:cNvSpPr>
            <a:spLocks noGrp="1"/>
          </p:cNvSpPr>
          <p:nvPr>
            <p:ph type="sldNum" sz="quarter" idx="12"/>
          </p:nvPr>
        </p:nvSpPr>
        <p:spPr/>
        <p:txBody>
          <a:bodyPr/>
          <a:lstStyle/>
          <a:p>
            <a:fld id="{E99FEE6A-25C9-46E7-9CDA-B1E939CF994D}" type="slidenum">
              <a:rPr lang="en-IN" smtClean="0"/>
              <a:pPr/>
              <a:t>‹#›</a:t>
            </a:fld>
            <a:endParaRPr lang="en-IN"/>
          </a:p>
        </p:txBody>
      </p:sp>
    </p:spTree>
    <p:extLst>
      <p:ext uri="{BB962C8B-B14F-4D97-AF65-F5344CB8AC3E}">
        <p14:creationId xmlns:p14="http://schemas.microsoft.com/office/powerpoint/2010/main" xmlns="" val="3410711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8BF008BF-7156-4B18-84B5-8CA3F8814D7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F05AA033-51CB-4797-96ED-9DAA5B69C9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BD9A48B6-F8CD-4715-9312-8C81252DC9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F51C84-5B11-445E-8F9C-19E9D96C34C7}" type="datetimeFigureOut">
              <a:rPr lang="en-IN" smtClean="0"/>
              <a:pPr/>
              <a:t>19-04-2018</a:t>
            </a:fld>
            <a:endParaRPr lang="en-IN"/>
          </a:p>
        </p:txBody>
      </p:sp>
      <p:sp>
        <p:nvSpPr>
          <p:cNvPr id="5" name="Footer Placeholder 4">
            <a:extLst>
              <a:ext uri="{FF2B5EF4-FFF2-40B4-BE49-F238E27FC236}">
                <a16:creationId xmlns:a16="http://schemas.microsoft.com/office/drawing/2014/main" xmlns="" id="{711FB1BA-C865-4FD9-8C99-84A708982A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xmlns="" id="{34C25DE4-1284-4785-AEF8-FA3227DB48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9FEE6A-25C9-46E7-9CDA-B1E939CF994D}" type="slidenum">
              <a:rPr lang="en-IN" smtClean="0"/>
              <a:pPr/>
              <a:t>‹#›</a:t>
            </a:fld>
            <a:endParaRPr lang="en-IN"/>
          </a:p>
        </p:txBody>
      </p:sp>
    </p:spTree>
    <p:extLst>
      <p:ext uri="{BB962C8B-B14F-4D97-AF65-F5344CB8AC3E}">
        <p14:creationId xmlns:p14="http://schemas.microsoft.com/office/powerpoint/2010/main" xmlns="" val="911213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unsciil@yahoo.com"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mailto:unsingh@ggn.amity.edu"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file:///A:\Eden's%20PageScripts%20of%20all%20of%20Asia_files\grid1.gif" TargetMode="External"/><Relationship Id="rId2" Type="http://schemas.openxmlformats.org/officeDocument/2006/relationships/image" Target="../media/image15.png"/><Relationship Id="rId1" Type="http://schemas.openxmlformats.org/officeDocument/2006/relationships/slideLayout" Target="../slideLayouts/slideLayout14.xml"/><Relationship Id="rId5" Type="http://schemas.openxmlformats.org/officeDocument/2006/relationships/image" Target="../media/image17.png"/><Relationship Id="rId4" Type="http://schemas.openxmlformats.org/officeDocument/2006/relationships/image" Target="../media/image16.png"/></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file:///C:\My%20Documents\Ancient%20Scripts%20of%20the%20World%20Indus%20Script_files\bl1x1.gif" TargetMode="External"/><Relationship Id="rId7"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file:///C:\My%20Documents\Ancient%20Scripts%20of%20the%20World%20Indus%20Script_files\ind_fish.gif"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file:///C:\Lipi\Ancient%20Scripts%20of%20the%20World%20The%20Brahmi%20Script_files\bl1x1.gif" TargetMode="External"/><Relationship Id="rId2" Type="http://schemas.openxmlformats.org/officeDocument/2006/relationships/image" Target="../media/image5.png"/><Relationship Id="rId1" Type="http://schemas.openxmlformats.org/officeDocument/2006/relationships/slideLayout" Target="../slideLayouts/slideLayout12.xml"/><Relationship Id="rId6" Type="http://schemas.openxmlformats.org/officeDocument/2006/relationships/image" Target="file:///C:\Lipi\Ancient%20Scripts%20of%20the%20World%20The%20Brahmi%20Script_files\brahmi.gif" TargetMode="External"/><Relationship Id="rId5" Type="http://schemas.openxmlformats.org/officeDocument/2006/relationships/image" Target="../media/image6.png"/><Relationship Id="rId4" Type="http://schemas.openxmlformats.org/officeDocument/2006/relationships/hyperlink" Target="../../old/My%20Documents/LipiAncient%20Scripts%20of%20the%20World%20The%20Brahmi%20Script_filesbrahmi.gif" TargetMode="Externa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file:///C:\Lipi\Ancient%20Scripts%20of%20the%20World%20The%20Kharosthi%20Script_files\kharost1.gif" TargetMode="External"/><Relationship Id="rId2" Type="http://schemas.openxmlformats.org/officeDocument/2006/relationships/hyperlink" Target="../../old/My%20Documents/LipiAncient%20Scripts%20of%20the%20World%20The%20Kharosthi%20Script_fileskharost.gif" TargetMode="External"/><Relationship Id="rId1" Type="http://schemas.openxmlformats.org/officeDocument/2006/relationships/slideLayout" Target="../slideLayouts/slideLayout12.xml"/><Relationship Id="rId6" Type="http://schemas.openxmlformats.org/officeDocument/2006/relationships/image" Target="../media/image10.png"/><Relationship Id="rId5" Type="http://schemas.openxmlformats.org/officeDocument/2006/relationships/hyperlink" Target="../../old/My%20Documents/LipiAncient%20Scripts%20of%20the%20World%20The%20Kharosthi%20Script_fileskharost1.gif" TargetMode="External"/><Relationship Id="rId4" Type="http://schemas.openxmlformats.org/officeDocument/2006/relationships/image" Target="file:///C:\Lipi\Ancient%20Scripts%20of%20the%20World%20The%20Kharosthi%20Script_files\kharost.gi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15FAA456-3E35-43A2-8F8C-B4AC3D447DFD}"/>
              </a:ext>
            </a:extLst>
          </p:cNvPr>
          <p:cNvSpPr>
            <a:spLocks noGrp="1"/>
          </p:cNvSpPr>
          <p:nvPr>
            <p:ph type="subTitle" idx="1"/>
          </p:nvPr>
        </p:nvSpPr>
        <p:spPr>
          <a:xfrm>
            <a:off x="4705351" y="4508500"/>
            <a:ext cx="6809316" cy="719138"/>
          </a:xfrm>
        </p:spPr>
        <p:txBody>
          <a:bodyPr rtlCol="0">
            <a:normAutofit/>
          </a:bodyPr>
          <a:lstStyle/>
          <a:p>
            <a:pPr algn="r" eaLnBrk="1" fontAlgn="auto" hangingPunct="1">
              <a:spcAft>
                <a:spcPts val="0"/>
              </a:spcAft>
              <a:defRPr/>
            </a:pPr>
            <a:r>
              <a:rPr lang="en-US" sz="2800" dirty="0">
                <a:latin typeface="Berlin Sans FB Demi" pitchFamily="34" charset="0"/>
              </a:rPr>
              <a:t>Udaya Narayana Singh</a:t>
            </a:r>
          </a:p>
        </p:txBody>
      </p:sp>
      <p:sp>
        <p:nvSpPr>
          <p:cNvPr id="3076" name="TextBox 5"/>
          <p:cNvSpPr txBox="1">
            <a:spLocks noChangeArrowheads="1"/>
          </p:cNvSpPr>
          <p:nvPr/>
        </p:nvSpPr>
        <p:spPr bwMode="auto">
          <a:xfrm>
            <a:off x="3556000" y="1600200"/>
            <a:ext cx="4673600" cy="923925"/>
          </a:xfrm>
          <a:prstGeom prst="rect">
            <a:avLst/>
          </a:prstGeom>
          <a:noFill/>
          <a:ln w="9525">
            <a:noFill/>
            <a:miter lim="800000"/>
            <a:headEnd/>
            <a:tailEnd/>
          </a:ln>
        </p:spPr>
        <p:txBody>
          <a:bodyPr>
            <a:spAutoFit/>
          </a:bodyPr>
          <a:lstStyle/>
          <a:p>
            <a:pPr algn="ctr" eaLnBrk="1" hangingPunct="1"/>
            <a:r>
              <a:rPr lang="en-IN" altLang="en-US">
                <a:latin typeface="Calibri" pitchFamily="34" charset="0"/>
              </a:rPr>
              <a:t>The </a:t>
            </a:r>
            <a:r>
              <a:rPr lang="en-IN" altLang="en-US" b="1">
                <a:latin typeface="Calibri" pitchFamily="34" charset="0"/>
              </a:rPr>
              <a:t>Internet Corporation for Assigned Names and Numbers</a:t>
            </a:r>
            <a:r>
              <a:rPr lang="en-IN" altLang="en-US">
                <a:latin typeface="Calibri" pitchFamily="34" charset="0"/>
              </a:rPr>
              <a:t> </a:t>
            </a:r>
          </a:p>
          <a:p>
            <a:pPr algn="ctr" eaLnBrk="1" hangingPunct="1"/>
            <a:r>
              <a:rPr lang="en-US" altLang="en-US">
                <a:latin typeface="Arial Black" pitchFamily="34" charset="0"/>
              </a:rPr>
              <a:t>An ICANN Event</a:t>
            </a:r>
            <a:endParaRPr lang="en-IN" altLang="en-US">
              <a:latin typeface="Arial Black" pitchFamily="34" charset="0"/>
            </a:endParaRPr>
          </a:p>
        </p:txBody>
      </p:sp>
      <p:sp>
        <p:nvSpPr>
          <p:cNvPr id="3077" name="TextBox 6"/>
          <p:cNvSpPr txBox="1">
            <a:spLocks noChangeArrowheads="1"/>
          </p:cNvSpPr>
          <p:nvPr/>
        </p:nvSpPr>
        <p:spPr bwMode="auto">
          <a:xfrm>
            <a:off x="8217096" y="381001"/>
            <a:ext cx="3477684" cy="646331"/>
          </a:xfrm>
          <a:prstGeom prst="rect">
            <a:avLst/>
          </a:prstGeom>
          <a:solidFill>
            <a:schemeClr val="tx1"/>
          </a:solidFill>
          <a:ln w="9525">
            <a:noFill/>
            <a:miter lim="800000"/>
            <a:headEnd/>
            <a:tailEnd/>
          </a:ln>
        </p:spPr>
        <p:txBody>
          <a:bodyPr>
            <a:spAutoFit/>
          </a:bodyPr>
          <a:lstStyle/>
          <a:p>
            <a:pPr algn="ctr" eaLnBrk="1" hangingPunct="1"/>
            <a:r>
              <a:rPr lang="en-US" altLang="en-US" b="1" dirty="0" smtClean="0">
                <a:solidFill>
                  <a:schemeClr val="bg1"/>
                </a:solidFill>
                <a:latin typeface="Calibri" pitchFamily="34" charset="0"/>
              </a:rPr>
              <a:t>23-25 April, 2018                          </a:t>
            </a:r>
            <a:r>
              <a:rPr lang="en-IN" altLang="en-US" dirty="0" smtClean="0">
                <a:solidFill>
                  <a:schemeClr val="bg1"/>
                </a:solidFill>
              </a:rPr>
              <a:t>The Pullman </a:t>
            </a:r>
            <a:r>
              <a:rPr lang="en-IN" altLang="en-US" dirty="0">
                <a:solidFill>
                  <a:schemeClr val="bg1"/>
                </a:solidFill>
              </a:rPr>
              <a:t>Hotel,  </a:t>
            </a:r>
            <a:r>
              <a:rPr lang="en-IN" altLang="en-US" dirty="0" smtClean="0">
                <a:solidFill>
                  <a:schemeClr val="bg1"/>
                </a:solidFill>
              </a:rPr>
              <a:t>New Delhi</a:t>
            </a:r>
            <a:endParaRPr lang="en-IN" altLang="en-US" b="1" dirty="0">
              <a:solidFill>
                <a:schemeClr val="bg1"/>
              </a:solidFill>
              <a:latin typeface="Calibri" pitchFamily="34" charset="0"/>
            </a:endParaRPr>
          </a:p>
        </p:txBody>
      </p:sp>
      <p:sp>
        <p:nvSpPr>
          <p:cNvPr id="3078" name="TextBox 7"/>
          <p:cNvSpPr txBox="1">
            <a:spLocks noChangeArrowheads="1"/>
          </p:cNvSpPr>
          <p:nvPr/>
        </p:nvSpPr>
        <p:spPr bwMode="auto">
          <a:xfrm>
            <a:off x="4559301" y="6372225"/>
            <a:ext cx="7488767" cy="369888"/>
          </a:xfrm>
          <a:prstGeom prst="rect">
            <a:avLst/>
          </a:prstGeom>
          <a:noFill/>
          <a:ln w="9525">
            <a:noFill/>
            <a:miter lim="800000"/>
            <a:headEnd/>
            <a:tailEnd/>
          </a:ln>
        </p:spPr>
        <p:txBody>
          <a:bodyPr>
            <a:spAutoFit/>
          </a:bodyPr>
          <a:lstStyle/>
          <a:p>
            <a:pPr algn="r" eaLnBrk="1" hangingPunct="1"/>
            <a:r>
              <a:rPr lang="en-IN" altLang="en-US" b="1">
                <a:latin typeface="Calibri" pitchFamily="34" charset="0"/>
              </a:rPr>
              <a:t>Neo-Brahmi Panel</a:t>
            </a:r>
            <a:endParaRPr lang="en-IN" altLang="en-US">
              <a:latin typeface="Calibri" pitchFamily="34" charset="0"/>
            </a:endParaRPr>
          </a:p>
        </p:txBody>
      </p:sp>
      <p:pic>
        <p:nvPicPr>
          <p:cNvPr id="3079" name="Picture 8" descr="ICANN"/>
          <p:cNvPicPr>
            <a:picLocks noChangeAspect="1" noChangeArrowheads="1"/>
          </p:cNvPicPr>
          <p:nvPr/>
        </p:nvPicPr>
        <p:blipFill>
          <a:blip r:embed="rId2" cstate="print"/>
          <a:srcRect/>
          <a:stretch>
            <a:fillRect/>
          </a:stretch>
        </p:blipFill>
        <p:spPr bwMode="auto">
          <a:xfrm>
            <a:off x="304800" y="5105401"/>
            <a:ext cx="1905000" cy="1209675"/>
          </a:xfrm>
          <a:prstGeom prst="rect">
            <a:avLst/>
          </a:prstGeom>
          <a:noFill/>
          <a:ln w="9525">
            <a:noFill/>
            <a:miter lim="800000"/>
            <a:headEnd/>
            <a:tailEnd/>
          </a:ln>
        </p:spPr>
      </p:pic>
      <p:sp>
        <p:nvSpPr>
          <p:cNvPr id="3080" name="TextBox 21"/>
          <p:cNvSpPr txBox="1">
            <a:spLocks noChangeArrowheads="1"/>
          </p:cNvSpPr>
          <p:nvPr/>
        </p:nvSpPr>
        <p:spPr bwMode="auto">
          <a:xfrm>
            <a:off x="5793317" y="5384801"/>
            <a:ext cx="5679016" cy="1015663"/>
          </a:xfrm>
          <a:prstGeom prst="rect">
            <a:avLst/>
          </a:prstGeom>
          <a:noFill/>
          <a:ln w="9525">
            <a:noFill/>
            <a:miter lim="800000"/>
            <a:headEnd/>
            <a:tailEnd/>
          </a:ln>
        </p:spPr>
        <p:txBody>
          <a:bodyPr>
            <a:spAutoFit/>
          </a:bodyPr>
          <a:lstStyle/>
          <a:p>
            <a:pPr algn="r" eaLnBrk="1" hangingPunct="1"/>
            <a:r>
              <a:rPr lang="en-US" altLang="en-US" sz="1200" b="1" dirty="0">
                <a:latin typeface="Verdana" pitchFamily="34" charset="0"/>
              </a:rPr>
              <a:t>Chair-Professor, </a:t>
            </a:r>
          </a:p>
          <a:p>
            <a:pPr algn="r" eaLnBrk="1" hangingPunct="1"/>
            <a:r>
              <a:rPr lang="en-US" altLang="en-US" sz="1200" b="1" dirty="0">
                <a:latin typeface="Verdana" pitchFamily="34" charset="0"/>
              </a:rPr>
              <a:t>Amity Centre for Linguistic Studies (</a:t>
            </a:r>
            <a:r>
              <a:rPr lang="en-US" altLang="en-US" sz="1200" b="1" dirty="0" err="1">
                <a:latin typeface="Verdana" pitchFamily="34" charset="0"/>
              </a:rPr>
              <a:t>ACLiS</a:t>
            </a:r>
            <a:r>
              <a:rPr lang="en-US" altLang="en-US" sz="1200" b="1" dirty="0">
                <a:latin typeface="Verdana" pitchFamily="34" charset="0"/>
              </a:rPr>
              <a:t>),</a:t>
            </a:r>
          </a:p>
          <a:p>
            <a:pPr algn="r" eaLnBrk="1" hangingPunct="1"/>
            <a:r>
              <a:rPr lang="en-US" altLang="en-US" sz="1200" b="1" dirty="0">
                <a:latin typeface="Verdana" pitchFamily="34" charset="0"/>
              </a:rPr>
              <a:t>Amity University Haryana</a:t>
            </a:r>
          </a:p>
          <a:p>
            <a:pPr algn="r" eaLnBrk="1" hangingPunct="1"/>
            <a:r>
              <a:rPr lang="en-US" altLang="en-US" sz="1200" b="1" dirty="0" err="1">
                <a:latin typeface="Verdana" pitchFamily="34" charset="0"/>
              </a:rPr>
              <a:t>Pachgaon</a:t>
            </a:r>
            <a:r>
              <a:rPr lang="en-US" altLang="en-US" sz="1200" b="1" dirty="0">
                <a:latin typeface="Verdana" pitchFamily="34" charset="0"/>
              </a:rPr>
              <a:t>, </a:t>
            </a:r>
            <a:r>
              <a:rPr lang="en-US" altLang="en-US" sz="1200" b="1" dirty="0" err="1">
                <a:latin typeface="Verdana" pitchFamily="34" charset="0"/>
              </a:rPr>
              <a:t>Gurgaon</a:t>
            </a:r>
            <a:r>
              <a:rPr lang="en-US" altLang="en-US" sz="1200" b="1" dirty="0">
                <a:latin typeface="Verdana" pitchFamily="34" charset="0"/>
              </a:rPr>
              <a:t> (India</a:t>
            </a:r>
            <a:r>
              <a:rPr lang="en-US" altLang="en-US" sz="1200" b="1" dirty="0" smtClean="0">
                <a:latin typeface="Verdana" pitchFamily="34" charset="0"/>
              </a:rPr>
              <a:t>) 122413</a:t>
            </a:r>
            <a:endParaRPr lang="en-US" altLang="en-US" sz="1200" b="1" dirty="0" smtClean="0">
              <a:latin typeface="Verdana" panose="020B0604030504040204" pitchFamily="34" charset="0"/>
            </a:endParaRPr>
          </a:p>
          <a:p>
            <a:pPr algn="r">
              <a:spcBef>
                <a:spcPct val="0"/>
              </a:spcBef>
            </a:pPr>
            <a:r>
              <a:rPr lang="en-US" altLang="en-US" sz="1200" b="1" dirty="0" smtClean="0">
                <a:latin typeface="Verdana" panose="020B0604030504040204" pitchFamily="34" charset="0"/>
                <a:hlinkClick r:id="rId3"/>
              </a:rPr>
              <a:t>unsciil@yahoo.com</a:t>
            </a:r>
            <a:r>
              <a:rPr lang="en-US" altLang="en-US" sz="1200" b="1" dirty="0" smtClean="0">
                <a:latin typeface="Verdana" panose="020B0604030504040204" pitchFamily="34" charset="0"/>
              </a:rPr>
              <a:t> &amp; </a:t>
            </a:r>
            <a:r>
              <a:rPr lang="en-US" altLang="en-US" sz="1200" b="1" dirty="0" smtClean="0">
                <a:latin typeface="Verdana" panose="020B0604030504040204" pitchFamily="34" charset="0"/>
                <a:hlinkClick r:id="rId4"/>
              </a:rPr>
              <a:t>unsingh@ggn.amity.edu</a:t>
            </a:r>
            <a:endParaRPr lang="en-IN" altLang="en-US" sz="1200" b="1" dirty="0">
              <a:latin typeface="Verdana" pitchFamily="34" charset="0"/>
            </a:endParaRPr>
          </a:p>
        </p:txBody>
      </p:sp>
      <p:sp>
        <p:nvSpPr>
          <p:cNvPr id="13" name="TextBox 12">
            <a:extLst>
              <a:ext uri="{FF2B5EF4-FFF2-40B4-BE49-F238E27FC236}">
                <a16:creationId xmlns:a16="http://schemas.microsoft.com/office/drawing/2014/main" xmlns="" id="{D9A03405-7389-4790-8E03-25BB7886D644}"/>
              </a:ext>
            </a:extLst>
          </p:cNvPr>
          <p:cNvSpPr txBox="1"/>
          <p:nvPr/>
        </p:nvSpPr>
        <p:spPr>
          <a:xfrm>
            <a:off x="3615397" y="3153556"/>
            <a:ext cx="7934178" cy="584775"/>
          </a:xfrm>
          <a:prstGeom prst="rect">
            <a:avLst/>
          </a:prstGeom>
          <a:noFill/>
        </p:spPr>
        <p:txBody>
          <a:bodyPr wrap="square" rtlCol="0">
            <a:spAutoFit/>
          </a:bodyPr>
          <a:lstStyle/>
          <a:p>
            <a:r>
              <a:rPr lang="en-IN" sz="3200" dirty="0">
                <a:latin typeface="Impact" panose="020B0806030902050204" pitchFamily="34" charset="0"/>
              </a:rPr>
              <a:t>OVERVIEW OF LANGUAGES AND SCRIPTS OF INDIA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959601" y="188913"/>
            <a:ext cx="4993217" cy="647700"/>
          </a:xfrm>
        </p:spPr>
        <p:txBody>
          <a:bodyPr rtlCol="0">
            <a:normAutofit fontScale="90000"/>
          </a:bodyPr>
          <a:lstStyle/>
          <a:p>
            <a:pPr eaLnBrk="1" fontAlgn="auto" hangingPunct="1">
              <a:spcAft>
                <a:spcPts val="0"/>
              </a:spcAft>
              <a:defRPr/>
            </a:pPr>
            <a:r>
              <a:rPr lang="en-US" smtClean="0">
                <a:latin typeface="Impact" pitchFamily="34" charset="0"/>
              </a:rPr>
              <a:t>Complications</a:t>
            </a:r>
            <a:endParaRPr lang="en-IN" smtClean="0">
              <a:latin typeface="Impact" pitchFamily="34" charset="0"/>
            </a:endParaRPr>
          </a:p>
        </p:txBody>
      </p:sp>
      <p:sp>
        <p:nvSpPr>
          <p:cNvPr id="8195" name="Content Placeholder 2"/>
          <p:cNvSpPr>
            <a:spLocks noGrp="1"/>
          </p:cNvSpPr>
          <p:nvPr>
            <p:ph idx="1"/>
          </p:nvPr>
        </p:nvSpPr>
        <p:spPr>
          <a:xfrm>
            <a:off x="6096000" y="838200"/>
            <a:ext cx="6096000" cy="2895600"/>
          </a:xfrm>
        </p:spPr>
        <p:txBody>
          <a:bodyPr/>
          <a:lstStyle/>
          <a:p>
            <a:pPr eaLnBrk="1" hangingPunct="1"/>
            <a:r>
              <a:rPr lang="en-US" sz="2000" smtClean="0">
                <a:latin typeface="Arial Black" pitchFamily="34" charset="0"/>
              </a:rPr>
              <a:t>Each writing system in India has numerous difficulties because of the way their syllabic structures are captured by the graphics – protruding below, above, and on the aisles as well as through hanging letters. </a:t>
            </a:r>
            <a:endParaRPr lang="en-IN" sz="2000" smtClean="0">
              <a:latin typeface="Arial Black" pitchFamily="34" charset="0"/>
            </a:endParaRPr>
          </a:p>
        </p:txBody>
      </p:sp>
      <p:pic>
        <p:nvPicPr>
          <p:cNvPr id="8196" name="Picture 1"/>
          <p:cNvPicPr>
            <a:picLocks noChangeAspect="1" noChangeArrowheads="1"/>
          </p:cNvPicPr>
          <p:nvPr/>
        </p:nvPicPr>
        <p:blipFill>
          <a:blip r:embed="rId2" cstate="print"/>
          <a:srcRect l="3709" r="2933" b="1376"/>
          <a:stretch>
            <a:fillRect/>
          </a:stretch>
        </p:blipFill>
        <p:spPr bwMode="auto">
          <a:xfrm>
            <a:off x="101600" y="476250"/>
            <a:ext cx="6604000" cy="3409950"/>
          </a:xfrm>
          <a:prstGeom prst="rect">
            <a:avLst/>
          </a:prstGeom>
          <a:noFill/>
          <a:ln w="9525">
            <a:noFill/>
            <a:miter lim="800000"/>
            <a:headEnd/>
            <a:tailEnd/>
          </a:ln>
        </p:spPr>
      </p:pic>
      <p:sp>
        <p:nvSpPr>
          <p:cNvPr id="8197" name="TextBox 4"/>
          <p:cNvSpPr txBox="1">
            <a:spLocks noChangeArrowheads="1"/>
          </p:cNvSpPr>
          <p:nvPr/>
        </p:nvSpPr>
        <p:spPr bwMode="auto">
          <a:xfrm>
            <a:off x="0" y="0"/>
            <a:ext cx="4895851" cy="461963"/>
          </a:xfrm>
          <a:prstGeom prst="rect">
            <a:avLst/>
          </a:prstGeom>
          <a:noFill/>
          <a:ln w="6350">
            <a:solidFill>
              <a:schemeClr val="tx1"/>
            </a:solidFill>
            <a:miter lim="800000"/>
            <a:headEnd/>
            <a:tailEnd/>
          </a:ln>
        </p:spPr>
        <p:txBody>
          <a:bodyPr>
            <a:spAutoFit/>
          </a:bodyPr>
          <a:lstStyle/>
          <a:p>
            <a:r>
              <a:rPr lang="en-US" sz="1200">
                <a:latin typeface="Arial Black" pitchFamily="34" charset="0"/>
              </a:rPr>
              <a:t>Cf. Mahesh Kulkarni’s 2008-Report on ‘Development of Open Type Fonts’ C-DAC</a:t>
            </a:r>
            <a:endParaRPr lang="en-IN" sz="1200">
              <a:latin typeface="Arial Black" pitchFamily="34" charset="0"/>
            </a:endParaRPr>
          </a:p>
        </p:txBody>
      </p:sp>
      <p:sp>
        <p:nvSpPr>
          <p:cNvPr id="8198" name="TextBox 5"/>
          <p:cNvSpPr txBox="1">
            <a:spLocks noChangeArrowheads="1"/>
          </p:cNvSpPr>
          <p:nvPr/>
        </p:nvSpPr>
        <p:spPr bwMode="auto">
          <a:xfrm>
            <a:off x="711200" y="3933826"/>
            <a:ext cx="11480800" cy="923925"/>
          </a:xfrm>
          <a:prstGeom prst="rect">
            <a:avLst/>
          </a:prstGeom>
          <a:solidFill>
            <a:schemeClr val="tx1"/>
          </a:solidFill>
          <a:ln w="9525">
            <a:noFill/>
            <a:miter lim="800000"/>
            <a:headEnd/>
            <a:tailEnd/>
          </a:ln>
        </p:spPr>
        <p:txBody>
          <a:bodyPr>
            <a:spAutoFit/>
          </a:bodyPr>
          <a:lstStyle/>
          <a:p>
            <a:r>
              <a:rPr lang="en-US">
                <a:solidFill>
                  <a:schemeClr val="bg1"/>
                </a:solidFill>
                <a:latin typeface="Arial Black" pitchFamily="34" charset="0"/>
              </a:rPr>
              <a:t>Script Grammar for Indic systems must capture their aesthetics. </a:t>
            </a:r>
          </a:p>
          <a:p>
            <a:r>
              <a:rPr lang="en-US">
                <a:solidFill>
                  <a:schemeClr val="bg1"/>
                </a:solidFill>
                <a:latin typeface="Arial Black" pitchFamily="34" charset="0"/>
              </a:rPr>
              <a:t>Only Sindhi uses system – </a:t>
            </a:r>
            <a:r>
              <a:rPr lang="en-US">
                <a:solidFill>
                  <a:srgbClr val="FF0000"/>
                </a:solidFill>
                <a:latin typeface="Arial Black" pitchFamily="34" charset="0"/>
              </a:rPr>
              <a:t>Naskh</a:t>
            </a:r>
            <a:r>
              <a:rPr lang="en-US">
                <a:solidFill>
                  <a:schemeClr val="bg1"/>
                </a:solidFill>
                <a:latin typeface="Arial Black" pitchFamily="34" charset="0"/>
              </a:rPr>
              <a:t> (linear-seamless) </a:t>
            </a:r>
            <a:r>
              <a:rPr lang="en-US">
                <a:solidFill>
                  <a:srgbClr val="FF0000"/>
                </a:solidFill>
                <a:latin typeface="Arial Black" pitchFamily="34" charset="0"/>
              </a:rPr>
              <a:t>but</a:t>
            </a:r>
            <a:r>
              <a:rPr lang="en-US">
                <a:solidFill>
                  <a:schemeClr val="bg1"/>
                </a:solidFill>
                <a:latin typeface="Arial Black" pitchFamily="34" charset="0"/>
              </a:rPr>
              <a:t> Kashmiri &amp; Urdu use </a:t>
            </a:r>
            <a:r>
              <a:rPr lang="en-US">
                <a:solidFill>
                  <a:srgbClr val="FFFF00"/>
                </a:solidFill>
                <a:latin typeface="Arial Black" pitchFamily="34" charset="0"/>
              </a:rPr>
              <a:t>Nastaliq</a:t>
            </a:r>
            <a:r>
              <a:rPr lang="en-US">
                <a:solidFill>
                  <a:schemeClr val="bg1"/>
                </a:solidFill>
                <a:latin typeface="Arial Black" pitchFamily="34" charset="0"/>
              </a:rPr>
              <a:t> (Right-to-left plus Top-to-bottom): </a:t>
            </a:r>
            <a:endParaRPr lang="en-IN">
              <a:solidFill>
                <a:schemeClr val="bg1"/>
              </a:solidFill>
              <a:latin typeface="Arial Black" pitchFamily="34" charset="0"/>
            </a:endParaRPr>
          </a:p>
        </p:txBody>
      </p:sp>
      <p:pic>
        <p:nvPicPr>
          <p:cNvPr id="8199" name="Picture 2"/>
          <p:cNvPicPr>
            <a:picLocks noChangeAspect="1" noChangeArrowheads="1"/>
          </p:cNvPicPr>
          <p:nvPr/>
        </p:nvPicPr>
        <p:blipFill>
          <a:blip r:embed="rId3" cstate="print"/>
          <a:srcRect/>
          <a:stretch>
            <a:fillRect/>
          </a:stretch>
        </p:blipFill>
        <p:spPr bwMode="auto">
          <a:xfrm>
            <a:off x="624418" y="5373688"/>
            <a:ext cx="4650316" cy="1219200"/>
          </a:xfrm>
          <a:prstGeom prst="rect">
            <a:avLst/>
          </a:prstGeom>
          <a:noFill/>
          <a:ln w="9525">
            <a:noFill/>
            <a:miter lim="800000"/>
            <a:headEnd/>
            <a:tailEnd/>
          </a:ln>
        </p:spPr>
      </p:pic>
      <p:sp>
        <p:nvSpPr>
          <p:cNvPr id="8200" name="TextBox 7"/>
          <p:cNvSpPr txBox="1">
            <a:spLocks noChangeArrowheads="1"/>
          </p:cNvSpPr>
          <p:nvPr/>
        </p:nvSpPr>
        <p:spPr bwMode="auto">
          <a:xfrm>
            <a:off x="624418" y="5229226"/>
            <a:ext cx="958849" cy="276225"/>
          </a:xfrm>
          <a:prstGeom prst="rect">
            <a:avLst/>
          </a:prstGeom>
          <a:noFill/>
          <a:ln w="9525">
            <a:noFill/>
            <a:miter lim="800000"/>
            <a:headEnd/>
            <a:tailEnd/>
          </a:ln>
        </p:spPr>
        <p:txBody>
          <a:bodyPr>
            <a:spAutoFit/>
          </a:bodyPr>
          <a:lstStyle/>
          <a:p>
            <a:r>
              <a:rPr lang="en-US" sz="1200">
                <a:latin typeface="Arial Black" pitchFamily="34" charset="0"/>
              </a:rPr>
              <a:t>Naskh</a:t>
            </a:r>
            <a:endParaRPr lang="en-IN" sz="1200">
              <a:latin typeface="Arial Black" pitchFamily="34" charset="0"/>
            </a:endParaRPr>
          </a:p>
        </p:txBody>
      </p:sp>
      <p:pic>
        <p:nvPicPr>
          <p:cNvPr id="8201" name="Picture 3"/>
          <p:cNvPicPr>
            <a:picLocks noChangeAspect="1" noChangeArrowheads="1"/>
          </p:cNvPicPr>
          <p:nvPr/>
        </p:nvPicPr>
        <p:blipFill>
          <a:blip r:embed="rId4" cstate="print"/>
          <a:srcRect/>
          <a:stretch>
            <a:fillRect/>
          </a:stretch>
        </p:blipFill>
        <p:spPr bwMode="auto">
          <a:xfrm>
            <a:off x="6959600" y="5157789"/>
            <a:ext cx="4106333" cy="1449387"/>
          </a:xfrm>
          <a:prstGeom prst="rect">
            <a:avLst/>
          </a:prstGeom>
          <a:noFill/>
          <a:ln w="9525">
            <a:noFill/>
            <a:miter lim="800000"/>
            <a:headEnd/>
            <a:tailEnd/>
          </a:ln>
        </p:spPr>
      </p:pic>
      <p:sp>
        <p:nvSpPr>
          <p:cNvPr id="8202" name="TextBox 9"/>
          <p:cNvSpPr txBox="1">
            <a:spLocks noChangeArrowheads="1"/>
          </p:cNvSpPr>
          <p:nvPr/>
        </p:nvSpPr>
        <p:spPr bwMode="auto">
          <a:xfrm>
            <a:off x="10223500" y="5013326"/>
            <a:ext cx="1729317" cy="276225"/>
          </a:xfrm>
          <a:prstGeom prst="rect">
            <a:avLst/>
          </a:prstGeom>
          <a:noFill/>
          <a:ln w="9525">
            <a:noFill/>
            <a:miter lim="800000"/>
            <a:headEnd/>
            <a:tailEnd/>
          </a:ln>
        </p:spPr>
        <p:txBody>
          <a:bodyPr>
            <a:spAutoFit/>
          </a:bodyPr>
          <a:lstStyle/>
          <a:p>
            <a:pPr algn="ctr"/>
            <a:r>
              <a:rPr lang="en-US" sz="1200">
                <a:latin typeface="Arial Black" pitchFamily="34" charset="0"/>
              </a:rPr>
              <a:t>Nastaaliq</a:t>
            </a:r>
            <a:endParaRPr lang="en-IN" sz="1200">
              <a:latin typeface="Arial Black" pitchFamily="34" charset="0"/>
            </a:endParaRPr>
          </a:p>
        </p:txBody>
      </p:sp>
      <p:sp>
        <p:nvSpPr>
          <p:cNvPr id="11" name="Action Button: Forward or Next 10">
            <a:hlinkClick r:id="" action="ppaction://hlinkshowjump?jump=nextslide" highlightClick="1"/>
          </p:cNvPr>
          <p:cNvSpPr/>
          <p:nvPr/>
        </p:nvSpPr>
        <p:spPr>
          <a:xfrm>
            <a:off x="304800" y="3962400"/>
            <a:ext cx="304800" cy="3048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
        <p:nvSpPr>
          <p:cNvPr id="12" name="Action Button: Forward or Next 11">
            <a:hlinkClick r:id="" action="ppaction://hlinkshowjump?jump=nextslide" highlightClick="1"/>
          </p:cNvPr>
          <p:cNvSpPr/>
          <p:nvPr/>
        </p:nvSpPr>
        <p:spPr>
          <a:xfrm>
            <a:off x="304800" y="4343400"/>
            <a:ext cx="304800" cy="3048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IN"/>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l" eaLnBrk="1" hangingPunct="1"/>
            <a:r>
              <a:rPr lang="en-US" altLang="en-US" sz="3600" b="1" dirty="0" smtClean="0">
                <a:solidFill>
                  <a:srgbClr val="000099"/>
                </a:solidFill>
              </a:rPr>
              <a:t>India </a:t>
            </a:r>
            <a:r>
              <a:rPr lang="en-US" altLang="en-US" sz="3600" b="1" dirty="0" smtClean="0">
                <a:solidFill>
                  <a:srgbClr val="000099"/>
                </a:solidFill>
              </a:rPr>
              <a:t>– Linguistic diversity and linguistic area hypothesis</a:t>
            </a:r>
            <a:endParaRPr lang="en-GB" altLang="en-US" sz="3600" b="1" dirty="0" smtClean="0">
              <a:solidFill>
                <a:srgbClr val="000099"/>
              </a:solidFill>
            </a:endParaRPr>
          </a:p>
        </p:txBody>
      </p:sp>
      <p:sp>
        <p:nvSpPr>
          <p:cNvPr id="18435" name="Rectangle 3"/>
          <p:cNvSpPr>
            <a:spLocks noGrp="1" noChangeArrowheads="1"/>
          </p:cNvSpPr>
          <p:nvPr>
            <p:ph type="body" idx="1"/>
          </p:nvPr>
        </p:nvSpPr>
        <p:spPr/>
        <p:txBody>
          <a:bodyPr>
            <a:normAutofit fontScale="92500" lnSpcReduction="10000"/>
          </a:bodyPr>
          <a:lstStyle/>
          <a:p>
            <a:pPr eaLnBrk="1" hangingPunct="1"/>
            <a:r>
              <a:rPr lang="en-US" altLang="en-US" sz="2400" b="1" dirty="0" smtClean="0">
                <a:latin typeface="Arial" pitchFamily="34" charset="0"/>
              </a:rPr>
              <a:t>India has numerous languages &amp; four major language families. Plus, many unclassified </a:t>
            </a:r>
            <a:r>
              <a:rPr lang="en-US" altLang="en-US" sz="2400" b="1" dirty="0" smtClean="0">
                <a:latin typeface="Arial" pitchFamily="34" charset="0"/>
              </a:rPr>
              <a:t>languages.</a:t>
            </a:r>
            <a:endParaRPr lang="en-US" altLang="en-US" sz="2400" b="1" dirty="0" smtClean="0">
              <a:latin typeface="Arial" pitchFamily="34" charset="0"/>
            </a:endParaRPr>
          </a:p>
          <a:p>
            <a:pPr eaLnBrk="1" hangingPunct="1"/>
            <a:r>
              <a:rPr lang="en-US" altLang="en-US" sz="2400" b="1" dirty="0" err="1" smtClean="0">
                <a:latin typeface="Arial" pitchFamily="34" charset="0"/>
              </a:rPr>
              <a:t>Structuralists</a:t>
            </a:r>
            <a:r>
              <a:rPr lang="en-US" altLang="en-US" sz="2400" b="1" dirty="0" smtClean="0">
                <a:latin typeface="Arial" pitchFamily="34" charset="0"/>
              </a:rPr>
              <a:t> stressed on our linguistic diversity.</a:t>
            </a:r>
          </a:p>
          <a:p>
            <a:pPr eaLnBrk="1" hangingPunct="1"/>
            <a:r>
              <a:rPr lang="en-US" altLang="en-US" sz="2400" b="1" dirty="0" err="1" smtClean="0">
                <a:latin typeface="Arial" pitchFamily="34" charset="0"/>
              </a:rPr>
              <a:t>S.K.Chatterji</a:t>
            </a:r>
            <a:r>
              <a:rPr lang="en-US" altLang="en-US" sz="2400" b="1" dirty="0" smtClean="0">
                <a:latin typeface="Arial" pitchFamily="34" charset="0"/>
              </a:rPr>
              <a:t> had differed all along.</a:t>
            </a:r>
          </a:p>
          <a:p>
            <a:pPr eaLnBrk="1" hangingPunct="1"/>
            <a:r>
              <a:rPr lang="en-US" altLang="en-US" sz="2400" b="1" dirty="0" smtClean="0">
                <a:latin typeface="Arial" pitchFamily="34" charset="0"/>
              </a:rPr>
              <a:t>But </a:t>
            </a:r>
            <a:r>
              <a:rPr lang="en-US" altLang="en-US" sz="2400" b="1" dirty="0" smtClean="0">
                <a:latin typeface="Arial" pitchFamily="34" charset="0"/>
              </a:rPr>
              <a:t>M.B. </a:t>
            </a:r>
            <a:r>
              <a:rPr lang="en-US" altLang="en-US" sz="2400" b="1" dirty="0" err="1" smtClean="0">
                <a:latin typeface="Arial" pitchFamily="34" charset="0"/>
              </a:rPr>
              <a:t>Emeneau</a:t>
            </a:r>
            <a:r>
              <a:rPr lang="en-US" altLang="en-US" sz="2400" b="1" dirty="0" smtClean="0">
                <a:latin typeface="Arial" pitchFamily="34" charset="0"/>
              </a:rPr>
              <a:t> </a:t>
            </a:r>
            <a:r>
              <a:rPr lang="en-US" altLang="en-US" sz="2400" b="1" dirty="0" smtClean="0">
                <a:latin typeface="Arial" pitchFamily="34" charset="0"/>
              </a:rPr>
              <a:t>(</a:t>
            </a:r>
            <a:r>
              <a:rPr lang="en-US" altLang="en-US" sz="2400" b="1" dirty="0" smtClean="0">
                <a:latin typeface="Arial" pitchFamily="34" charset="0"/>
              </a:rPr>
              <a:t>1958 ‘India as a Linguistic Area’) </a:t>
            </a:r>
            <a:r>
              <a:rPr lang="en-US" altLang="en-US" sz="2400" b="1" dirty="0" smtClean="0">
                <a:latin typeface="Arial" pitchFamily="34" charset="0"/>
              </a:rPr>
              <a:t>was the first to argue convincingly that thousands of years of living together pressurized our languages to be similar.</a:t>
            </a:r>
          </a:p>
          <a:p>
            <a:pPr eaLnBrk="1" hangingPunct="1"/>
            <a:r>
              <a:rPr lang="en-US" altLang="en-US" sz="2400" b="1" dirty="0" smtClean="0">
                <a:latin typeface="Arial" pitchFamily="34" charset="0"/>
              </a:rPr>
              <a:t>Colin </a:t>
            </a:r>
            <a:r>
              <a:rPr lang="en-US" altLang="en-US" sz="2400" b="1" dirty="0" err="1" smtClean="0">
                <a:latin typeface="Arial" pitchFamily="34" charset="0"/>
              </a:rPr>
              <a:t>Masica</a:t>
            </a:r>
            <a:r>
              <a:rPr lang="en-US" altLang="en-US" sz="2400" b="1" dirty="0" smtClean="0">
                <a:latin typeface="Arial" pitchFamily="34" charset="0"/>
              </a:rPr>
              <a:t> (</a:t>
            </a:r>
            <a:r>
              <a:rPr lang="en-US" altLang="en-US" sz="2400" b="1" dirty="0" smtClean="0">
                <a:latin typeface="Arial" pitchFamily="34" charset="0"/>
              </a:rPr>
              <a:t>1986 Defining a Linguistic Area: South Asia’) </a:t>
            </a:r>
            <a:r>
              <a:rPr lang="en-US" altLang="en-US" sz="2400" b="1" dirty="0" smtClean="0">
                <a:latin typeface="Arial" pitchFamily="34" charset="0"/>
              </a:rPr>
              <a:t>provided new evidences.</a:t>
            </a:r>
          </a:p>
          <a:p>
            <a:pPr eaLnBrk="1" hangingPunct="1"/>
            <a:r>
              <a:rPr lang="en-US" altLang="en-US" sz="2400" b="1" dirty="0" smtClean="0">
                <a:latin typeface="Arial" pitchFamily="34" charset="0"/>
              </a:rPr>
              <a:t>Many new points emerged then on in studies by Indian scholars like </a:t>
            </a:r>
            <a:r>
              <a:rPr lang="en-US" altLang="en-US" sz="2400" b="1" dirty="0" smtClean="0">
                <a:latin typeface="Arial" pitchFamily="34" charset="0"/>
              </a:rPr>
              <a:t>K.V. </a:t>
            </a:r>
            <a:r>
              <a:rPr lang="en-US" altLang="en-US" sz="2400" b="1" dirty="0" err="1" smtClean="0">
                <a:latin typeface="Arial" pitchFamily="34" charset="0"/>
              </a:rPr>
              <a:t>Subbarao</a:t>
            </a:r>
            <a:r>
              <a:rPr lang="en-US" altLang="en-US" sz="2400" b="1" dirty="0" smtClean="0">
                <a:latin typeface="Arial" pitchFamily="34" charset="0"/>
              </a:rPr>
              <a:t>/</a:t>
            </a:r>
            <a:r>
              <a:rPr lang="en-US" altLang="en-US" sz="2400" b="1" dirty="0" err="1" smtClean="0">
                <a:latin typeface="Arial" pitchFamily="34" charset="0"/>
              </a:rPr>
              <a:t>Bh</a:t>
            </a:r>
            <a:r>
              <a:rPr lang="en-US" altLang="en-US" sz="2400" b="1" dirty="0" smtClean="0">
                <a:latin typeface="Arial" pitchFamily="34" charset="0"/>
              </a:rPr>
              <a:t>. </a:t>
            </a:r>
            <a:r>
              <a:rPr lang="en-US" altLang="en-US" sz="2400" b="1" dirty="0" err="1" smtClean="0">
                <a:latin typeface="Arial" pitchFamily="34" charset="0"/>
              </a:rPr>
              <a:t>Krishnamurti</a:t>
            </a:r>
            <a:r>
              <a:rPr lang="en-US" altLang="en-US" sz="2400" b="1" dirty="0" smtClean="0">
                <a:latin typeface="Arial" pitchFamily="34" charset="0"/>
              </a:rPr>
              <a:t>/</a:t>
            </a:r>
            <a:r>
              <a:rPr lang="en-US" altLang="en-US" sz="2400" b="1" dirty="0" err="1" smtClean="0">
                <a:latin typeface="Arial" pitchFamily="34" charset="0"/>
              </a:rPr>
              <a:t>Anvita</a:t>
            </a:r>
            <a:r>
              <a:rPr lang="en-US" altLang="en-US" sz="2400" b="1" dirty="0" smtClean="0">
                <a:latin typeface="Arial" pitchFamily="34" charset="0"/>
              </a:rPr>
              <a:t> </a:t>
            </a:r>
            <a:r>
              <a:rPr lang="en-US" altLang="en-US" sz="2400" b="1" dirty="0" err="1" smtClean="0">
                <a:latin typeface="Arial" pitchFamily="34" charset="0"/>
              </a:rPr>
              <a:t>Abbi</a:t>
            </a:r>
            <a:r>
              <a:rPr lang="en-US" altLang="en-US" sz="2400" b="1" dirty="0" smtClean="0">
                <a:latin typeface="Arial" pitchFamily="34" charset="0"/>
              </a:rPr>
              <a:t>. </a:t>
            </a:r>
            <a:endParaRPr lang="en-US" altLang="en-US" sz="2400" b="1" dirty="0" smtClean="0">
              <a:latin typeface="Arial" pitchFamily="34" charset="0"/>
            </a:endParaRPr>
          </a:p>
          <a:p>
            <a:pPr eaLnBrk="1" hangingPunct="1"/>
            <a:r>
              <a:rPr lang="en-US" altLang="en-US" sz="2400" b="1" dirty="0" smtClean="0">
                <a:latin typeface="Arial" pitchFamily="34" charset="0"/>
              </a:rPr>
              <a:t>It is the </a:t>
            </a:r>
            <a:r>
              <a:rPr lang="en-US" altLang="en-US" sz="2400" b="1" dirty="0" err="1" smtClean="0">
                <a:latin typeface="Arial" pitchFamily="34" charset="0"/>
              </a:rPr>
              <a:t>Akşara</a:t>
            </a:r>
            <a:r>
              <a:rPr lang="en-US" altLang="en-US" sz="2400" b="1" dirty="0" smtClean="0">
                <a:latin typeface="Arial" pitchFamily="34" charset="0"/>
              </a:rPr>
              <a:t> system that binds the major Modern Scripts of India.</a:t>
            </a:r>
            <a:endParaRPr lang="en-US" altLang="en-US" sz="2400" b="1" dirty="0" smtClean="0">
              <a:latin typeface="Arial" pitchFamily="34" charset="0"/>
            </a:endParaRPr>
          </a:p>
          <a:p>
            <a:pPr eaLnBrk="1" hangingPunct="1"/>
            <a:endParaRPr lang="en-GB" altLang="en-US" sz="2400" b="1" dirty="0" smtClean="0">
              <a:latin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l" eaLnBrk="1" hangingPunct="1"/>
            <a:r>
              <a:rPr lang="en-US" altLang="en-US" sz="3600" b="1" dirty="0" smtClean="0"/>
              <a:t>Linguistic </a:t>
            </a:r>
            <a:r>
              <a:rPr lang="en-US" altLang="en-US" sz="3600" b="1" dirty="0" smtClean="0"/>
              <a:t>Unity</a:t>
            </a:r>
            <a:endParaRPr lang="en-GB" altLang="en-US" sz="3600" b="1" dirty="0" smtClean="0"/>
          </a:p>
        </p:txBody>
      </p:sp>
      <p:sp>
        <p:nvSpPr>
          <p:cNvPr id="19459" name="Rectangle 4"/>
          <p:cNvSpPr>
            <a:spLocks noGrp="1" noChangeArrowheads="1"/>
          </p:cNvSpPr>
          <p:nvPr>
            <p:ph type="body" sz="half" idx="2"/>
          </p:nvPr>
        </p:nvSpPr>
        <p:spPr/>
        <p:txBody>
          <a:bodyPr/>
          <a:lstStyle/>
          <a:p>
            <a:pPr eaLnBrk="1" hangingPunct="1">
              <a:lnSpc>
                <a:spcPct val="90000"/>
              </a:lnSpc>
            </a:pPr>
            <a:r>
              <a:rPr lang="en-US" altLang="en-US" sz="2800" b="1" smtClean="0"/>
              <a:t>Cliché apart, Indian sociolinguists, Pandit &amp; Srivastava argued for India to be a Sociolinguistic area.</a:t>
            </a:r>
          </a:p>
          <a:p>
            <a:pPr eaLnBrk="1" hangingPunct="1">
              <a:lnSpc>
                <a:spcPct val="90000"/>
              </a:lnSpc>
            </a:pPr>
            <a:r>
              <a:rPr lang="en-US" altLang="en-US" sz="2800" b="1" smtClean="0"/>
              <a:t>It is time to extend their work on our apparently diverse writing system of  entire South Asia.</a:t>
            </a:r>
            <a:endParaRPr lang="en-GB" altLang="en-US" sz="2800" b="1" smtClean="0"/>
          </a:p>
        </p:txBody>
      </p:sp>
      <p:pic>
        <p:nvPicPr>
          <p:cNvPr id="19460" name="Picture 5" descr="D:\PFiles\MSOffice\Clipart\standard\stddir1\BD00029_.WMF"/>
          <p:cNvPicPr>
            <a:picLocks noGrp="1" noChangeAspect="1" noChangeArrowheads="1"/>
          </p:cNvPicPr>
          <p:nvPr>
            <p:ph type="clipArt" sz="half" idx="1"/>
          </p:nvPr>
        </p:nvPicPr>
        <p:blipFill>
          <a:blip r:embed="rId2" cstate="print"/>
          <a:srcRect/>
          <a:stretch>
            <a:fillRect/>
          </a:stretch>
        </p:blipFill>
        <p:spPr>
          <a:xfrm>
            <a:off x="914400" y="2193925"/>
            <a:ext cx="5080000" cy="3689350"/>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sz="half" idx="1"/>
          </p:nvPr>
        </p:nvSpPr>
        <p:spPr>
          <a:xfrm>
            <a:off x="406400" y="4495800"/>
            <a:ext cx="11328400" cy="719138"/>
          </a:xfrm>
        </p:spPr>
        <p:txBody>
          <a:bodyPr/>
          <a:lstStyle/>
          <a:p>
            <a:pPr lvl="1" eaLnBrk="1" hangingPunct="1">
              <a:lnSpc>
                <a:spcPct val="90000"/>
              </a:lnSpc>
            </a:pPr>
            <a:r>
              <a:rPr lang="en-US" sz="2000" smtClean="0">
                <a:solidFill>
                  <a:srgbClr val="C00000"/>
                </a:solidFill>
                <a:latin typeface="Arial Black" pitchFamily="34" charset="0"/>
              </a:rPr>
              <a:t>Four Major Language Families &amp; a few minor ones</a:t>
            </a:r>
          </a:p>
          <a:p>
            <a:pPr lvl="1" eaLnBrk="1" hangingPunct="1">
              <a:lnSpc>
                <a:spcPct val="90000"/>
              </a:lnSpc>
            </a:pPr>
            <a:r>
              <a:rPr lang="en-GB" sz="2000" b="1" smtClean="0">
                <a:solidFill>
                  <a:srgbClr val="C00000"/>
                </a:solidFill>
                <a:latin typeface="Arial Black" pitchFamily="34" charset="0"/>
              </a:rPr>
              <a:t>14 major writing systems in use but 66 scripts in all.</a:t>
            </a:r>
            <a:endParaRPr lang="en-US" sz="2000" smtClean="0">
              <a:solidFill>
                <a:srgbClr val="C00000"/>
              </a:solidFill>
            </a:endParaRPr>
          </a:p>
        </p:txBody>
      </p:sp>
      <p:pic>
        <p:nvPicPr>
          <p:cNvPr id="10243" name="Picture 3" descr="A:\Eden's PageScripts of all of Asia_files\grid1.gif"/>
          <p:cNvPicPr>
            <a:picLocks noChangeAspect="1" noChangeArrowheads="1"/>
          </p:cNvPicPr>
          <p:nvPr/>
        </p:nvPicPr>
        <p:blipFill>
          <a:blip r:embed="rId2" r:link="rId3" cstate="print"/>
          <a:srcRect b="36449"/>
          <a:stretch>
            <a:fillRect/>
          </a:stretch>
        </p:blipFill>
        <p:spPr bwMode="auto">
          <a:xfrm>
            <a:off x="594784" y="2854325"/>
            <a:ext cx="9245600" cy="1295400"/>
          </a:xfrm>
          <a:prstGeom prst="rect">
            <a:avLst/>
          </a:prstGeom>
          <a:noFill/>
          <a:ln w="9525">
            <a:noFill/>
            <a:miter lim="800000"/>
            <a:headEnd/>
            <a:tailEnd/>
          </a:ln>
        </p:spPr>
      </p:pic>
      <p:sp>
        <p:nvSpPr>
          <p:cNvPr id="10244" name="Rectangle 3"/>
          <p:cNvSpPr>
            <a:spLocks noChangeArrowheads="1"/>
          </p:cNvSpPr>
          <p:nvPr/>
        </p:nvSpPr>
        <p:spPr bwMode="auto">
          <a:xfrm>
            <a:off x="304800" y="47626"/>
            <a:ext cx="11379200" cy="2085975"/>
          </a:xfrm>
          <a:prstGeom prst="rect">
            <a:avLst/>
          </a:prstGeom>
          <a:solidFill>
            <a:schemeClr val="accent1"/>
          </a:solidFill>
          <a:ln w="9525">
            <a:noFill/>
            <a:miter lim="800000"/>
            <a:headEnd/>
            <a:tailEnd/>
          </a:ln>
        </p:spPr>
        <p:txBody>
          <a:bodyPr>
            <a:spAutoFit/>
          </a:bodyPr>
          <a:lstStyle/>
          <a:p>
            <a:pPr lvl="1">
              <a:lnSpc>
                <a:spcPct val="90000"/>
              </a:lnSpc>
              <a:buFont typeface="Wingdings" pitchFamily="2" charset="2"/>
              <a:buChar char="q"/>
            </a:pPr>
            <a:endParaRPr lang="en-US" b="1">
              <a:solidFill>
                <a:schemeClr val="bg1"/>
              </a:solidFill>
              <a:latin typeface="Arial Black" pitchFamily="34" charset="0"/>
            </a:endParaRPr>
          </a:p>
          <a:p>
            <a:pPr lvl="1">
              <a:lnSpc>
                <a:spcPct val="90000"/>
              </a:lnSpc>
              <a:buFont typeface="Wingdings" pitchFamily="2" charset="2"/>
              <a:buChar char="q"/>
            </a:pPr>
            <a:r>
              <a:rPr lang="en-US" b="1">
                <a:solidFill>
                  <a:schemeClr val="bg1"/>
                </a:solidFill>
                <a:latin typeface="Arial Black" pitchFamily="34" charset="0"/>
              </a:rPr>
              <a:t> 22 Constitutional languages, 29 with one million plus speakers </a:t>
            </a:r>
            <a:r>
              <a:rPr lang="en-US">
                <a:solidFill>
                  <a:schemeClr val="bg1"/>
                </a:solidFill>
                <a:latin typeface="Arial Narrow" pitchFamily="34" charset="0"/>
              </a:rPr>
              <a:t>(E.g Bhili, Gondi, Khasi, Tulu, Mundari, Ho  etc), </a:t>
            </a:r>
            <a:r>
              <a:rPr lang="en-US">
                <a:solidFill>
                  <a:schemeClr val="bg1"/>
                </a:solidFill>
                <a:latin typeface="Arial Black" pitchFamily="34" charset="0"/>
              </a:rPr>
              <a:t>24 Akademi awards</a:t>
            </a:r>
            <a:endParaRPr lang="en-US" b="1">
              <a:solidFill>
                <a:schemeClr val="bg1"/>
              </a:solidFill>
              <a:latin typeface="Arial Black" pitchFamily="34" charset="0"/>
            </a:endParaRPr>
          </a:p>
          <a:p>
            <a:pPr lvl="1">
              <a:lnSpc>
                <a:spcPct val="90000"/>
              </a:lnSpc>
              <a:buFont typeface="Wingdings" pitchFamily="2" charset="2"/>
              <a:buChar char="q"/>
            </a:pPr>
            <a:r>
              <a:rPr lang="en-US">
                <a:solidFill>
                  <a:schemeClr val="bg1"/>
                </a:solidFill>
                <a:latin typeface="Arial Black" pitchFamily="34" charset="0"/>
              </a:rPr>
              <a:t> 35 of them publish 3954 newspapers as early as in 1971 (doubled in ‘03, with 2507 Hindi &amp; 534 Urdu 534 &amp; 407 English) </a:t>
            </a:r>
          </a:p>
          <a:p>
            <a:pPr lvl="1">
              <a:lnSpc>
                <a:spcPct val="90000"/>
              </a:lnSpc>
              <a:buFont typeface="Wingdings" pitchFamily="2" charset="2"/>
              <a:buChar char="q"/>
            </a:pPr>
            <a:r>
              <a:rPr lang="en-US" b="1">
                <a:solidFill>
                  <a:schemeClr val="bg1"/>
                </a:solidFill>
                <a:latin typeface="Arial Black" pitchFamily="34" charset="0"/>
              </a:rPr>
              <a:t> 122 big languages</a:t>
            </a:r>
            <a:r>
              <a:rPr lang="en-US">
                <a:solidFill>
                  <a:schemeClr val="bg1"/>
                </a:solidFill>
                <a:latin typeface="Arial Black" pitchFamily="34" charset="0"/>
              </a:rPr>
              <a:t> with 10,000 plus speakers</a:t>
            </a:r>
          </a:p>
          <a:p>
            <a:pPr lvl="1">
              <a:lnSpc>
                <a:spcPct val="90000"/>
              </a:lnSpc>
              <a:buFont typeface="Wingdings" pitchFamily="2" charset="2"/>
              <a:buChar char="q"/>
            </a:pPr>
            <a:r>
              <a:rPr lang="en-US">
                <a:solidFill>
                  <a:schemeClr val="bg1"/>
                </a:solidFill>
                <a:latin typeface="Arial Black" pitchFamily="34" charset="0"/>
              </a:rPr>
              <a:t> 146 used in radio networks.</a:t>
            </a:r>
          </a:p>
          <a:p>
            <a:pPr lvl="1">
              <a:lnSpc>
                <a:spcPct val="90000"/>
              </a:lnSpc>
            </a:pPr>
            <a:endParaRPr lang="en-US">
              <a:solidFill>
                <a:schemeClr val="bg1"/>
              </a:solidFill>
              <a:latin typeface="Arial Black" pitchFamily="34" charset="0"/>
            </a:endParaRPr>
          </a:p>
        </p:txBody>
      </p:sp>
      <p:sp>
        <p:nvSpPr>
          <p:cNvPr id="10245" name="TextBox 4"/>
          <p:cNvSpPr txBox="1">
            <a:spLocks noChangeArrowheads="1"/>
          </p:cNvSpPr>
          <p:nvPr/>
        </p:nvSpPr>
        <p:spPr bwMode="auto">
          <a:xfrm>
            <a:off x="7823200" y="2257426"/>
            <a:ext cx="4368800" cy="523875"/>
          </a:xfrm>
          <a:prstGeom prst="rect">
            <a:avLst/>
          </a:prstGeom>
          <a:solidFill>
            <a:schemeClr val="tx1"/>
          </a:solidFill>
          <a:ln w="9525">
            <a:noFill/>
            <a:miter lim="800000"/>
            <a:headEnd/>
            <a:tailEnd/>
          </a:ln>
        </p:spPr>
        <p:txBody>
          <a:bodyPr>
            <a:spAutoFit/>
          </a:bodyPr>
          <a:lstStyle/>
          <a:p>
            <a:pPr algn="r"/>
            <a:r>
              <a:rPr lang="en-US" sz="2800">
                <a:solidFill>
                  <a:srgbClr val="FFC000"/>
                </a:solidFill>
                <a:latin typeface="Impact" pitchFamily="34" charset="0"/>
              </a:rPr>
              <a:t>The Big Picture</a:t>
            </a:r>
            <a:endParaRPr lang="en-IN" sz="2800">
              <a:solidFill>
                <a:srgbClr val="FFC000"/>
              </a:solidFill>
              <a:latin typeface="Impact" pitchFamily="34" charset="0"/>
            </a:endParaRPr>
          </a:p>
        </p:txBody>
      </p:sp>
      <p:sp>
        <p:nvSpPr>
          <p:cNvPr id="10246" name="Rectangle 3"/>
          <p:cNvSpPr>
            <a:spLocks noChangeArrowheads="1"/>
          </p:cNvSpPr>
          <p:nvPr/>
        </p:nvSpPr>
        <p:spPr bwMode="auto">
          <a:xfrm>
            <a:off x="203200" y="5486400"/>
            <a:ext cx="11684000" cy="839788"/>
          </a:xfrm>
          <a:prstGeom prst="rect">
            <a:avLst/>
          </a:prstGeom>
          <a:solidFill>
            <a:schemeClr val="tx2"/>
          </a:solidFill>
          <a:ln w="9525">
            <a:noFill/>
            <a:miter lim="800000"/>
            <a:headEnd/>
            <a:tailEnd/>
          </a:ln>
        </p:spPr>
        <p:txBody>
          <a:bodyPr>
            <a:spAutoFit/>
          </a:bodyPr>
          <a:lstStyle/>
          <a:p>
            <a:pPr lvl="1">
              <a:lnSpc>
                <a:spcPct val="90000"/>
              </a:lnSpc>
              <a:buFont typeface="Wingdings" pitchFamily="2" charset="2"/>
              <a:buChar char="q"/>
            </a:pPr>
            <a:r>
              <a:rPr lang="en-US">
                <a:solidFill>
                  <a:schemeClr val="bg1"/>
                </a:solidFill>
                <a:latin typeface="Arial Black" pitchFamily="34" charset="0"/>
              </a:rPr>
              <a:t>97.7% speak only 20-odd Indo-Aryan &amp; Dravidian languages </a:t>
            </a:r>
          </a:p>
          <a:p>
            <a:pPr lvl="1">
              <a:lnSpc>
                <a:spcPct val="90000"/>
              </a:lnSpc>
              <a:buFont typeface="Wingdings" pitchFamily="2" charset="2"/>
              <a:buChar char="q"/>
            </a:pPr>
            <a:r>
              <a:rPr lang="en-US">
                <a:solidFill>
                  <a:schemeClr val="bg1"/>
                </a:solidFill>
                <a:latin typeface="Arial Black" pitchFamily="34" charset="0"/>
              </a:rPr>
              <a:t> 2.32% of Indian population speak abt 97% of other languages</a:t>
            </a:r>
          </a:p>
          <a:p>
            <a:pPr lvl="1">
              <a:lnSpc>
                <a:spcPct val="90000"/>
              </a:lnSpc>
              <a:buFont typeface="Wingdings" pitchFamily="2" charset="2"/>
              <a:buChar char="q"/>
            </a:pPr>
            <a:r>
              <a:rPr lang="en-US" b="1">
                <a:solidFill>
                  <a:schemeClr val="bg1"/>
                </a:solidFill>
                <a:latin typeface="Arial Black" pitchFamily="34" charset="0"/>
              </a:rPr>
              <a:t> 1576</a:t>
            </a:r>
            <a:r>
              <a:rPr lang="en-US">
                <a:solidFill>
                  <a:schemeClr val="bg1"/>
                </a:solidFill>
                <a:latin typeface="Arial Black" pitchFamily="34" charset="0"/>
              </a:rPr>
              <a:t> rationalized </a:t>
            </a:r>
            <a:r>
              <a:rPr lang="en-US" b="1">
                <a:solidFill>
                  <a:schemeClr val="bg1"/>
                </a:solidFill>
                <a:latin typeface="Arial Black" pitchFamily="34" charset="0"/>
              </a:rPr>
              <a:t>mother-tongues</a:t>
            </a:r>
            <a:r>
              <a:rPr lang="en-US">
                <a:solidFill>
                  <a:schemeClr val="bg1"/>
                </a:solidFill>
                <a:latin typeface="Arial Black" pitchFamily="34" charset="0"/>
              </a:rPr>
              <a:t> &amp; 1796 not yet classified</a:t>
            </a:r>
          </a:p>
        </p:txBody>
      </p:sp>
      <p:sp>
        <p:nvSpPr>
          <p:cNvPr id="7" name="Rectangle 6"/>
          <p:cNvSpPr/>
          <p:nvPr/>
        </p:nvSpPr>
        <p:spPr>
          <a:xfrm>
            <a:off x="624418" y="2852738"/>
            <a:ext cx="670983" cy="215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b="1" dirty="0">
                <a:solidFill>
                  <a:schemeClr val="bg1"/>
                </a:solidFill>
                <a:latin typeface="Arial Narrow" pitchFamily="34" charset="0"/>
              </a:rPr>
              <a:t>ROM</a:t>
            </a:r>
            <a:endParaRPr lang="en-IN" sz="1200" b="1" dirty="0">
              <a:solidFill>
                <a:schemeClr val="bg1"/>
              </a:solidFill>
              <a:latin typeface="Arial Narrow" pitchFamily="34" charset="0"/>
            </a:endParaRPr>
          </a:p>
        </p:txBody>
      </p:sp>
      <p:graphicFrame>
        <p:nvGraphicFramePr>
          <p:cNvPr id="8" name="Table 7"/>
          <p:cNvGraphicFramePr>
            <a:graphicFrameLocks noGrp="1"/>
          </p:cNvGraphicFramePr>
          <p:nvPr/>
        </p:nvGraphicFramePr>
        <p:xfrm>
          <a:off x="9745134" y="2852738"/>
          <a:ext cx="1344150" cy="1371600"/>
        </p:xfrm>
        <a:graphic>
          <a:graphicData uri="http://schemas.openxmlformats.org/drawingml/2006/table">
            <a:tbl>
              <a:tblPr firstRow="1" bandRow="1">
                <a:tableStyleId>{5C22544A-7EE6-4342-B048-85BDC9FD1C3A}</a:tableStyleId>
              </a:tblPr>
              <a:tblGrid>
                <a:gridCol w="672075"/>
                <a:gridCol w="672075"/>
              </a:tblGrid>
              <a:tr h="216024">
                <a:tc>
                  <a:txBody>
                    <a:bodyPr/>
                    <a:lstStyle/>
                    <a:p>
                      <a:r>
                        <a:rPr lang="en-US" sz="1200" dirty="0" smtClean="0">
                          <a:solidFill>
                            <a:schemeClr val="tx1"/>
                          </a:solidFill>
                          <a:latin typeface="Arial Narrow" pitchFamily="34" charset="0"/>
                        </a:rPr>
                        <a:t>SAN</a:t>
                      </a:r>
                      <a:endParaRPr lang="en-IN" sz="1200" dirty="0">
                        <a:solidFill>
                          <a:schemeClr val="tx1"/>
                        </a:solidFill>
                        <a:latin typeface="Arial Narrow" pitchFamily="34" charset="0"/>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100" dirty="0" smtClean="0">
                          <a:solidFill>
                            <a:schemeClr val="tx1"/>
                          </a:solidFill>
                        </a:rPr>
                        <a:t>MAN</a:t>
                      </a:r>
                      <a:endParaRPr lang="en-IN" sz="1100" dirty="0">
                        <a:solidFill>
                          <a:schemeClr val="tx1"/>
                        </a:solidFill>
                      </a:endParaRPr>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9808">
                <a:tc>
                  <a:txBody>
                    <a:bodyPr/>
                    <a:lstStyle/>
                    <a:p>
                      <a:endParaRPr lang="en-IN" dirty="0"/>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dirty="0"/>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9808">
                <a:tc>
                  <a:txBody>
                    <a:bodyPr/>
                    <a:lstStyle/>
                    <a:p>
                      <a:endParaRPr lang="en-IN" dirty="0"/>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dirty="0"/>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9808">
                <a:tc>
                  <a:txBody>
                    <a:bodyPr/>
                    <a:lstStyle/>
                    <a:p>
                      <a:endParaRPr lang="en-IN" dirty="0"/>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IN" dirty="0"/>
                    </a:p>
                  </a:txBody>
                  <a:tcPr marL="121920" marR="1219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pic>
        <p:nvPicPr>
          <p:cNvPr id="10265" name="Picture 2" descr="Santali alphabet and numerals"/>
          <p:cNvPicPr>
            <a:picLocks noChangeAspect="1" noChangeArrowheads="1"/>
          </p:cNvPicPr>
          <p:nvPr/>
        </p:nvPicPr>
        <p:blipFill>
          <a:blip r:embed="rId4" cstate="print"/>
          <a:srcRect l="18681" t="12500" r="72803" b="76389"/>
          <a:stretch>
            <a:fillRect/>
          </a:stretch>
        </p:blipFill>
        <p:spPr bwMode="auto">
          <a:xfrm>
            <a:off x="9840384" y="3141664"/>
            <a:ext cx="539749" cy="358775"/>
          </a:xfrm>
          <a:prstGeom prst="rect">
            <a:avLst/>
          </a:prstGeom>
          <a:noFill/>
          <a:ln w="9525">
            <a:noFill/>
            <a:miter lim="800000"/>
            <a:headEnd/>
            <a:tailEnd/>
          </a:ln>
        </p:spPr>
      </p:pic>
      <p:pic>
        <p:nvPicPr>
          <p:cNvPr id="10266" name="Picture 4" descr="Santali alphabet and numerals"/>
          <p:cNvPicPr>
            <a:picLocks noChangeAspect="1" noChangeArrowheads="1"/>
          </p:cNvPicPr>
          <p:nvPr/>
        </p:nvPicPr>
        <p:blipFill>
          <a:blip r:embed="rId4" cstate="print"/>
          <a:srcRect l="81322" t="66315" r="9642" b="20422"/>
          <a:stretch>
            <a:fillRect/>
          </a:stretch>
        </p:blipFill>
        <p:spPr bwMode="auto">
          <a:xfrm>
            <a:off x="9840384" y="3429000"/>
            <a:ext cx="575733" cy="431800"/>
          </a:xfrm>
          <a:prstGeom prst="rect">
            <a:avLst/>
          </a:prstGeom>
          <a:noFill/>
          <a:ln w="9525">
            <a:noFill/>
            <a:miter lim="800000"/>
            <a:headEnd/>
            <a:tailEnd/>
          </a:ln>
        </p:spPr>
      </p:pic>
      <p:pic>
        <p:nvPicPr>
          <p:cNvPr id="10267" name="Picture 6" descr="Santali alphabet and numerals"/>
          <p:cNvPicPr>
            <a:picLocks noChangeAspect="1" noChangeArrowheads="1"/>
          </p:cNvPicPr>
          <p:nvPr/>
        </p:nvPicPr>
        <p:blipFill>
          <a:blip r:embed="rId4" cstate="print"/>
          <a:srcRect l="40511" r="52895" b="90320"/>
          <a:stretch>
            <a:fillRect/>
          </a:stretch>
        </p:blipFill>
        <p:spPr bwMode="auto">
          <a:xfrm>
            <a:off x="9840384" y="3860800"/>
            <a:ext cx="575733" cy="431800"/>
          </a:xfrm>
          <a:prstGeom prst="rect">
            <a:avLst/>
          </a:prstGeom>
          <a:noFill/>
          <a:ln w="9525">
            <a:noFill/>
            <a:miter lim="800000"/>
            <a:headEnd/>
            <a:tailEnd/>
          </a:ln>
        </p:spPr>
      </p:pic>
      <p:pic>
        <p:nvPicPr>
          <p:cNvPr id="10268" name="Picture 8" descr="Manipuri alphabet"/>
          <p:cNvPicPr>
            <a:picLocks noChangeAspect="1" noChangeArrowheads="1"/>
          </p:cNvPicPr>
          <p:nvPr/>
        </p:nvPicPr>
        <p:blipFill>
          <a:blip r:embed="rId5" cstate="print"/>
          <a:srcRect r="92097" b="94669"/>
          <a:stretch>
            <a:fillRect/>
          </a:stretch>
        </p:blipFill>
        <p:spPr bwMode="auto">
          <a:xfrm>
            <a:off x="10513484" y="3141664"/>
            <a:ext cx="575733" cy="358775"/>
          </a:xfrm>
          <a:prstGeom prst="rect">
            <a:avLst/>
          </a:prstGeom>
          <a:noFill/>
          <a:ln w="9525">
            <a:noFill/>
            <a:miter lim="800000"/>
            <a:headEnd/>
            <a:tailEnd/>
          </a:ln>
        </p:spPr>
      </p:pic>
      <p:pic>
        <p:nvPicPr>
          <p:cNvPr id="10269" name="Picture 8" descr="Manipuri alphabet"/>
          <p:cNvPicPr>
            <a:picLocks noChangeAspect="1" noChangeArrowheads="1"/>
          </p:cNvPicPr>
          <p:nvPr/>
        </p:nvPicPr>
        <p:blipFill>
          <a:blip r:embed="rId5" cstate="print"/>
          <a:srcRect l="11853" r="80244" b="95735"/>
          <a:stretch>
            <a:fillRect/>
          </a:stretch>
        </p:blipFill>
        <p:spPr bwMode="auto">
          <a:xfrm>
            <a:off x="10513484" y="3500438"/>
            <a:ext cx="575733" cy="288925"/>
          </a:xfrm>
          <a:prstGeom prst="rect">
            <a:avLst/>
          </a:prstGeom>
          <a:noFill/>
          <a:ln w="9525">
            <a:noFill/>
            <a:miter lim="800000"/>
            <a:headEnd/>
            <a:tailEnd/>
          </a:ln>
        </p:spPr>
      </p:pic>
      <p:pic>
        <p:nvPicPr>
          <p:cNvPr id="10270" name="Picture 8" descr="Manipuri alphabet"/>
          <p:cNvPicPr>
            <a:picLocks noChangeAspect="1" noChangeArrowheads="1"/>
          </p:cNvPicPr>
          <p:nvPr/>
        </p:nvPicPr>
        <p:blipFill>
          <a:blip r:embed="rId5" cstate="print"/>
          <a:srcRect l="22391" r="69708" b="94669"/>
          <a:stretch>
            <a:fillRect/>
          </a:stretch>
        </p:blipFill>
        <p:spPr bwMode="auto">
          <a:xfrm>
            <a:off x="10513484" y="3860801"/>
            <a:ext cx="575733" cy="360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508000" y="146050"/>
            <a:ext cx="11252200" cy="692150"/>
          </a:xfrm>
        </p:spPr>
        <p:txBody>
          <a:bodyPr/>
          <a:lstStyle/>
          <a:p>
            <a:pPr eaLnBrk="1" hangingPunct="1"/>
            <a:r>
              <a:rPr lang="en-US" sz="3600" smtClean="0">
                <a:latin typeface="Impact" pitchFamily="34" charset="0"/>
              </a:rPr>
              <a:t>Multi-scriptality   -   a reality!</a:t>
            </a:r>
            <a:endParaRPr lang="en-IN" sz="3600" smtClean="0"/>
          </a:p>
        </p:txBody>
      </p:sp>
      <p:sp>
        <p:nvSpPr>
          <p:cNvPr id="11267" name="Text Placeholder 2"/>
          <p:cNvSpPr>
            <a:spLocks noGrp="1"/>
          </p:cNvSpPr>
          <p:nvPr>
            <p:ph type="body" idx="1"/>
          </p:nvPr>
        </p:nvSpPr>
        <p:spPr>
          <a:xfrm>
            <a:off x="624418" y="914401"/>
            <a:ext cx="5386916" cy="639763"/>
          </a:xfrm>
          <a:solidFill>
            <a:schemeClr val="tx1"/>
          </a:solidFill>
        </p:spPr>
        <p:txBody>
          <a:bodyPr/>
          <a:lstStyle/>
          <a:p>
            <a:pPr eaLnBrk="1" hangingPunct="1"/>
            <a:r>
              <a:rPr lang="en-US" smtClean="0">
                <a:solidFill>
                  <a:schemeClr val="bg1"/>
                </a:solidFill>
                <a:latin typeface="Arial Narrow" pitchFamily="34" charset="0"/>
              </a:rPr>
              <a:t>One Script for Many Languages</a:t>
            </a:r>
            <a:endParaRPr lang="en-IN" smtClean="0">
              <a:solidFill>
                <a:schemeClr val="bg1"/>
              </a:solidFill>
              <a:latin typeface="Arial Narrow" pitchFamily="34" charset="0"/>
            </a:endParaRPr>
          </a:p>
        </p:txBody>
      </p:sp>
      <p:sp>
        <p:nvSpPr>
          <p:cNvPr id="15364" name="Content Placeholder 3"/>
          <p:cNvSpPr>
            <a:spLocks noGrp="1"/>
          </p:cNvSpPr>
          <p:nvPr>
            <p:ph sz="half" idx="2"/>
          </p:nvPr>
        </p:nvSpPr>
        <p:spPr>
          <a:xfrm>
            <a:off x="624418" y="1557339"/>
            <a:ext cx="5386916" cy="3951287"/>
          </a:xfrm>
        </p:spPr>
        <p:txBody>
          <a:bodyPr rtlCol="0">
            <a:normAutofit/>
          </a:bodyPr>
          <a:lstStyle/>
          <a:p>
            <a:pPr marL="0" indent="0" eaLnBrk="1" fontAlgn="auto" hangingPunct="1">
              <a:spcBef>
                <a:spcPct val="0"/>
              </a:spcBef>
              <a:spcAft>
                <a:spcPts val="0"/>
              </a:spcAft>
              <a:defRPr/>
            </a:pPr>
            <a:r>
              <a:rPr lang="en-US" sz="1800" dirty="0" smtClean="0">
                <a:latin typeface="Arial Black" pitchFamily="34" charset="0"/>
              </a:rPr>
              <a:t> </a:t>
            </a:r>
            <a:r>
              <a:rPr lang="en-US" sz="1800" dirty="0" err="1" smtClean="0">
                <a:latin typeface="Arial Black" pitchFamily="34" charset="0"/>
              </a:rPr>
              <a:t>Devanagari</a:t>
            </a:r>
            <a:r>
              <a:rPr lang="en-US" sz="1800" dirty="0" smtClean="0">
                <a:latin typeface="Arial Black" pitchFamily="34" charset="0"/>
              </a:rPr>
              <a:t> is used by  official languages : Hindi, Marathi, Maithili, Konkani, Nepali, Sanskrit, Sindhi, </a:t>
            </a:r>
            <a:r>
              <a:rPr lang="en-US" sz="1800" dirty="0" err="1" smtClean="0">
                <a:latin typeface="Arial Black" pitchFamily="34" charset="0"/>
              </a:rPr>
              <a:t>Bodo</a:t>
            </a:r>
            <a:r>
              <a:rPr lang="en-US" sz="1800" dirty="0" smtClean="0">
                <a:latin typeface="Arial Black" pitchFamily="34" charset="0"/>
              </a:rPr>
              <a:t>, </a:t>
            </a:r>
            <a:r>
              <a:rPr lang="en-US" sz="1800" dirty="0" err="1" smtClean="0">
                <a:latin typeface="Arial Black" pitchFamily="34" charset="0"/>
              </a:rPr>
              <a:t>Dogri</a:t>
            </a:r>
            <a:r>
              <a:rPr lang="en-US" sz="1800" dirty="0" smtClean="0">
                <a:latin typeface="Arial Black" pitchFamily="34" charset="0"/>
              </a:rPr>
              <a:t> and </a:t>
            </a:r>
            <a:r>
              <a:rPr lang="en-US" sz="1800" dirty="0" err="1" smtClean="0">
                <a:latin typeface="Arial Black" pitchFamily="34" charset="0"/>
              </a:rPr>
              <a:t>Santhali</a:t>
            </a:r>
            <a:r>
              <a:rPr lang="en-US" sz="1800" dirty="0" smtClean="0">
                <a:latin typeface="Arial Black" pitchFamily="34" charset="0"/>
              </a:rPr>
              <a:t>.</a:t>
            </a:r>
          </a:p>
          <a:p>
            <a:pPr marL="0" indent="0" eaLnBrk="1" fontAlgn="auto" hangingPunct="1">
              <a:spcBef>
                <a:spcPct val="0"/>
              </a:spcBef>
              <a:spcAft>
                <a:spcPts val="0"/>
              </a:spcAft>
              <a:defRPr/>
            </a:pPr>
            <a:r>
              <a:rPr lang="en-US" sz="1800" dirty="0" smtClean="0">
                <a:latin typeface="Arial Black" pitchFamily="34" charset="0"/>
              </a:rPr>
              <a:t>Many Sindhi &amp; Kashmiri also use </a:t>
            </a:r>
            <a:r>
              <a:rPr lang="en-US" sz="1800" dirty="0" err="1" smtClean="0">
                <a:latin typeface="Arial Black" pitchFamily="34" charset="0"/>
              </a:rPr>
              <a:t>Devanagari</a:t>
            </a:r>
            <a:r>
              <a:rPr lang="en-US" sz="1800" dirty="0" smtClean="0">
                <a:latin typeface="Arial Black" pitchFamily="34" charset="0"/>
              </a:rPr>
              <a:t>.</a:t>
            </a:r>
          </a:p>
          <a:p>
            <a:pPr marL="0" indent="0" eaLnBrk="1" fontAlgn="auto" hangingPunct="1">
              <a:spcBef>
                <a:spcPct val="0"/>
              </a:spcBef>
              <a:spcAft>
                <a:spcPts val="0"/>
              </a:spcAft>
              <a:defRPr/>
            </a:pPr>
            <a:r>
              <a:rPr lang="en-US" sz="1800" dirty="0" smtClean="0">
                <a:latin typeface="Arial Black" pitchFamily="34" charset="0"/>
              </a:rPr>
              <a:t> The Eastern </a:t>
            </a:r>
            <a:r>
              <a:rPr lang="en-US" sz="1800" dirty="0" err="1" smtClean="0">
                <a:latin typeface="Arial Black" pitchFamily="34" charset="0"/>
              </a:rPr>
              <a:t>Brahmi</a:t>
            </a:r>
            <a:r>
              <a:rPr lang="en-US" sz="1800" dirty="0" smtClean="0">
                <a:latin typeface="Arial Black" pitchFamily="34" charset="0"/>
              </a:rPr>
              <a:t> Base (close to Bengali) is used by Assamese, </a:t>
            </a:r>
            <a:r>
              <a:rPr lang="en-US" sz="1800" dirty="0" err="1" smtClean="0">
                <a:latin typeface="Arial Black" pitchFamily="34" charset="0"/>
              </a:rPr>
              <a:t>Bangla</a:t>
            </a:r>
            <a:r>
              <a:rPr lang="en-US" sz="1800" dirty="0" smtClean="0">
                <a:latin typeface="Arial Black" pitchFamily="34" charset="0"/>
              </a:rPr>
              <a:t>, &amp; </a:t>
            </a:r>
            <a:r>
              <a:rPr lang="en-US" sz="1800" dirty="0" smtClean="0">
                <a:latin typeface="Arial Black" pitchFamily="34" charset="0"/>
              </a:rPr>
              <a:t>Manipuri (as one of its options).</a:t>
            </a:r>
            <a:endParaRPr lang="en-US" sz="1800" dirty="0" smtClean="0">
              <a:latin typeface="Arial Black" pitchFamily="34" charset="0"/>
            </a:endParaRPr>
          </a:p>
          <a:p>
            <a:pPr marL="0" indent="0" eaLnBrk="1" fontAlgn="auto" hangingPunct="1">
              <a:spcBef>
                <a:spcPct val="0"/>
              </a:spcBef>
              <a:spcAft>
                <a:spcPts val="0"/>
              </a:spcAft>
              <a:defRPr/>
            </a:pPr>
            <a:r>
              <a:rPr lang="en-US" sz="1800" dirty="0" smtClean="0">
                <a:latin typeface="Arial Black" pitchFamily="34" charset="0"/>
              </a:rPr>
              <a:t>  </a:t>
            </a:r>
            <a:r>
              <a:rPr lang="en-US" sz="1800" dirty="0" err="1" smtClean="0">
                <a:latin typeface="Arial Black" pitchFamily="34" charset="0"/>
              </a:rPr>
              <a:t>Modi</a:t>
            </a:r>
            <a:r>
              <a:rPr lang="en-US" sz="1800" dirty="0" smtClean="0">
                <a:latin typeface="Arial Black" pitchFamily="34" charset="0"/>
              </a:rPr>
              <a:t> was used primarily by Marathi &amp; Gujarati until 19</a:t>
            </a:r>
            <a:r>
              <a:rPr lang="en-US" sz="1800" baseline="30000" dirty="0" smtClean="0">
                <a:latin typeface="Arial Black" pitchFamily="34" charset="0"/>
              </a:rPr>
              <a:t>th</a:t>
            </a:r>
            <a:r>
              <a:rPr lang="en-US" sz="1800" dirty="0" smtClean="0">
                <a:latin typeface="Arial Black" pitchFamily="34" charset="0"/>
              </a:rPr>
              <a:t> century and also by other language speakers</a:t>
            </a:r>
            <a:r>
              <a:rPr lang="en-IN" sz="1800" dirty="0" smtClean="0">
                <a:latin typeface="Arial Black" pitchFamily="34" charset="0"/>
              </a:rPr>
              <a:t>.</a:t>
            </a:r>
          </a:p>
        </p:txBody>
      </p:sp>
      <p:sp>
        <p:nvSpPr>
          <p:cNvPr id="5" name="Text Placeholder 4"/>
          <p:cNvSpPr>
            <a:spLocks noGrp="1"/>
          </p:cNvSpPr>
          <p:nvPr>
            <p:ph type="body" sz="quarter" idx="3"/>
          </p:nvPr>
        </p:nvSpPr>
        <p:spPr>
          <a:xfrm>
            <a:off x="6096000" y="2924176"/>
            <a:ext cx="5664200" cy="669925"/>
          </a:xfrm>
          <a:solidFill>
            <a:schemeClr val="tx1"/>
          </a:solidFill>
        </p:spPr>
        <p:txBody>
          <a:bodyPr rtlCol="0">
            <a:normAutofit/>
          </a:bodyPr>
          <a:lstStyle/>
          <a:p>
            <a:pPr eaLnBrk="1" fontAlgn="auto" hangingPunct="1">
              <a:spcAft>
                <a:spcPts val="0"/>
              </a:spcAft>
              <a:defRPr/>
            </a:pPr>
            <a:r>
              <a:rPr lang="en-US" dirty="0" smtClean="0">
                <a:solidFill>
                  <a:schemeClr val="accent6"/>
                </a:solidFill>
              </a:rPr>
              <a:t>Many Scripts for One Language</a:t>
            </a:r>
            <a:endParaRPr lang="en-IN" dirty="0">
              <a:solidFill>
                <a:schemeClr val="accent6"/>
              </a:solidFill>
            </a:endParaRPr>
          </a:p>
        </p:txBody>
      </p:sp>
      <p:pic>
        <p:nvPicPr>
          <p:cNvPr id="11270" name="Picture 4" descr="http://upload.wikimedia.org/wikipedia/commons/5/5a/Dnyaneshwari_Verse_In_Modi_Script.png"/>
          <p:cNvPicPr>
            <a:picLocks noChangeAspect="1" noChangeArrowheads="1"/>
          </p:cNvPicPr>
          <p:nvPr/>
        </p:nvPicPr>
        <p:blipFill>
          <a:blip r:embed="rId2" cstate="print"/>
          <a:srcRect/>
          <a:stretch>
            <a:fillRect/>
          </a:stretch>
        </p:blipFill>
        <p:spPr bwMode="auto">
          <a:xfrm>
            <a:off x="3790951" y="5013326"/>
            <a:ext cx="2880783" cy="1616075"/>
          </a:xfrm>
          <a:prstGeom prst="rect">
            <a:avLst/>
          </a:prstGeom>
          <a:noFill/>
          <a:ln w="9525">
            <a:noFill/>
            <a:miter lim="800000"/>
            <a:headEnd/>
            <a:tailEnd/>
          </a:ln>
        </p:spPr>
      </p:pic>
      <p:sp>
        <p:nvSpPr>
          <p:cNvPr id="11271" name="TextBox 9"/>
          <p:cNvSpPr txBox="1">
            <a:spLocks noChangeArrowheads="1"/>
          </p:cNvSpPr>
          <p:nvPr/>
        </p:nvSpPr>
        <p:spPr bwMode="auto">
          <a:xfrm>
            <a:off x="3503085" y="6453189"/>
            <a:ext cx="2880783" cy="369887"/>
          </a:xfrm>
          <a:prstGeom prst="rect">
            <a:avLst/>
          </a:prstGeom>
          <a:solidFill>
            <a:schemeClr val="tx1"/>
          </a:solidFill>
          <a:ln w="9525">
            <a:noFill/>
            <a:miter lim="800000"/>
            <a:headEnd/>
            <a:tailEnd/>
          </a:ln>
        </p:spPr>
        <p:txBody>
          <a:bodyPr>
            <a:spAutoFit/>
          </a:bodyPr>
          <a:lstStyle/>
          <a:p>
            <a:r>
              <a:rPr lang="en-US">
                <a:solidFill>
                  <a:srgbClr val="FFFF00"/>
                </a:solidFill>
                <a:latin typeface="Calibri" pitchFamily="34" charset="0"/>
              </a:rPr>
              <a:t>Modi Script sample</a:t>
            </a:r>
            <a:endParaRPr lang="en-IN">
              <a:solidFill>
                <a:srgbClr val="FFFF00"/>
              </a:solidFill>
              <a:latin typeface="Calibri" pitchFamily="34" charset="0"/>
            </a:endParaRPr>
          </a:p>
        </p:txBody>
      </p:sp>
      <p:pic>
        <p:nvPicPr>
          <p:cNvPr id="11272" name="Picture 5" descr="C:\Users\RB\Desktop\Modi_script_glyphs.png"/>
          <p:cNvPicPr>
            <a:picLocks noGrp="1" noChangeAspect="1" noChangeArrowheads="1"/>
          </p:cNvPicPr>
          <p:nvPr>
            <p:ph sz="quarter" idx="4"/>
          </p:nvPr>
        </p:nvPicPr>
        <p:blipFill>
          <a:blip r:embed="rId3" cstate="print"/>
          <a:srcRect r="17081" b="43506"/>
          <a:stretch>
            <a:fillRect/>
          </a:stretch>
        </p:blipFill>
        <p:spPr>
          <a:xfrm>
            <a:off x="6096001" y="892176"/>
            <a:ext cx="2495551" cy="2232025"/>
          </a:xfrm>
        </p:spPr>
      </p:pic>
      <p:sp>
        <p:nvSpPr>
          <p:cNvPr id="11273" name="TextBox 11"/>
          <p:cNvSpPr txBox="1">
            <a:spLocks noChangeArrowheads="1"/>
          </p:cNvSpPr>
          <p:nvPr/>
        </p:nvSpPr>
        <p:spPr bwMode="auto">
          <a:xfrm>
            <a:off x="7056968" y="3860800"/>
            <a:ext cx="4703233" cy="2031325"/>
          </a:xfrm>
          <a:prstGeom prst="rect">
            <a:avLst/>
          </a:prstGeom>
          <a:noFill/>
          <a:ln w="9525">
            <a:noFill/>
            <a:miter lim="800000"/>
            <a:headEnd/>
            <a:tailEnd/>
          </a:ln>
        </p:spPr>
        <p:txBody>
          <a:bodyPr>
            <a:spAutoFit/>
          </a:bodyPr>
          <a:lstStyle/>
          <a:p>
            <a:r>
              <a:rPr lang="en-US">
                <a:latin typeface="Arial Black" pitchFamily="34" charset="0"/>
              </a:rPr>
              <a:t>In contrast, there could also be languages like </a:t>
            </a:r>
            <a:r>
              <a:rPr lang="en-US">
                <a:solidFill>
                  <a:srgbClr val="C00000"/>
                </a:solidFill>
                <a:latin typeface="Arial Black" pitchFamily="34" charset="0"/>
              </a:rPr>
              <a:t>Konkani </a:t>
            </a:r>
            <a:r>
              <a:rPr lang="en-US">
                <a:latin typeface="Arial Black" pitchFamily="34" charset="0"/>
              </a:rPr>
              <a:t>written in Roman, Devanagari, Kannada, and Malayalam scripts. Earlier  </a:t>
            </a:r>
            <a:r>
              <a:rPr lang="en-US">
                <a:solidFill>
                  <a:srgbClr val="C00000"/>
                </a:solidFill>
                <a:latin typeface="Arial Black" pitchFamily="34" charset="0"/>
              </a:rPr>
              <a:t>Santali</a:t>
            </a:r>
            <a:r>
              <a:rPr lang="en-US">
                <a:latin typeface="Arial Black" pitchFamily="34" charset="0"/>
              </a:rPr>
              <a:t> written in Roman, Ol Chiki, Oriya and Bangla. Or, the </a:t>
            </a:r>
            <a:r>
              <a:rPr lang="en-US">
                <a:solidFill>
                  <a:srgbClr val="C00000"/>
                </a:solidFill>
                <a:latin typeface="Arial Black" pitchFamily="34" charset="0"/>
              </a:rPr>
              <a:t>Bodo </a:t>
            </a:r>
            <a:r>
              <a:rPr lang="en-US">
                <a:latin typeface="Arial Black" pitchFamily="34" charset="0"/>
              </a:rPr>
              <a:t>used Roman, Devanagari, &amp; Assamese.</a:t>
            </a:r>
            <a:endParaRPr lang="en-IN">
              <a:latin typeface="Arial Black"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z="3600" dirty="0" smtClean="0">
                <a:latin typeface="Impact" pitchFamily="34" charset="0"/>
              </a:rPr>
              <a:t>Defining the </a:t>
            </a:r>
            <a:r>
              <a:rPr lang="en-US" sz="3600" dirty="0" smtClean="0">
                <a:latin typeface="Impact" pitchFamily="34" charset="0"/>
              </a:rPr>
              <a:t>Future of Multilingual Internet in India</a:t>
            </a:r>
            <a:endParaRPr lang="en-IN" sz="3600" dirty="0" smtClean="0">
              <a:latin typeface="Impact" pitchFamily="34" charset="0"/>
            </a:endParaRPr>
          </a:p>
        </p:txBody>
      </p:sp>
      <p:sp>
        <p:nvSpPr>
          <p:cNvPr id="18435" name="Content Placeholder 2"/>
          <p:cNvSpPr>
            <a:spLocks noGrp="1"/>
          </p:cNvSpPr>
          <p:nvPr>
            <p:ph idx="1"/>
          </p:nvPr>
        </p:nvSpPr>
        <p:spPr>
          <a:xfrm>
            <a:off x="378264" y="1828800"/>
            <a:ext cx="11074400" cy="5029200"/>
          </a:xfrm>
        </p:spPr>
        <p:txBody>
          <a:bodyPr>
            <a:normAutofit lnSpcReduction="10000"/>
          </a:bodyPr>
          <a:lstStyle/>
          <a:p>
            <a:r>
              <a:rPr lang="en-IN" sz="2000" dirty="0" smtClean="0">
                <a:latin typeface="Arial Black" pitchFamily="34" charset="0"/>
              </a:rPr>
              <a:t>Hindi (422m), Bengali (83m), Telugu (75m), Marathi (71m), Tamil (60m), etc being the most spoken tongues, and proficiency in English being negligible, a World Wide Web that is only English-based will always be a remote dream for many Indians to use. </a:t>
            </a:r>
          </a:p>
          <a:p>
            <a:r>
              <a:rPr lang="en-IN" sz="2000" dirty="0" smtClean="0">
                <a:latin typeface="Arial Black" pitchFamily="34" charset="0"/>
              </a:rPr>
              <a:t>The elites may prefer English, but if more than half of our 277 million </a:t>
            </a:r>
            <a:r>
              <a:rPr lang="en-IN" sz="2000" dirty="0" err="1" smtClean="0">
                <a:latin typeface="Arial Black" pitchFamily="34" charset="0"/>
              </a:rPr>
              <a:t>netizens</a:t>
            </a:r>
            <a:r>
              <a:rPr lang="en-IN" sz="2000" dirty="0" smtClean="0">
                <a:latin typeface="Arial Black" pitchFamily="34" charset="0"/>
              </a:rPr>
              <a:t> cannot read the info on the medicines on the web, or cannot see the warnings on the net, or can’t understand  government documents, or bank transaction menus, these services would not be reaching them – leaving a large gap. </a:t>
            </a:r>
          </a:p>
          <a:p>
            <a:r>
              <a:rPr lang="en-IN" sz="2000" dirty="0" smtClean="0">
                <a:latin typeface="Arial Black" pitchFamily="34" charset="0"/>
              </a:rPr>
              <a:t>The IDN-enablement will lead to an explosion of Indian languages content</a:t>
            </a:r>
            <a:r>
              <a:rPr lang="en-IN" sz="2000" dirty="0" smtClean="0">
                <a:latin typeface="Arial Black" pitchFamily="34" charset="0"/>
              </a:rPr>
              <a:t>.</a:t>
            </a:r>
          </a:p>
          <a:p>
            <a:r>
              <a:rPr lang="en-IN" sz="2000" dirty="0" smtClean="0">
                <a:latin typeface="Arial Black" pitchFamily="34" charset="0"/>
              </a:rPr>
              <a:t>This is why the LGR work for which we have assembled for this Face-to-Face meeting is so important.</a:t>
            </a:r>
            <a:endParaRPr lang="en-IN" sz="2000" dirty="0" smtClean="0">
              <a:latin typeface="Arial Black" pitchFamily="34" charset="0"/>
            </a:endParaRPr>
          </a:p>
          <a:p>
            <a:r>
              <a:rPr lang="en-IN" sz="2000" dirty="0" smtClean="0">
                <a:latin typeface="Arial Black" pitchFamily="34" charset="0"/>
              </a:rPr>
              <a:t>Our research, our creative texts, and our products would then be original and not derivative. </a:t>
            </a:r>
          </a:p>
          <a:p>
            <a:r>
              <a:rPr lang="en-IN" sz="2000" dirty="0" smtClean="0">
                <a:latin typeface="Arial Black" pitchFamily="34" charset="0"/>
              </a:rPr>
              <a:t>That would </a:t>
            </a:r>
            <a:r>
              <a:rPr lang="en-IN" sz="2000" dirty="0" smtClean="0">
                <a:latin typeface="Arial Black" pitchFamily="34" charset="0"/>
              </a:rPr>
              <a:t>bring </a:t>
            </a:r>
            <a:r>
              <a:rPr lang="en-IN" sz="2000" dirty="0" smtClean="0">
                <a:latin typeface="Arial Black" pitchFamily="34" charset="0"/>
              </a:rPr>
              <a:t>about the next phase of Internet </a:t>
            </a:r>
            <a:r>
              <a:rPr lang="en-IN" sz="2000" dirty="0" smtClean="0">
                <a:latin typeface="Arial Black" pitchFamily="34" charset="0"/>
              </a:rPr>
              <a:t>revolution, at least for the South Asian Sub-continent.  </a:t>
            </a:r>
            <a:r>
              <a:rPr lang="en-IN" sz="2000" dirty="0" smtClean="0">
                <a:latin typeface="Arial Black" pitchFamily="34" charset="0"/>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a:extLst>
              <a:ext uri="{FF2B5EF4-FFF2-40B4-BE49-F238E27FC236}">
                <a16:creationId xmlns:a16="http://schemas.microsoft.com/office/drawing/2014/main" xmlns="" id="{B9C647D7-8519-498F-9AD1-4A91979C5FC0}"/>
              </a:ext>
            </a:extLst>
          </p:cNvPr>
          <p:cNvSpPr>
            <a:spLocks noChangeArrowheads="1"/>
          </p:cNvSpPr>
          <p:nvPr/>
        </p:nvSpPr>
        <p:spPr bwMode="auto">
          <a:xfrm>
            <a:off x="2514600" y="-2438400"/>
            <a:ext cx="22860000"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IN" altLang="en-US"/>
          </a:p>
        </p:txBody>
      </p:sp>
      <p:sp>
        <p:nvSpPr>
          <p:cNvPr id="5124" name="Rectangle 34">
            <a:extLst>
              <a:ext uri="{FF2B5EF4-FFF2-40B4-BE49-F238E27FC236}">
                <a16:creationId xmlns:a16="http://schemas.microsoft.com/office/drawing/2014/main" xmlns="" id="{0F738A0D-01BC-46C9-A096-7E803E07C566}"/>
              </a:ext>
            </a:extLst>
          </p:cNvPr>
          <p:cNvSpPr>
            <a:spLocks noChangeArrowheads="1"/>
          </p:cNvSpPr>
          <p:nvPr/>
        </p:nvSpPr>
        <p:spPr bwMode="auto">
          <a:xfrm>
            <a:off x="2514600" y="21769388"/>
            <a:ext cx="22860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GB" altLang="en-US" sz="1200"/>
              <a:t/>
            </a:r>
            <a:br>
              <a:rPr lang="en-GB" altLang="en-US" sz="1200"/>
            </a:br>
            <a:endParaRPr lang="en-GB" altLang="en-US" sz="1200"/>
          </a:p>
        </p:txBody>
      </p:sp>
      <p:pic>
        <p:nvPicPr>
          <p:cNvPr id="5125" name="Picture 51" descr="C:\My Documents\Ancient Scripts of the World Indus Script_files\bl1x1.gif">
            <a:extLst>
              <a:ext uri="{FF2B5EF4-FFF2-40B4-BE49-F238E27FC236}">
                <a16:creationId xmlns:a16="http://schemas.microsoft.com/office/drawing/2014/main" xmlns="" id="{97B1FBA8-CC2B-462E-B4DB-DE1AA7CCC30C}"/>
              </a:ext>
            </a:extLst>
          </p:cNvPr>
          <p:cNvPicPr>
            <a:picLocks noChangeAspect="1" noChangeArrowheads="1"/>
          </p:cNvPicPr>
          <p:nvPr/>
        </p:nvPicPr>
        <p:blipFill>
          <a:blip r:link="rId3" cstate="print">
            <a:extLst>
              <a:ext uri="{28A0092B-C50C-407E-A947-70E740481C1C}">
                <a14:useLocalDpi xmlns:a14="http://schemas.microsoft.com/office/drawing/2010/main" xmlns="" val="0"/>
              </a:ext>
            </a:extLst>
          </a:blip>
          <a:srcRect/>
          <a:stretch>
            <a:fillRect/>
          </a:stretch>
        </p:blipFill>
        <p:spPr bwMode="auto">
          <a:xfrm>
            <a:off x="2644775" y="-654050"/>
            <a:ext cx="57150" cy="57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126" name="Picture 52" descr="C:\My Documents\Ancient Scripts of the World Indus Script_files\bl1x1.gif">
            <a:extLst>
              <a:ext uri="{FF2B5EF4-FFF2-40B4-BE49-F238E27FC236}">
                <a16:creationId xmlns:a16="http://schemas.microsoft.com/office/drawing/2014/main" xmlns="" id="{0540D961-0AC8-4870-878A-3D52687CEC1C}"/>
              </a:ext>
            </a:extLst>
          </p:cNvPr>
          <p:cNvPicPr>
            <a:picLocks noChangeAspect="1" noChangeArrowheads="1"/>
          </p:cNvPicPr>
          <p:nvPr/>
        </p:nvPicPr>
        <p:blipFill>
          <a:blip r:link="rId3" cstate="print">
            <a:extLst>
              <a:ext uri="{28A0092B-C50C-407E-A947-70E740481C1C}">
                <a14:useLocalDpi xmlns:a14="http://schemas.microsoft.com/office/drawing/2010/main" xmlns="" val="0"/>
              </a:ext>
            </a:extLst>
          </a:blip>
          <a:srcRect/>
          <a:stretch>
            <a:fillRect/>
          </a:stretch>
        </p:blipFill>
        <p:spPr bwMode="auto">
          <a:xfrm>
            <a:off x="7153276" y="-379413"/>
            <a:ext cx="28575" cy="28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127" name="Picture 53" descr="C:\My Documents\Ancient Scripts of the World Indus Script_files\bl1x1.gif">
            <a:extLst>
              <a:ext uri="{FF2B5EF4-FFF2-40B4-BE49-F238E27FC236}">
                <a16:creationId xmlns:a16="http://schemas.microsoft.com/office/drawing/2014/main" xmlns="" id="{5AC0B2FF-7558-4473-9F70-9643469737B6}"/>
              </a:ext>
            </a:extLst>
          </p:cNvPr>
          <p:cNvPicPr>
            <a:picLocks noChangeAspect="1" noChangeArrowheads="1"/>
          </p:cNvPicPr>
          <p:nvPr/>
        </p:nvPicPr>
        <p:blipFill>
          <a:blip r:link="rId3" cstate="print">
            <a:extLst>
              <a:ext uri="{28A0092B-C50C-407E-A947-70E740481C1C}">
                <a14:useLocalDpi xmlns:a14="http://schemas.microsoft.com/office/drawing/2010/main" xmlns="" val="0"/>
              </a:ext>
            </a:extLst>
          </a:blip>
          <a:srcRect/>
          <a:stretch>
            <a:fillRect/>
          </a:stretch>
        </p:blipFill>
        <p:spPr bwMode="auto">
          <a:xfrm>
            <a:off x="2644776" y="414339"/>
            <a:ext cx="28575" cy="28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128" name="Picture 58" descr="C:\My Documents\Ancient Scripts of the World Indus Script_files\ind_fish.gif">
            <a:extLst>
              <a:ext uri="{FF2B5EF4-FFF2-40B4-BE49-F238E27FC236}">
                <a16:creationId xmlns:a16="http://schemas.microsoft.com/office/drawing/2014/main" xmlns="" id="{0E84E062-AE54-47BA-98CE-317F62636873}"/>
              </a:ext>
            </a:extLst>
          </p:cNvPr>
          <p:cNvPicPr>
            <a:picLocks noChangeAspect="1" noChangeArrowheads="1"/>
          </p:cNvPicPr>
          <p:nvPr/>
        </p:nvPicPr>
        <p:blipFill>
          <a:blip r:link="rId4" cstate="print">
            <a:extLst>
              <a:ext uri="{28A0092B-C50C-407E-A947-70E740481C1C}">
                <a14:useLocalDpi xmlns:a14="http://schemas.microsoft.com/office/drawing/2010/main" xmlns="" val="0"/>
              </a:ext>
            </a:extLst>
          </a:blip>
          <a:srcRect/>
          <a:stretch>
            <a:fillRect/>
          </a:stretch>
        </p:blipFill>
        <p:spPr bwMode="auto">
          <a:xfrm>
            <a:off x="4648200" y="2819400"/>
            <a:ext cx="1371600" cy="1371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129" name="Rectangle 59">
            <a:extLst>
              <a:ext uri="{FF2B5EF4-FFF2-40B4-BE49-F238E27FC236}">
                <a16:creationId xmlns:a16="http://schemas.microsoft.com/office/drawing/2014/main" xmlns="" id="{BB5F2014-81D6-4C5C-B14A-9FD3CD6C46E2}"/>
              </a:ext>
            </a:extLst>
          </p:cNvPr>
          <p:cNvSpPr>
            <a:spLocks noChangeArrowheads="1"/>
          </p:cNvSpPr>
          <p:nvPr/>
        </p:nvSpPr>
        <p:spPr bwMode="auto">
          <a:xfrm>
            <a:off x="5029200" y="1905000"/>
            <a:ext cx="1935338"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2800" b="1">
                <a:latin typeface="Beanie" pitchFamily="2" charset="0"/>
              </a:rPr>
              <a:t>Indus Script</a:t>
            </a:r>
            <a:endParaRPr lang="en-GB" altLang="en-US" sz="2800" b="1">
              <a:latin typeface="Beanie" pitchFamily="2" charset="0"/>
            </a:endParaRPr>
          </a:p>
        </p:txBody>
      </p:sp>
      <p:pic>
        <p:nvPicPr>
          <p:cNvPr id="5130" name="Picture 62">
            <a:extLst>
              <a:ext uri="{FF2B5EF4-FFF2-40B4-BE49-F238E27FC236}">
                <a16:creationId xmlns:a16="http://schemas.microsoft.com/office/drawing/2014/main" xmlns="" id="{0AC69F8B-39D3-4F09-98C9-7931B2970ACD}"/>
              </a:ext>
            </a:extLst>
          </p:cNvPr>
          <p:cNvPicPr>
            <a:picLocks noGrp="1" noChangeAspect="1" noChangeArrowheads="1"/>
          </p:cNvPicPr>
          <p:nvPr>
            <p:ph/>
          </p:nvPr>
        </p:nvPicPr>
        <p:blipFill>
          <a:blip r:embed="rId5" cstate="print">
            <a:extLst>
              <a:ext uri="{28A0092B-C50C-407E-A947-70E740481C1C}">
                <a14:useLocalDpi xmlns:a14="http://schemas.microsoft.com/office/drawing/2010/main" xmlns="" val="0"/>
              </a:ext>
            </a:extLst>
          </a:blip>
          <a:srcRect/>
          <a:stretch>
            <a:fillRect/>
          </a:stretch>
        </p:blipFill>
        <p:spPr>
          <a:xfrm>
            <a:off x="221450" y="1159398"/>
            <a:ext cx="7772400" cy="5486400"/>
          </a:xfrm>
        </p:spPr>
      </p:pic>
      <p:sp>
        <p:nvSpPr>
          <p:cNvPr id="5131" name="Rectangle 61">
            <a:extLst>
              <a:ext uri="{FF2B5EF4-FFF2-40B4-BE49-F238E27FC236}">
                <a16:creationId xmlns:a16="http://schemas.microsoft.com/office/drawing/2014/main" xmlns="" id="{E63E831C-350B-45B7-BF57-0532223E73E9}"/>
              </a:ext>
            </a:extLst>
          </p:cNvPr>
          <p:cNvSpPr>
            <a:spLocks noChangeArrowheads="1"/>
          </p:cNvSpPr>
          <p:nvPr/>
        </p:nvSpPr>
        <p:spPr bwMode="auto">
          <a:xfrm>
            <a:off x="8539617" y="2862268"/>
            <a:ext cx="3420154" cy="31085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eaLnBrk="1" hangingPunct="1"/>
            <a:r>
              <a:rPr lang="en-US" altLang="en-US" sz="4000" dirty="0">
                <a:latin typeface="Impact" pitchFamily="34" charset="0"/>
              </a:rPr>
              <a:t>The Indus </a:t>
            </a:r>
            <a:r>
              <a:rPr lang="en-US" altLang="en-US" sz="4000" dirty="0" smtClean="0">
                <a:latin typeface="Impact" pitchFamily="34" charset="0"/>
              </a:rPr>
              <a:t>[</a:t>
            </a:r>
            <a:r>
              <a:rPr lang="en-US" altLang="en-US" sz="4000" dirty="0" smtClean="0">
                <a:latin typeface="Impact" pitchFamily="34" charset="0"/>
              </a:rPr>
              <a:t>Valley) Script</a:t>
            </a:r>
            <a:r>
              <a:rPr lang="en-US" altLang="en-US" sz="4000" dirty="0">
                <a:latin typeface="Impact" pitchFamily="34" charset="0"/>
              </a:rPr>
              <a:t>: </a:t>
            </a:r>
            <a:endParaRPr lang="en-US" altLang="en-US" sz="4000" dirty="0" smtClean="0">
              <a:latin typeface="Impact" pitchFamily="34" charset="0"/>
            </a:endParaRPr>
          </a:p>
          <a:p>
            <a:pPr algn="r" eaLnBrk="1" hangingPunct="1"/>
            <a:r>
              <a:rPr lang="en-US" altLang="en-US" sz="4000" dirty="0" smtClean="0">
                <a:latin typeface="Impact" pitchFamily="34" charset="0"/>
              </a:rPr>
              <a:t>Journey Begins:  </a:t>
            </a:r>
          </a:p>
          <a:p>
            <a:pPr algn="r" eaLnBrk="1" hangingPunct="1"/>
            <a:r>
              <a:rPr lang="en-US" altLang="en-US" sz="3600" dirty="0" smtClean="0">
                <a:solidFill>
                  <a:srgbClr val="FF0000"/>
                </a:solidFill>
                <a:latin typeface="Impact" pitchFamily="34" charset="0"/>
              </a:rPr>
              <a:t>2600-1900 </a:t>
            </a:r>
            <a:r>
              <a:rPr lang="en-US" altLang="en-US" sz="3600" dirty="0">
                <a:solidFill>
                  <a:srgbClr val="FF0000"/>
                </a:solidFill>
                <a:latin typeface="Impact" pitchFamily="34" charset="0"/>
              </a:rPr>
              <a:t>B.C.</a:t>
            </a:r>
            <a:endParaRPr lang="en-GB" altLang="en-US" sz="3600" dirty="0">
              <a:solidFill>
                <a:srgbClr val="FF0000"/>
              </a:solidFill>
              <a:latin typeface="Impact" pitchFamily="34" charset="0"/>
            </a:endParaRPr>
          </a:p>
        </p:txBody>
      </p:sp>
      <p:pic>
        <p:nvPicPr>
          <p:cNvPr id="14" name="Content Placeholder 4" descr="plakat_gastland_indien_189x267">
            <a:extLst>
              <a:ext uri="{FF2B5EF4-FFF2-40B4-BE49-F238E27FC236}">
                <a16:creationId xmlns:a16="http://schemas.microsoft.com/office/drawing/2014/main" xmlns="" id="{9A1C816A-AD8C-4B94-B809-9E10F48C9BC2}"/>
              </a:ext>
            </a:extLst>
          </p:cNvPr>
          <p:cNvPicPr>
            <a:picLocks noChangeAspect="1" noChangeArrowheads="1"/>
          </p:cNvPicPr>
          <p:nvPr/>
        </p:nvPicPr>
        <p:blipFill>
          <a:blip r:embed="rId6" cstate="print">
            <a:extLst>
              <a:ext uri="{28A0092B-C50C-407E-A947-70E740481C1C}">
                <a14:useLocalDpi xmlns:a14="http://schemas.microsoft.com/office/drawing/2010/main" xmlns="" val="0"/>
              </a:ext>
            </a:extLst>
          </a:blip>
          <a:srcRect l="6944" t="12883" r="7341" b="26401"/>
          <a:stretch>
            <a:fillRect/>
          </a:stretch>
        </p:blipFill>
        <p:spPr bwMode="auto">
          <a:xfrm>
            <a:off x="7486544" y="-65515"/>
            <a:ext cx="2514600" cy="2516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9" name="Picture 8" descr="ICANN">
            <a:extLst>
              <a:ext uri="{FF2B5EF4-FFF2-40B4-BE49-F238E27FC236}">
                <a16:creationId xmlns:a16="http://schemas.microsoft.com/office/drawing/2014/main" xmlns="" id="{44D2BFA5-A1D8-4531-B7A0-8FAFC16B448F}"/>
              </a:ext>
            </a:extLst>
          </p:cNvPr>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10295965" y="136664"/>
            <a:ext cx="1428750" cy="1209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7326999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D013B9E-4FAD-4C9E-B81D-552BB577BDAE}"/>
              </a:ext>
            </a:extLst>
          </p:cNvPr>
          <p:cNvSpPr>
            <a:spLocks noGrp="1"/>
          </p:cNvSpPr>
          <p:nvPr>
            <p:ph type="title"/>
          </p:nvPr>
        </p:nvSpPr>
        <p:spPr>
          <a:xfrm>
            <a:off x="4825219" y="196309"/>
            <a:ext cx="6866206" cy="1294863"/>
          </a:xfrm>
        </p:spPr>
        <p:txBody>
          <a:bodyPr>
            <a:normAutofit fontScale="90000"/>
          </a:bodyPr>
          <a:lstStyle/>
          <a:p>
            <a:pPr algn="r"/>
            <a:r>
              <a:rPr lang="en-IN" dirty="0">
                <a:latin typeface="Impact" panose="020B0806030902050204" pitchFamily="34" charset="0"/>
              </a:rPr>
              <a:t>Indian Scripts – a great technological revolution</a:t>
            </a:r>
          </a:p>
        </p:txBody>
      </p:sp>
      <p:pic>
        <p:nvPicPr>
          <p:cNvPr id="5" name="Content Placeholder 4">
            <a:extLst>
              <a:ext uri="{FF2B5EF4-FFF2-40B4-BE49-F238E27FC236}">
                <a16:creationId xmlns:a16="http://schemas.microsoft.com/office/drawing/2014/main" xmlns="" id="{67322FFC-A43A-409D-850F-DB5EB3B95C42}"/>
              </a:ext>
            </a:extLst>
          </p:cNvPr>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64487" y="365125"/>
            <a:ext cx="4700948" cy="2387783"/>
          </a:xfrm>
        </p:spPr>
      </p:pic>
      <p:sp>
        <p:nvSpPr>
          <p:cNvPr id="6" name="TextBox 5">
            <a:extLst>
              <a:ext uri="{FF2B5EF4-FFF2-40B4-BE49-F238E27FC236}">
                <a16:creationId xmlns:a16="http://schemas.microsoft.com/office/drawing/2014/main" xmlns="" id="{8C10ACDC-4C43-4D74-A8C0-4790415838F1}"/>
              </a:ext>
            </a:extLst>
          </p:cNvPr>
          <p:cNvSpPr txBox="1"/>
          <p:nvPr/>
        </p:nvSpPr>
        <p:spPr>
          <a:xfrm>
            <a:off x="393895" y="2752909"/>
            <a:ext cx="3376247" cy="3739966"/>
          </a:xfrm>
          <a:prstGeom prst="rect">
            <a:avLst/>
          </a:prstGeom>
          <a:solidFill>
            <a:schemeClr val="accent2"/>
          </a:solidFill>
        </p:spPr>
        <p:txBody>
          <a:bodyPr wrap="square" rtlCol="0">
            <a:spAutoFit/>
          </a:bodyPr>
          <a:lstStyle/>
          <a:p>
            <a:r>
              <a:rPr lang="en-IN" dirty="0">
                <a:latin typeface="Arial Black" panose="020B0A04020102020204" pitchFamily="34" charset="0"/>
              </a:rPr>
              <a:t>Earliest Buddhist Manuscript </a:t>
            </a:r>
            <a:r>
              <a:rPr lang="en-IN" dirty="0">
                <a:solidFill>
                  <a:schemeClr val="bg1"/>
                </a:solidFill>
                <a:latin typeface="Arial Black" panose="020B0A04020102020204" pitchFamily="34" charset="0"/>
              </a:rPr>
              <a:t>on Birch Bark Scrolls in </a:t>
            </a:r>
            <a:r>
              <a:rPr lang="en-GB" altLang="en-US" dirty="0" err="1" smtClean="0">
                <a:solidFill>
                  <a:schemeClr val="bg1"/>
                </a:solidFill>
                <a:latin typeface="Arial Black" pitchFamily="34" charset="0"/>
                <a:cs typeface="Arial" panose="020B0604020202020204" pitchFamily="34" charset="0"/>
              </a:rPr>
              <a:t>Kharoşţh</a:t>
            </a:r>
            <a:r>
              <a:rPr lang="en-US" dirty="0" smtClean="0">
                <a:solidFill>
                  <a:schemeClr val="bg1"/>
                </a:solidFill>
                <a:latin typeface="Arial Black" pitchFamily="34" charset="0"/>
              </a:rPr>
              <a:t>ī</a:t>
            </a:r>
            <a:r>
              <a:rPr lang="en-IN" dirty="0" smtClean="0">
                <a:solidFill>
                  <a:schemeClr val="bg1"/>
                </a:solidFill>
                <a:latin typeface="Arial Black" panose="020B0A04020102020204" pitchFamily="34" charset="0"/>
              </a:rPr>
              <a:t> </a:t>
            </a:r>
            <a:r>
              <a:rPr lang="en-IN" dirty="0">
                <a:solidFill>
                  <a:schemeClr val="bg1"/>
                </a:solidFill>
                <a:latin typeface="Arial Black" panose="020B0A04020102020204" pitchFamily="34" charset="0"/>
              </a:rPr>
              <a:t>Script </a:t>
            </a:r>
            <a:r>
              <a:rPr lang="en-IN" dirty="0">
                <a:latin typeface="Arial Black" panose="020B0A04020102020204" pitchFamily="34" charset="0"/>
              </a:rPr>
              <a:t>dated 1</a:t>
            </a:r>
            <a:r>
              <a:rPr lang="en-IN" baseline="30000" dirty="0">
                <a:latin typeface="Arial Black" panose="020B0A04020102020204" pitchFamily="34" charset="0"/>
              </a:rPr>
              <a:t>st</a:t>
            </a:r>
            <a:r>
              <a:rPr lang="en-IN" dirty="0">
                <a:latin typeface="Arial Black" panose="020B0A04020102020204" pitchFamily="34" charset="0"/>
              </a:rPr>
              <a:t> Century AD – a part of the long-lost canon of the </a:t>
            </a:r>
            <a:r>
              <a:rPr lang="en-IN" i="1" dirty="0" err="1">
                <a:latin typeface="Arial Black" panose="020B0A04020102020204" pitchFamily="34" charset="0"/>
              </a:rPr>
              <a:t>Sarvastivadin</a:t>
            </a:r>
            <a:r>
              <a:rPr lang="en-IN" dirty="0">
                <a:latin typeface="Arial Black" panose="020B0A04020102020204" pitchFamily="34" charset="0"/>
              </a:rPr>
              <a:t> Sect that dominated </a:t>
            </a:r>
            <a:r>
              <a:rPr lang="en-IN" dirty="0" err="1">
                <a:latin typeface="Arial Black" panose="020B0A04020102020204" pitchFamily="34" charset="0"/>
              </a:rPr>
              <a:t>Gandhara</a:t>
            </a:r>
            <a:r>
              <a:rPr lang="en-IN" dirty="0">
                <a:latin typeface="Arial Black" panose="020B0A04020102020204" pitchFamily="34" charset="0"/>
              </a:rPr>
              <a:t> - modern north Pakistan and east Afghanistan - and was instrumental in Buddhism's spread into central and east Asia</a:t>
            </a:r>
          </a:p>
        </p:txBody>
      </p:sp>
      <p:sp>
        <p:nvSpPr>
          <p:cNvPr id="7" name="TextBox 6">
            <a:extLst>
              <a:ext uri="{FF2B5EF4-FFF2-40B4-BE49-F238E27FC236}">
                <a16:creationId xmlns:a16="http://schemas.microsoft.com/office/drawing/2014/main" xmlns="" id="{163ACA71-3922-4C02-8107-0063C1E511A7}"/>
              </a:ext>
            </a:extLst>
          </p:cNvPr>
          <p:cNvSpPr txBox="1"/>
          <p:nvPr/>
        </p:nvSpPr>
        <p:spPr>
          <a:xfrm>
            <a:off x="4698609" y="1491172"/>
            <a:ext cx="7328904" cy="5327612"/>
          </a:xfrm>
          <a:prstGeom prst="rect">
            <a:avLst/>
          </a:prstGeom>
          <a:noFill/>
        </p:spPr>
        <p:txBody>
          <a:bodyPr wrap="square" rtlCol="0">
            <a:spAutoFit/>
          </a:bodyPr>
          <a:lstStyle/>
          <a:p>
            <a:pPr marL="285750" indent="-285750" algn="just">
              <a:lnSpc>
                <a:spcPct val="90000"/>
              </a:lnSpc>
              <a:buFont typeface="Wingdings" panose="05000000000000000000" pitchFamily="2" charset="2"/>
              <a:buChar char="q"/>
            </a:pPr>
            <a:r>
              <a:rPr lang="en-US" altLang="en-US" b="1" dirty="0">
                <a:solidFill>
                  <a:srgbClr val="000000"/>
                </a:solidFill>
                <a:latin typeface="Arial" panose="020B0604020202020204" pitchFamily="34" charset="0"/>
                <a:cs typeface="Arial" panose="020B0604020202020204" pitchFamily="34" charset="0"/>
              </a:rPr>
              <a:t>The South Asian Sub-continent is known for its multi-lingual, pluri-ethnic and variegated cultural existence.</a:t>
            </a:r>
          </a:p>
          <a:p>
            <a:pPr marL="285750" indent="-285750" algn="just">
              <a:lnSpc>
                <a:spcPct val="90000"/>
              </a:lnSpc>
              <a:buFont typeface="Wingdings" panose="05000000000000000000" pitchFamily="2" charset="2"/>
              <a:buChar char="q"/>
            </a:pPr>
            <a:r>
              <a:rPr lang="en-US" altLang="en-US" b="1" dirty="0">
                <a:solidFill>
                  <a:srgbClr val="000000"/>
                </a:solidFill>
                <a:latin typeface="Arial" panose="020B0604020202020204" pitchFamily="34" charset="0"/>
                <a:cs typeface="Arial" panose="020B0604020202020204" pitchFamily="34" charset="0"/>
              </a:rPr>
              <a:t>The first major urban culture of South Asia, developed  between 2600 and 1900 BC, was the </a:t>
            </a:r>
            <a:r>
              <a:rPr lang="en-US" altLang="en-US" b="1" dirty="0">
                <a:solidFill>
                  <a:srgbClr val="FF0000"/>
                </a:solidFill>
                <a:latin typeface="Arial" panose="020B0604020202020204" pitchFamily="34" charset="0"/>
                <a:cs typeface="Arial" panose="020B0604020202020204" pitchFamily="34" charset="0"/>
              </a:rPr>
              <a:t>Indus Valley </a:t>
            </a:r>
            <a:r>
              <a:rPr lang="en-US" altLang="en-US" b="1" dirty="0">
                <a:solidFill>
                  <a:srgbClr val="000000"/>
                </a:solidFill>
                <a:latin typeface="Arial" panose="020B0604020202020204" pitchFamily="34" charset="0"/>
                <a:cs typeface="Arial" panose="020B0604020202020204" pitchFamily="34" charset="0"/>
              </a:rPr>
              <a:t>Civilization with 1000 settlements spreading all of modern Pakistan, and parts of India and Afghanistan. </a:t>
            </a:r>
            <a:endParaRPr lang="en-US" altLang="en-US" dirty="0">
              <a:solidFill>
                <a:srgbClr val="000000"/>
              </a:solidFill>
              <a:cs typeface="Times New Roman" panose="02020603050405020304" pitchFamily="18" charset="0"/>
            </a:endParaRPr>
          </a:p>
          <a:p>
            <a:pPr marL="285750" indent="-285750" algn="just">
              <a:lnSpc>
                <a:spcPct val="90000"/>
              </a:lnSpc>
              <a:buFont typeface="Wingdings" panose="05000000000000000000" pitchFamily="2" charset="2"/>
              <a:buChar char="q"/>
            </a:pPr>
            <a:r>
              <a:rPr lang="en-US" altLang="en-US" b="1" dirty="0">
                <a:solidFill>
                  <a:srgbClr val="000000"/>
                </a:solidFill>
                <a:latin typeface="Arial" panose="020B0604020202020204" pitchFamily="34" charset="0"/>
                <a:cs typeface="Arial" panose="020B0604020202020204" pitchFamily="34" charset="0"/>
              </a:rPr>
              <a:t>The discovery of Writing tool left 2,000 inscribed seals and tablets of 6 to 26 symbols each, about which there are several competing theories as to its origin and linkages - unrelated/ Aryan/ Mundari/ Dravidian?</a:t>
            </a:r>
          </a:p>
          <a:p>
            <a:pPr marL="285750" indent="-285750" algn="just">
              <a:lnSpc>
                <a:spcPct val="90000"/>
              </a:lnSpc>
              <a:buFont typeface="Wingdings" panose="05000000000000000000" pitchFamily="2" charset="2"/>
              <a:buChar char="q"/>
            </a:pPr>
            <a:r>
              <a:rPr lang="en-US" altLang="en-US" b="1" dirty="0">
                <a:solidFill>
                  <a:srgbClr val="000000"/>
                </a:solidFill>
                <a:latin typeface="Arial" panose="020B0604020202020204" pitchFamily="34" charset="0"/>
                <a:cs typeface="Arial" panose="020B0604020202020204" pitchFamily="34" charset="0"/>
              </a:rPr>
              <a:t>But it is clear that there was an equally strong multi-racial and multi-lingual existence then as now – reflected in our epics.</a:t>
            </a:r>
          </a:p>
          <a:p>
            <a:pPr marL="285750" indent="-285750" algn="just">
              <a:lnSpc>
                <a:spcPct val="90000"/>
              </a:lnSpc>
              <a:buFont typeface="Wingdings" panose="05000000000000000000" pitchFamily="2" charset="2"/>
              <a:buChar char="q"/>
            </a:pPr>
            <a:r>
              <a:rPr lang="en-US" dirty="0" err="1" smtClean="0">
                <a:solidFill>
                  <a:srgbClr val="FF0000"/>
                </a:solidFill>
                <a:latin typeface="Arial Black" pitchFamily="34" charset="0"/>
              </a:rPr>
              <a:t>Brāhmī</a:t>
            </a:r>
            <a:r>
              <a:rPr lang="en-GB" altLang="en-US" dirty="0" smtClean="0">
                <a:solidFill>
                  <a:srgbClr val="FF0000"/>
                </a:solidFill>
                <a:latin typeface="Arial Black" pitchFamily="34" charset="0"/>
                <a:cs typeface="Arial" panose="020B0604020202020204" pitchFamily="34" charset="0"/>
              </a:rPr>
              <a:t> </a:t>
            </a:r>
            <a:r>
              <a:rPr lang="en-GB" altLang="en-US" b="1" dirty="0">
                <a:solidFill>
                  <a:srgbClr val="000000"/>
                </a:solidFill>
                <a:latin typeface="Arial" pitchFamily="34" charset="0"/>
                <a:cs typeface="Arial" pitchFamily="34" charset="0"/>
              </a:rPr>
              <a:t>appeared</a:t>
            </a:r>
            <a:r>
              <a:rPr lang="en-GB" altLang="en-US" dirty="0">
                <a:solidFill>
                  <a:srgbClr val="000000"/>
                </a:solidFill>
                <a:latin typeface="Arial Black" pitchFamily="34" charset="0"/>
                <a:cs typeface="Arial" panose="020B0604020202020204" pitchFamily="34" charset="0"/>
              </a:rPr>
              <a:t> </a:t>
            </a:r>
            <a:r>
              <a:rPr lang="en-GB" altLang="en-US" b="1" dirty="0">
                <a:solidFill>
                  <a:srgbClr val="000000"/>
                </a:solidFill>
                <a:latin typeface="Arial" panose="020B0604020202020204" pitchFamily="34" charset="0"/>
                <a:cs typeface="Arial" panose="020B0604020202020204" pitchFamily="34" charset="0"/>
              </a:rPr>
              <a:t>by the 5th c. BC, in which Asoka inscribed his laws onto columns. </a:t>
            </a:r>
          </a:p>
          <a:p>
            <a:pPr marL="285750" indent="-285750" algn="just">
              <a:lnSpc>
                <a:spcPct val="90000"/>
              </a:lnSpc>
              <a:buFont typeface="Wingdings" panose="05000000000000000000" pitchFamily="2" charset="2"/>
              <a:buChar char="q"/>
            </a:pPr>
            <a:r>
              <a:rPr lang="en-GB" altLang="en-US" b="1" dirty="0">
                <a:solidFill>
                  <a:srgbClr val="000000"/>
                </a:solidFill>
                <a:latin typeface="Arial" panose="020B0604020202020204" pitchFamily="34" charset="0"/>
                <a:cs typeface="Arial" panose="020B0604020202020204" pitchFamily="34" charset="0"/>
              </a:rPr>
              <a:t>There are several theories to its origin - </a:t>
            </a:r>
            <a:r>
              <a:rPr lang="en-US" altLang="en-US" b="1" dirty="0">
                <a:solidFill>
                  <a:srgbClr val="000000"/>
                </a:solidFill>
                <a:latin typeface="Arial" panose="020B0604020202020204" pitchFamily="34" charset="0"/>
                <a:cs typeface="Arial" panose="020B0604020202020204" pitchFamily="34" charset="0"/>
              </a:rPr>
              <a:t> </a:t>
            </a:r>
            <a:r>
              <a:rPr lang="en-GB" altLang="en-US" b="1" dirty="0">
                <a:solidFill>
                  <a:srgbClr val="000000"/>
                </a:solidFill>
                <a:latin typeface="Arial" panose="020B0604020202020204" pitchFamily="34" charset="0"/>
                <a:cs typeface="Arial" panose="020B0604020202020204" pitchFamily="34" charset="0"/>
              </a:rPr>
              <a:t>(</a:t>
            </a:r>
            <a:r>
              <a:rPr lang="en-GB" altLang="en-US" b="1" dirty="0" err="1">
                <a:solidFill>
                  <a:srgbClr val="000000"/>
                </a:solidFill>
                <a:latin typeface="Arial" panose="020B0604020202020204" pitchFamily="34" charset="0"/>
                <a:cs typeface="Arial" panose="020B0604020202020204" pitchFamily="34" charset="0"/>
              </a:rPr>
              <a:t>i</a:t>
            </a:r>
            <a:r>
              <a:rPr lang="en-GB" altLang="en-US" b="1" dirty="0">
                <a:solidFill>
                  <a:srgbClr val="000000"/>
                </a:solidFill>
                <a:latin typeface="Arial" panose="020B0604020202020204" pitchFamily="34" charset="0"/>
                <a:cs typeface="Arial" panose="020B0604020202020204" pitchFamily="34" charset="0"/>
              </a:rPr>
              <a:t>) West Semitic; (ii) Southern Semitic – but </a:t>
            </a:r>
            <a:r>
              <a:rPr lang="en-US" altLang="en-US" b="1" dirty="0">
                <a:solidFill>
                  <a:srgbClr val="000000"/>
                </a:solidFill>
                <a:latin typeface="Arial" panose="020B0604020202020204" pitchFamily="34" charset="0"/>
                <a:cs typeface="Arial" panose="020B0604020202020204" pitchFamily="34" charset="0"/>
              </a:rPr>
              <a:t>it</a:t>
            </a:r>
            <a:r>
              <a:rPr lang="en-GB" altLang="en-US" b="1" dirty="0">
                <a:solidFill>
                  <a:srgbClr val="000000"/>
                </a:solidFill>
                <a:latin typeface="Arial" panose="020B0604020202020204" pitchFamily="34" charset="0"/>
                <a:cs typeface="Arial" panose="020B0604020202020204" pitchFamily="34" charset="0"/>
              </a:rPr>
              <a:t> works very differently from Semitic. Some even </a:t>
            </a:r>
            <a:r>
              <a:rPr lang="en-US" altLang="en-US" b="1" dirty="0">
                <a:solidFill>
                  <a:srgbClr val="000000"/>
                </a:solidFill>
                <a:latin typeface="Arial" panose="020B0604020202020204" pitchFamily="34" charset="0"/>
                <a:cs typeface="Arial" panose="020B0604020202020204" pitchFamily="34" charset="0"/>
              </a:rPr>
              <a:t>traced it to the </a:t>
            </a:r>
            <a:r>
              <a:rPr lang="en-GB" altLang="en-US" b="1" dirty="0">
                <a:solidFill>
                  <a:srgbClr val="000000"/>
                </a:solidFill>
                <a:latin typeface="Arial" panose="020B0604020202020204" pitchFamily="34" charset="0"/>
                <a:cs typeface="Arial" panose="020B0604020202020204" pitchFamily="34" charset="0"/>
              </a:rPr>
              <a:t>Indus Script.</a:t>
            </a:r>
          </a:p>
          <a:p>
            <a:pPr marL="285750" indent="-285750" algn="just">
              <a:lnSpc>
                <a:spcPct val="90000"/>
              </a:lnSpc>
              <a:buFont typeface="Wingdings" panose="05000000000000000000" pitchFamily="2" charset="2"/>
              <a:buChar char="q"/>
            </a:pPr>
            <a:r>
              <a:rPr lang="en-GB" altLang="en-US" b="1" dirty="0">
                <a:solidFill>
                  <a:srgbClr val="000000"/>
                </a:solidFill>
                <a:latin typeface="Arial" panose="020B0604020202020204" pitchFamily="34" charset="0"/>
                <a:cs typeface="Arial" panose="020B0604020202020204" pitchFamily="34" charset="0"/>
              </a:rPr>
              <a:t>With </a:t>
            </a:r>
            <a:r>
              <a:rPr lang="en-GB" altLang="en-US" dirty="0" err="1" smtClean="0">
                <a:solidFill>
                  <a:srgbClr val="FF0000"/>
                </a:solidFill>
                <a:latin typeface="Arial Black" pitchFamily="34" charset="0"/>
                <a:cs typeface="Arial" panose="020B0604020202020204" pitchFamily="34" charset="0"/>
              </a:rPr>
              <a:t>Kharoşţh</a:t>
            </a:r>
            <a:r>
              <a:rPr lang="en-US" dirty="0" smtClean="0">
                <a:solidFill>
                  <a:srgbClr val="FF0000"/>
                </a:solidFill>
                <a:latin typeface="Arial Black" pitchFamily="34" charset="0"/>
              </a:rPr>
              <a:t>ī</a:t>
            </a:r>
            <a:r>
              <a:rPr lang="en-GB" altLang="en-US" dirty="0" smtClean="0">
                <a:solidFill>
                  <a:srgbClr val="FF0000"/>
                </a:solidFill>
                <a:latin typeface="Arial Black" pitchFamily="34" charset="0"/>
                <a:cs typeface="Arial" panose="020B0604020202020204" pitchFamily="34" charset="0"/>
              </a:rPr>
              <a:t>,</a:t>
            </a:r>
            <a:r>
              <a:rPr lang="en-GB" altLang="en-US" b="1" dirty="0" smtClean="0">
                <a:solidFill>
                  <a:srgbClr val="000000"/>
                </a:solidFill>
                <a:latin typeface="Arial" panose="020B0604020202020204" pitchFamily="34" charset="0"/>
                <a:cs typeface="Arial" panose="020B0604020202020204" pitchFamily="34" charset="0"/>
              </a:rPr>
              <a:t> </a:t>
            </a:r>
            <a:r>
              <a:rPr lang="en-US" b="1" dirty="0" err="1" smtClean="0">
                <a:latin typeface="Arial" pitchFamily="34" charset="0"/>
                <a:cs typeface="Arial" pitchFamily="34" charset="0"/>
              </a:rPr>
              <a:t>Brāhmī</a:t>
            </a:r>
            <a:r>
              <a:rPr lang="en-GB" altLang="en-US" b="1" dirty="0" smtClean="0">
                <a:solidFill>
                  <a:srgbClr val="000000"/>
                </a:solidFill>
                <a:latin typeface="Arial" pitchFamily="34" charset="0"/>
                <a:cs typeface="Arial" pitchFamily="34" charset="0"/>
              </a:rPr>
              <a:t> </a:t>
            </a:r>
            <a:r>
              <a:rPr lang="en-GB" altLang="en-US" b="1" dirty="0">
                <a:solidFill>
                  <a:srgbClr val="000000"/>
                </a:solidFill>
                <a:latin typeface="Arial" pitchFamily="34" charset="0"/>
                <a:cs typeface="Arial" pitchFamily="34" charset="0"/>
              </a:rPr>
              <a:t>became the most widespread tool.</a:t>
            </a:r>
          </a:p>
          <a:p>
            <a:pPr marL="285750" indent="-285750" algn="just">
              <a:lnSpc>
                <a:spcPct val="90000"/>
              </a:lnSpc>
              <a:buFont typeface="Wingdings" panose="05000000000000000000" pitchFamily="2" charset="2"/>
              <a:buChar char="q"/>
            </a:pPr>
            <a:r>
              <a:rPr lang="en-GB" altLang="en-US" b="1" dirty="0">
                <a:solidFill>
                  <a:srgbClr val="000000"/>
                </a:solidFill>
                <a:latin typeface="Arial" pitchFamily="34" charset="0"/>
                <a:cs typeface="Arial" pitchFamily="34" charset="0"/>
              </a:rPr>
              <a:t>The underlying unity of Indian </a:t>
            </a:r>
            <a:r>
              <a:rPr lang="en-US" altLang="en-US" b="1" dirty="0">
                <a:solidFill>
                  <a:srgbClr val="000000"/>
                </a:solidFill>
                <a:latin typeface="Arial" panose="020B0604020202020204" pitchFamily="34" charset="0"/>
                <a:cs typeface="Arial" panose="020B0604020202020204" pitchFamily="34" charset="0"/>
              </a:rPr>
              <a:t>scripts is </a:t>
            </a:r>
            <a:r>
              <a:rPr lang="en-GB" altLang="en-US" b="1" dirty="0">
                <a:solidFill>
                  <a:srgbClr val="000000"/>
                </a:solidFill>
                <a:latin typeface="Arial" panose="020B0604020202020204" pitchFamily="34" charset="0"/>
                <a:cs typeface="Arial" panose="020B0604020202020204" pitchFamily="34" charset="0"/>
              </a:rPr>
              <a:t>due to the </a:t>
            </a:r>
            <a:r>
              <a:rPr lang="en-US" b="1" dirty="0" err="1" smtClean="0">
                <a:latin typeface="Arial" pitchFamily="34" charset="0"/>
                <a:cs typeface="Arial" pitchFamily="34" charset="0"/>
              </a:rPr>
              <a:t>Brāhmī</a:t>
            </a:r>
            <a:r>
              <a:rPr lang="en-US" altLang="en-US" b="1" dirty="0" smtClean="0">
                <a:solidFill>
                  <a:srgbClr val="000000"/>
                </a:solidFill>
                <a:latin typeface="Arial" panose="020B0604020202020204" pitchFamily="34" charset="0"/>
                <a:cs typeface="Arial" panose="020B0604020202020204" pitchFamily="34" charset="0"/>
              </a:rPr>
              <a:t>. </a:t>
            </a:r>
            <a:r>
              <a:rPr lang="en-US" altLang="en-US" b="1" dirty="0">
                <a:solidFill>
                  <a:srgbClr val="000000"/>
                </a:solidFill>
                <a:latin typeface="Arial" panose="020B0604020202020204" pitchFamily="34" charset="0"/>
                <a:cs typeface="Arial" panose="020B0604020202020204" pitchFamily="34" charset="0"/>
              </a:rPr>
              <a:t>Like </a:t>
            </a:r>
            <a:r>
              <a:rPr lang="en-GB" altLang="en-US" b="1" dirty="0">
                <a:solidFill>
                  <a:srgbClr val="000000"/>
                </a:solidFill>
                <a:latin typeface="Arial" panose="020B0604020202020204" pitchFamily="34" charset="0"/>
                <a:cs typeface="Arial" panose="020B0604020202020204" pitchFamily="34" charset="0"/>
              </a:rPr>
              <a:t>the Greek, it gave rise to many Asian scripts - </a:t>
            </a:r>
            <a:r>
              <a:rPr lang="en-GB" altLang="en-US" b="1" dirty="0">
                <a:solidFill>
                  <a:srgbClr val="000000"/>
                </a:solidFill>
                <a:latin typeface="Arial Unicode MS" pitchFamily="34" charset="-128"/>
                <a:ea typeface="Arial Unicode MS" pitchFamily="34" charset="-128"/>
              </a:rPr>
              <a:t>Burmese, Thai, Tibetan, etc </a:t>
            </a:r>
            <a:endParaRPr lang="en-IN" dirty="0"/>
          </a:p>
        </p:txBody>
      </p:sp>
    </p:spTree>
    <p:extLst>
      <p:ext uri="{BB962C8B-B14F-4D97-AF65-F5344CB8AC3E}">
        <p14:creationId xmlns:p14="http://schemas.microsoft.com/office/powerpoint/2010/main" xmlns="" val="2311233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6">
            <a:extLst>
              <a:ext uri="{FF2B5EF4-FFF2-40B4-BE49-F238E27FC236}">
                <a16:creationId xmlns:a16="http://schemas.microsoft.com/office/drawing/2014/main" xmlns="" id="{4651D86B-8F13-4A33-B050-7B5F57097AA1}"/>
              </a:ext>
            </a:extLst>
          </p:cNvPr>
          <p:cNvSpPr>
            <a:spLocks noChangeArrowheads="1"/>
          </p:cNvSpPr>
          <p:nvPr/>
        </p:nvSpPr>
        <p:spPr bwMode="auto">
          <a:xfrm>
            <a:off x="1524000" y="-908050"/>
            <a:ext cx="9144000"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pic>
        <p:nvPicPr>
          <p:cNvPr id="8196" name="Picture 5" descr="file:///C:/Lipi/Ancient%20Scripts%20of%20the%20World%20The%20Brahmi%20Script_files/bl1x1.gif">
            <a:extLst>
              <a:ext uri="{FF2B5EF4-FFF2-40B4-BE49-F238E27FC236}">
                <a16:creationId xmlns:a16="http://schemas.microsoft.com/office/drawing/2014/main" xmlns="" id="{D33D16BB-946D-4436-A168-0B188AD355FB}"/>
              </a:ext>
            </a:extLst>
          </p:cNvPr>
          <p:cNvPicPr>
            <a:picLocks noChangeAspect="1" noChangeArrowheads="1"/>
          </p:cNvPicPr>
          <p:nvPr/>
        </p:nvPicPr>
        <p:blipFill>
          <a:blip r:embed="rId2" r:link="rId3">
            <a:extLst>
              <a:ext uri="{28A0092B-C50C-407E-A947-70E740481C1C}">
                <a14:useLocalDpi xmlns:a14="http://schemas.microsoft.com/office/drawing/2010/main" xmlns="" val="0"/>
              </a:ext>
            </a:extLst>
          </a:blip>
          <a:srcRect/>
          <a:stretch>
            <a:fillRect/>
          </a:stretch>
        </p:blipFill>
        <p:spPr bwMode="auto">
          <a:xfrm>
            <a:off x="1524001" y="-290513"/>
            <a:ext cx="9525" cy="9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197" name="Picture 4" descr="file:///C:/Lipi/Ancient%20Scripts%20of%20the%20World%20The%20Brahmi%20Script_files/brahmi.gif">
            <a:hlinkClick r:id="rId4"/>
            <a:extLst>
              <a:ext uri="{FF2B5EF4-FFF2-40B4-BE49-F238E27FC236}">
                <a16:creationId xmlns:a16="http://schemas.microsoft.com/office/drawing/2014/main" xmlns="" id="{059B53D9-C0F9-4651-AB35-953C9B632863}"/>
              </a:ext>
            </a:extLst>
          </p:cNvPr>
          <p:cNvPicPr>
            <a:picLocks noChangeAspect="1" noChangeArrowheads="1"/>
          </p:cNvPicPr>
          <p:nvPr/>
        </p:nvPicPr>
        <p:blipFill>
          <a:blip r:embed="rId5" r:link="rId6" cstate="print">
            <a:extLst>
              <a:ext uri="{28A0092B-C50C-407E-A947-70E740481C1C}">
                <a14:useLocalDpi xmlns:a14="http://schemas.microsoft.com/office/drawing/2010/main" xmlns="" val="0"/>
              </a:ext>
            </a:extLst>
          </a:blip>
          <a:srcRect/>
          <a:stretch>
            <a:fillRect/>
          </a:stretch>
        </p:blipFill>
        <p:spPr bwMode="auto">
          <a:xfrm>
            <a:off x="1336414" y="190922"/>
            <a:ext cx="5061621" cy="6408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198" name="Rectangle 29">
            <a:extLst>
              <a:ext uri="{FF2B5EF4-FFF2-40B4-BE49-F238E27FC236}">
                <a16:creationId xmlns:a16="http://schemas.microsoft.com/office/drawing/2014/main" xmlns="" id="{A507BA66-51DE-44AB-8E07-7143AA636E8D}"/>
              </a:ext>
            </a:extLst>
          </p:cNvPr>
          <p:cNvSpPr>
            <a:spLocks noChangeArrowheads="1"/>
          </p:cNvSpPr>
          <p:nvPr/>
        </p:nvSpPr>
        <p:spPr bwMode="auto">
          <a:xfrm>
            <a:off x="1524000" y="1393826"/>
            <a:ext cx="9144000" cy="646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GB" altLang="en-US" sz="1200">
                <a:solidFill>
                  <a:srgbClr val="000000"/>
                </a:solidFill>
                <a:latin typeface="Arial Unicode MS" pitchFamily="34" charset="-128"/>
                <a:ea typeface="Arial Unicode MS" pitchFamily="34" charset="-128"/>
              </a:rPr>
              <a:t> </a:t>
            </a:r>
          </a:p>
          <a:p>
            <a:endParaRPr lang="en-GB" altLang="en-US"/>
          </a:p>
        </p:txBody>
      </p:sp>
      <p:sp>
        <p:nvSpPr>
          <p:cNvPr id="8200" name="Rectangle 31">
            <a:extLst>
              <a:ext uri="{FF2B5EF4-FFF2-40B4-BE49-F238E27FC236}">
                <a16:creationId xmlns:a16="http://schemas.microsoft.com/office/drawing/2014/main" xmlns="" id="{4E423C84-1DDE-44AE-83E6-7FE5906BE840}"/>
              </a:ext>
            </a:extLst>
          </p:cNvPr>
          <p:cNvSpPr>
            <a:spLocks noChangeArrowheads="1"/>
          </p:cNvSpPr>
          <p:nvPr/>
        </p:nvSpPr>
        <p:spPr bwMode="auto">
          <a:xfrm>
            <a:off x="5696267" y="1223963"/>
            <a:ext cx="4621212" cy="7540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r>
              <a:rPr lang="en-GB" altLang="en-US" sz="3600" b="1" dirty="0">
                <a:solidFill>
                  <a:srgbClr val="000000"/>
                </a:solidFill>
                <a:latin typeface="Beanie" pitchFamily="2" charset="0"/>
                <a:ea typeface="Arial Unicode MS" pitchFamily="34" charset="-128"/>
              </a:rPr>
              <a:t>The </a:t>
            </a:r>
            <a:r>
              <a:rPr lang="en-US" sz="3600" dirty="0" err="1" smtClean="0">
                <a:solidFill>
                  <a:srgbClr val="FF0000"/>
                </a:solidFill>
                <a:latin typeface="Arial Black" pitchFamily="34" charset="0"/>
              </a:rPr>
              <a:t>Brāhmī</a:t>
            </a:r>
            <a:r>
              <a:rPr lang="en-US" altLang="en-US" sz="3600" b="1" dirty="0" smtClean="0">
                <a:solidFill>
                  <a:srgbClr val="000000"/>
                </a:solidFill>
                <a:latin typeface="Beanie" pitchFamily="2" charset="0"/>
                <a:ea typeface="Arial Unicode MS" pitchFamily="34" charset="-128"/>
              </a:rPr>
              <a:t>,</a:t>
            </a:r>
            <a:r>
              <a:rPr lang="en-GB" altLang="en-US" sz="3600" b="1" dirty="0" smtClean="0">
                <a:solidFill>
                  <a:srgbClr val="000000"/>
                </a:solidFill>
                <a:latin typeface="Beanie" pitchFamily="2" charset="0"/>
                <a:ea typeface="Arial Unicode MS" pitchFamily="34" charset="-128"/>
              </a:rPr>
              <a:t> </a:t>
            </a:r>
            <a:endParaRPr lang="en-US" altLang="en-US" sz="3600" b="1" dirty="0">
              <a:solidFill>
                <a:srgbClr val="000000"/>
              </a:solidFill>
              <a:latin typeface="Beanie" pitchFamily="2" charset="0"/>
              <a:ea typeface="Arial Unicode MS" pitchFamily="34" charset="-128"/>
            </a:endParaRPr>
          </a:p>
          <a:p>
            <a:pPr algn="r" eaLnBrk="1" hangingPunct="1"/>
            <a:r>
              <a:rPr lang="en-US" altLang="en-US" sz="2800" b="1" dirty="0">
                <a:solidFill>
                  <a:srgbClr val="000000"/>
                </a:solidFill>
                <a:latin typeface="Eras Bold ITC" panose="020B0907030504020204" pitchFamily="34" charset="0"/>
                <a:ea typeface="Arial Unicode MS" pitchFamily="34" charset="-128"/>
              </a:rPr>
              <a:t>A </a:t>
            </a:r>
            <a:r>
              <a:rPr lang="en-US" altLang="en-US" sz="2800" dirty="0">
                <a:latin typeface="Eras Bold ITC" panose="020B0907030504020204" pitchFamily="34" charset="0"/>
              </a:rPr>
              <a:t>Sample</a:t>
            </a:r>
            <a:endParaRPr lang="en-GB" altLang="en-US" sz="2800" dirty="0">
              <a:latin typeface="Eras Bold ITC" panose="020B0907030504020204" pitchFamily="34" charset="0"/>
            </a:endParaRPr>
          </a:p>
        </p:txBody>
      </p:sp>
      <p:sp>
        <p:nvSpPr>
          <p:cNvPr id="7" name="TextBox 6"/>
          <p:cNvSpPr txBox="1"/>
          <p:nvPr/>
        </p:nvSpPr>
        <p:spPr>
          <a:xfrm>
            <a:off x="7357403" y="2940148"/>
            <a:ext cx="3601329" cy="1477328"/>
          </a:xfrm>
          <a:prstGeom prst="rect">
            <a:avLst/>
          </a:prstGeom>
          <a:noFill/>
        </p:spPr>
        <p:txBody>
          <a:bodyPr wrap="square" rtlCol="0">
            <a:spAutoFit/>
          </a:bodyPr>
          <a:lstStyle/>
          <a:p>
            <a:r>
              <a:rPr lang="en-GB" altLang="en-US" b="1" dirty="0" smtClean="0">
                <a:solidFill>
                  <a:srgbClr val="000000"/>
                </a:solidFill>
                <a:latin typeface="Arial" pitchFamily="34" charset="0"/>
                <a:cs typeface="Arial" pitchFamily="34" charset="0"/>
              </a:rPr>
              <a:t>Although the </a:t>
            </a:r>
            <a:r>
              <a:rPr lang="en-GB" altLang="en-US" b="1" dirty="0" err="1" smtClean="0">
                <a:solidFill>
                  <a:srgbClr val="000000"/>
                </a:solidFill>
                <a:latin typeface="Arial" pitchFamily="34" charset="0"/>
                <a:cs typeface="Arial" pitchFamily="34" charset="0"/>
              </a:rPr>
              <a:t>Harappan</a:t>
            </a:r>
            <a:r>
              <a:rPr lang="en-GB" altLang="en-US" b="1" dirty="0" smtClean="0">
                <a:solidFill>
                  <a:srgbClr val="000000"/>
                </a:solidFill>
                <a:latin typeface="Arial" pitchFamily="34" charset="0"/>
                <a:cs typeface="Arial" pitchFamily="34" charset="0"/>
              </a:rPr>
              <a:t> </a:t>
            </a:r>
            <a:r>
              <a:rPr lang="en-GB" altLang="en-US" b="1" dirty="0" smtClean="0">
                <a:solidFill>
                  <a:srgbClr val="000000"/>
                </a:solidFill>
                <a:latin typeface="Arial" pitchFamily="34" charset="0"/>
                <a:cs typeface="Arial" pitchFamily="34" charset="0"/>
              </a:rPr>
              <a:t>civilization ended </a:t>
            </a:r>
            <a:r>
              <a:rPr lang="en-US" altLang="en-US" b="1" dirty="0" smtClean="0">
                <a:solidFill>
                  <a:srgbClr val="000000"/>
                </a:solidFill>
                <a:latin typeface="Arial" pitchFamily="34" charset="0"/>
                <a:cs typeface="Arial" pitchFamily="34" charset="0"/>
              </a:rPr>
              <a:t>by </a:t>
            </a:r>
            <a:r>
              <a:rPr lang="en-GB" altLang="en-US" b="1" dirty="0" smtClean="0">
                <a:solidFill>
                  <a:srgbClr val="000000"/>
                </a:solidFill>
                <a:latin typeface="Arial" pitchFamily="34" charset="0"/>
                <a:cs typeface="Arial" pitchFamily="34" charset="0"/>
              </a:rPr>
              <a:t>1900 </a:t>
            </a:r>
            <a:r>
              <a:rPr lang="en-GB" altLang="en-US" b="1" dirty="0" smtClean="0">
                <a:solidFill>
                  <a:srgbClr val="000000"/>
                </a:solidFill>
                <a:latin typeface="Arial" pitchFamily="34" charset="0"/>
                <a:cs typeface="Arial" pitchFamily="34" charset="0"/>
              </a:rPr>
              <a:t>BC, the </a:t>
            </a:r>
            <a:r>
              <a:rPr lang="en-GB" altLang="en-US" b="1" dirty="0" smtClean="0">
                <a:solidFill>
                  <a:srgbClr val="000000"/>
                </a:solidFill>
                <a:latin typeface="Arial" pitchFamily="34" charset="0"/>
                <a:cs typeface="Arial" pitchFamily="34" charset="0"/>
              </a:rPr>
              <a:t>first </a:t>
            </a:r>
            <a:r>
              <a:rPr lang="en-US" dirty="0" err="1" smtClean="0">
                <a:solidFill>
                  <a:srgbClr val="FF0000"/>
                </a:solidFill>
                <a:latin typeface="Arial Black" pitchFamily="34" charset="0"/>
                <a:cs typeface="Arial" pitchFamily="34" charset="0"/>
              </a:rPr>
              <a:t>Brāhmī</a:t>
            </a:r>
            <a:r>
              <a:rPr lang="en-GB" altLang="en-US" b="1" dirty="0" smtClean="0">
                <a:solidFill>
                  <a:srgbClr val="000000"/>
                </a:solidFill>
                <a:latin typeface="Arial" pitchFamily="34" charset="0"/>
                <a:cs typeface="Arial" pitchFamily="34" charset="0"/>
              </a:rPr>
              <a:t> </a:t>
            </a:r>
            <a:r>
              <a:rPr lang="en-GB" altLang="en-US" b="1" dirty="0" smtClean="0">
                <a:solidFill>
                  <a:srgbClr val="000000"/>
                </a:solidFill>
                <a:latin typeface="Arial" pitchFamily="34" charset="0"/>
                <a:cs typeface="Arial" pitchFamily="34" charset="0"/>
              </a:rPr>
              <a:t>and </a:t>
            </a:r>
            <a:r>
              <a:rPr lang="en-GB" altLang="en-US" dirty="0" err="1" smtClean="0">
                <a:solidFill>
                  <a:srgbClr val="FF0000"/>
                </a:solidFill>
                <a:latin typeface="Arial Black" pitchFamily="34" charset="0"/>
                <a:cs typeface="Arial" panose="020B0604020202020204" pitchFamily="34" charset="0"/>
              </a:rPr>
              <a:t>Kharoşţh</a:t>
            </a:r>
            <a:r>
              <a:rPr lang="en-US" dirty="0" smtClean="0">
                <a:solidFill>
                  <a:srgbClr val="FF0000"/>
                </a:solidFill>
                <a:latin typeface="Arial Black" pitchFamily="34" charset="0"/>
              </a:rPr>
              <a:t>ī </a:t>
            </a:r>
            <a:r>
              <a:rPr lang="en-GB" altLang="en-US" b="1" dirty="0" smtClean="0">
                <a:solidFill>
                  <a:srgbClr val="000000"/>
                </a:solidFill>
                <a:latin typeface="Arial" pitchFamily="34" charset="0"/>
                <a:cs typeface="Arial" pitchFamily="34" charset="0"/>
              </a:rPr>
              <a:t>inscriptions </a:t>
            </a:r>
            <a:r>
              <a:rPr lang="en-GB" altLang="en-US" b="1" dirty="0" smtClean="0">
                <a:solidFill>
                  <a:srgbClr val="000000"/>
                </a:solidFill>
                <a:latin typeface="Arial" pitchFamily="34" charset="0"/>
                <a:cs typeface="Arial" pitchFamily="34" charset="0"/>
              </a:rPr>
              <a:t>date to roughly 500 BC.</a:t>
            </a:r>
            <a:endParaRPr lang="en-US" dirty="0"/>
          </a:p>
        </p:txBody>
      </p:sp>
    </p:spTree>
    <p:extLst>
      <p:ext uri="{BB962C8B-B14F-4D97-AF65-F5344CB8AC3E}">
        <p14:creationId xmlns:p14="http://schemas.microsoft.com/office/powerpoint/2010/main" xmlns="" val="3453807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1028"/>
          <p:cNvSpPr>
            <a:spLocks noChangeArrowheads="1"/>
          </p:cNvSpPr>
          <p:nvPr/>
        </p:nvSpPr>
        <p:spPr bwMode="auto">
          <a:xfrm>
            <a:off x="2444751" y="-338138"/>
            <a:ext cx="12192000" cy="369332"/>
          </a:xfrm>
          <a:prstGeom prst="rect">
            <a:avLst/>
          </a:prstGeom>
          <a:noFill/>
          <a:ln w="9525">
            <a:noFill/>
            <a:miter lim="800000"/>
            <a:headEnd/>
            <a:tailEnd/>
          </a:ln>
          <a:effectLst/>
        </p:spPr>
        <p:txBody>
          <a:bodyPr>
            <a:spAutoFit/>
          </a:bodyPr>
          <a:lstStyle/>
          <a:p>
            <a:pPr eaLnBrk="1" hangingPunct="1"/>
            <a:endParaRPr lang="en-IN" altLang="en-US"/>
          </a:p>
        </p:txBody>
      </p:sp>
      <p:graphicFrame>
        <p:nvGraphicFramePr>
          <p:cNvPr id="10244" name="Object 1027"/>
          <p:cNvGraphicFramePr>
            <a:graphicFrameLocks noChangeAspect="1"/>
          </p:cNvGraphicFramePr>
          <p:nvPr/>
        </p:nvGraphicFramePr>
        <p:xfrm>
          <a:off x="2598059" y="-105160"/>
          <a:ext cx="6647029" cy="6858000"/>
        </p:xfrm>
        <a:graphic>
          <a:graphicData uri="http://schemas.openxmlformats.org/presentationml/2006/ole">
            <p:oleObj spid="_x0000_s1027" name="Bitmap Image" r:id="rId3" imgW="6009524" imgH="8266667" progId="Paint.Picture">
              <p:embed/>
            </p:oleObj>
          </a:graphicData>
        </a:graphic>
      </p:graphicFrame>
      <p:sp>
        <p:nvSpPr>
          <p:cNvPr id="5" name="TextBox 4"/>
          <p:cNvSpPr txBox="1"/>
          <p:nvPr/>
        </p:nvSpPr>
        <p:spPr>
          <a:xfrm>
            <a:off x="261258" y="2685141"/>
            <a:ext cx="2017486" cy="1200329"/>
          </a:xfrm>
          <a:prstGeom prst="rect">
            <a:avLst/>
          </a:prstGeom>
          <a:noFill/>
        </p:spPr>
        <p:txBody>
          <a:bodyPr wrap="square" rtlCol="0">
            <a:spAutoFit/>
          </a:bodyPr>
          <a:lstStyle/>
          <a:p>
            <a:r>
              <a:rPr lang="en-US" dirty="0" smtClean="0">
                <a:latin typeface="Arial Black" pitchFamily="34" charset="0"/>
              </a:rPr>
              <a:t>The</a:t>
            </a:r>
          </a:p>
          <a:p>
            <a:r>
              <a:rPr lang="en-US" dirty="0" smtClean="0">
                <a:latin typeface="Arial Black" pitchFamily="34" charset="0"/>
              </a:rPr>
              <a:t>Development of </a:t>
            </a:r>
          </a:p>
          <a:p>
            <a:r>
              <a:rPr lang="en-US" dirty="0" err="1" smtClean="0">
                <a:solidFill>
                  <a:srgbClr val="FF0000"/>
                </a:solidFill>
                <a:latin typeface="Arial Black" pitchFamily="34" charset="0"/>
              </a:rPr>
              <a:t>Brāhmī</a:t>
            </a:r>
            <a:endParaRPr lang="en-US" dirty="0">
              <a:latin typeface="Arial Black"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Language_travel_from_India.png">
            <a:extLst>
              <a:ext uri="{FF2B5EF4-FFF2-40B4-BE49-F238E27FC236}">
                <a16:creationId xmlns:a16="http://schemas.microsoft.com/office/drawing/2014/main" xmlns="" id="{717ED1C4-062A-4056-90B2-FBC86271ED5B}"/>
              </a:ext>
            </a:extLst>
          </p:cNvPr>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2400" y="0"/>
            <a:ext cx="8239125"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TextBox 3">
            <a:extLst>
              <a:ext uri="{FF2B5EF4-FFF2-40B4-BE49-F238E27FC236}">
                <a16:creationId xmlns:a16="http://schemas.microsoft.com/office/drawing/2014/main" xmlns="" id="{6E097399-37BE-4E19-BB78-9CB92749114A}"/>
              </a:ext>
            </a:extLst>
          </p:cNvPr>
          <p:cNvSpPr txBox="1">
            <a:spLocks noChangeArrowheads="1"/>
          </p:cNvSpPr>
          <p:nvPr/>
        </p:nvSpPr>
        <p:spPr bwMode="auto">
          <a:xfrm>
            <a:off x="8989255" y="1645920"/>
            <a:ext cx="2321170" cy="1938992"/>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a:spcBef>
                <a:spcPct val="0"/>
              </a:spcBef>
              <a:buNone/>
            </a:pPr>
            <a:r>
              <a:rPr lang="en-US" altLang="en-US" sz="4000" dirty="0">
                <a:solidFill>
                  <a:srgbClr val="FFFF00"/>
                </a:solidFill>
                <a:latin typeface="Impact" panose="020B0806030902050204" pitchFamily="34" charset="0"/>
              </a:rPr>
              <a:t>SPREAD OF </a:t>
            </a:r>
            <a:r>
              <a:rPr lang="en-US" sz="4000" dirty="0" err="1" smtClean="0">
                <a:solidFill>
                  <a:schemeClr val="bg1"/>
                </a:solidFill>
                <a:latin typeface="Arial Black" pitchFamily="34" charset="0"/>
              </a:rPr>
              <a:t>Brāhmī</a:t>
            </a:r>
            <a:r>
              <a:rPr lang="en-US" altLang="en-US" sz="4000" dirty="0" smtClean="0">
                <a:solidFill>
                  <a:srgbClr val="FFFF00"/>
                </a:solidFill>
                <a:latin typeface="Impact" panose="020B0806030902050204" pitchFamily="34" charset="0"/>
              </a:rPr>
              <a:t> </a:t>
            </a:r>
            <a:r>
              <a:rPr lang="en-US" altLang="en-US" sz="4000" dirty="0">
                <a:solidFill>
                  <a:srgbClr val="FFFF00"/>
                </a:solidFill>
                <a:latin typeface="Impact" panose="020B0806030902050204" pitchFamily="34" charset="0"/>
              </a:rPr>
              <a:t>IN ASIA</a:t>
            </a:r>
            <a:endParaRPr lang="en-IN" altLang="en-US" sz="4000" dirty="0">
              <a:solidFill>
                <a:srgbClr val="FFFF00"/>
              </a:solidFill>
              <a:latin typeface="Impact" panose="020B0806030902050204" pitchFamily="34" charset="0"/>
            </a:endParaRPr>
          </a:p>
        </p:txBody>
      </p:sp>
    </p:spTree>
    <p:extLst>
      <p:ext uri="{BB962C8B-B14F-4D97-AF65-F5344CB8AC3E}">
        <p14:creationId xmlns:p14="http://schemas.microsoft.com/office/powerpoint/2010/main" xmlns="" val="2209611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Impact" pitchFamily="34" charset="0"/>
              </a:rPr>
              <a:t>Types of Writing System &amp; </a:t>
            </a:r>
            <a:r>
              <a:rPr lang="en-US" dirty="0" err="1" smtClean="0">
                <a:latin typeface="Impact" pitchFamily="34" charset="0"/>
              </a:rPr>
              <a:t>Brahmi</a:t>
            </a:r>
            <a:endParaRPr lang="en-US" dirty="0">
              <a:latin typeface="Impact" pitchFamily="34" charset="0"/>
            </a:endParaRPr>
          </a:p>
        </p:txBody>
      </p:sp>
      <p:sp>
        <p:nvSpPr>
          <p:cNvPr id="3" name="Content Placeholder 2"/>
          <p:cNvSpPr>
            <a:spLocks noGrp="1"/>
          </p:cNvSpPr>
          <p:nvPr>
            <p:ph idx="1"/>
          </p:nvPr>
        </p:nvSpPr>
        <p:spPr>
          <a:xfrm>
            <a:off x="604911" y="1856934"/>
            <a:ext cx="11169747" cy="4684543"/>
          </a:xfrm>
        </p:spPr>
        <p:txBody>
          <a:bodyPr>
            <a:normAutofit fontScale="92500" lnSpcReduction="10000"/>
          </a:bodyPr>
          <a:lstStyle/>
          <a:p>
            <a:r>
              <a:rPr lang="en-GB" altLang="en-US" sz="2200" b="1" u="sng" dirty="0" smtClean="0">
                <a:latin typeface="Arial Black" pitchFamily="34" charset="0"/>
                <a:cs typeface="Arial" pitchFamily="34" charset="0"/>
              </a:rPr>
              <a:t>Proto-Writing</a:t>
            </a:r>
            <a:r>
              <a:rPr lang="en-GB" altLang="en-US" sz="2200" dirty="0" smtClean="0">
                <a:latin typeface="Arial Black" pitchFamily="34" charset="0"/>
                <a:cs typeface="Arial" pitchFamily="34" charset="0"/>
              </a:rPr>
              <a:t>: </a:t>
            </a:r>
            <a:r>
              <a:rPr lang="en-US" altLang="en-US" sz="2200" dirty="0" smtClean="0">
                <a:latin typeface="Arial Black" pitchFamily="34" charset="0"/>
                <a:cs typeface="Arial" pitchFamily="34" charset="0"/>
              </a:rPr>
              <a:t>R</a:t>
            </a:r>
            <a:r>
              <a:rPr lang="en-GB" altLang="en-US" sz="2200" dirty="0" err="1" smtClean="0">
                <a:latin typeface="Arial Black" pitchFamily="34" charset="0"/>
                <a:cs typeface="Arial" pitchFamily="34" charset="0"/>
              </a:rPr>
              <a:t>udimentary</a:t>
            </a:r>
            <a:r>
              <a:rPr lang="en-GB" altLang="en-US" sz="2200" dirty="0" smtClean="0">
                <a:latin typeface="Arial Black" pitchFamily="34" charset="0"/>
                <a:cs typeface="Arial" pitchFamily="34" charset="0"/>
              </a:rPr>
              <a:t> with small </a:t>
            </a:r>
            <a:r>
              <a:rPr lang="en-US" altLang="en-US" sz="2200" dirty="0" smtClean="0">
                <a:latin typeface="Arial Black" pitchFamily="34" charset="0"/>
                <a:cs typeface="Arial" pitchFamily="34" charset="0"/>
              </a:rPr>
              <a:t>no of </a:t>
            </a:r>
            <a:r>
              <a:rPr lang="en-GB" altLang="en-US" sz="2200" dirty="0" smtClean="0">
                <a:latin typeface="Arial Black" pitchFamily="34" charset="0"/>
                <a:cs typeface="Arial" pitchFamily="34" charset="0"/>
              </a:rPr>
              <a:t> signs </a:t>
            </a:r>
            <a:r>
              <a:rPr lang="en-US" altLang="en-US" sz="2200" dirty="0" smtClean="0">
                <a:latin typeface="Arial Black" pitchFamily="34" charset="0"/>
                <a:cs typeface="Arial" pitchFamily="34" charset="0"/>
              </a:rPr>
              <a:t>&amp;</a:t>
            </a:r>
            <a:r>
              <a:rPr lang="en-GB" altLang="en-US" sz="2200" dirty="0" smtClean="0">
                <a:latin typeface="Arial Black" pitchFamily="34" charset="0"/>
                <a:cs typeface="Arial" pitchFamily="34" charset="0"/>
              </a:rPr>
              <a:t> room for </a:t>
            </a:r>
            <a:r>
              <a:rPr lang="en-GB" altLang="en-US" sz="2200" dirty="0" smtClean="0">
                <a:latin typeface="Arial Black" pitchFamily="34" charset="0"/>
                <a:cs typeface="Arial" pitchFamily="34" charset="0"/>
              </a:rPr>
              <a:t>interpretation </a:t>
            </a:r>
            <a:r>
              <a:rPr lang="en-US" altLang="en-US" sz="2200" dirty="0" smtClean="0">
                <a:latin typeface="Arial Black" pitchFamily="34" charset="0"/>
                <a:cs typeface="Arial" pitchFamily="34" charset="0"/>
              </a:rPr>
              <a:t>(</a:t>
            </a:r>
            <a:r>
              <a:rPr lang="en-GB" altLang="en-US" sz="2200" dirty="0" err="1" smtClean="0">
                <a:latin typeface="Arial Black" pitchFamily="34" charset="0"/>
                <a:cs typeface="Arial" pitchFamily="34" charset="0"/>
              </a:rPr>
              <a:t>Mixtec</a:t>
            </a:r>
            <a:r>
              <a:rPr lang="en-GB" altLang="en-US" sz="2200" dirty="0" smtClean="0">
                <a:latin typeface="Arial Black" pitchFamily="34" charset="0"/>
                <a:cs typeface="Arial" pitchFamily="34" charset="0"/>
              </a:rPr>
              <a:t> </a:t>
            </a:r>
            <a:r>
              <a:rPr lang="en-US" altLang="en-US" sz="2200" dirty="0" smtClean="0">
                <a:latin typeface="Arial Black" pitchFamily="34" charset="0"/>
                <a:cs typeface="Arial" pitchFamily="34" charset="0"/>
              </a:rPr>
              <a:t>&amp; </a:t>
            </a:r>
            <a:r>
              <a:rPr lang="en-US" altLang="en-US" sz="2200" dirty="0" err="1" smtClean="0">
                <a:latin typeface="Arial Black" pitchFamily="34" charset="0"/>
                <a:cs typeface="Arial" pitchFamily="34" charset="0"/>
              </a:rPr>
              <a:t>Naxi</a:t>
            </a:r>
            <a:r>
              <a:rPr lang="en-US" altLang="en-US" sz="2200" dirty="0" smtClean="0">
                <a:latin typeface="Arial Black" pitchFamily="34" charset="0"/>
                <a:cs typeface="Arial" pitchFamily="34" charset="0"/>
              </a:rPr>
              <a:t>)</a:t>
            </a:r>
            <a:endParaRPr lang="en-GB" altLang="en-US" sz="2200" dirty="0" smtClean="0">
              <a:latin typeface="Arial Black" pitchFamily="34" charset="0"/>
            </a:endParaRPr>
          </a:p>
          <a:p>
            <a:r>
              <a:rPr lang="en-GB" altLang="en-US" sz="2200" b="1" u="sng" dirty="0" smtClean="0">
                <a:latin typeface="Arial Black" pitchFamily="34" charset="0"/>
                <a:cs typeface="Arial" pitchFamily="34" charset="0"/>
              </a:rPr>
              <a:t>Logographic</a:t>
            </a:r>
            <a:r>
              <a:rPr lang="en-GB" altLang="en-US" sz="2200" u="sng" dirty="0" smtClean="0">
                <a:latin typeface="Arial Black" pitchFamily="34" charset="0"/>
                <a:cs typeface="Arial" pitchFamily="34" charset="0"/>
              </a:rPr>
              <a:t>:</a:t>
            </a:r>
            <a:r>
              <a:rPr lang="en-GB" altLang="en-US" sz="2200" dirty="0" smtClean="0">
                <a:latin typeface="Arial Black" pitchFamily="34" charset="0"/>
                <a:cs typeface="Arial" pitchFamily="34" charset="0"/>
              </a:rPr>
              <a:t> </a:t>
            </a:r>
            <a:r>
              <a:rPr lang="en-US" altLang="en-US" sz="2200" dirty="0" smtClean="0">
                <a:latin typeface="Arial Black" pitchFamily="34" charset="0"/>
                <a:cs typeface="Arial" pitchFamily="34" charset="0"/>
              </a:rPr>
              <a:t>Numerous</a:t>
            </a:r>
            <a:r>
              <a:rPr lang="en-GB" altLang="en-US" sz="2200" dirty="0" smtClean="0">
                <a:latin typeface="Arial Black" pitchFamily="34" charset="0"/>
                <a:cs typeface="Arial" pitchFamily="34" charset="0"/>
              </a:rPr>
              <a:t> signs, each </a:t>
            </a:r>
            <a:r>
              <a:rPr lang="en-US" altLang="en-US" sz="2200" dirty="0" smtClean="0">
                <a:latin typeface="Arial Black" pitchFamily="34" charset="0"/>
                <a:cs typeface="Arial" pitchFamily="34" charset="0"/>
              </a:rPr>
              <a:t>one for </a:t>
            </a:r>
            <a:r>
              <a:rPr lang="en-GB" altLang="en-US" sz="2200" dirty="0" smtClean="0">
                <a:latin typeface="Arial Black" pitchFamily="34" charset="0"/>
                <a:cs typeface="Arial" pitchFamily="34" charset="0"/>
              </a:rPr>
              <a:t>morpheme </a:t>
            </a:r>
            <a:r>
              <a:rPr lang="en-US" altLang="en-US" sz="2200" dirty="0" smtClean="0">
                <a:latin typeface="Arial Black" pitchFamily="34" charset="0"/>
                <a:cs typeface="Arial" pitchFamily="34" charset="0"/>
              </a:rPr>
              <a:t>(Sumerian </a:t>
            </a:r>
            <a:r>
              <a:rPr lang="en-US" altLang="en-US" sz="2200" dirty="0" smtClean="0">
                <a:latin typeface="Arial Black" pitchFamily="34" charset="0"/>
                <a:cs typeface="Arial" pitchFamily="34" charset="0"/>
              </a:rPr>
              <a:t>Cuneiform, </a:t>
            </a:r>
            <a:r>
              <a:rPr lang="en-US" altLang="en-US" sz="2200" dirty="0" err="1" smtClean="0">
                <a:latin typeface="Arial Black" pitchFamily="34" charset="0"/>
                <a:cs typeface="Arial" pitchFamily="34" charset="0"/>
              </a:rPr>
              <a:t>Khitan</a:t>
            </a:r>
            <a:r>
              <a:rPr lang="en-US" altLang="en-US" sz="2200" dirty="0" smtClean="0">
                <a:latin typeface="Arial Black" pitchFamily="34" charset="0"/>
                <a:cs typeface="Arial" pitchFamily="34" charset="0"/>
              </a:rPr>
              <a:t> </a:t>
            </a:r>
            <a:r>
              <a:rPr lang="en-US" altLang="en-US" sz="2200" dirty="0" smtClean="0">
                <a:latin typeface="Arial Black" pitchFamily="34" charset="0"/>
              </a:rPr>
              <a:t>Chinese</a:t>
            </a:r>
            <a:r>
              <a:rPr lang="en-US" altLang="en-US" sz="2200" dirty="0" smtClean="0">
                <a:latin typeface="Arial Black" pitchFamily="34" charset="0"/>
              </a:rPr>
              <a:t>, Classic Yi, </a:t>
            </a:r>
            <a:r>
              <a:rPr lang="en-US" altLang="en-US" sz="2200" dirty="0" err="1" smtClean="0">
                <a:latin typeface="Arial Black" pitchFamily="34" charset="0"/>
              </a:rPr>
              <a:t>Jurchen</a:t>
            </a:r>
            <a:r>
              <a:rPr lang="en-US" altLang="en-US" sz="2200" dirty="0" smtClean="0">
                <a:latin typeface="Arial Black" pitchFamily="34" charset="0"/>
              </a:rPr>
              <a:t>)</a:t>
            </a:r>
            <a:endParaRPr lang="en-GB" altLang="en-US" sz="2200" dirty="0" smtClean="0">
              <a:latin typeface="Arial Black" pitchFamily="34" charset="0"/>
            </a:endParaRPr>
          </a:p>
          <a:p>
            <a:r>
              <a:rPr lang="en-GB" altLang="en-US" sz="2200" b="1" u="sng" dirty="0" smtClean="0">
                <a:latin typeface="Arial Black" pitchFamily="34" charset="0"/>
                <a:cs typeface="Arial" pitchFamily="34" charset="0"/>
              </a:rPr>
              <a:t>Logo-phonetic</a:t>
            </a:r>
            <a:r>
              <a:rPr lang="en-GB" altLang="en-US" sz="2200" dirty="0" smtClean="0">
                <a:latin typeface="Arial Black" pitchFamily="34" charset="0"/>
                <a:cs typeface="Arial" pitchFamily="34" charset="0"/>
              </a:rPr>
              <a:t>: </a:t>
            </a:r>
            <a:r>
              <a:rPr lang="en-US" altLang="en-US" sz="2200" dirty="0" smtClean="0">
                <a:latin typeface="Arial Black" pitchFamily="34" charset="0"/>
                <a:cs typeface="Arial" pitchFamily="34" charset="0"/>
              </a:rPr>
              <a:t>T</a:t>
            </a:r>
            <a:r>
              <a:rPr lang="en-GB" altLang="en-US" sz="2200" dirty="0" err="1" smtClean="0">
                <a:latin typeface="Arial Black" pitchFamily="34" charset="0"/>
                <a:cs typeface="Arial" pitchFamily="34" charset="0"/>
              </a:rPr>
              <a:t>wo</a:t>
            </a:r>
            <a:r>
              <a:rPr lang="en-GB" altLang="en-US" sz="2200" dirty="0" smtClean="0">
                <a:latin typeface="Arial Black" pitchFamily="34" charset="0"/>
                <a:cs typeface="Arial" pitchFamily="34" charset="0"/>
              </a:rPr>
              <a:t> types of signs</a:t>
            </a:r>
            <a:r>
              <a:rPr lang="en-US" altLang="en-US" sz="2200" dirty="0" smtClean="0">
                <a:latin typeface="Arial Black" pitchFamily="34" charset="0"/>
                <a:cs typeface="Arial" pitchFamily="34" charset="0"/>
              </a:rPr>
              <a:t>:</a:t>
            </a:r>
            <a:r>
              <a:rPr lang="en-GB" altLang="en-US" sz="2200" dirty="0" smtClean="0">
                <a:latin typeface="Arial Black" pitchFamily="34" charset="0"/>
                <a:cs typeface="Arial" pitchFamily="34" charset="0"/>
              </a:rPr>
              <a:t> </a:t>
            </a:r>
            <a:r>
              <a:rPr lang="en-US" altLang="en-US" sz="2200" dirty="0" smtClean="0">
                <a:latin typeface="Arial Black" pitchFamily="34" charset="0"/>
                <a:cs typeface="Arial" pitchFamily="34" charset="0"/>
              </a:rPr>
              <a:t>For</a:t>
            </a:r>
            <a:r>
              <a:rPr lang="en-GB" altLang="en-US" sz="2200" dirty="0" smtClean="0">
                <a:latin typeface="Arial Black" pitchFamily="34" charset="0"/>
                <a:cs typeface="Arial" pitchFamily="34" charset="0"/>
              </a:rPr>
              <a:t> morphemes </a:t>
            </a:r>
            <a:r>
              <a:rPr lang="en-US" altLang="en-US" sz="2200" dirty="0" smtClean="0">
                <a:latin typeface="Arial Black" pitchFamily="34" charset="0"/>
                <a:cs typeface="Arial" pitchFamily="34" charset="0"/>
              </a:rPr>
              <a:t>&amp; for</a:t>
            </a:r>
            <a:r>
              <a:rPr lang="en-GB" altLang="en-US" sz="2200" dirty="0" smtClean="0">
                <a:latin typeface="Arial Black" pitchFamily="34" charset="0"/>
                <a:cs typeface="Arial" pitchFamily="34" charset="0"/>
              </a:rPr>
              <a:t> sound</a:t>
            </a:r>
            <a:r>
              <a:rPr lang="en-US" altLang="en-US" sz="2200" dirty="0" smtClean="0">
                <a:latin typeface="Arial Black" pitchFamily="34" charset="0"/>
                <a:cs typeface="Arial" pitchFamily="34" charset="0"/>
              </a:rPr>
              <a:t>s(Maya</a:t>
            </a:r>
            <a:r>
              <a:rPr lang="en-US" altLang="en-US" sz="2200" dirty="0" smtClean="0">
                <a:latin typeface="Arial Black" pitchFamily="34" charset="0"/>
                <a:cs typeface="Arial" pitchFamily="34" charset="0"/>
              </a:rPr>
              <a:t>, </a:t>
            </a:r>
            <a:r>
              <a:rPr lang="en-GB" altLang="en-US" sz="2200" dirty="0" err="1" smtClean="0">
                <a:latin typeface="Arial Black" pitchFamily="34" charset="0"/>
                <a:cs typeface="Arial" pitchFamily="34" charset="0"/>
              </a:rPr>
              <a:t>Akkadian</a:t>
            </a:r>
            <a:r>
              <a:rPr lang="en-GB" altLang="en-US" sz="2200" dirty="0" smtClean="0">
                <a:latin typeface="Arial Black" pitchFamily="34" charset="0"/>
                <a:cs typeface="Arial" pitchFamily="34" charset="0"/>
              </a:rPr>
              <a:t>/</a:t>
            </a:r>
            <a:r>
              <a:rPr lang="en-US" altLang="en-US" sz="2200" dirty="0" smtClean="0">
                <a:latin typeface="Arial Black" pitchFamily="34" charset="0"/>
                <a:cs typeface="Arial" pitchFamily="34" charset="0"/>
              </a:rPr>
              <a:t> </a:t>
            </a:r>
            <a:r>
              <a:rPr lang="en-GB" altLang="en-US" sz="2200" dirty="0" smtClean="0">
                <a:latin typeface="Arial Black" pitchFamily="34" charset="0"/>
                <a:cs typeface="Arial" pitchFamily="34" charset="0"/>
              </a:rPr>
              <a:t>Assyrian</a:t>
            </a:r>
            <a:r>
              <a:rPr lang="en-US" altLang="en-US" sz="2200" dirty="0" smtClean="0">
                <a:latin typeface="Arial Black" pitchFamily="34" charset="0"/>
                <a:cs typeface="Arial" pitchFamily="34" charset="0"/>
              </a:rPr>
              <a:t> cuneiform, Hieroglyphic,</a:t>
            </a:r>
            <a:r>
              <a:rPr lang="en-GB" altLang="en-US" sz="2200" dirty="0" smtClean="0">
                <a:latin typeface="Arial Black" pitchFamily="34" charset="0"/>
                <a:cs typeface="Arial" pitchFamily="34" charset="0"/>
              </a:rPr>
              <a:t> Japanese</a:t>
            </a:r>
            <a:r>
              <a:rPr lang="en-US" altLang="en-US" sz="2200" dirty="0" smtClean="0">
                <a:latin typeface="Arial Black" pitchFamily="34" charset="0"/>
                <a:cs typeface="Arial" pitchFamily="34" charset="0"/>
              </a:rPr>
              <a:t>)</a:t>
            </a:r>
            <a:endParaRPr lang="en-GB" altLang="en-US" sz="2200" dirty="0" smtClean="0">
              <a:latin typeface="Arial Black" pitchFamily="34" charset="0"/>
            </a:endParaRPr>
          </a:p>
          <a:p>
            <a:r>
              <a:rPr lang="en-GB" altLang="en-US" sz="2200" b="1" i="1" u="sng" dirty="0" smtClean="0">
                <a:latin typeface="Arial Black" pitchFamily="34" charset="0"/>
                <a:cs typeface="Arial" pitchFamily="34" charset="0"/>
              </a:rPr>
              <a:t>Ideographic</a:t>
            </a:r>
            <a:r>
              <a:rPr lang="en-GB" altLang="en-US" sz="2200" b="1" dirty="0" smtClean="0">
                <a:latin typeface="Arial Black" pitchFamily="34" charset="0"/>
                <a:cs typeface="Arial" pitchFamily="34" charset="0"/>
              </a:rPr>
              <a:t> </a:t>
            </a:r>
            <a:r>
              <a:rPr lang="en-US" altLang="en-US" sz="2200" b="1" dirty="0" smtClean="0">
                <a:latin typeface="Arial Black" pitchFamily="34" charset="0"/>
                <a:cs typeface="Arial" pitchFamily="34" charset="0"/>
              </a:rPr>
              <a:t>S</a:t>
            </a:r>
            <a:r>
              <a:rPr lang="en-GB" altLang="en-US" sz="2200" b="1" dirty="0" err="1" smtClean="0">
                <a:latin typeface="Arial Black" pitchFamily="34" charset="0"/>
                <a:cs typeface="Arial" pitchFamily="34" charset="0"/>
              </a:rPr>
              <a:t>ymbols</a:t>
            </a:r>
            <a:r>
              <a:rPr lang="en-GB" altLang="en-US" sz="2200" b="1" dirty="0" smtClean="0">
                <a:latin typeface="Arial Black" pitchFamily="34" charset="0"/>
                <a:cs typeface="Arial" pitchFamily="34" charset="0"/>
              </a:rPr>
              <a:t> representing ideas.</a:t>
            </a:r>
            <a:r>
              <a:rPr lang="en-GB" altLang="en-US" sz="2200" dirty="0" smtClean="0">
                <a:latin typeface="Arial Black" pitchFamily="34" charset="0"/>
                <a:cs typeface="Times New Roman" pitchFamily="18" charset="0"/>
              </a:rPr>
              <a:t> </a:t>
            </a:r>
            <a:r>
              <a:rPr lang="en-GB" altLang="en-US" sz="2200" b="1" dirty="0" smtClean="0">
                <a:latin typeface="Arial Black" pitchFamily="34" charset="0"/>
                <a:cs typeface="Arial" pitchFamily="34" charset="0"/>
              </a:rPr>
              <a:t>Ideally, can be read by </a:t>
            </a:r>
            <a:r>
              <a:rPr lang="en-GB" altLang="en-US" sz="2200" b="1" dirty="0" smtClean="0">
                <a:latin typeface="Arial Black" pitchFamily="34" charset="0"/>
                <a:cs typeface="Arial" pitchFamily="34" charset="0"/>
              </a:rPr>
              <a:t>anyone.</a:t>
            </a:r>
          </a:p>
          <a:p>
            <a:r>
              <a:rPr lang="en-GB" altLang="en-US" sz="2200" b="1" u="sng" dirty="0" smtClean="0">
                <a:latin typeface="Arial Black" pitchFamily="34" charset="0"/>
                <a:cs typeface="Arial" pitchFamily="34" charset="0"/>
              </a:rPr>
              <a:t>Syllabic</a:t>
            </a:r>
            <a:r>
              <a:rPr lang="en-GB" altLang="en-US" sz="2200" b="1" dirty="0" smtClean="0">
                <a:latin typeface="Arial Black" pitchFamily="34" charset="0"/>
                <a:cs typeface="Arial" pitchFamily="34" charset="0"/>
              </a:rPr>
              <a:t>: Most</a:t>
            </a:r>
            <a:r>
              <a:rPr lang="en-US" altLang="en-US" sz="2200" b="1" dirty="0" err="1" smtClean="0">
                <a:latin typeface="Arial Black" pitchFamily="34" charset="0"/>
                <a:cs typeface="Arial" pitchFamily="34" charset="0"/>
              </a:rPr>
              <a:t>ly</a:t>
            </a:r>
            <a:r>
              <a:rPr lang="en-GB" altLang="en-US" sz="2200" b="1" dirty="0" smtClean="0">
                <a:latin typeface="Arial Black" pitchFamily="34" charset="0"/>
                <a:cs typeface="Arial" pitchFamily="34" charset="0"/>
              </a:rPr>
              <a:t> phonetic</a:t>
            </a:r>
            <a:r>
              <a:rPr lang="en-US" altLang="en-US" sz="2200" b="1" dirty="0" smtClean="0">
                <a:latin typeface="Arial Black" pitchFamily="34" charset="0"/>
                <a:cs typeface="Arial" pitchFamily="34" charset="0"/>
              </a:rPr>
              <a:t>, rest </a:t>
            </a:r>
            <a:r>
              <a:rPr lang="en-GB" altLang="en-US" sz="2200" b="1" dirty="0" smtClean="0">
                <a:latin typeface="Arial Black" pitchFamily="34" charset="0"/>
                <a:cs typeface="Arial" pitchFamily="34" charset="0"/>
              </a:rPr>
              <a:t>for number, punctuation</a:t>
            </a:r>
            <a:r>
              <a:rPr lang="en-US" altLang="en-US" sz="2200" b="1" dirty="0" smtClean="0">
                <a:latin typeface="Arial Black" pitchFamily="34" charset="0"/>
                <a:cs typeface="Arial" pitchFamily="34" charset="0"/>
              </a:rPr>
              <a:t>. (</a:t>
            </a:r>
            <a:r>
              <a:rPr lang="en-US" altLang="en-US" sz="2200" b="1" dirty="0" err="1" smtClean="0">
                <a:latin typeface="Arial Black" pitchFamily="34" charset="0"/>
                <a:cs typeface="Arial" pitchFamily="34" charset="0"/>
              </a:rPr>
              <a:t>Ex:Iberian</a:t>
            </a:r>
            <a:r>
              <a:rPr lang="en-US" altLang="en-US" sz="2200" b="1" dirty="0" smtClean="0">
                <a:latin typeface="Arial Black" pitchFamily="34" charset="0"/>
                <a:cs typeface="Arial" pitchFamily="34" charset="0"/>
              </a:rPr>
              <a:t>, Linear A &amp; B Cherokee, Cypriot, Old Persian, </a:t>
            </a:r>
            <a:r>
              <a:rPr lang="en-US" altLang="en-US" sz="2200" b="1" dirty="0" err="1" smtClean="0">
                <a:latin typeface="Arial Black" pitchFamily="34" charset="0"/>
                <a:cs typeface="Arial" pitchFamily="34" charset="0"/>
              </a:rPr>
              <a:t>Meroitic</a:t>
            </a:r>
            <a:r>
              <a:rPr lang="en-US" altLang="en-US" sz="2200" b="1" dirty="0" smtClean="0">
                <a:latin typeface="Arial Black" pitchFamily="34" charset="0"/>
                <a:cs typeface="Arial" pitchFamily="34" charset="0"/>
              </a:rPr>
              <a:t>)</a:t>
            </a:r>
            <a:endParaRPr lang="en-GB" altLang="en-US" sz="2200" b="1" dirty="0" smtClean="0">
              <a:latin typeface="Arial Black" pitchFamily="34" charset="0"/>
            </a:endParaRPr>
          </a:p>
          <a:p>
            <a:r>
              <a:rPr lang="en-GB" altLang="en-US" sz="2200" b="1" u="sng" dirty="0" smtClean="0">
                <a:latin typeface="Arial Black" pitchFamily="34" charset="0"/>
                <a:cs typeface="Arial" pitchFamily="34" charset="0"/>
              </a:rPr>
              <a:t>Consonantal Alphabetic</a:t>
            </a:r>
            <a:r>
              <a:rPr lang="en-GB" altLang="en-US" sz="2200" b="1" dirty="0" smtClean="0">
                <a:latin typeface="Arial Black" pitchFamily="34" charset="0"/>
                <a:cs typeface="Arial" pitchFamily="34" charset="0"/>
              </a:rPr>
              <a:t>: Vowels </a:t>
            </a:r>
            <a:r>
              <a:rPr lang="en-US" altLang="en-US" sz="2200" b="1" dirty="0" smtClean="0">
                <a:latin typeface="Arial Black" pitchFamily="34" charset="0"/>
                <a:cs typeface="Arial" pitchFamily="34" charset="0"/>
              </a:rPr>
              <a:t>un</a:t>
            </a:r>
            <a:r>
              <a:rPr lang="en-GB" altLang="en-US" sz="2200" b="1" dirty="0" smtClean="0">
                <a:latin typeface="Arial Black" pitchFamily="34" charset="0"/>
                <a:cs typeface="Arial" pitchFamily="34" charset="0"/>
              </a:rPr>
              <a:t>written</a:t>
            </a:r>
            <a:r>
              <a:rPr lang="en-US" altLang="en-US" sz="2200" b="1" dirty="0" smtClean="0">
                <a:latin typeface="Arial Black" pitchFamily="34" charset="0"/>
                <a:cs typeface="Arial" pitchFamily="34" charset="0"/>
              </a:rPr>
              <a:t>. (</a:t>
            </a:r>
            <a:r>
              <a:rPr lang="en-US" altLang="en-US" sz="2200" b="1" dirty="0" err="1" smtClean="0">
                <a:latin typeface="Arial Black" pitchFamily="34" charset="0"/>
                <a:cs typeface="Arial" pitchFamily="34" charset="0"/>
              </a:rPr>
              <a:t>Ugaritic</a:t>
            </a:r>
            <a:r>
              <a:rPr lang="en-US" altLang="en-US" sz="2200" b="1" dirty="0" smtClean="0">
                <a:latin typeface="Arial Black" pitchFamily="34" charset="0"/>
                <a:cs typeface="Arial" pitchFamily="34" charset="0"/>
              </a:rPr>
              <a:t>, </a:t>
            </a:r>
            <a:r>
              <a:rPr lang="en-US" altLang="en-US" sz="2200" b="1" dirty="0" err="1" smtClean="0">
                <a:latin typeface="Arial Black" pitchFamily="34" charset="0"/>
                <a:cs typeface="Arial" pitchFamily="34" charset="0"/>
              </a:rPr>
              <a:t>Arabic,Proto-Canaaite</a:t>
            </a:r>
            <a:r>
              <a:rPr lang="en-US" altLang="en-US" sz="2200" b="1" dirty="0" smtClean="0">
                <a:latin typeface="Arial Black" pitchFamily="34" charset="0"/>
                <a:cs typeface="Arial" pitchFamily="34" charset="0"/>
              </a:rPr>
              <a:t> &amp; Phoenician, Berber</a:t>
            </a:r>
            <a:r>
              <a:rPr lang="en-GB" altLang="en-US" sz="2200" b="1" dirty="0" smtClean="0">
                <a:latin typeface="Arial Black" pitchFamily="34" charset="0"/>
                <a:cs typeface="Arial" pitchFamily="34" charset="0"/>
              </a:rPr>
              <a:t> </a:t>
            </a:r>
            <a:r>
              <a:rPr lang="en-US" altLang="en-US" sz="2200" b="1" dirty="0" smtClean="0">
                <a:latin typeface="Arial Black" pitchFamily="34" charset="0"/>
                <a:cs typeface="Arial" pitchFamily="34" charset="0"/>
              </a:rPr>
              <a:t>&amp; </a:t>
            </a:r>
            <a:r>
              <a:rPr lang="en-US" altLang="en-US" sz="2200" b="1" dirty="0" err="1" smtClean="0">
                <a:latin typeface="Arial Black" pitchFamily="34" charset="0"/>
                <a:cs typeface="Arial" pitchFamily="34" charset="0"/>
              </a:rPr>
              <a:t>Tifinagh</a:t>
            </a:r>
            <a:r>
              <a:rPr lang="en-US" altLang="en-US" sz="2200" b="1" dirty="0" smtClean="0">
                <a:latin typeface="Arial Black" pitchFamily="34" charset="0"/>
                <a:cs typeface="Arial" pitchFamily="34" charset="0"/>
              </a:rPr>
              <a:t>, Aramaic)</a:t>
            </a:r>
            <a:endParaRPr lang="en-GB" altLang="en-US" sz="2200" b="1" dirty="0" smtClean="0">
              <a:latin typeface="Arial Black" pitchFamily="34" charset="0"/>
            </a:endParaRPr>
          </a:p>
          <a:p>
            <a:r>
              <a:rPr lang="en-GB" altLang="en-US" sz="2200" b="1" u="sng" dirty="0" smtClean="0">
                <a:solidFill>
                  <a:srgbClr val="FF0000"/>
                </a:solidFill>
                <a:latin typeface="Arial Black" pitchFamily="34" charset="0"/>
                <a:cs typeface="Arial" pitchFamily="34" charset="0"/>
              </a:rPr>
              <a:t>Syllabic Alphabetic</a:t>
            </a:r>
            <a:r>
              <a:rPr lang="en-GB" altLang="en-US" sz="2200" b="1" dirty="0" smtClean="0">
                <a:solidFill>
                  <a:srgbClr val="FF0000"/>
                </a:solidFill>
                <a:latin typeface="Arial Black" pitchFamily="34" charset="0"/>
                <a:cs typeface="Arial" pitchFamily="34" charset="0"/>
              </a:rPr>
              <a:t>: </a:t>
            </a:r>
            <a:r>
              <a:rPr lang="en-US" sz="2200" dirty="0" err="1" smtClean="0">
                <a:solidFill>
                  <a:srgbClr val="FF0000"/>
                </a:solidFill>
                <a:latin typeface="Arial Black" pitchFamily="34" charset="0"/>
              </a:rPr>
              <a:t>Brāhmī</a:t>
            </a:r>
            <a:r>
              <a:rPr lang="en-GB" altLang="en-US" sz="2200" b="1" dirty="0" smtClean="0">
                <a:solidFill>
                  <a:srgbClr val="FF0000"/>
                </a:solidFill>
                <a:latin typeface="Arial Black" pitchFamily="34" charset="0"/>
                <a:cs typeface="Arial" pitchFamily="34" charset="0"/>
              </a:rPr>
              <a:t> </a:t>
            </a:r>
            <a:r>
              <a:rPr lang="en-GB" altLang="en-US" sz="2200" b="1" dirty="0" smtClean="0">
                <a:solidFill>
                  <a:srgbClr val="FF0000"/>
                </a:solidFill>
                <a:latin typeface="Arial Black" pitchFamily="34" charset="0"/>
                <a:cs typeface="Arial" pitchFamily="34" charset="0"/>
              </a:rPr>
              <a:t>and its descendents </a:t>
            </a:r>
            <a:r>
              <a:rPr lang="en-US" altLang="en-US" sz="2200" b="1" dirty="0" smtClean="0">
                <a:solidFill>
                  <a:srgbClr val="FF0000"/>
                </a:solidFill>
                <a:latin typeface="Arial Black" pitchFamily="34" charset="0"/>
                <a:cs typeface="Arial" pitchFamily="34" charset="0"/>
              </a:rPr>
              <a:t>-</a:t>
            </a:r>
            <a:r>
              <a:rPr lang="en-GB" altLang="en-US" sz="2200" b="1" dirty="0" smtClean="0">
                <a:solidFill>
                  <a:srgbClr val="FF0000"/>
                </a:solidFill>
                <a:latin typeface="Arial Black" pitchFamily="34" charset="0"/>
                <a:cs typeface="Arial" pitchFamily="34" charset="0"/>
              </a:rPr>
              <a:t> both </a:t>
            </a:r>
            <a:r>
              <a:rPr lang="en-GB" altLang="en-US" sz="2200" b="1" dirty="0" err="1" smtClean="0">
                <a:solidFill>
                  <a:srgbClr val="FF0000"/>
                </a:solidFill>
                <a:latin typeface="Arial Black" pitchFamily="34" charset="0"/>
                <a:cs typeface="Arial" pitchFamily="34" charset="0"/>
              </a:rPr>
              <a:t>syllabary</a:t>
            </a:r>
            <a:r>
              <a:rPr lang="en-GB" altLang="en-US" sz="2200" b="1" dirty="0" smtClean="0">
                <a:solidFill>
                  <a:srgbClr val="FF0000"/>
                </a:solidFill>
                <a:latin typeface="Arial Black" pitchFamily="34" charset="0"/>
                <a:cs typeface="Arial" pitchFamily="34" charset="0"/>
              </a:rPr>
              <a:t> </a:t>
            </a:r>
            <a:r>
              <a:rPr lang="en-US" altLang="en-US" sz="2200" b="1" dirty="0" smtClean="0">
                <a:solidFill>
                  <a:srgbClr val="FF0000"/>
                </a:solidFill>
                <a:latin typeface="Arial Black" pitchFamily="34" charset="0"/>
                <a:cs typeface="Arial" pitchFamily="34" charset="0"/>
              </a:rPr>
              <a:t>&amp;</a:t>
            </a:r>
            <a:r>
              <a:rPr lang="en-GB" altLang="en-US" sz="2200" b="1" dirty="0" smtClean="0">
                <a:solidFill>
                  <a:srgbClr val="FF0000"/>
                </a:solidFill>
                <a:latin typeface="Arial Black" pitchFamily="34" charset="0"/>
                <a:cs typeface="Arial" pitchFamily="34" charset="0"/>
              </a:rPr>
              <a:t> alphabet. </a:t>
            </a:r>
            <a:endParaRPr lang="en-US" altLang="en-US" sz="2200" b="1" dirty="0" smtClean="0">
              <a:solidFill>
                <a:srgbClr val="FF0000"/>
              </a:solidFill>
              <a:latin typeface="Arial Black" pitchFamily="34" charset="0"/>
            </a:endParaRPr>
          </a:p>
          <a:p>
            <a:r>
              <a:rPr lang="en-GB" altLang="en-US" sz="2200" b="1" u="sng" dirty="0" smtClean="0">
                <a:latin typeface="Arial Black" pitchFamily="34" charset="0"/>
                <a:cs typeface="Arial" pitchFamily="34" charset="0"/>
              </a:rPr>
              <a:t>C and V Alphabetic</a:t>
            </a:r>
            <a:r>
              <a:rPr lang="en-GB" altLang="en-US" sz="2200" b="1" dirty="0" smtClean="0">
                <a:latin typeface="Arial Black" pitchFamily="34" charset="0"/>
                <a:cs typeface="Arial" pitchFamily="34" charset="0"/>
              </a:rPr>
              <a:t>: </a:t>
            </a:r>
            <a:r>
              <a:rPr lang="en-US" altLang="en-US" sz="2200" b="1" dirty="0" smtClean="0">
                <a:latin typeface="Arial Black" pitchFamily="34" charset="0"/>
                <a:cs typeface="Arial" pitchFamily="34" charset="0"/>
              </a:rPr>
              <a:t>Separate</a:t>
            </a:r>
            <a:r>
              <a:rPr lang="en-GB" altLang="en-US" sz="2200" b="1" dirty="0" smtClean="0">
                <a:latin typeface="Arial Black" pitchFamily="34" charset="0"/>
                <a:cs typeface="Arial" pitchFamily="34" charset="0"/>
              </a:rPr>
              <a:t> consonant </a:t>
            </a:r>
            <a:r>
              <a:rPr lang="en-US" altLang="en-US" sz="2200" b="1" dirty="0" smtClean="0">
                <a:latin typeface="Arial Black" pitchFamily="34" charset="0"/>
                <a:cs typeface="Arial" pitchFamily="34" charset="0"/>
              </a:rPr>
              <a:t>&amp;</a:t>
            </a:r>
            <a:r>
              <a:rPr lang="en-GB" altLang="en-US" sz="2200" b="1" dirty="0" smtClean="0">
                <a:latin typeface="Arial Black" pitchFamily="34" charset="0"/>
                <a:cs typeface="Arial" pitchFamily="34" charset="0"/>
              </a:rPr>
              <a:t> vowel </a:t>
            </a:r>
            <a:r>
              <a:rPr lang="en-US" altLang="en-US" sz="2200" b="1" dirty="0" smtClean="0">
                <a:latin typeface="Arial Black" pitchFamily="34" charset="0"/>
                <a:cs typeface="Arial" pitchFamily="34" charset="0"/>
              </a:rPr>
              <a:t>symbols.</a:t>
            </a:r>
            <a:r>
              <a:rPr lang="en-GB" altLang="en-US" sz="2200" b="1" dirty="0" smtClean="0">
                <a:latin typeface="Arial Black" pitchFamily="34" charset="0"/>
                <a:cs typeface="Arial" pitchFamily="34" charset="0"/>
              </a:rPr>
              <a:t> </a:t>
            </a:r>
            <a:r>
              <a:rPr lang="en-US" altLang="en-US" sz="2200" b="1" dirty="0" smtClean="0">
                <a:latin typeface="Arial Black" pitchFamily="34" charset="0"/>
                <a:cs typeface="Arial" pitchFamily="34" charset="0"/>
              </a:rPr>
              <a:t>(</a:t>
            </a:r>
            <a:r>
              <a:rPr lang="en-US" altLang="en-US" sz="2200" b="1" dirty="0" err="1" smtClean="0">
                <a:latin typeface="Arial Black" pitchFamily="34" charset="0"/>
                <a:cs typeface="Arial" pitchFamily="34" charset="0"/>
              </a:rPr>
              <a:t>Avestan</a:t>
            </a:r>
            <a:r>
              <a:rPr lang="en-US" altLang="en-US" sz="2200" b="1" dirty="0" smtClean="0">
                <a:latin typeface="Arial Black" pitchFamily="34" charset="0"/>
                <a:cs typeface="Arial" pitchFamily="34" charset="0"/>
              </a:rPr>
              <a:t>, Coptic, Cyrillic, </a:t>
            </a:r>
            <a:r>
              <a:rPr lang="en-US" altLang="en-US" sz="2200" b="1" dirty="0" err="1" smtClean="0">
                <a:latin typeface="Arial Black" pitchFamily="34" charset="0"/>
                <a:cs typeface="Arial" pitchFamily="34" charset="0"/>
              </a:rPr>
              <a:t>Futhark</a:t>
            </a:r>
            <a:r>
              <a:rPr lang="en-US" altLang="en-US" sz="2200" b="1" dirty="0" smtClean="0">
                <a:latin typeface="Arial Black" pitchFamily="34" charset="0"/>
                <a:cs typeface="Arial" pitchFamily="34" charset="0"/>
              </a:rPr>
              <a:t>, </a:t>
            </a:r>
            <a:r>
              <a:rPr lang="en-US" altLang="en-US" sz="2200" b="1" dirty="0" err="1" smtClean="0">
                <a:latin typeface="Arial Black" pitchFamily="34" charset="0"/>
                <a:cs typeface="Arial" pitchFamily="34" charset="0"/>
              </a:rPr>
              <a:t>Glagolitic</a:t>
            </a:r>
            <a:r>
              <a:rPr lang="en-US" altLang="en-US" sz="2200" b="1" dirty="0" smtClean="0">
                <a:latin typeface="Arial Black" pitchFamily="34" charset="0"/>
                <a:cs typeface="Arial" pitchFamily="34" charset="0"/>
              </a:rPr>
              <a:t>,</a:t>
            </a:r>
            <a:r>
              <a:rPr lang="en-GB" altLang="en-US" sz="2200" b="1" dirty="0" smtClean="0">
                <a:latin typeface="Arial Black" pitchFamily="34" charset="0"/>
                <a:cs typeface="Arial" pitchFamily="34" charset="0"/>
              </a:rPr>
              <a:t> </a:t>
            </a:r>
            <a:r>
              <a:rPr lang="en-US" altLang="en-US" sz="2200" b="1" dirty="0" smtClean="0">
                <a:latin typeface="Arial Black" pitchFamily="34" charset="0"/>
                <a:cs typeface="Arial" pitchFamily="34" charset="0"/>
              </a:rPr>
              <a:t>Korean </a:t>
            </a:r>
            <a:r>
              <a:rPr lang="en-US" altLang="en-US" sz="2200" b="1" dirty="0" err="1" smtClean="0">
                <a:latin typeface="Arial Black" pitchFamily="34" charset="0"/>
                <a:cs typeface="Arial" pitchFamily="34" charset="0"/>
              </a:rPr>
              <a:t>hangul</a:t>
            </a:r>
            <a:r>
              <a:rPr lang="en-US" altLang="en-US" sz="2200" b="1" dirty="0" smtClean="0">
                <a:latin typeface="Arial Black" pitchFamily="34" charset="0"/>
                <a:cs typeface="Arial" pitchFamily="34" charset="0"/>
              </a:rPr>
              <a:t>, </a:t>
            </a:r>
            <a:r>
              <a:rPr lang="en-US" altLang="en-US" sz="2200" b="1" dirty="0" err="1" smtClean="0">
                <a:latin typeface="Arial Black" pitchFamily="34" charset="0"/>
                <a:cs typeface="Arial" pitchFamily="34" charset="0"/>
              </a:rPr>
              <a:t>Ogham</a:t>
            </a:r>
            <a:r>
              <a:rPr lang="en-US" altLang="en-US" sz="2200" b="1" dirty="0" smtClean="0">
                <a:latin typeface="Arial Black" pitchFamily="34" charset="0"/>
                <a:cs typeface="Arial" pitchFamily="34" charset="0"/>
              </a:rPr>
              <a:t>)</a:t>
            </a:r>
            <a:r>
              <a:rPr lang="en-GB" altLang="en-US" sz="2200" dirty="0" smtClean="0">
                <a:latin typeface="Arial Black" pitchFamily="34" charset="0"/>
                <a:cs typeface="Arial" pitchFamily="34" charset="0"/>
              </a:rPr>
              <a:t> </a:t>
            </a:r>
            <a:endParaRPr lang="en-GB" altLang="en-US" sz="2000" dirty="0" smtClean="0">
              <a:latin typeface="Arial Black" pitchFamily="34" charset="0"/>
            </a:endParaRP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l" eaLnBrk="1" hangingPunct="1"/>
            <a:r>
              <a:rPr lang="en-US" altLang="en-US" smtClean="0">
                <a:latin typeface="Eras Bold ITC" pitchFamily="34" charset="0"/>
              </a:rPr>
              <a:t>4. The Kharosthi Script</a:t>
            </a:r>
            <a:endParaRPr lang="en-GB" altLang="en-US" smtClean="0">
              <a:latin typeface="Eras Bold ITC" pitchFamily="34" charset="0"/>
            </a:endParaRPr>
          </a:p>
        </p:txBody>
      </p:sp>
      <p:sp>
        <p:nvSpPr>
          <p:cNvPr id="11267" name="Rectangle 3"/>
          <p:cNvSpPr>
            <a:spLocks noGrp="1" noChangeArrowheads="1"/>
          </p:cNvSpPr>
          <p:nvPr>
            <p:ph type="body" idx="1"/>
          </p:nvPr>
        </p:nvSpPr>
        <p:spPr/>
        <p:txBody>
          <a:bodyPr>
            <a:normAutofit lnSpcReduction="10000"/>
          </a:bodyPr>
          <a:lstStyle/>
          <a:p>
            <a:pPr eaLnBrk="1" hangingPunct="1">
              <a:lnSpc>
                <a:spcPct val="90000"/>
              </a:lnSpc>
            </a:pPr>
            <a:r>
              <a:rPr lang="en-GB" altLang="en-US" sz="2000" dirty="0" smtClean="0">
                <a:solidFill>
                  <a:srgbClr val="000000"/>
                </a:solidFill>
                <a:latin typeface="Arial Black" pitchFamily="34" charset="0"/>
                <a:cs typeface="Arial" pitchFamily="34" charset="0"/>
              </a:rPr>
              <a:t>The </a:t>
            </a:r>
            <a:r>
              <a:rPr lang="en-GB" altLang="en-US" sz="2000" dirty="0" err="1" smtClean="0">
                <a:solidFill>
                  <a:srgbClr val="000000"/>
                </a:solidFill>
                <a:latin typeface="Arial Black" pitchFamily="34" charset="0"/>
                <a:cs typeface="Arial" pitchFamily="34" charset="0"/>
              </a:rPr>
              <a:t>Kharosthi</a:t>
            </a:r>
            <a:r>
              <a:rPr lang="en-GB" altLang="en-US" sz="2000" dirty="0" smtClean="0">
                <a:solidFill>
                  <a:srgbClr val="000000"/>
                </a:solidFill>
                <a:latin typeface="Arial Black" pitchFamily="34" charset="0"/>
                <a:cs typeface="Arial" pitchFamily="34" charset="0"/>
              </a:rPr>
              <a:t> Script was </a:t>
            </a:r>
            <a:r>
              <a:rPr lang="en-US" altLang="en-US" sz="2000" dirty="0" smtClean="0">
                <a:solidFill>
                  <a:srgbClr val="000000"/>
                </a:solidFill>
                <a:latin typeface="Arial Black" pitchFamily="34" charset="0"/>
                <a:cs typeface="Arial" pitchFamily="34" charset="0"/>
              </a:rPr>
              <a:t>almost</a:t>
            </a:r>
            <a:r>
              <a:rPr lang="en-GB" altLang="en-US" sz="2000" dirty="0" smtClean="0">
                <a:solidFill>
                  <a:srgbClr val="000000"/>
                </a:solidFill>
                <a:latin typeface="Arial Black" pitchFamily="34" charset="0"/>
                <a:cs typeface="Arial" pitchFamily="34" charset="0"/>
              </a:rPr>
              <a:t> contemporarily with the </a:t>
            </a:r>
            <a:r>
              <a:rPr lang="en-US" altLang="en-US" sz="2000" dirty="0" err="1" smtClean="0">
                <a:solidFill>
                  <a:srgbClr val="000000"/>
                </a:solidFill>
                <a:latin typeface="Arial Black" pitchFamily="34" charset="0"/>
                <a:cs typeface="Arial" pitchFamily="34" charset="0"/>
              </a:rPr>
              <a:t>Brahmi</a:t>
            </a:r>
            <a:r>
              <a:rPr lang="en-US" altLang="en-US" sz="2000" dirty="0" smtClean="0">
                <a:solidFill>
                  <a:srgbClr val="000000"/>
                </a:solidFill>
                <a:latin typeface="Arial Black" pitchFamily="34" charset="0"/>
                <a:cs typeface="Arial" pitchFamily="34" charset="0"/>
              </a:rPr>
              <a:t>.</a:t>
            </a:r>
            <a:endParaRPr lang="en-GB" altLang="en-US" sz="2000" dirty="0" smtClean="0">
              <a:solidFill>
                <a:srgbClr val="000000"/>
              </a:solidFill>
              <a:latin typeface="Arial Black" pitchFamily="34" charset="0"/>
              <a:ea typeface="Arial Unicode MS" pitchFamily="34" charset="-128"/>
              <a:cs typeface="Arial Unicode MS" pitchFamily="34" charset="-128"/>
            </a:endParaRPr>
          </a:p>
          <a:p>
            <a:pPr eaLnBrk="1" hangingPunct="1">
              <a:lnSpc>
                <a:spcPct val="90000"/>
              </a:lnSpc>
            </a:pPr>
            <a:r>
              <a:rPr lang="en-US" altLang="en-US" sz="2000" dirty="0" smtClean="0">
                <a:solidFill>
                  <a:srgbClr val="000000"/>
                </a:solidFill>
                <a:latin typeface="Arial Black" pitchFamily="34" charset="0"/>
                <a:cs typeface="Arial" pitchFamily="34" charset="0"/>
              </a:rPr>
              <a:t>A</a:t>
            </a:r>
            <a:r>
              <a:rPr lang="en-GB" altLang="en-US" sz="2000" dirty="0" err="1" smtClean="0">
                <a:solidFill>
                  <a:srgbClr val="000000"/>
                </a:solidFill>
                <a:latin typeface="Arial Black" pitchFamily="34" charset="0"/>
                <a:cs typeface="Arial" pitchFamily="34" charset="0"/>
              </a:rPr>
              <a:t>ppeared</a:t>
            </a:r>
            <a:r>
              <a:rPr lang="en-GB" altLang="en-US" sz="2000" dirty="0" smtClean="0">
                <a:solidFill>
                  <a:srgbClr val="000000"/>
                </a:solidFill>
                <a:latin typeface="Arial Black" pitchFamily="34" charset="0"/>
                <a:cs typeface="Arial" pitchFamily="34" charset="0"/>
              </a:rPr>
              <a:t> </a:t>
            </a:r>
            <a:r>
              <a:rPr lang="en-US" altLang="en-US" sz="2000" dirty="0" smtClean="0">
                <a:solidFill>
                  <a:srgbClr val="000000"/>
                </a:solidFill>
                <a:latin typeface="Arial Black" pitchFamily="34" charset="0"/>
                <a:cs typeface="Arial" pitchFamily="34" charset="0"/>
              </a:rPr>
              <a:t>by</a:t>
            </a:r>
            <a:r>
              <a:rPr lang="en-GB" altLang="en-US" sz="2000" dirty="0" smtClean="0">
                <a:solidFill>
                  <a:srgbClr val="000000"/>
                </a:solidFill>
                <a:latin typeface="Arial Black" pitchFamily="34" charset="0"/>
                <a:cs typeface="Arial" pitchFamily="34" charset="0"/>
              </a:rPr>
              <a:t> 3rd c</a:t>
            </a:r>
            <a:r>
              <a:rPr lang="en-US" altLang="en-US" sz="2000" dirty="0" smtClean="0">
                <a:solidFill>
                  <a:srgbClr val="000000"/>
                </a:solidFill>
                <a:latin typeface="Arial Black" pitchFamily="34" charset="0"/>
                <a:cs typeface="Arial" pitchFamily="34" charset="0"/>
              </a:rPr>
              <a:t>.</a:t>
            </a:r>
            <a:r>
              <a:rPr lang="en-GB" altLang="en-US" sz="2000" dirty="0" smtClean="0">
                <a:solidFill>
                  <a:srgbClr val="000000"/>
                </a:solidFill>
                <a:latin typeface="Arial Black" pitchFamily="34" charset="0"/>
                <a:cs typeface="Arial" pitchFamily="34" charset="0"/>
              </a:rPr>
              <a:t> BC in northern Pakistan and east Afghanistan.</a:t>
            </a:r>
            <a:endParaRPr lang="en-GB" altLang="en-US" sz="2000" dirty="0" smtClean="0">
              <a:solidFill>
                <a:srgbClr val="000000"/>
              </a:solidFill>
              <a:latin typeface="Arial Black" pitchFamily="34" charset="0"/>
              <a:ea typeface="Arial Unicode MS" pitchFamily="34" charset="-128"/>
              <a:cs typeface="Arial Unicode MS" pitchFamily="34" charset="-128"/>
            </a:endParaRPr>
          </a:p>
          <a:p>
            <a:pPr eaLnBrk="1" hangingPunct="1">
              <a:lnSpc>
                <a:spcPct val="90000"/>
              </a:lnSpc>
            </a:pPr>
            <a:r>
              <a:rPr lang="en-GB" altLang="en-US" sz="2000" dirty="0" smtClean="0">
                <a:solidFill>
                  <a:srgbClr val="000000"/>
                </a:solidFill>
                <a:latin typeface="Arial Black" pitchFamily="34" charset="0"/>
                <a:cs typeface="Arial" pitchFamily="34" charset="0"/>
              </a:rPr>
              <a:t>Some examples of </a:t>
            </a:r>
            <a:r>
              <a:rPr lang="en-GB" altLang="en-US" sz="2000" dirty="0" err="1" smtClean="0">
                <a:solidFill>
                  <a:srgbClr val="000000"/>
                </a:solidFill>
                <a:latin typeface="Arial Black" pitchFamily="34" charset="0"/>
                <a:cs typeface="Arial" pitchFamily="34" charset="0"/>
              </a:rPr>
              <a:t>Kharosthi</a:t>
            </a:r>
            <a:r>
              <a:rPr lang="en-GB" altLang="en-US" sz="2000" dirty="0" smtClean="0">
                <a:solidFill>
                  <a:srgbClr val="000000"/>
                </a:solidFill>
                <a:latin typeface="Arial Black" pitchFamily="34" charset="0"/>
                <a:cs typeface="Arial" pitchFamily="34" charset="0"/>
              </a:rPr>
              <a:t> </a:t>
            </a:r>
            <a:r>
              <a:rPr lang="en-US" altLang="en-US" sz="2000" dirty="0" smtClean="0">
                <a:solidFill>
                  <a:srgbClr val="000000"/>
                </a:solidFill>
                <a:latin typeface="Arial Black" pitchFamily="34" charset="0"/>
                <a:cs typeface="Arial" pitchFamily="34" charset="0"/>
              </a:rPr>
              <a:t>also</a:t>
            </a:r>
            <a:r>
              <a:rPr lang="en-GB" altLang="en-US" sz="2000" dirty="0" smtClean="0">
                <a:solidFill>
                  <a:srgbClr val="000000"/>
                </a:solidFill>
                <a:latin typeface="Arial Black" pitchFamily="34" charset="0"/>
                <a:cs typeface="Arial" pitchFamily="34" charset="0"/>
              </a:rPr>
              <a:t> occur in India. </a:t>
            </a:r>
            <a:endParaRPr lang="en-GB" altLang="en-US" sz="2000" dirty="0" smtClean="0">
              <a:solidFill>
                <a:srgbClr val="000000"/>
              </a:solidFill>
              <a:latin typeface="Arial Black" pitchFamily="34" charset="0"/>
              <a:ea typeface="Arial Unicode MS" pitchFamily="34" charset="-128"/>
              <a:cs typeface="Arial Unicode MS" pitchFamily="34" charset="-128"/>
            </a:endParaRPr>
          </a:p>
          <a:p>
            <a:r>
              <a:rPr lang="en-GB" altLang="en-US" sz="2000" dirty="0" smtClean="0">
                <a:solidFill>
                  <a:srgbClr val="000000"/>
                </a:solidFill>
                <a:latin typeface="Arial Black" pitchFamily="34" charset="0"/>
                <a:cs typeface="Arial" pitchFamily="34" charset="0"/>
              </a:rPr>
              <a:t>Like </a:t>
            </a:r>
            <a:r>
              <a:rPr lang="en-US" sz="2000" dirty="0" err="1" smtClean="0">
                <a:solidFill>
                  <a:srgbClr val="FF0000"/>
                </a:solidFill>
                <a:latin typeface="Arial Black" pitchFamily="34" charset="0"/>
              </a:rPr>
              <a:t>Brāhmī</a:t>
            </a:r>
            <a:r>
              <a:rPr lang="en-GB" altLang="en-US" sz="2000" dirty="0" smtClean="0">
                <a:solidFill>
                  <a:srgbClr val="000000"/>
                </a:solidFill>
                <a:latin typeface="Arial Black" pitchFamily="34" charset="0"/>
                <a:cs typeface="Arial" pitchFamily="34" charset="0"/>
              </a:rPr>
              <a:t>, </a:t>
            </a:r>
            <a:r>
              <a:rPr lang="en-GB" altLang="en-US" sz="2000" dirty="0" err="1" smtClean="0">
                <a:solidFill>
                  <a:srgbClr val="000000"/>
                </a:solidFill>
                <a:latin typeface="Arial Black" pitchFamily="34" charset="0"/>
                <a:cs typeface="Arial" pitchFamily="34" charset="0"/>
              </a:rPr>
              <a:t>Kharosthi</a:t>
            </a:r>
            <a:r>
              <a:rPr lang="en-GB" altLang="en-US" sz="2000" dirty="0" smtClean="0">
                <a:solidFill>
                  <a:srgbClr val="000000"/>
                </a:solidFill>
                <a:latin typeface="Arial Black" pitchFamily="34" charset="0"/>
                <a:cs typeface="Arial" pitchFamily="34" charset="0"/>
              </a:rPr>
              <a:t> </a:t>
            </a:r>
            <a:r>
              <a:rPr lang="en-US" altLang="en-US" sz="2000" dirty="0" smtClean="0">
                <a:solidFill>
                  <a:srgbClr val="000000"/>
                </a:solidFill>
                <a:latin typeface="Arial Black" pitchFamily="34" charset="0"/>
                <a:cs typeface="Arial" pitchFamily="34" charset="0"/>
              </a:rPr>
              <a:t>were</a:t>
            </a:r>
            <a:r>
              <a:rPr lang="en-GB" altLang="en-US" sz="2000" dirty="0" smtClean="0">
                <a:solidFill>
                  <a:srgbClr val="000000"/>
                </a:solidFill>
                <a:latin typeface="Arial Black" pitchFamily="34" charset="0"/>
                <a:cs typeface="Arial" pitchFamily="34" charset="0"/>
              </a:rPr>
              <a:t> developed for </a:t>
            </a:r>
            <a:r>
              <a:rPr lang="en-GB" altLang="en-US" sz="2000" dirty="0" err="1" smtClean="0">
                <a:solidFill>
                  <a:srgbClr val="000000"/>
                </a:solidFill>
                <a:latin typeface="Arial Black" pitchFamily="34" charset="0"/>
                <a:cs typeface="Arial" pitchFamily="34" charset="0"/>
              </a:rPr>
              <a:t>Prakrit</a:t>
            </a:r>
            <a:r>
              <a:rPr lang="en-GB" altLang="en-US" sz="2000" dirty="0" smtClean="0">
                <a:solidFill>
                  <a:srgbClr val="000000"/>
                </a:solidFill>
                <a:latin typeface="Arial Black" pitchFamily="34" charset="0"/>
                <a:cs typeface="Arial" pitchFamily="34" charset="0"/>
              </a:rPr>
              <a:t> dialects.</a:t>
            </a:r>
            <a:endParaRPr lang="en-GB" altLang="en-US" sz="2000" dirty="0" smtClean="0">
              <a:solidFill>
                <a:srgbClr val="000000"/>
              </a:solidFill>
              <a:latin typeface="Arial Black" pitchFamily="34" charset="0"/>
              <a:ea typeface="Arial Unicode MS" pitchFamily="34" charset="-128"/>
              <a:cs typeface="Arial Unicode MS" pitchFamily="34" charset="-128"/>
            </a:endParaRPr>
          </a:p>
          <a:p>
            <a:pPr eaLnBrk="1" hangingPunct="1">
              <a:lnSpc>
                <a:spcPct val="90000"/>
              </a:lnSpc>
            </a:pPr>
            <a:r>
              <a:rPr lang="en-GB" altLang="en-US" sz="2000" dirty="0" smtClean="0">
                <a:solidFill>
                  <a:srgbClr val="000000"/>
                </a:solidFill>
                <a:latin typeface="Arial Black" pitchFamily="34" charset="0"/>
                <a:cs typeface="Arial" pitchFamily="34" charset="0"/>
              </a:rPr>
              <a:t>The earl</a:t>
            </a:r>
            <a:r>
              <a:rPr lang="en-US" altLang="en-US" sz="2000" dirty="0" smtClean="0">
                <a:solidFill>
                  <a:srgbClr val="000000"/>
                </a:solidFill>
                <a:latin typeface="Arial Black" pitchFamily="34" charset="0"/>
                <a:cs typeface="Arial" pitchFamily="34" charset="0"/>
              </a:rPr>
              <a:t>y</a:t>
            </a:r>
            <a:r>
              <a:rPr lang="en-GB" altLang="en-US" sz="2000" dirty="0" smtClean="0">
                <a:solidFill>
                  <a:srgbClr val="000000"/>
                </a:solidFill>
                <a:latin typeface="Arial Black" pitchFamily="34" charset="0"/>
                <a:cs typeface="Arial" pitchFamily="34" charset="0"/>
              </a:rPr>
              <a:t> </a:t>
            </a:r>
            <a:r>
              <a:rPr lang="en-GB" altLang="en-US" sz="2000" dirty="0" err="1" smtClean="0">
                <a:solidFill>
                  <a:srgbClr val="000000"/>
                </a:solidFill>
                <a:latin typeface="Arial Black" pitchFamily="34" charset="0"/>
                <a:cs typeface="Arial" pitchFamily="34" charset="0"/>
              </a:rPr>
              <a:t>Brahmi</a:t>
            </a:r>
            <a:r>
              <a:rPr lang="en-GB" altLang="en-US" sz="2000" dirty="0" smtClean="0">
                <a:solidFill>
                  <a:srgbClr val="000000"/>
                </a:solidFill>
                <a:latin typeface="Arial Black" pitchFamily="34" charset="0"/>
                <a:cs typeface="Arial" pitchFamily="34" charset="0"/>
              </a:rPr>
              <a:t> and </a:t>
            </a:r>
            <a:r>
              <a:rPr lang="en-GB" altLang="en-US" sz="2000" dirty="0" err="1" smtClean="0">
                <a:solidFill>
                  <a:srgbClr val="000000"/>
                </a:solidFill>
                <a:latin typeface="Arial Black" pitchFamily="34" charset="0"/>
                <a:cs typeface="Arial" pitchFamily="34" charset="0"/>
              </a:rPr>
              <a:t>Kharosthi</a:t>
            </a:r>
            <a:r>
              <a:rPr lang="en-GB" altLang="en-US" sz="2000" dirty="0" smtClean="0">
                <a:solidFill>
                  <a:srgbClr val="000000"/>
                </a:solidFill>
                <a:latin typeface="Arial Black" pitchFamily="34" charset="0"/>
                <a:cs typeface="Arial" pitchFamily="34" charset="0"/>
              </a:rPr>
              <a:t> did not have the </a:t>
            </a:r>
            <a:r>
              <a:rPr lang="en-GB" altLang="en-US" sz="2000" dirty="0" err="1" smtClean="0">
                <a:solidFill>
                  <a:srgbClr val="000000"/>
                </a:solidFill>
                <a:latin typeface="Arial Black" pitchFamily="34" charset="0"/>
                <a:cs typeface="Arial" pitchFamily="34" charset="0"/>
              </a:rPr>
              <a:t>dipthongs</a:t>
            </a:r>
            <a:r>
              <a:rPr lang="en-GB" altLang="en-US" sz="2000" dirty="0" smtClean="0">
                <a:solidFill>
                  <a:srgbClr val="000000"/>
                </a:solidFill>
                <a:latin typeface="Arial Black" pitchFamily="34" charset="0"/>
                <a:cs typeface="Arial" pitchFamily="34" charset="0"/>
              </a:rPr>
              <a:t> /</a:t>
            </a:r>
            <a:r>
              <a:rPr lang="en-GB" altLang="en-US" sz="2000" dirty="0" err="1" smtClean="0">
                <a:solidFill>
                  <a:srgbClr val="000000"/>
                </a:solidFill>
                <a:latin typeface="Arial Black" pitchFamily="34" charset="0"/>
                <a:cs typeface="Arial" pitchFamily="34" charset="0"/>
              </a:rPr>
              <a:t>ai</a:t>
            </a:r>
            <a:r>
              <a:rPr lang="en-GB" altLang="en-US" sz="2000" dirty="0" smtClean="0">
                <a:solidFill>
                  <a:srgbClr val="000000"/>
                </a:solidFill>
                <a:latin typeface="Arial Black" pitchFamily="34" charset="0"/>
                <a:cs typeface="Arial" pitchFamily="34" charset="0"/>
              </a:rPr>
              <a:t>/, /au/, and the vocalic /r/ and /l/, so common in Sanskrit.</a:t>
            </a:r>
            <a:endParaRPr lang="en-GB" altLang="en-US" sz="2000" dirty="0" smtClean="0">
              <a:solidFill>
                <a:srgbClr val="000000"/>
              </a:solidFill>
              <a:latin typeface="Arial Black" pitchFamily="34" charset="0"/>
              <a:ea typeface="Arial Unicode MS" pitchFamily="34" charset="-128"/>
              <a:cs typeface="Arial Unicode MS" pitchFamily="34" charset="-128"/>
            </a:endParaRPr>
          </a:p>
          <a:p>
            <a:pPr eaLnBrk="1" hangingPunct="1">
              <a:lnSpc>
                <a:spcPct val="90000"/>
              </a:lnSpc>
            </a:pPr>
            <a:r>
              <a:rPr lang="en-GB" altLang="en-US" sz="2000" dirty="0" err="1" smtClean="0">
                <a:solidFill>
                  <a:srgbClr val="000000"/>
                </a:solidFill>
                <a:latin typeface="Arial Black" pitchFamily="34" charset="0"/>
                <a:cs typeface="Arial" pitchFamily="34" charset="0"/>
              </a:rPr>
              <a:t>Kharosthi</a:t>
            </a:r>
            <a:r>
              <a:rPr lang="en-GB" altLang="en-US" sz="2000" dirty="0" smtClean="0">
                <a:solidFill>
                  <a:srgbClr val="000000"/>
                </a:solidFill>
                <a:latin typeface="Arial Black" pitchFamily="34" charset="0"/>
                <a:cs typeface="Arial" pitchFamily="34" charset="0"/>
              </a:rPr>
              <a:t> was used primarily for the </a:t>
            </a:r>
            <a:r>
              <a:rPr lang="en-GB" altLang="en-US" sz="2000" dirty="0" err="1" smtClean="0">
                <a:solidFill>
                  <a:srgbClr val="000000"/>
                </a:solidFill>
                <a:latin typeface="Arial Black" pitchFamily="34" charset="0"/>
                <a:cs typeface="Arial" pitchFamily="34" charset="0"/>
              </a:rPr>
              <a:t>Prakrit</a:t>
            </a:r>
            <a:r>
              <a:rPr lang="en-GB" altLang="en-US" sz="2000" dirty="0" smtClean="0">
                <a:solidFill>
                  <a:srgbClr val="000000"/>
                </a:solidFill>
                <a:latin typeface="Arial Black" pitchFamily="34" charset="0"/>
                <a:cs typeface="Arial" pitchFamily="34" charset="0"/>
              </a:rPr>
              <a:t> dialect of </a:t>
            </a:r>
            <a:r>
              <a:rPr lang="en-GB" altLang="en-US" sz="2000" dirty="0" err="1" smtClean="0">
                <a:solidFill>
                  <a:srgbClr val="000000"/>
                </a:solidFill>
                <a:latin typeface="Arial Black" pitchFamily="34" charset="0"/>
                <a:cs typeface="Arial" pitchFamily="34" charset="0"/>
              </a:rPr>
              <a:t>Gandhari</a:t>
            </a:r>
            <a:r>
              <a:rPr lang="en-GB" altLang="en-US" sz="2000" dirty="0" smtClean="0">
                <a:solidFill>
                  <a:srgbClr val="000000"/>
                </a:solidFill>
                <a:latin typeface="Arial Black" pitchFamily="34" charset="0"/>
                <a:cs typeface="Arial" pitchFamily="34" charset="0"/>
              </a:rPr>
              <a:t>. </a:t>
            </a:r>
            <a:endParaRPr lang="en-GB" altLang="en-US" sz="2000" dirty="0" smtClean="0">
              <a:solidFill>
                <a:srgbClr val="000000"/>
              </a:solidFill>
              <a:latin typeface="Arial Black" pitchFamily="34" charset="0"/>
              <a:ea typeface="Arial Unicode MS" pitchFamily="34" charset="-128"/>
              <a:cs typeface="Arial Unicode MS" pitchFamily="34" charset="-128"/>
            </a:endParaRPr>
          </a:p>
          <a:p>
            <a:pPr eaLnBrk="1" hangingPunct="1">
              <a:lnSpc>
                <a:spcPct val="90000"/>
              </a:lnSpc>
            </a:pPr>
            <a:r>
              <a:rPr lang="en-GB" altLang="en-US" sz="2000" dirty="0" smtClean="0">
                <a:solidFill>
                  <a:srgbClr val="000000"/>
                </a:solidFill>
                <a:latin typeface="Arial Black" pitchFamily="34" charset="0"/>
                <a:cs typeface="Arial" pitchFamily="34" charset="0"/>
              </a:rPr>
              <a:t>In structure </a:t>
            </a:r>
            <a:r>
              <a:rPr lang="en-US" altLang="en-US" sz="2000" dirty="0" smtClean="0">
                <a:solidFill>
                  <a:srgbClr val="000000"/>
                </a:solidFill>
                <a:latin typeface="Arial Black" pitchFamily="34" charset="0"/>
                <a:cs typeface="Arial" pitchFamily="34" charset="0"/>
              </a:rPr>
              <a:t>&amp;</a:t>
            </a:r>
            <a:r>
              <a:rPr lang="en-GB" altLang="en-US" sz="2000" dirty="0" smtClean="0">
                <a:solidFill>
                  <a:srgbClr val="000000"/>
                </a:solidFill>
                <a:latin typeface="Arial Black" pitchFamily="34" charset="0"/>
                <a:cs typeface="Arial" pitchFamily="34" charset="0"/>
              </a:rPr>
              <a:t> </a:t>
            </a:r>
            <a:r>
              <a:rPr lang="en-US" altLang="en-US" sz="2000" dirty="0" smtClean="0">
                <a:solidFill>
                  <a:srgbClr val="000000"/>
                </a:solidFill>
                <a:latin typeface="Arial Black" pitchFamily="34" charset="0"/>
                <a:cs typeface="Arial" pitchFamily="34" charset="0"/>
              </a:rPr>
              <a:t>sequence</a:t>
            </a:r>
            <a:r>
              <a:rPr lang="en-GB" altLang="en-US" sz="2000" dirty="0" smtClean="0">
                <a:solidFill>
                  <a:srgbClr val="000000"/>
                </a:solidFill>
                <a:latin typeface="Arial Black" pitchFamily="34" charset="0"/>
                <a:cs typeface="Arial" pitchFamily="34" charset="0"/>
              </a:rPr>
              <a:t>, </a:t>
            </a:r>
            <a:r>
              <a:rPr lang="en-GB" altLang="en-US" sz="2000" dirty="0" err="1" smtClean="0">
                <a:solidFill>
                  <a:srgbClr val="000000"/>
                </a:solidFill>
                <a:latin typeface="Arial Black" pitchFamily="34" charset="0"/>
                <a:cs typeface="Arial" pitchFamily="34" charset="0"/>
              </a:rPr>
              <a:t>Kharosthi</a:t>
            </a:r>
            <a:r>
              <a:rPr lang="en-GB" altLang="en-US" sz="2000" dirty="0" smtClean="0">
                <a:solidFill>
                  <a:srgbClr val="000000"/>
                </a:solidFill>
                <a:latin typeface="Arial Black" pitchFamily="34" charset="0"/>
                <a:cs typeface="Arial" pitchFamily="34" charset="0"/>
              </a:rPr>
              <a:t> and </a:t>
            </a:r>
            <a:r>
              <a:rPr lang="en-GB" altLang="en-US" sz="2000" dirty="0" err="1" smtClean="0">
                <a:solidFill>
                  <a:srgbClr val="000000"/>
                </a:solidFill>
                <a:latin typeface="Arial Black" pitchFamily="34" charset="0"/>
                <a:cs typeface="Arial" pitchFamily="34" charset="0"/>
              </a:rPr>
              <a:t>Brahmi</a:t>
            </a:r>
            <a:r>
              <a:rPr lang="en-GB" altLang="en-US" sz="2000" dirty="0" smtClean="0">
                <a:solidFill>
                  <a:srgbClr val="000000"/>
                </a:solidFill>
                <a:latin typeface="Arial Black" pitchFamily="34" charset="0"/>
                <a:cs typeface="Arial" pitchFamily="34" charset="0"/>
              </a:rPr>
              <a:t> are similar. </a:t>
            </a:r>
            <a:endParaRPr lang="en-GB" altLang="en-US" sz="2000" dirty="0" smtClean="0">
              <a:solidFill>
                <a:srgbClr val="000000"/>
              </a:solidFill>
              <a:latin typeface="Arial Black" pitchFamily="34" charset="0"/>
              <a:ea typeface="Arial Unicode MS" pitchFamily="34" charset="-128"/>
              <a:cs typeface="Arial Unicode MS" pitchFamily="34" charset="-128"/>
            </a:endParaRPr>
          </a:p>
          <a:p>
            <a:r>
              <a:rPr lang="en-US" altLang="en-US" sz="2000" dirty="0" smtClean="0">
                <a:solidFill>
                  <a:srgbClr val="FF0000"/>
                </a:solidFill>
                <a:latin typeface="Arial Black" pitchFamily="34" charset="0"/>
                <a:cs typeface="Arial" pitchFamily="34" charset="0"/>
              </a:rPr>
              <a:t>But</a:t>
            </a:r>
            <a:r>
              <a:rPr lang="en-GB" altLang="en-US" sz="2000" dirty="0" smtClean="0">
                <a:solidFill>
                  <a:srgbClr val="FF0000"/>
                </a:solidFill>
                <a:latin typeface="Arial Black" pitchFamily="34" charset="0"/>
                <a:cs typeface="Arial" pitchFamily="34" charset="0"/>
              </a:rPr>
              <a:t> </a:t>
            </a:r>
            <a:r>
              <a:rPr lang="en-US" sz="2000" dirty="0" err="1" smtClean="0">
                <a:solidFill>
                  <a:srgbClr val="FF0000"/>
                </a:solidFill>
                <a:latin typeface="Arial Black" pitchFamily="34" charset="0"/>
              </a:rPr>
              <a:t>Brāhmī</a:t>
            </a:r>
            <a:r>
              <a:rPr lang="en-GB" altLang="en-US" sz="2000" dirty="0" smtClean="0">
                <a:solidFill>
                  <a:srgbClr val="FF0000"/>
                </a:solidFill>
                <a:latin typeface="Arial Black" pitchFamily="34" charset="0"/>
                <a:cs typeface="Arial" pitchFamily="34" charset="0"/>
              </a:rPr>
              <a:t> </a:t>
            </a:r>
            <a:r>
              <a:rPr lang="en-GB" altLang="en-US" sz="2000" dirty="0" smtClean="0">
                <a:solidFill>
                  <a:srgbClr val="FF0000"/>
                </a:solidFill>
                <a:latin typeface="Arial Black" pitchFamily="34" charset="0"/>
                <a:cs typeface="Arial" pitchFamily="34" charset="0"/>
              </a:rPr>
              <a:t>had different signs for different initial vowels, </a:t>
            </a:r>
            <a:r>
              <a:rPr lang="en-US" altLang="en-US" sz="2000" dirty="0" smtClean="0">
                <a:solidFill>
                  <a:srgbClr val="FF0000"/>
                </a:solidFill>
                <a:latin typeface="Arial Black" pitchFamily="34" charset="0"/>
                <a:cs typeface="Arial" pitchFamily="34" charset="0"/>
              </a:rPr>
              <a:t>but it </a:t>
            </a:r>
            <a:r>
              <a:rPr lang="en-GB" altLang="en-US" sz="2000" dirty="0" smtClean="0">
                <a:solidFill>
                  <a:srgbClr val="FF0000"/>
                </a:solidFill>
                <a:latin typeface="Arial Black" pitchFamily="34" charset="0"/>
                <a:cs typeface="Arial" pitchFamily="34" charset="0"/>
              </a:rPr>
              <a:t> used the same marks that change vowels in C-V </a:t>
            </a:r>
            <a:r>
              <a:rPr lang="en-GB" altLang="en-US" sz="2000" dirty="0" err="1" smtClean="0">
                <a:solidFill>
                  <a:srgbClr val="FF0000"/>
                </a:solidFill>
                <a:latin typeface="Arial Black" pitchFamily="34" charset="0"/>
                <a:cs typeface="Arial" pitchFamily="34" charset="0"/>
              </a:rPr>
              <a:t>combinartion</a:t>
            </a:r>
            <a:r>
              <a:rPr lang="en-GB" altLang="en-US" sz="2000" dirty="0" smtClean="0">
                <a:solidFill>
                  <a:srgbClr val="FF0000"/>
                </a:solidFill>
                <a:latin typeface="Arial Black" pitchFamily="34" charset="0"/>
                <a:cs typeface="Arial" pitchFamily="34" charset="0"/>
              </a:rPr>
              <a:t>. </a:t>
            </a:r>
            <a:endParaRPr lang="en-GB" altLang="en-US" sz="2000" dirty="0" smtClean="0">
              <a:solidFill>
                <a:srgbClr val="FF0000"/>
              </a:solidFill>
              <a:latin typeface="Arial Black" pitchFamily="34" charset="0"/>
              <a:ea typeface="Arial Unicode MS" pitchFamily="34" charset="-128"/>
              <a:cs typeface="Arial Unicode MS" pitchFamily="34" charset="-128"/>
            </a:endParaRPr>
          </a:p>
          <a:p>
            <a:r>
              <a:rPr lang="en-US" sz="2000" dirty="0" err="1" smtClean="0">
                <a:solidFill>
                  <a:srgbClr val="FF0000"/>
                </a:solidFill>
                <a:latin typeface="Arial Black" pitchFamily="34" charset="0"/>
              </a:rPr>
              <a:t>Brāhmī</a:t>
            </a:r>
            <a:r>
              <a:rPr lang="en-GB" altLang="en-US" sz="2000" dirty="0" smtClean="0">
                <a:solidFill>
                  <a:srgbClr val="FF0000"/>
                </a:solidFill>
                <a:latin typeface="Arial Black" pitchFamily="34" charset="0"/>
                <a:cs typeface="Arial" pitchFamily="34" charset="0"/>
              </a:rPr>
              <a:t> </a:t>
            </a:r>
            <a:r>
              <a:rPr lang="en-US" altLang="en-US" sz="2000" dirty="0" smtClean="0">
                <a:solidFill>
                  <a:srgbClr val="FF0000"/>
                </a:solidFill>
                <a:latin typeface="Arial Black" pitchFamily="34" charset="0"/>
                <a:cs typeface="Arial" pitchFamily="34" charset="0"/>
              </a:rPr>
              <a:t>had</a:t>
            </a:r>
            <a:r>
              <a:rPr lang="en-GB" altLang="en-US" sz="2000" dirty="0" smtClean="0">
                <a:solidFill>
                  <a:srgbClr val="FF0000"/>
                </a:solidFill>
                <a:latin typeface="Arial Black" pitchFamily="34" charset="0"/>
                <a:cs typeface="Arial" pitchFamily="34" charset="0"/>
              </a:rPr>
              <a:t> long and short vowel signs, </a:t>
            </a:r>
            <a:r>
              <a:rPr lang="en-GB" altLang="en-US" sz="2000" dirty="0" err="1" smtClean="0">
                <a:solidFill>
                  <a:srgbClr val="FF0000"/>
                </a:solidFill>
                <a:latin typeface="Arial Black" pitchFamily="34" charset="0"/>
                <a:cs typeface="Arial" pitchFamily="34" charset="0"/>
              </a:rPr>
              <a:t>Kharosthi</a:t>
            </a:r>
            <a:r>
              <a:rPr lang="en-GB" altLang="en-US" sz="2000" dirty="0" smtClean="0">
                <a:solidFill>
                  <a:srgbClr val="FF0000"/>
                </a:solidFill>
                <a:latin typeface="Arial Black" pitchFamily="34" charset="0"/>
                <a:cs typeface="Arial" pitchFamily="34" charset="0"/>
              </a:rPr>
              <a:t> had only one. </a:t>
            </a:r>
            <a:endParaRPr lang="en-GB" altLang="en-US" sz="2000" dirty="0" smtClean="0">
              <a:solidFill>
                <a:srgbClr val="FF0000"/>
              </a:solidFill>
              <a:latin typeface="Arial Black" pitchFamily="34" charset="0"/>
              <a:ea typeface="Arial Unicode MS" pitchFamily="34" charset="-128"/>
              <a:cs typeface="Arial Unicode MS" pitchFamily="34" charset="-128"/>
            </a:endParaRPr>
          </a:p>
          <a:p>
            <a:pPr eaLnBrk="1" hangingPunct="1">
              <a:lnSpc>
                <a:spcPct val="90000"/>
              </a:lnSpc>
            </a:pPr>
            <a:r>
              <a:rPr lang="en-GB" altLang="en-US" sz="2000" dirty="0" err="1" smtClean="0">
                <a:latin typeface="Arial Black" pitchFamily="34" charset="0"/>
                <a:cs typeface="Arial" pitchFamily="34" charset="0"/>
              </a:rPr>
              <a:t>Kharosthi</a:t>
            </a:r>
            <a:r>
              <a:rPr lang="en-GB" altLang="en-US" sz="2000" dirty="0" smtClean="0">
                <a:latin typeface="Arial Black" pitchFamily="34" charset="0"/>
                <a:cs typeface="Arial" pitchFamily="34" charset="0"/>
              </a:rPr>
              <a:t> Script fell out of use by the 3rd or 4th century.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4"/>
          <p:cNvSpPr>
            <a:spLocks noChangeArrowheads="1"/>
          </p:cNvSpPr>
          <p:nvPr/>
        </p:nvSpPr>
        <p:spPr bwMode="auto">
          <a:xfrm>
            <a:off x="76200" y="-195263"/>
            <a:ext cx="12090400" cy="852488"/>
          </a:xfrm>
          <a:prstGeom prst="rect">
            <a:avLst/>
          </a:prstGeom>
          <a:noFill/>
          <a:ln w="9525">
            <a:noFill/>
            <a:miter lim="800000"/>
            <a:headEnd/>
            <a:tailEnd/>
          </a:ln>
          <a:effectLst/>
        </p:spPr>
        <p:txBody>
          <a:bodyPr anchor="ctr"/>
          <a:lstStyle/>
          <a:p>
            <a:pPr eaLnBrk="1" hangingPunct="1"/>
            <a:r>
              <a:rPr lang="en-GB" altLang="en-US" sz="1200">
                <a:solidFill>
                  <a:srgbClr val="000000"/>
                </a:solidFill>
                <a:latin typeface="Arial" pitchFamily="34" charset="0"/>
                <a:cs typeface="Arial" pitchFamily="34" charset="0"/>
              </a:rPr>
              <a:t> </a:t>
            </a:r>
            <a:endParaRPr lang="en-GB" altLang="en-US" sz="1200">
              <a:solidFill>
                <a:srgbClr val="000000"/>
              </a:solidFill>
              <a:latin typeface="Arial Unicode MS" pitchFamily="34" charset="-128"/>
              <a:ea typeface="Arial Unicode MS" pitchFamily="34" charset="-128"/>
              <a:cs typeface="Arial Unicode MS" pitchFamily="34" charset="-128"/>
            </a:endParaRPr>
          </a:p>
          <a:p>
            <a:r>
              <a:rPr lang="en-GB" altLang="en-US" sz="1200">
                <a:solidFill>
                  <a:srgbClr val="000000"/>
                </a:solidFill>
                <a:latin typeface="Arial" pitchFamily="34" charset="0"/>
                <a:cs typeface="Arial" pitchFamily="34" charset="0"/>
              </a:rPr>
              <a:t> </a:t>
            </a:r>
            <a:endParaRPr lang="en-GB" altLang="en-US" sz="1200">
              <a:solidFill>
                <a:srgbClr val="000000"/>
              </a:solidFill>
              <a:latin typeface="Arial Unicode MS" pitchFamily="34" charset="-128"/>
              <a:ea typeface="Arial Unicode MS" pitchFamily="34" charset="-128"/>
              <a:cs typeface="Arial Unicode MS" pitchFamily="34" charset="-128"/>
            </a:endParaRPr>
          </a:p>
          <a:p>
            <a:r>
              <a:rPr lang="en-GB" altLang="en-US" sz="1200">
                <a:solidFill>
                  <a:srgbClr val="000000"/>
                </a:solidFill>
                <a:latin typeface="Arial" pitchFamily="34" charset="0"/>
                <a:cs typeface="Arial" pitchFamily="34" charset="0"/>
              </a:rPr>
              <a:t> </a:t>
            </a:r>
            <a:endParaRPr lang="en-GB" altLang="en-US" sz="1200">
              <a:solidFill>
                <a:srgbClr val="000000"/>
              </a:solidFill>
              <a:latin typeface="Arial Unicode MS" pitchFamily="34" charset="-128"/>
              <a:ea typeface="Arial Unicode MS" pitchFamily="34" charset="-128"/>
              <a:cs typeface="Arial Unicode MS" pitchFamily="34" charset="-128"/>
            </a:endParaRPr>
          </a:p>
          <a:p>
            <a:endParaRPr lang="en-GB" altLang="en-US"/>
          </a:p>
        </p:txBody>
      </p:sp>
      <p:sp>
        <p:nvSpPr>
          <p:cNvPr id="13317" name="Rectangle 6"/>
          <p:cNvSpPr>
            <a:spLocks noChangeArrowheads="1"/>
          </p:cNvSpPr>
          <p:nvPr/>
        </p:nvSpPr>
        <p:spPr bwMode="auto">
          <a:xfrm>
            <a:off x="76200" y="-195263"/>
            <a:ext cx="12090400" cy="852488"/>
          </a:xfrm>
          <a:prstGeom prst="rect">
            <a:avLst/>
          </a:prstGeom>
          <a:noFill/>
          <a:ln w="9525">
            <a:noFill/>
            <a:miter lim="800000"/>
            <a:headEnd/>
            <a:tailEnd/>
          </a:ln>
          <a:effectLst/>
        </p:spPr>
        <p:txBody>
          <a:bodyPr anchor="ctr"/>
          <a:lstStyle/>
          <a:p>
            <a:pPr eaLnBrk="1" hangingPunct="1"/>
            <a:r>
              <a:rPr lang="en-GB" altLang="en-US" sz="1200">
                <a:solidFill>
                  <a:srgbClr val="000000"/>
                </a:solidFill>
                <a:latin typeface="Arial" pitchFamily="34" charset="0"/>
                <a:cs typeface="Arial" pitchFamily="34" charset="0"/>
              </a:rPr>
              <a:t> </a:t>
            </a:r>
            <a:endParaRPr lang="en-GB" altLang="en-US" sz="1200">
              <a:solidFill>
                <a:srgbClr val="000000"/>
              </a:solidFill>
              <a:latin typeface="Arial Unicode MS" pitchFamily="34" charset="-128"/>
              <a:ea typeface="Arial Unicode MS" pitchFamily="34" charset="-128"/>
              <a:cs typeface="Arial Unicode MS" pitchFamily="34" charset="-128"/>
            </a:endParaRPr>
          </a:p>
          <a:p>
            <a:r>
              <a:rPr lang="en-GB" altLang="en-US" sz="1200">
                <a:solidFill>
                  <a:srgbClr val="000000"/>
                </a:solidFill>
                <a:latin typeface="Arial" pitchFamily="34" charset="0"/>
                <a:cs typeface="Arial" pitchFamily="34" charset="0"/>
              </a:rPr>
              <a:t> </a:t>
            </a:r>
            <a:endParaRPr lang="en-GB" altLang="en-US" sz="1200">
              <a:solidFill>
                <a:srgbClr val="000000"/>
              </a:solidFill>
              <a:latin typeface="Arial Unicode MS" pitchFamily="34" charset="-128"/>
              <a:ea typeface="Arial Unicode MS" pitchFamily="34" charset="-128"/>
              <a:cs typeface="Arial Unicode MS" pitchFamily="34" charset="-128"/>
            </a:endParaRPr>
          </a:p>
          <a:p>
            <a:r>
              <a:rPr lang="en-GB" altLang="en-US" sz="1200">
                <a:solidFill>
                  <a:srgbClr val="000000"/>
                </a:solidFill>
                <a:latin typeface="Arial" pitchFamily="34" charset="0"/>
                <a:cs typeface="Arial" pitchFamily="34" charset="0"/>
              </a:rPr>
              <a:t> </a:t>
            </a:r>
            <a:endParaRPr lang="en-GB" altLang="en-US" sz="1200">
              <a:solidFill>
                <a:srgbClr val="000000"/>
              </a:solidFill>
              <a:latin typeface="Arial Unicode MS" pitchFamily="34" charset="-128"/>
              <a:ea typeface="Arial Unicode MS" pitchFamily="34" charset="-128"/>
              <a:cs typeface="Arial Unicode MS" pitchFamily="34" charset="-128"/>
            </a:endParaRPr>
          </a:p>
          <a:p>
            <a:endParaRPr lang="en-GB" altLang="en-US"/>
          </a:p>
        </p:txBody>
      </p:sp>
      <p:sp>
        <p:nvSpPr>
          <p:cNvPr id="13319" name="Rectangle 8"/>
          <p:cNvSpPr>
            <a:spLocks noChangeArrowheads="1"/>
          </p:cNvSpPr>
          <p:nvPr/>
        </p:nvSpPr>
        <p:spPr bwMode="auto">
          <a:xfrm>
            <a:off x="76200" y="-195263"/>
            <a:ext cx="12090400" cy="852488"/>
          </a:xfrm>
          <a:prstGeom prst="rect">
            <a:avLst/>
          </a:prstGeom>
          <a:noFill/>
          <a:ln w="9525">
            <a:noFill/>
            <a:miter lim="800000"/>
            <a:headEnd/>
            <a:tailEnd/>
          </a:ln>
          <a:effectLst/>
        </p:spPr>
        <p:txBody>
          <a:bodyPr anchor="ctr"/>
          <a:lstStyle/>
          <a:p>
            <a:pPr eaLnBrk="1" hangingPunct="1"/>
            <a:r>
              <a:rPr lang="en-GB" altLang="en-US" sz="1200">
                <a:solidFill>
                  <a:srgbClr val="000000"/>
                </a:solidFill>
                <a:latin typeface="Arial" pitchFamily="34" charset="0"/>
                <a:cs typeface="Arial" pitchFamily="34" charset="0"/>
              </a:rPr>
              <a:t> </a:t>
            </a:r>
            <a:endParaRPr lang="en-GB" altLang="en-US" sz="1200">
              <a:solidFill>
                <a:srgbClr val="000000"/>
              </a:solidFill>
              <a:latin typeface="Arial Unicode MS" pitchFamily="34" charset="-128"/>
              <a:ea typeface="Arial Unicode MS" pitchFamily="34" charset="-128"/>
              <a:cs typeface="Arial Unicode MS" pitchFamily="34" charset="-128"/>
            </a:endParaRPr>
          </a:p>
          <a:p>
            <a:r>
              <a:rPr lang="en-GB" altLang="en-US" sz="1200">
                <a:solidFill>
                  <a:srgbClr val="000000"/>
                </a:solidFill>
                <a:latin typeface="Arial" pitchFamily="34" charset="0"/>
                <a:cs typeface="Arial" pitchFamily="34" charset="0"/>
              </a:rPr>
              <a:t> </a:t>
            </a:r>
            <a:endParaRPr lang="en-GB" altLang="en-US" sz="1200">
              <a:solidFill>
                <a:srgbClr val="000000"/>
              </a:solidFill>
              <a:latin typeface="Arial Unicode MS" pitchFamily="34" charset="-128"/>
              <a:ea typeface="Arial Unicode MS" pitchFamily="34" charset="-128"/>
              <a:cs typeface="Arial Unicode MS" pitchFamily="34" charset="-128"/>
            </a:endParaRPr>
          </a:p>
          <a:p>
            <a:r>
              <a:rPr lang="en-GB" altLang="en-US" sz="1200">
                <a:solidFill>
                  <a:srgbClr val="000000"/>
                </a:solidFill>
                <a:latin typeface="Arial" pitchFamily="34" charset="0"/>
                <a:cs typeface="Arial" pitchFamily="34" charset="0"/>
              </a:rPr>
              <a:t> </a:t>
            </a:r>
            <a:endParaRPr lang="en-GB" altLang="en-US" sz="1200">
              <a:solidFill>
                <a:srgbClr val="000000"/>
              </a:solidFill>
              <a:latin typeface="Arial Unicode MS" pitchFamily="34" charset="-128"/>
              <a:ea typeface="Arial Unicode MS" pitchFamily="34" charset="-128"/>
              <a:cs typeface="Arial Unicode MS" pitchFamily="34" charset="-128"/>
            </a:endParaRPr>
          </a:p>
          <a:p>
            <a:endParaRPr lang="en-GB" altLang="en-US"/>
          </a:p>
        </p:txBody>
      </p:sp>
      <p:pic>
        <p:nvPicPr>
          <p:cNvPr id="13320" name="Picture 7" descr="C:\Lipi\Ancient Scripts of the World The Kharosthi Script_files\kharost.gif">
            <a:hlinkClick r:id="rId2"/>
          </p:cNvPr>
          <p:cNvPicPr>
            <a:picLocks noChangeAspect="1" noChangeArrowheads="1"/>
          </p:cNvPicPr>
          <p:nvPr/>
        </p:nvPicPr>
        <p:blipFill>
          <a:blip r:embed="rId3" r:link="rId4" cstate="print"/>
          <a:srcRect/>
          <a:stretch>
            <a:fillRect/>
          </a:stretch>
        </p:blipFill>
        <p:spPr bwMode="auto">
          <a:xfrm>
            <a:off x="464235" y="0"/>
            <a:ext cx="6565900" cy="6648450"/>
          </a:xfrm>
          <a:prstGeom prst="rect">
            <a:avLst/>
          </a:prstGeom>
          <a:noFill/>
          <a:ln w="9525">
            <a:noFill/>
            <a:miter lim="800000"/>
            <a:headEnd/>
            <a:tailEnd/>
          </a:ln>
        </p:spPr>
      </p:pic>
      <p:sp>
        <p:nvSpPr>
          <p:cNvPr id="10" name="TextBox 9"/>
          <p:cNvSpPr txBox="1"/>
          <p:nvPr/>
        </p:nvSpPr>
        <p:spPr>
          <a:xfrm>
            <a:off x="7568418" y="745588"/>
            <a:ext cx="2546253" cy="892552"/>
          </a:xfrm>
          <a:prstGeom prst="rect">
            <a:avLst/>
          </a:prstGeom>
          <a:noFill/>
        </p:spPr>
        <p:txBody>
          <a:bodyPr wrap="square" rtlCol="0">
            <a:spAutoFit/>
          </a:bodyPr>
          <a:lstStyle/>
          <a:p>
            <a:r>
              <a:rPr lang="en-US" i="1" dirty="0" smtClean="0">
                <a:latin typeface="Arial Black" pitchFamily="34" charset="0"/>
              </a:rPr>
              <a:t>The</a:t>
            </a:r>
            <a:r>
              <a:rPr lang="en-US" dirty="0" smtClean="0"/>
              <a:t>    </a:t>
            </a:r>
            <a:r>
              <a:rPr lang="en-GB" altLang="en-US" sz="2400" dirty="0" err="1" smtClean="0">
                <a:solidFill>
                  <a:srgbClr val="FF0000"/>
                </a:solidFill>
                <a:latin typeface="Arial Black" pitchFamily="34" charset="0"/>
                <a:cs typeface="Arial" panose="020B0604020202020204" pitchFamily="34" charset="0"/>
              </a:rPr>
              <a:t>Kharoşţh</a:t>
            </a:r>
            <a:r>
              <a:rPr lang="en-US" sz="2400" dirty="0" smtClean="0">
                <a:solidFill>
                  <a:srgbClr val="FF0000"/>
                </a:solidFill>
                <a:latin typeface="Arial Black" pitchFamily="34" charset="0"/>
              </a:rPr>
              <a:t>ī</a:t>
            </a:r>
            <a:endParaRPr lang="en-US" sz="2400" dirty="0" smtClean="0"/>
          </a:p>
          <a:p>
            <a:pPr algn="r"/>
            <a:r>
              <a:rPr lang="en-US" sz="2800" b="1" dirty="0" smtClean="0"/>
              <a:t>Samples</a:t>
            </a:r>
            <a:endParaRPr lang="en-US" sz="2800" b="1" dirty="0"/>
          </a:p>
        </p:txBody>
      </p:sp>
      <p:sp>
        <p:nvSpPr>
          <p:cNvPr id="11" name="Text Box 9"/>
          <p:cNvSpPr txBox="1">
            <a:spLocks noChangeArrowheads="1"/>
          </p:cNvSpPr>
          <p:nvPr/>
        </p:nvSpPr>
        <p:spPr bwMode="auto">
          <a:xfrm>
            <a:off x="7512147" y="3086688"/>
            <a:ext cx="4501661" cy="369332"/>
          </a:xfrm>
          <a:prstGeom prst="rect">
            <a:avLst/>
          </a:prstGeom>
          <a:solidFill>
            <a:schemeClr val="bg1"/>
          </a:solidFill>
          <a:ln w="9525">
            <a:solidFill>
              <a:schemeClr val="tx1"/>
            </a:solidFill>
            <a:miter lim="800000"/>
            <a:headEnd/>
            <a:tailEnd/>
          </a:ln>
          <a:effectLst/>
        </p:spPr>
        <p:txBody>
          <a:bodyPr wrap="square">
            <a:spAutoFit/>
          </a:bodyPr>
          <a:lstStyle/>
          <a:p>
            <a:pPr eaLnBrk="1" hangingPunct="1"/>
            <a:r>
              <a:rPr lang="en-US" altLang="en-US" dirty="0" err="1">
                <a:latin typeface="Arial Black" pitchFamily="34" charset="0"/>
              </a:rPr>
              <a:t>Kharosthi</a:t>
            </a:r>
            <a:r>
              <a:rPr lang="en-US" altLang="en-US" dirty="0">
                <a:latin typeface="Arial Black" pitchFamily="34" charset="0"/>
              </a:rPr>
              <a:t> – </a:t>
            </a:r>
            <a:r>
              <a:rPr lang="en-US" altLang="en-US" dirty="0" err="1">
                <a:latin typeface="Arial Black" pitchFamily="34" charset="0"/>
              </a:rPr>
              <a:t>Cons+Vowel</a:t>
            </a:r>
            <a:r>
              <a:rPr lang="en-US" altLang="en-US" dirty="0">
                <a:latin typeface="Arial Black" pitchFamily="34" charset="0"/>
              </a:rPr>
              <a:t> </a:t>
            </a:r>
            <a:r>
              <a:rPr lang="en-US" altLang="en-US" dirty="0" smtClean="0">
                <a:latin typeface="Arial Black" pitchFamily="34" charset="0"/>
              </a:rPr>
              <a:t>Combo</a:t>
            </a:r>
            <a:endParaRPr lang="en-GB" altLang="en-US" dirty="0">
              <a:latin typeface="Arial Black" pitchFamily="34" charset="0"/>
            </a:endParaRPr>
          </a:p>
        </p:txBody>
      </p:sp>
      <p:pic>
        <p:nvPicPr>
          <p:cNvPr id="12" name="Picture 7" descr="file:///C:/Lipi/Ancient%20Scripts%20of%20the%20World%20The%20Kharosthi%20Script_files/kharost1.gif">
            <a:hlinkClick r:id="rId5"/>
          </p:cNvPr>
          <p:cNvPicPr>
            <a:picLocks noChangeAspect="1" noChangeArrowheads="1"/>
          </p:cNvPicPr>
          <p:nvPr/>
        </p:nvPicPr>
        <p:blipFill>
          <a:blip r:embed="rId6" r:link="rId7" cstate="print"/>
          <a:srcRect/>
          <a:stretch>
            <a:fillRect/>
          </a:stretch>
        </p:blipFill>
        <p:spPr bwMode="auto">
          <a:xfrm>
            <a:off x="7439465" y="3748747"/>
            <a:ext cx="4572000" cy="1104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1407</Words>
  <Application>Microsoft Office PowerPoint</Application>
  <PresentationFormat>Custom</PresentationFormat>
  <Paragraphs>115</Paragraphs>
  <Slides>15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Office Theme</vt:lpstr>
      <vt:lpstr>Bitmap Image</vt:lpstr>
      <vt:lpstr>Slide 1</vt:lpstr>
      <vt:lpstr>Slide 2</vt:lpstr>
      <vt:lpstr>Indian Scripts – a great technological revolution</vt:lpstr>
      <vt:lpstr>Slide 4</vt:lpstr>
      <vt:lpstr>Slide 5</vt:lpstr>
      <vt:lpstr>Slide 6</vt:lpstr>
      <vt:lpstr>Types of Writing System &amp; Brahmi</vt:lpstr>
      <vt:lpstr>4. The Kharosthi Script</vt:lpstr>
      <vt:lpstr>Slide 9</vt:lpstr>
      <vt:lpstr>Complications</vt:lpstr>
      <vt:lpstr>India – Linguistic diversity and linguistic area hypothesis</vt:lpstr>
      <vt:lpstr>Linguistic Unity</vt:lpstr>
      <vt:lpstr>Slide 13</vt:lpstr>
      <vt:lpstr>Multi-scriptality   -   a reality!</vt:lpstr>
      <vt:lpstr>Defining the Future of Multilingual Internet in India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Udaya Narayana Singh</dc:creator>
  <cp:lastModifiedBy>Administrator</cp:lastModifiedBy>
  <cp:revision>20</cp:revision>
  <dcterms:created xsi:type="dcterms:W3CDTF">2018-04-19T07:22:54Z</dcterms:created>
  <dcterms:modified xsi:type="dcterms:W3CDTF">2018-04-19T09:58:26Z</dcterms:modified>
</cp:coreProperties>
</file>