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634" r:id="rId2"/>
    <p:sldId id="635" r:id="rId3"/>
    <p:sldId id="636" r:id="rId4"/>
    <p:sldId id="646" r:id="rId5"/>
    <p:sldId id="642" r:id="rId6"/>
    <p:sldId id="643" r:id="rId7"/>
    <p:sldId id="649" r:id="rId8"/>
    <p:sldId id="648" r:id="rId9"/>
    <p:sldId id="653" r:id="rId10"/>
    <p:sldId id="654" r:id="rId11"/>
    <p:sldId id="655" r:id="rId12"/>
    <p:sldId id="650" r:id="rId13"/>
    <p:sldId id="656" r:id="rId14"/>
    <p:sldId id="264" r:id="rId15"/>
    <p:sldId id="308" r:id="rId16"/>
    <p:sldId id="657" r:id="rId17"/>
    <p:sldId id="350" r:id="rId18"/>
    <p:sldId id="64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B6033"/>
    <a:srgbClr val="A6A6A6"/>
    <a:srgbClr val="1768B1"/>
    <a:srgbClr val="0D436C"/>
    <a:srgbClr val="EA903A"/>
    <a:srgbClr val="1B6F74"/>
    <a:srgbClr val="3399FF"/>
    <a:srgbClr val="FFFFFF"/>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3900" autoAdjust="0"/>
  </p:normalViewPr>
  <p:slideViewPr>
    <p:cSldViewPr snapToGrid="0" snapToObjects="1">
      <p:cViewPr>
        <p:scale>
          <a:sx n="68" d="100"/>
          <a:sy n="68" d="100"/>
        </p:scale>
        <p:origin x="94" y="29"/>
      </p:cViewPr>
      <p:guideLst>
        <p:guide orient="horz" pos="1416"/>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37"/>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4/23/2018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4/23/2018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stylized agenda slide</a:t>
            </a:r>
            <a:r>
              <a:rPr lang="en-US" baseline="0" dirty="0"/>
              <a:t> for your presentation.</a:t>
            </a:r>
          </a:p>
          <a:p>
            <a:endParaRPr lang="en-US" baseline="0" dirty="0"/>
          </a:p>
          <a:p>
            <a:r>
              <a:rPr lang="en-US" dirty="0"/>
              <a:t>To</a:t>
            </a:r>
            <a:r>
              <a:rPr lang="en-US" baseline="0" dirty="0"/>
              <a:t> </a:t>
            </a:r>
            <a:r>
              <a:rPr lang="en-US" dirty="0"/>
              <a:t>delete a box,</a:t>
            </a:r>
            <a:r>
              <a:rPr lang="en-US" baseline="0" dirty="0"/>
              <a:t> </a:t>
            </a:r>
            <a:r>
              <a:rPr lang="en-US" dirty="0"/>
              <a:t>if there are too many boxes,</a:t>
            </a:r>
            <a:r>
              <a:rPr lang="en-US" baseline="0" dirty="0"/>
              <a:t> click the edge of the box, ensure the entire box is highlighted, then DELETE.  </a:t>
            </a:r>
          </a:p>
          <a:p>
            <a:endParaRPr lang="en-US" baseline="0" dirty="0"/>
          </a:p>
          <a:p>
            <a:r>
              <a:rPr lang="en-US" baseline="0" dirty="0"/>
              <a:t>To update the numbers and text, click inside the circle for the numbers or in the box for the text, revise the text.</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pPr/>
              <a:t>2</a:t>
            </a:fld>
            <a:endParaRPr lang="en-US"/>
          </a:p>
        </p:txBody>
      </p:sp>
    </p:spTree>
    <p:extLst>
      <p:ext uri="{BB962C8B-B14F-4D97-AF65-F5344CB8AC3E}">
        <p14:creationId xmlns:p14="http://schemas.microsoft.com/office/powerpoint/2010/main" val="197820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a:t>
            </a:r>
            <a:r>
              <a:rPr lang="en-US" baseline="0" dirty="0"/>
              <a:t> for different ways to display your data or text by using alternatives to simple bullets.  </a:t>
            </a:r>
          </a:p>
          <a:p>
            <a:endParaRPr lang="en-US" baseline="0" dirty="0"/>
          </a:p>
          <a:p>
            <a:r>
              <a:rPr lang="en-US" baseline="0" dirty="0"/>
              <a:t>To adjust the number in the arrow to text or another number, click on the text box around the number, revise.</a:t>
            </a:r>
          </a:p>
          <a:p>
            <a:endParaRPr lang="en-US" baseline="0" dirty="0"/>
          </a:p>
          <a:p>
            <a:r>
              <a:rPr lang="en-US" baseline="0" dirty="0"/>
              <a:t>To add an arrow, click on the arrow, ensure the arrow is highlighted, COPY and PASTE and move to the desired placement, or DELETE if there are too many arrows.</a:t>
            </a:r>
            <a:endParaRPr lang="en-US" dirty="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pPr/>
              <a:t>3</a:t>
            </a:fld>
            <a:endParaRPr lang="en-US"/>
          </a:p>
        </p:txBody>
      </p:sp>
    </p:spTree>
    <p:extLst>
      <p:ext uri="{BB962C8B-B14F-4D97-AF65-F5344CB8AC3E}">
        <p14:creationId xmlns:p14="http://schemas.microsoft.com/office/powerpoint/2010/main" val="1989140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adjust the length and width of the arrow, click on the arrow, grab a corner, and lengthen or shorten, depending on your preference.  </a:t>
            </a:r>
          </a:p>
          <a:p>
            <a:endParaRPr lang="en-US" baseline="0" dirty="0"/>
          </a:p>
          <a:p>
            <a:r>
              <a:rPr lang="en-US" baseline="0" dirty="0"/>
              <a:t>To add a bubble, click on the bubble, ensure it is fully highlighted, COPY and PASTE.  Then drag the bubble to your preferred placement.  </a:t>
            </a:r>
          </a:p>
          <a:p>
            <a:endParaRPr lang="en-US" baseline="0" dirty="0"/>
          </a:p>
          <a:p>
            <a:r>
              <a:rPr lang="en-US" baseline="0" dirty="0"/>
              <a:t>To delete a bubble, click on the bubble, ensuring it is highlighted and click DELETE.  If you make a mistake, go to your top bar on PP and click EDIT, UNDO</a:t>
            </a:r>
            <a:endParaRPr lang="en-US" dirty="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pPr/>
              <a:t>5</a:t>
            </a:fld>
            <a:endParaRPr lang="en-US"/>
          </a:p>
        </p:txBody>
      </p:sp>
    </p:spTree>
    <p:extLst>
      <p:ext uri="{BB962C8B-B14F-4D97-AF65-F5344CB8AC3E}">
        <p14:creationId xmlns:p14="http://schemas.microsoft.com/office/powerpoint/2010/main" val="153506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adjust the length and width of the arrow, click on the arrow, grab a corner, and lengthen or shorten, depending on your preference.  </a:t>
            </a:r>
          </a:p>
          <a:p>
            <a:endParaRPr lang="en-US" baseline="0" dirty="0"/>
          </a:p>
          <a:p>
            <a:r>
              <a:rPr lang="en-US" baseline="0" dirty="0"/>
              <a:t>To add a bubble, click on the bubble, ensure it is fully highlighted, COPY and PASTE.  Then drag the bubble to your preferred placement.  </a:t>
            </a:r>
          </a:p>
          <a:p>
            <a:endParaRPr lang="en-US" baseline="0" dirty="0"/>
          </a:p>
          <a:p>
            <a:r>
              <a:rPr lang="en-US" baseline="0" dirty="0"/>
              <a:t>To delete a bubble, click on the bubble, ensuring it is highlighted and click DELETE.  If you make a mistake, go to your top bar on PP and click EDIT, UNDO</a:t>
            </a:r>
            <a:endParaRPr lang="en-US" dirty="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pPr/>
              <a:t>6</a:t>
            </a:fld>
            <a:endParaRPr lang="en-US"/>
          </a:p>
        </p:txBody>
      </p:sp>
    </p:spTree>
    <p:extLst>
      <p:ext uri="{BB962C8B-B14F-4D97-AF65-F5344CB8AC3E}">
        <p14:creationId xmlns:p14="http://schemas.microsoft.com/office/powerpoint/2010/main" val="3852969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adjust the length and width of the arrow, click on the arrow, grab a corner, and lengthen or shorten, depending on your preference.  </a:t>
            </a:r>
          </a:p>
          <a:p>
            <a:endParaRPr lang="en-US" baseline="0" dirty="0"/>
          </a:p>
          <a:p>
            <a:r>
              <a:rPr lang="en-US" baseline="0" dirty="0"/>
              <a:t>To add a bubble, click on the bubble, ensure it is fully highlighted, COPY and PASTE.  Then drag the bubble to your preferred placement.  </a:t>
            </a:r>
          </a:p>
          <a:p>
            <a:endParaRPr lang="en-US" baseline="0" dirty="0"/>
          </a:p>
          <a:p>
            <a:r>
              <a:rPr lang="en-US" baseline="0" dirty="0"/>
              <a:t>To delete a bubble, click on the bubble, ensuring it is highlighted and click DELETE.  If you make a mistake, go to your top bar on PP and click EDIT, UNDO</a:t>
            </a:r>
            <a:endParaRPr lang="en-US" dirty="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pPr/>
              <a:t>8</a:t>
            </a:fld>
            <a:endParaRPr lang="en-US"/>
          </a:p>
        </p:txBody>
      </p:sp>
    </p:spTree>
    <p:extLst>
      <p:ext uri="{BB962C8B-B14F-4D97-AF65-F5344CB8AC3E}">
        <p14:creationId xmlns:p14="http://schemas.microsoft.com/office/powerpoint/2010/main" val="4020628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may be too basic for some courses, but review of</a:t>
            </a:r>
            <a:r>
              <a:rPr lang="en-US" baseline="0" dirty="0"/>
              <a:t> terminology is generally worth the time.</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14</a:t>
            </a:fld>
            <a:endParaRPr lang="en-US" dirty="0"/>
          </a:p>
        </p:txBody>
      </p:sp>
    </p:spTree>
    <p:extLst>
      <p:ext uri="{BB962C8B-B14F-4D97-AF65-F5344CB8AC3E}">
        <p14:creationId xmlns:p14="http://schemas.microsoft.com/office/powerpoint/2010/main" val="3222795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a:t>
            </a:r>
          </a:p>
          <a:p>
            <a:endParaRPr lang="en-US" dirty="0"/>
          </a:p>
          <a:p>
            <a:r>
              <a:rPr lang="en-US" dirty="0"/>
              <a:t>Good</a:t>
            </a:r>
            <a:r>
              <a:rPr lang="en-US" baseline="0" dirty="0"/>
              <a:t> review of concepts of generic top-level domains and country-code top-level domains.  </a:t>
            </a:r>
          </a:p>
          <a:p>
            <a:endParaRPr lang="en-US" baseline="0" dirty="0"/>
          </a:p>
          <a:p>
            <a:r>
              <a:rPr lang="en-US" baseline="0" dirty="0"/>
              <a:t>Students tend to enjoy hearing how .com originated in 1985 and grew to be the dominant TLD.  It can be contrasted with some of the generic TLDs that were introduced later (e.g., .aero) which have not yet gained wide-spread usage.  The widespread usage of some country-code TLDs can also be discussed.  If a discussion ensues, make sure to keep a limit on the discussion time so as to ensure time remains for the remainder of the lecture.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15</a:t>
            </a:fld>
            <a:endParaRPr lang="en-US" dirty="0"/>
          </a:p>
        </p:txBody>
      </p:sp>
    </p:spTree>
    <p:extLst>
      <p:ext uri="{BB962C8B-B14F-4D97-AF65-F5344CB8AC3E}">
        <p14:creationId xmlns:p14="http://schemas.microsoft.com/office/powerpoint/2010/main" val="4174433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18.emf"/><Relationship Id="rId16" Type="http://schemas.openxmlformats.org/officeDocument/2006/relationships/image" Target="../media/image23.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1.png"/><Relationship Id="rId5" Type="http://schemas.openxmlformats.org/officeDocument/2006/relationships/image" Target="../media/image19.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4.png"/><Relationship Id="rId4" Type="http://schemas.openxmlformats.org/officeDocument/2006/relationships/hyperlink" Target="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05055" cy="450663"/>
          </a:xfrm>
          <a:prstGeom prst="rect">
            <a:avLst/>
          </a:prstGeom>
        </p:spPr>
        <p:txBody>
          <a:bodyPr lIns="91440" tIns="45720" rIns="91440" bIns="45720"/>
          <a:lstStyle>
            <a:lvl1pPr>
              <a:defRPr>
                <a:solidFill>
                  <a:schemeClr val="accent6">
                    <a:lumMod val="50000"/>
                  </a:schemeClr>
                </a:solidFill>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812800" y="1470213"/>
            <a:ext cx="10543117"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marL="1371600" indent="0">
              <a:buNone/>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10075" b="8780"/>
          <a:stretch/>
        </p:blipFill>
        <p:spPr>
          <a:xfrm>
            <a:off x="0" y="683491"/>
            <a:ext cx="12192000" cy="5564909"/>
          </a:xfrm>
          <a:prstGeom prst="rect">
            <a:avLst/>
          </a:prstGeom>
        </p:spPr>
      </p:pic>
      <p:sp>
        <p:nvSpPr>
          <p:cNvPr id="15" name="Rectangle 14"/>
          <p:cNvSpPr/>
          <p:nvPr userDrawn="1"/>
        </p:nvSpPr>
        <p:spPr>
          <a:xfrm>
            <a:off x="0" y="790814"/>
            <a:ext cx="12192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Title 19"/>
          <p:cNvSpPr>
            <a:spLocks noGrp="1"/>
          </p:cNvSpPr>
          <p:nvPr userDrawn="1">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8972" b="7826"/>
          <a:stretch/>
        </p:blipFill>
        <p:spPr>
          <a:xfrm>
            <a:off x="0" y="654425"/>
            <a:ext cx="12192000" cy="5620869"/>
          </a:xfrm>
          <a:prstGeom prst="rect">
            <a:avLst/>
          </a:prstGeom>
        </p:spPr>
      </p:pic>
      <p:sp>
        <p:nvSpPr>
          <p:cNvPr id="28"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613037"/>
            <a:ext cx="12192000" cy="5696861"/>
          </a:xfrm>
          <a:prstGeom prst="rect">
            <a:avLst/>
          </a:prstGeom>
        </p:spPr>
      </p:pic>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9"/>
          <p:cNvSpPr>
            <a:spLocks noGrp="1"/>
          </p:cNvSpPr>
          <p:nvPr>
            <p:ph type="title" hasCustomPrompt="1"/>
          </p:nvPr>
        </p:nvSpPr>
        <p:spPr>
          <a:xfrm>
            <a:off x="420624" y="48278"/>
            <a:ext cx="10208224"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1"/>
            <a:ext cx="12192002" cy="6858000"/>
          </a:xfrm>
          <a:prstGeom prst="rect">
            <a:avLst/>
          </a:prstGeom>
        </p:spPr>
      </p:pic>
      <p:sp>
        <p:nvSpPr>
          <p:cNvPr id="2"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0" name="Oval 29"/>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6" name="Straight Connector 3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Oval 3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0" name="Straight Connector 39"/>
          <p:cNvCxnSpPr>
            <a:endCxn id="41"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Arc 40"/>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2" name="Straight Connector 41"/>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48" name="Oval 4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216385" cy="6858000"/>
          </a:xfrm>
          <a:prstGeom prst="rect">
            <a:avLst/>
          </a:prstGeom>
        </p:spPr>
      </p:pic>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6"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cxnSp>
        <p:nvCxnSpPr>
          <p:cNvPr id="32" name="Straight Connector 31"/>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8" name="Oval 17"/>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Oval 1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0" name="Oval 19"/>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0" y="0"/>
            <a:ext cx="12192000" cy="6857999"/>
          </a:xfrm>
          <a:prstGeom prst="rect">
            <a:avLst/>
          </a:prstGeom>
        </p:spPr>
      </p:pic>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4"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0" name="Picture 9"/>
          <p:cNvPicPr>
            <a:picLocks noChangeAspect="1"/>
          </p:cNvPicPr>
          <p:nvPr userDrawn="1"/>
        </p:nvPicPr>
        <p:blipFill>
          <a:blip r:embed="rId3"/>
          <a:stretch>
            <a:fillRect/>
          </a:stretch>
        </p:blipFill>
        <p:spPr>
          <a:xfrm>
            <a:off x="365760" y="6464808"/>
            <a:ext cx="390801" cy="312641"/>
          </a:xfrm>
          <a:prstGeom prst="rect">
            <a:avLst/>
          </a:prstGeom>
        </p:spPr>
      </p:pic>
      <p:sp>
        <p:nvSpPr>
          <p:cNvPr id="1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53082" y="0"/>
            <a:ext cx="10788321"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566928" y="3553576"/>
            <a:ext cx="10788321"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66928" y="4279392"/>
            <a:ext cx="10788321"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566928" y="4553712"/>
            <a:ext cx="10788321"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567596" y="5193792"/>
            <a:ext cx="1189829" cy="951863"/>
          </a:xfrm>
          <a:prstGeom prst="rect">
            <a:avLst/>
          </a:prstGeom>
        </p:spPr>
      </p:pic>
      <p:sp>
        <p:nvSpPr>
          <p:cNvPr id="15" name="Text Placeholder 4"/>
          <p:cNvSpPr>
            <a:spLocks noGrp="1"/>
          </p:cNvSpPr>
          <p:nvPr>
            <p:ph type="body" sz="quarter" idx="13" hasCustomPrompt="1"/>
          </p:nvPr>
        </p:nvSpPr>
        <p:spPr>
          <a:xfrm>
            <a:off x="548639" y="2837138"/>
            <a:ext cx="10808208"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7257"/>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483281"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9" name="Oval 38"/>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0" name="Straight Connector 39"/>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3" name="Straight Connector 42"/>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6" name="Straight Connector 4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4"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5"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6"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7"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8"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9"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80"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81"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82"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414"/>
            <a:ext cx="12216385" cy="6858000"/>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a:stretch>
            <a:fillRect/>
          </a:stretch>
        </p:blipFill>
        <p:spPr>
          <a:xfrm>
            <a:off x="0"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3"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4"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5"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6"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7"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8"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9"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0"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1"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le 2"/>
          <p:cNvSpPr>
            <a:spLocks noGrp="1"/>
          </p:cNvSpPr>
          <p:nvPr>
            <p:ph type="title" hasCustomPrompt="1"/>
          </p:nvPr>
        </p:nvSpPr>
        <p:spPr>
          <a:xfrm>
            <a:off x="550863" y="1"/>
            <a:ext cx="10805054"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550863" y="3553574"/>
            <a:ext cx="10805054"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50863" y="4279392"/>
            <a:ext cx="10805054"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550863" y="4553415"/>
            <a:ext cx="10805054"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567217" y="5193792"/>
            <a:ext cx="1193800" cy="952500"/>
          </a:xfrm>
          <a:prstGeom prst="rect">
            <a:avLst/>
          </a:prstGeom>
        </p:spPr>
      </p:pic>
      <p:sp>
        <p:nvSpPr>
          <p:cNvPr id="13" name="Text Placeholder 4"/>
          <p:cNvSpPr>
            <a:spLocks noGrp="1"/>
          </p:cNvSpPr>
          <p:nvPr>
            <p:ph type="body" sz="quarter" idx="14" hasCustomPrompt="1"/>
          </p:nvPr>
        </p:nvSpPr>
        <p:spPr>
          <a:xfrm>
            <a:off x="548640" y="2837138"/>
            <a:ext cx="10808208"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1"/>
            <a:ext cx="12192000" cy="6857999"/>
          </a:xfrm>
          <a:prstGeom prst="rect">
            <a:avLst/>
          </a:prstGeom>
        </p:spPr>
      </p:pic>
      <p:sp>
        <p:nvSpPr>
          <p:cNvPr id="56" name="Arc 55"/>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57" name="Straight Connector 56"/>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38" name="Picture 3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cxnSp>
        <p:nvCxnSpPr>
          <p:cNvPr id="55" name="Straight Connector 54"/>
          <p:cNvCxnSpPr>
            <a:endCxn id="56" idx="0"/>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31" name="Oval 30"/>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32" name="Oval 31"/>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Tree>
    <p:extLst>
      <p:ext uri="{BB962C8B-B14F-4D97-AF65-F5344CB8AC3E}">
        <p14:creationId xmlns:p14="http://schemas.microsoft.com/office/powerpoint/2010/main" val="4159617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413"/>
            <a:ext cx="12216385" cy="6858000"/>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0366"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8" name="Arc 37"/>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3" name="Straight Connector 42"/>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1"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2"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3"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59" name="Straight Connector 5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94087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29043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57411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82115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9" name="Picture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30"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7" name="Oval 26"/>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80097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Tree>
    <p:extLst>
      <p:ext uri="{BB962C8B-B14F-4D97-AF65-F5344CB8AC3E}">
        <p14:creationId xmlns:p14="http://schemas.microsoft.com/office/powerpoint/2010/main" val="628110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01667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5"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Oval 2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8" name="Straight Connector 27"/>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Oval 30"/>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2" name="Straight Connector 31"/>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74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414"/>
            <a:ext cx="12216385" cy="6858000"/>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47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22" name="Title 2"/>
          <p:cNvSpPr>
            <a:spLocks noGrp="1"/>
          </p:cNvSpPr>
          <p:nvPr>
            <p:ph type="title" hasCustomPrompt="1"/>
          </p:nvPr>
        </p:nvSpPr>
        <p:spPr>
          <a:xfrm>
            <a:off x="2228479" y="2020824"/>
            <a:ext cx="9299448" cy="1325880"/>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 </a:t>
            </a:r>
            <a:br>
              <a:rPr lang="en-US" dirty="0"/>
            </a:br>
            <a:r>
              <a:rPr lang="en-US" dirty="0"/>
              <a:t>(75 characters maximum)</a:t>
            </a:r>
          </a:p>
        </p:txBody>
      </p:sp>
      <p:sp>
        <p:nvSpPr>
          <p:cNvPr id="32" name="Text Placeholder 4"/>
          <p:cNvSpPr>
            <a:spLocks noGrp="1"/>
          </p:cNvSpPr>
          <p:nvPr>
            <p:ph type="body" sz="quarter" idx="10" hasCustomPrompt="1"/>
          </p:nvPr>
        </p:nvSpPr>
        <p:spPr>
          <a:xfrm>
            <a:off x="2228479" y="4617720"/>
            <a:ext cx="9299448" cy="578412"/>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33" name="Text Placeholder 4"/>
          <p:cNvSpPr>
            <a:spLocks noGrp="1"/>
          </p:cNvSpPr>
          <p:nvPr>
            <p:ph type="body" sz="quarter" idx="11" hasCustomPrompt="1"/>
          </p:nvPr>
        </p:nvSpPr>
        <p:spPr>
          <a:xfrm>
            <a:off x="2228479" y="5199656"/>
            <a:ext cx="9299448" cy="390521"/>
          </a:xfrm>
          <a:prstGeom prst="rect">
            <a:avLst/>
          </a:prstGeom>
        </p:spPr>
        <p:txBody>
          <a:bodyPr lIns="0" tIns="0" rIns="0" bIns="0" anchor="b" anchorCtr="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34" name="Text Placeholder 4"/>
          <p:cNvSpPr>
            <a:spLocks noGrp="1"/>
          </p:cNvSpPr>
          <p:nvPr>
            <p:ph type="body" sz="quarter" idx="12" hasCustomPrompt="1"/>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35" name="Picture 34"/>
          <p:cNvPicPr>
            <a:picLocks noChangeAspect="1"/>
          </p:cNvPicPr>
          <p:nvPr userDrawn="1"/>
        </p:nvPicPr>
        <p:blipFill>
          <a:blip r:embed="rId2"/>
          <a:stretch>
            <a:fillRect/>
          </a:stretch>
        </p:blipFill>
        <p:spPr>
          <a:xfrm>
            <a:off x="326395" y="4874480"/>
            <a:ext cx="1189829" cy="951863"/>
          </a:xfrm>
          <a:prstGeom prst="rect">
            <a:avLst/>
          </a:prstGeom>
        </p:spPr>
      </p:pic>
      <p:sp>
        <p:nvSpPr>
          <p:cNvPr id="48" name="Oval 47"/>
          <p:cNvSpPr/>
          <p:nvPr userDrawn="1"/>
        </p:nvSpPr>
        <p:spPr>
          <a:xfrm>
            <a:off x="1825043"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9" name="Straight Connector 48"/>
          <p:cNvCxnSpPr/>
          <p:nvPr userDrawn="1"/>
        </p:nvCxnSpPr>
        <p:spPr>
          <a:xfrm flipH="1">
            <a:off x="0" y="6124669"/>
            <a:ext cx="179387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H="1">
            <a:off x="1892734" y="6124511"/>
            <a:ext cx="972078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Oval 50"/>
          <p:cNvSpPr/>
          <p:nvPr userDrawn="1"/>
        </p:nvSpPr>
        <p:spPr>
          <a:xfrm flipH="1">
            <a:off x="11642081"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52" name="Oval 51"/>
          <p:cNvSpPr/>
          <p:nvPr userDrawn="1"/>
        </p:nvSpPr>
        <p:spPr>
          <a:xfrm flipH="1">
            <a:off x="11642081"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53" name="Straight Connector 52"/>
          <p:cNvCxnSpPr/>
          <p:nvPr userDrawn="1"/>
        </p:nvCxnSpPr>
        <p:spPr>
          <a:xfrm flipV="1">
            <a:off x="1849172" y="3552825"/>
            <a:ext cx="0" cy="2529959"/>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4" name="Arc 53"/>
          <p:cNvSpPr/>
          <p:nvPr userDrawn="1"/>
        </p:nvSpPr>
        <p:spPr>
          <a:xfrm rot="16200000">
            <a:off x="1847726" y="3495590"/>
            <a:ext cx="121764" cy="118872"/>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55" name="Straight Connector 54"/>
          <p:cNvCxnSpPr/>
          <p:nvPr userDrawn="1"/>
        </p:nvCxnSpPr>
        <p:spPr>
          <a:xfrm flipH="1">
            <a:off x="1899083" y="3494144"/>
            <a:ext cx="971443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 Placeholder 4"/>
          <p:cNvSpPr>
            <a:spLocks noGrp="1"/>
          </p:cNvSpPr>
          <p:nvPr>
            <p:ph type="body" sz="quarter" idx="14" hasCustomPrompt="1"/>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784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139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388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020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431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868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gage with ICANN White">
    <p:spTree>
      <p:nvGrpSpPr>
        <p:cNvPr id="1" name=""/>
        <p:cNvGrpSpPr/>
        <p:nvPr/>
      </p:nvGrpSpPr>
      <p:grpSpPr>
        <a:xfrm>
          <a:off x="0" y="0"/>
          <a:ext cx="0" cy="0"/>
          <a:chOff x="0" y="0"/>
          <a:chExt cx="0" cy="0"/>
        </a:xfrm>
      </p:grpSpPr>
      <p:sp>
        <p:nvSpPr>
          <p:cNvPr id="3" name="Rectangle 2"/>
          <p:cNvSpPr/>
          <p:nvPr userDrawn="1"/>
        </p:nvSpPr>
        <p:spPr>
          <a:xfrm>
            <a:off x="3084875" y="685225"/>
            <a:ext cx="9107124"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3391319" y="1552703"/>
            <a:ext cx="880067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3391319" y="1049145"/>
            <a:ext cx="6974253"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2" y="685225"/>
            <a:ext cx="2977273"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30" name="Text Placeholder 29"/>
          <p:cNvSpPr>
            <a:spLocks noGrp="1"/>
          </p:cNvSpPr>
          <p:nvPr>
            <p:ph type="body" sz="quarter" idx="10" hasCustomPrompt="1"/>
          </p:nvPr>
        </p:nvSpPr>
        <p:spPr>
          <a:xfrm>
            <a:off x="3391319" y="1865312"/>
            <a:ext cx="796459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420624" y="42394"/>
            <a:ext cx="10547350" cy="531346"/>
          </a:xfrm>
          <a:prstGeom prst="rect">
            <a:avLst/>
          </a:prstGeom>
          <a:noFill/>
        </p:spPr>
        <p:txBody>
          <a:bodyPr lIns="91440" tIns="45720" rIns="91440" bIns="45720"/>
          <a:lstStyle>
            <a:lvl1pPr>
              <a:defRPr>
                <a:solidFill>
                  <a:schemeClr val="accent6">
                    <a:lumMod val="50000"/>
                  </a:schemeClr>
                </a:solidFill>
              </a:defRPr>
            </a:lvl1pPr>
          </a:lstStyle>
          <a:p>
            <a:r>
              <a:rPr lang="en-US" dirty="0"/>
              <a:t>Engage with ICANN</a:t>
            </a:r>
          </a:p>
        </p:txBody>
      </p:sp>
      <p:pic>
        <p:nvPicPr>
          <p:cNvPr id="32" name="Picture 31"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7392" y="856105"/>
            <a:ext cx="1962493" cy="1523172"/>
          </a:xfrm>
          <a:prstGeom prst="rect">
            <a:avLst/>
          </a:prstGeom>
        </p:spPr>
      </p:pic>
      <p:grpSp>
        <p:nvGrpSpPr>
          <p:cNvPr id="54" name="Group 53"/>
          <p:cNvGrpSpPr/>
          <p:nvPr userDrawn="1"/>
        </p:nvGrpSpPr>
        <p:grpSpPr>
          <a:xfrm>
            <a:off x="3402135" y="4228306"/>
            <a:ext cx="3416667" cy="365760"/>
            <a:chOff x="5325979" y="4715893"/>
            <a:chExt cx="3416667" cy="365760"/>
          </a:xfrm>
        </p:grpSpPr>
        <p:sp>
          <p:nvSpPr>
            <p:cNvPr id="55"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56" name="Picture 55"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7" name="Group 56"/>
          <p:cNvGrpSpPr/>
          <p:nvPr userDrawn="1"/>
        </p:nvGrpSpPr>
        <p:grpSpPr>
          <a:xfrm>
            <a:off x="3402135" y="4726326"/>
            <a:ext cx="3636602" cy="365760"/>
            <a:chOff x="1235726" y="5571713"/>
            <a:chExt cx="3636602" cy="365760"/>
          </a:xfrm>
        </p:grpSpPr>
        <p:sp>
          <p:nvSpPr>
            <p:cNvPr id="58"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59" name="Picture 58"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60" name="Group 59"/>
          <p:cNvGrpSpPr/>
          <p:nvPr userDrawn="1"/>
        </p:nvGrpSpPr>
        <p:grpSpPr>
          <a:xfrm>
            <a:off x="3402135" y="2734246"/>
            <a:ext cx="2809587" cy="365760"/>
            <a:chOff x="1235726" y="3073176"/>
            <a:chExt cx="2809587" cy="365760"/>
          </a:xfrm>
        </p:grpSpPr>
        <p:sp>
          <p:nvSpPr>
            <p:cNvPr id="61"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62" name="Picture 61"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63" name="Group 62"/>
          <p:cNvGrpSpPr/>
          <p:nvPr userDrawn="1"/>
        </p:nvGrpSpPr>
        <p:grpSpPr>
          <a:xfrm>
            <a:off x="3402135" y="3232266"/>
            <a:ext cx="3730320" cy="365760"/>
            <a:chOff x="1235727" y="3892739"/>
            <a:chExt cx="3730320" cy="365760"/>
          </a:xfrm>
        </p:grpSpPr>
        <p:sp>
          <p:nvSpPr>
            <p:cNvPr id="64"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65" name="Picture 64"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66" name="Group 65"/>
          <p:cNvGrpSpPr/>
          <p:nvPr userDrawn="1"/>
        </p:nvGrpSpPr>
        <p:grpSpPr>
          <a:xfrm>
            <a:off x="3402135" y="3730286"/>
            <a:ext cx="3636602" cy="365760"/>
            <a:chOff x="1235726" y="4721075"/>
            <a:chExt cx="3636602" cy="365760"/>
          </a:xfrm>
        </p:grpSpPr>
        <p:pic>
          <p:nvPicPr>
            <p:cNvPr id="67" name="Picture 66"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8"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69" name="Group 68"/>
          <p:cNvGrpSpPr/>
          <p:nvPr userDrawn="1"/>
        </p:nvGrpSpPr>
        <p:grpSpPr>
          <a:xfrm>
            <a:off x="3402135" y="5722367"/>
            <a:ext cx="2586167" cy="365760"/>
            <a:chOff x="5325979" y="3073176"/>
            <a:chExt cx="2586167" cy="365760"/>
          </a:xfrm>
        </p:grpSpPr>
        <p:sp>
          <p:nvSpPr>
            <p:cNvPr id="70"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71" name="Picture 70"/>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72" name="Group 71"/>
          <p:cNvGrpSpPr/>
          <p:nvPr userDrawn="1"/>
        </p:nvGrpSpPr>
        <p:grpSpPr>
          <a:xfrm>
            <a:off x="3402135" y="5224346"/>
            <a:ext cx="3416667" cy="365760"/>
            <a:chOff x="5325979" y="5571713"/>
            <a:chExt cx="3416667" cy="365760"/>
          </a:xfrm>
        </p:grpSpPr>
        <p:sp>
          <p:nvSpPr>
            <p:cNvPr id="73"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74" name="Picture 73"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597257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0" name="Text Placeholder 32"/>
          <p:cNvSpPr txBox="1">
            <a:spLocks/>
          </p:cNvSpPr>
          <p:nvPr userDrawn="1"/>
        </p:nvSpPr>
        <p:spPr bwMode="auto">
          <a:xfrm>
            <a:off x="2921748" y="2425013"/>
            <a:ext cx="8440953"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498950" y="862602"/>
            <a:ext cx="9870957"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52732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n-lt"/>
            </a:endParaRPr>
          </a:p>
        </p:txBody>
      </p:sp>
      <p:cxnSp>
        <p:nvCxnSpPr>
          <p:cNvPr id="34" name="Straight Connector 3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2421943"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1" y="6320453"/>
            <a:ext cx="23872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2504929" y="6320453"/>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15191"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2" name="Straight Connector 41"/>
          <p:cNvCxnSpPr>
            <a:endCxn id="43" idx="0"/>
          </p:cNvCxnSpPr>
          <p:nvPr userDrawn="1"/>
        </p:nvCxnSpPr>
        <p:spPr>
          <a:xfrm flipV="1">
            <a:off x="2446072" y="2281331"/>
            <a:ext cx="0" cy="3976594"/>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2444626" y="2221895"/>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mn-lt"/>
            </a:endParaRPr>
          </a:p>
        </p:txBody>
      </p:sp>
      <p:cxnSp>
        <p:nvCxnSpPr>
          <p:cNvPr id="44" name="Straight Connector 43"/>
          <p:cNvCxnSpPr/>
          <p:nvPr userDrawn="1"/>
        </p:nvCxnSpPr>
        <p:spPr>
          <a:xfrm flipH="1">
            <a:off x="2504929" y="2220449"/>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11700996" y="6320453"/>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420624" y="42394"/>
            <a:ext cx="11808013" cy="531346"/>
          </a:xfrm>
          <a:prstGeom prst="rect">
            <a:avLst/>
          </a:prstGeom>
        </p:spPr>
        <p:txBody>
          <a:bodyPr lIns="91440" tIns="45720" rIns="91440" bIns="4572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pic>
        <p:nvPicPr>
          <p:cNvPr id="22" name="Picture 21"/>
          <p:cNvPicPr>
            <a:picLocks noChangeAspect="1"/>
          </p:cNvPicPr>
          <p:nvPr userDrawn="1"/>
        </p:nvPicPr>
        <p:blipFill>
          <a:blip r:embed="rId2"/>
          <a:stretch>
            <a:fillRect/>
          </a:stretch>
        </p:blipFill>
        <p:spPr>
          <a:xfrm>
            <a:off x="2826932" y="1039938"/>
            <a:ext cx="4287549" cy="760694"/>
          </a:xfrm>
          <a:prstGeom prst="rect">
            <a:avLst/>
          </a:prstGeom>
        </p:spPr>
      </p:pic>
      <p:pic>
        <p:nvPicPr>
          <p:cNvPr id="23" name="Picture 22"/>
          <p:cNvPicPr>
            <a:picLocks noChangeAspect="1"/>
          </p:cNvPicPr>
          <p:nvPr userDrawn="1"/>
        </p:nvPicPr>
        <p:blipFill>
          <a:blip r:embed="rId3"/>
          <a:stretch>
            <a:fillRect/>
          </a:stretch>
        </p:blipFill>
        <p:spPr>
          <a:xfrm>
            <a:off x="2919709" y="2853692"/>
            <a:ext cx="3149229" cy="3236708"/>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51" name="Oval 50"/>
          <p:cNvSpPr/>
          <p:nvPr userDrawn="1"/>
        </p:nvSpPr>
        <p:spPr>
          <a:xfrm flipH="1">
            <a:off x="11615191"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2" name="Straight Connector 51"/>
          <p:cNvCxnSpPr/>
          <p:nvPr userDrawn="1"/>
        </p:nvCxnSpPr>
        <p:spPr>
          <a:xfrm flipH="1">
            <a:off x="11700996" y="2219538"/>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502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6764" y="616645"/>
            <a:ext cx="12225528" cy="5696712"/>
          </a:xfrm>
          <a:prstGeom prst="rect">
            <a:avLst/>
          </a:prstGeom>
          <a:ln w="19050">
            <a:solidFill>
              <a:schemeClr val="accent6">
                <a:lumMod val="50000"/>
              </a:schemeClr>
            </a:solidFill>
          </a:ln>
        </p:spPr>
        <p:txBody>
          <a:bodyPr/>
          <a:lstStyle>
            <a:lvl1pPr marL="0" indent="0">
              <a:buFontTx/>
              <a:buNone/>
              <a:defRPr/>
            </a:lvl1pPr>
          </a:lstStyle>
          <a:p>
            <a:r>
              <a:rPr lang="en-US"/>
              <a:t>Click icon to add picture</a:t>
            </a:r>
            <a:endParaRPr lang="en-US" dirty="0"/>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873601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ext: Bullets">
    <p:spTree>
      <p:nvGrpSpPr>
        <p:cNvPr id="1" name=""/>
        <p:cNvGrpSpPr/>
        <p:nvPr/>
      </p:nvGrpSpPr>
      <p:grpSpPr>
        <a:xfrm>
          <a:off x="0" y="0"/>
          <a:ext cx="0" cy="0"/>
          <a:chOff x="0" y="0"/>
          <a:chExt cx="0" cy="0"/>
        </a:xfrm>
      </p:grpSpPr>
      <p:sp>
        <p:nvSpPr>
          <p:cNvPr id="6" name="Rectangle 5"/>
          <p:cNvSpPr/>
          <p:nvPr userDrawn="1"/>
        </p:nvSpPr>
        <p:spPr>
          <a:xfrm>
            <a:off x="0" y="6486196"/>
            <a:ext cx="11980408" cy="37954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p:cNvSpPr/>
          <p:nvPr userDrawn="1"/>
        </p:nvSpPr>
        <p:spPr>
          <a:xfrm>
            <a:off x="0" y="6487412"/>
            <a:ext cx="1828800" cy="37833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Picture 9"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218087" y="6538385"/>
            <a:ext cx="882333" cy="280416"/>
          </a:xfrm>
          <a:prstGeom prst="rect">
            <a:avLst/>
          </a:prstGeom>
        </p:spPr>
      </p:pic>
      <p:sp>
        <p:nvSpPr>
          <p:cNvPr id="2" name="Isosceles Triangle 1"/>
          <p:cNvSpPr/>
          <p:nvPr userDrawn="1"/>
        </p:nvSpPr>
        <p:spPr>
          <a:xfrm>
            <a:off x="11770233" y="6487412"/>
            <a:ext cx="429880" cy="377952"/>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Title 10"/>
          <p:cNvSpPr>
            <a:spLocks noGrp="1"/>
          </p:cNvSpPr>
          <p:nvPr userDrawn="1">
            <p:ph type="title"/>
          </p:nvPr>
        </p:nvSpPr>
        <p:spPr>
          <a:xfrm>
            <a:off x="426721" y="275167"/>
            <a:ext cx="11268508" cy="1143000"/>
          </a:xfrm>
          <a:prstGeom prst="rect">
            <a:avLst/>
          </a:prstGeom>
        </p:spPr>
        <p:txBody>
          <a:bodyPr vert="horz"/>
          <a:lstStyle>
            <a:lvl1pPr algn="l">
              <a:defRPr sz="4267">
                <a:solidFill>
                  <a:srgbClr val="000000"/>
                </a:solidFill>
                <a:latin typeface="Open Sans"/>
                <a:cs typeface="Open Sans"/>
              </a:defRPr>
            </a:lvl1pPr>
          </a:lstStyle>
          <a:p>
            <a:r>
              <a:rPr lang="en-US" dirty="0"/>
              <a:t>Click to edit Master title style</a:t>
            </a:r>
          </a:p>
        </p:txBody>
      </p:sp>
      <p:sp>
        <p:nvSpPr>
          <p:cNvPr id="12" name="Rectangle 11"/>
          <p:cNvSpPr/>
          <p:nvPr userDrawn="1"/>
        </p:nvSpPr>
        <p:spPr>
          <a:xfrm>
            <a:off x="11889448" y="6646724"/>
            <a:ext cx="187552" cy="184666"/>
          </a:xfrm>
          <a:prstGeom prst="rect">
            <a:avLst/>
          </a:prstGeom>
        </p:spPr>
        <p:txBody>
          <a:bodyPr wrap="none" lIns="0" tIns="0" rIns="0" bIns="0">
            <a:spAutoFit/>
          </a:bodyPr>
          <a:lstStyle/>
          <a:p>
            <a:pPr algn="ctr"/>
            <a:fld id="{8DDFC638-DB97-4AFC-A337-0EF4359DD78B}" type="slidenum">
              <a:rPr kumimoji="0" lang="en-CA" sz="12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1200" dirty="0">
              <a:solidFill>
                <a:schemeClr val="bg1"/>
              </a:solidFill>
              <a:latin typeface="Open Sans"/>
              <a:cs typeface="Open Sans"/>
            </a:endParaRPr>
          </a:p>
        </p:txBody>
      </p:sp>
      <p:sp>
        <p:nvSpPr>
          <p:cNvPr id="16" name="Parallelogram 15"/>
          <p:cNvSpPr/>
          <p:nvPr userDrawn="1"/>
        </p:nvSpPr>
        <p:spPr>
          <a:xfrm rot="10800000">
            <a:off x="1630003" y="6486144"/>
            <a:ext cx="429880" cy="377952"/>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7" name="Rectangle 16"/>
          <p:cNvSpPr/>
          <p:nvPr userDrawn="1"/>
        </p:nvSpPr>
        <p:spPr>
          <a:xfrm>
            <a:off x="1745827" y="6486144"/>
            <a:ext cx="165947" cy="784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Content Placeholder 6"/>
          <p:cNvSpPr>
            <a:spLocks noGrp="1"/>
          </p:cNvSpPr>
          <p:nvPr>
            <p:ph sz="quarter" idx="10"/>
          </p:nvPr>
        </p:nvSpPr>
        <p:spPr>
          <a:xfrm>
            <a:off x="427567" y="1852083"/>
            <a:ext cx="11267661" cy="4087119"/>
          </a:xfrm>
          <a:prstGeom prst="rect">
            <a:avLst/>
          </a:prstGeom>
        </p:spPr>
        <p:txBody>
          <a:bodyPr vert="horz"/>
          <a:lstStyle>
            <a:lvl1pPr marL="365751" indent="-243834">
              <a:buClr>
                <a:schemeClr val="accent3"/>
              </a:buClr>
              <a:buSzPct val="85000"/>
              <a:buFont typeface="Lucida Grande"/>
              <a:buChar char="*"/>
              <a:defRPr sz="2667">
                <a:solidFill>
                  <a:srgbClr val="000000"/>
                </a:solidFill>
                <a:latin typeface="Open Sans Light"/>
                <a:cs typeface="Open Sans Light"/>
              </a:defRPr>
            </a:lvl1pPr>
            <a:lvl2pPr marL="731502" indent="-243834">
              <a:buClr>
                <a:schemeClr val="accent3"/>
              </a:buClr>
              <a:buSzPct val="85000"/>
              <a:buFont typeface="Lucida Grande"/>
              <a:buChar char="*"/>
              <a:defRPr sz="2400">
                <a:solidFill>
                  <a:srgbClr val="000000"/>
                </a:solidFill>
                <a:latin typeface="Open Sans Light"/>
                <a:cs typeface="Open Sans Light"/>
              </a:defRPr>
            </a:lvl2pPr>
            <a:lvl3pPr marL="1097253" indent="-243834">
              <a:buClr>
                <a:schemeClr val="accent3"/>
              </a:buClr>
              <a:buSzPct val="85000"/>
              <a:buFont typeface="Lucida Grande"/>
              <a:buChar char="*"/>
              <a:defRPr sz="2133">
                <a:solidFill>
                  <a:srgbClr val="000000"/>
                </a:solidFill>
                <a:latin typeface="Open Sans Light"/>
                <a:cs typeface="Open Sans Light"/>
              </a:defRPr>
            </a:lvl3pPr>
            <a:lvl4pPr marL="1463003" indent="-243834">
              <a:buClr>
                <a:schemeClr val="accent3"/>
              </a:buClr>
              <a:buSzPct val="85000"/>
              <a:buFont typeface="Lucida Grande"/>
              <a:buChar char="*"/>
              <a:defRPr sz="1867">
                <a:solidFill>
                  <a:srgbClr val="000000"/>
                </a:solidFill>
                <a:latin typeface="Open Sans Light"/>
                <a:cs typeface="Open Sans Light"/>
              </a:defRPr>
            </a:lvl4pPr>
            <a:lvl5pPr marL="1828754" indent="-243834">
              <a:buClr>
                <a:schemeClr val="accent3"/>
              </a:buClr>
              <a:buSzPct val="85000"/>
              <a:buFont typeface="Lucida Grande"/>
              <a:buChar char="*"/>
              <a:defRPr sz="1867">
                <a:solidFill>
                  <a:srgbClr val="000000"/>
                </a:solidFill>
                <a:latin typeface="Open Sans Light"/>
                <a:cs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A285E295-8E53-4527-8EFE-FCDEFA5671BD}"/>
              </a:ext>
            </a:extLst>
          </p:cNvPr>
          <p:cNvPicPr>
            <a:picLocks noChangeAspect="1"/>
          </p:cNvPicPr>
          <p:nvPr userDrawn="1"/>
        </p:nvPicPr>
        <p:blipFill>
          <a:blip r:embed="rId3"/>
          <a:stretch>
            <a:fillRect/>
          </a:stretch>
        </p:blipFill>
        <p:spPr>
          <a:xfrm>
            <a:off x="11564749" y="135678"/>
            <a:ext cx="521068" cy="416855"/>
          </a:xfrm>
          <a:prstGeom prst="rect">
            <a:avLst/>
          </a:prstGeom>
        </p:spPr>
      </p:pic>
    </p:spTree>
    <p:extLst>
      <p:ext uri="{BB962C8B-B14F-4D97-AF65-F5344CB8AC3E}">
        <p14:creationId xmlns:p14="http://schemas.microsoft.com/office/powerpoint/2010/main" val="3214831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4"/>
          <p:cNvSpPr>
            <a:spLocks noGrp="1"/>
          </p:cNvSpPr>
          <p:nvPr>
            <p:ph type="body" sz="quarter" idx="10" hasCustomPrompt="1"/>
          </p:nvPr>
        </p:nvSpPr>
        <p:spPr>
          <a:xfrm>
            <a:off x="2228479" y="4617720"/>
            <a:ext cx="9295500" cy="575112"/>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11" name="Text Placeholder 4"/>
          <p:cNvSpPr>
            <a:spLocks noGrp="1"/>
          </p:cNvSpPr>
          <p:nvPr>
            <p:ph type="body" sz="quarter" idx="11" hasCustomPrompt="1"/>
          </p:nvPr>
        </p:nvSpPr>
        <p:spPr>
          <a:xfrm>
            <a:off x="2228479" y="5199656"/>
            <a:ext cx="9295500" cy="390521"/>
          </a:xfrm>
          <a:prstGeom prst="rect">
            <a:avLst/>
          </a:prstGeom>
        </p:spPr>
        <p:txBody>
          <a:bodyPr lIns="0" tIns="0" rIns="0" bIns="0" anchor="b" anchorCtr="0">
            <a:normAutofit/>
          </a:bodyPr>
          <a:lstStyle>
            <a:lvl1pPr marL="0" indent="0" algn="l">
              <a:spcBef>
                <a:spcPts val="0"/>
              </a:spcBef>
              <a:buNone/>
              <a:defRPr sz="1800">
                <a:solidFill>
                  <a:schemeClr val="bg1"/>
                </a:solidFill>
              </a:defRPr>
            </a:lvl1pPr>
          </a:lstStyle>
          <a:p>
            <a:pPr lvl="0"/>
            <a:r>
              <a:rPr lang="en-US" dirty="0"/>
              <a:t>Event Name</a:t>
            </a:r>
          </a:p>
        </p:txBody>
      </p:sp>
      <p:sp>
        <p:nvSpPr>
          <p:cNvPr id="12" name="Text Placeholder 4"/>
          <p:cNvSpPr>
            <a:spLocks noGrp="1"/>
          </p:cNvSpPr>
          <p:nvPr>
            <p:ph type="body" sz="quarter" idx="12" hasCustomPrompt="1"/>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9" name="Picture 8"/>
          <p:cNvPicPr>
            <a:picLocks noChangeAspect="1"/>
          </p:cNvPicPr>
          <p:nvPr userDrawn="1"/>
        </p:nvPicPr>
        <p:blipFill>
          <a:blip r:embed="rId3"/>
          <a:stretch>
            <a:fillRect/>
          </a:stretch>
        </p:blipFill>
        <p:spPr>
          <a:xfrm>
            <a:off x="326044" y="4878445"/>
            <a:ext cx="1193800" cy="952500"/>
          </a:xfrm>
          <a:prstGeom prst="rect">
            <a:avLst/>
          </a:prstGeom>
        </p:spPr>
      </p:pic>
      <p:sp>
        <p:nvSpPr>
          <p:cNvPr id="13" name="Oval 12"/>
          <p:cNvSpPr/>
          <p:nvPr userDrawn="1"/>
        </p:nvSpPr>
        <p:spPr>
          <a:xfrm>
            <a:off x="1825043"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14" name="Straight Connector 13"/>
          <p:cNvCxnSpPr/>
          <p:nvPr userDrawn="1"/>
        </p:nvCxnSpPr>
        <p:spPr>
          <a:xfrm flipH="1">
            <a:off x="0" y="6124669"/>
            <a:ext cx="179387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1892734" y="6124511"/>
            <a:ext cx="972078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Oval 15"/>
          <p:cNvSpPr/>
          <p:nvPr userDrawn="1"/>
        </p:nvSpPr>
        <p:spPr>
          <a:xfrm flipH="1">
            <a:off x="11642081"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7" name="Oval 16"/>
          <p:cNvSpPr/>
          <p:nvPr userDrawn="1"/>
        </p:nvSpPr>
        <p:spPr>
          <a:xfrm flipH="1">
            <a:off x="11642081"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18" name="Straight Connector 17"/>
          <p:cNvCxnSpPr/>
          <p:nvPr userDrawn="1"/>
        </p:nvCxnSpPr>
        <p:spPr>
          <a:xfrm flipV="1">
            <a:off x="1849172" y="3552825"/>
            <a:ext cx="0" cy="252995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Arc 18"/>
          <p:cNvSpPr/>
          <p:nvPr userDrawn="1"/>
        </p:nvSpPr>
        <p:spPr>
          <a:xfrm rot="16200000">
            <a:off x="1847726" y="3495590"/>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20" name="Straight Connector 19"/>
          <p:cNvCxnSpPr/>
          <p:nvPr userDrawn="1"/>
        </p:nvCxnSpPr>
        <p:spPr>
          <a:xfrm flipH="1">
            <a:off x="1899083" y="3494144"/>
            <a:ext cx="971443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2"/>
          <p:cNvSpPr>
            <a:spLocks noGrp="1"/>
          </p:cNvSpPr>
          <p:nvPr>
            <p:ph type="title" hasCustomPrompt="1"/>
          </p:nvPr>
        </p:nvSpPr>
        <p:spPr>
          <a:xfrm>
            <a:off x="2228479" y="2020824"/>
            <a:ext cx="9295500" cy="1325563"/>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 </a:t>
            </a:r>
          </a:p>
        </p:txBody>
      </p:sp>
      <p:sp>
        <p:nvSpPr>
          <p:cNvPr id="21" name="Text Placeholder 4"/>
          <p:cNvSpPr>
            <a:spLocks noGrp="1"/>
          </p:cNvSpPr>
          <p:nvPr>
            <p:ph type="body" sz="quarter" idx="14" hasCustomPrompt="1"/>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47122" cy="450663"/>
          </a:xfrm>
          <a:prstGeom prst="rect">
            <a:avLst/>
          </a:prstGeom>
        </p:spPr>
        <p:txBody>
          <a:bodyPr lIns="91440" tIns="45720" rIns="9144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616645"/>
            <a:ext cx="12192000" cy="5696712"/>
          </a:xfrm>
          <a:prstGeom prst="rect">
            <a:avLst/>
          </a:prstGeom>
        </p:spPr>
        <p:txBody>
          <a:bodyPr/>
          <a:lstStyle>
            <a:lvl1pPr marL="0" indent="0">
              <a:buFontTx/>
              <a:buNone/>
              <a:defRPr/>
            </a:lvl1pPr>
          </a:lstStyle>
          <a:p>
            <a:r>
              <a:rPr lang="en-US"/>
              <a:t>Click icon to add picture</a:t>
            </a:r>
            <a:endParaRPr lang="en-US" dirty="0"/>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7762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05807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12192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2" name="Straight Connector 21"/>
          <p:cNvCxnSpPr/>
          <p:nvPr userDrawn="1"/>
        </p:nvCxnSpPr>
        <p:spPr>
          <a:xfrm flipH="1">
            <a:off x="0" y="608083"/>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8965" y="614512"/>
            <a:ext cx="4655184" cy="5696712"/>
          </a:xfrm>
          <a:prstGeom prst="rect">
            <a:avLst/>
          </a:prstGeom>
        </p:spPr>
        <p:txBody>
          <a:bodyPr/>
          <a:lstStyle>
            <a:lvl1pPr marL="0" indent="0">
              <a:buFont typeface="Arial" panose="020B0604020202020204" pitchFamily="34" charset="0"/>
              <a:buNone/>
              <a:defRPr/>
            </a:lvl1pPr>
          </a:lstStyle>
          <a:p>
            <a:r>
              <a:rPr lang="en-US"/>
              <a:t>Click icon to add picture</a:t>
            </a:r>
            <a:endParaRPr lang="en-US" dirty="0"/>
          </a:p>
        </p:txBody>
      </p:sp>
      <p:pic>
        <p:nvPicPr>
          <p:cNvPr id="9" name="Picture 8"/>
          <p:cNvPicPr>
            <a:picLocks noChangeAspect="1"/>
          </p:cNvPicPr>
          <p:nvPr userDrawn="1"/>
        </p:nvPicPr>
        <p:blipFill>
          <a:blip r:embed="rId2"/>
          <a:stretch>
            <a:fillRect/>
          </a:stretch>
        </p:blipFill>
        <p:spPr>
          <a:xfrm>
            <a:off x="365760" y="6464808"/>
            <a:ext cx="390801" cy="312641"/>
          </a:xfrm>
          <a:prstGeom prst="rect">
            <a:avLst/>
          </a:prstGeom>
        </p:spPr>
      </p:pic>
      <p:sp>
        <p:nvSpPr>
          <p:cNvPr id="12"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3" name="Straight Connector 22"/>
          <p:cNvCxnSpPr/>
          <p:nvPr userDrawn="1"/>
        </p:nvCxnSpPr>
        <p:spPr>
          <a:xfrm flipH="1">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21" name="Picture 20"/>
          <p:cNvPicPr>
            <a:picLocks noChangeAspect="1"/>
          </p:cNvPicPr>
          <p:nvPr userDrawn="1"/>
        </p:nvPicPr>
        <p:blipFill>
          <a:blip r:embed="rId51"/>
          <a:stretch>
            <a:fillRect/>
          </a:stretch>
        </p:blipFill>
        <p:spPr>
          <a:xfrm>
            <a:off x="365760" y="6464808"/>
            <a:ext cx="390801" cy="312641"/>
          </a:xfrm>
          <a:prstGeom prst="rect">
            <a:avLst/>
          </a:prstGeom>
        </p:spPr>
      </p:pic>
      <p:sp>
        <p:nvSpPr>
          <p:cNvPr id="31" name="Oval 30"/>
          <p:cNvSpPr/>
          <p:nvPr userDrawn="1"/>
        </p:nvSpPr>
        <p:spPr>
          <a:xfrm>
            <a:off x="53367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2" name="Straight Connector 31"/>
          <p:cNvCxnSpPr/>
          <p:nvPr userDrawn="1"/>
        </p:nvCxnSpPr>
        <p:spPr>
          <a:xfrm flipH="1">
            <a:off x="3230" y="608083"/>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6" y="608083"/>
            <a:ext cx="11575344"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a:off x="53367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5" y="6320547"/>
            <a:ext cx="1095727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flipH="1">
            <a:off x="11606949"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a:off x="11696282"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14"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679" r:id="rId22"/>
    <p:sldLayoutId id="2147483727" r:id="rId23"/>
    <p:sldLayoutId id="2147483728" r:id="rId24"/>
    <p:sldLayoutId id="2147483730" r:id="rId25"/>
    <p:sldLayoutId id="2147483731" r:id="rId26"/>
    <p:sldLayoutId id="2147483732" r:id="rId27"/>
    <p:sldLayoutId id="2147483729" r:id="rId28"/>
    <p:sldLayoutId id="2147483734" r:id="rId29"/>
    <p:sldLayoutId id="2147483688" r:id="rId30"/>
    <p:sldLayoutId id="2147483743" r:id="rId31"/>
    <p:sldLayoutId id="2147483744" r:id="rId32"/>
    <p:sldLayoutId id="2147483745" r:id="rId33"/>
    <p:sldLayoutId id="2147483746" r:id="rId34"/>
    <p:sldLayoutId id="2147483747" r:id="rId35"/>
    <p:sldLayoutId id="2147483748" r:id="rId36"/>
    <p:sldLayoutId id="2147483750" r:id="rId37"/>
    <p:sldLayoutId id="2147483687" r:id="rId38"/>
    <p:sldLayoutId id="2147483735" r:id="rId39"/>
    <p:sldLayoutId id="2147483736" r:id="rId40"/>
    <p:sldLayoutId id="2147483737" r:id="rId41"/>
    <p:sldLayoutId id="2147483738" r:id="rId42"/>
    <p:sldLayoutId id="2147483739" r:id="rId43"/>
    <p:sldLayoutId id="2147483740" r:id="rId44"/>
    <p:sldLayoutId id="2147483742" r:id="rId45"/>
    <p:sldLayoutId id="2147483716" r:id="rId46"/>
    <p:sldLayoutId id="2147483717" r:id="rId47"/>
    <p:sldLayoutId id="2147483751" r:id="rId48"/>
    <p:sldLayoutId id="2147483753" r:id="rId49"/>
  </p:sldLayoutIdLst>
  <p:hf hdr="0" ftr="0" dt="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53" userDrawn="1">
          <p15:clr>
            <a:srgbClr val="F26B43"/>
          </p15:clr>
        </p15:guide>
        <p15:guide id="4" pos="512" userDrawn="1">
          <p15:clr>
            <a:srgbClr val="F26B43"/>
          </p15:clr>
        </p15:guide>
        <p15:guide id="5" pos="347" userDrawn="1">
          <p15:clr>
            <a:srgbClr val="F26B43"/>
          </p15:clr>
        </p15:guide>
        <p15:guide id="6" pos="7324" userDrawn="1">
          <p15:clr>
            <a:srgbClr val="F26B43"/>
          </p15:clr>
        </p15:guide>
        <p15:guide id="7" orient="horz" pos="4105" userDrawn="1">
          <p15:clr>
            <a:srgbClr val="F26B43"/>
          </p15:clr>
        </p15:guide>
        <p15:guide id="8" orient="horz" pos="384" userDrawn="1">
          <p15:clr>
            <a:srgbClr val="F26B43"/>
          </p15:clr>
        </p15:guide>
        <p15:guide id="9"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hyperlink" Target="mailto:ajay@uasg.tech" TargetMode="Externa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9709" y="1372510"/>
            <a:ext cx="10576000" cy="789320"/>
          </a:xfrm>
        </p:spPr>
        <p:txBody>
          <a:bodyPr/>
          <a:lstStyle/>
          <a:p>
            <a:pPr algn="ctr"/>
            <a:r>
              <a:rPr lang="en-US" sz="4400" dirty="0">
                <a:solidFill>
                  <a:schemeClr val="tx1"/>
                </a:solidFill>
              </a:rPr>
              <a:t>Neo-Brahmi Generation Panel </a:t>
            </a:r>
            <a:br>
              <a:rPr lang="en-US" sz="4400" dirty="0">
                <a:solidFill>
                  <a:schemeClr val="tx1"/>
                </a:solidFill>
              </a:rPr>
            </a:br>
            <a:r>
              <a:rPr lang="en-US" sz="4400" dirty="0">
                <a:solidFill>
                  <a:schemeClr val="tx1"/>
                </a:solidFill>
              </a:rPr>
              <a:t>(NBGP)</a:t>
            </a:r>
            <a:endParaRPr lang="en-US" dirty="0">
              <a:solidFill>
                <a:schemeClr val="tx1"/>
              </a:solidFill>
            </a:endParaRPr>
          </a:p>
        </p:txBody>
      </p:sp>
      <p:sp>
        <p:nvSpPr>
          <p:cNvPr id="5" name="Text Placeholder 4"/>
          <p:cNvSpPr>
            <a:spLocks noGrp="1"/>
          </p:cNvSpPr>
          <p:nvPr>
            <p:ph type="body" sz="quarter" idx="11"/>
          </p:nvPr>
        </p:nvSpPr>
        <p:spPr>
          <a:xfrm>
            <a:off x="583639" y="5397536"/>
            <a:ext cx="10543117" cy="927926"/>
          </a:xfrm>
        </p:spPr>
        <p:txBody>
          <a:bodyPr/>
          <a:lstStyle/>
          <a:p>
            <a:r>
              <a:rPr lang="en-US" sz="3200" b="1" dirty="0">
                <a:solidFill>
                  <a:schemeClr val="tx1"/>
                </a:solidFill>
              </a:rPr>
              <a:t>Dr. Ajay Data</a:t>
            </a:r>
          </a:p>
          <a:p>
            <a:r>
              <a:rPr lang="hi-IN" b="1" dirty="0"/>
              <a:t>अजय@डाटा.भारत</a:t>
            </a:r>
            <a:endParaRPr lang="en-US" b="1" dirty="0"/>
          </a:p>
          <a:p>
            <a:endParaRPr lang="en-US" dirty="0"/>
          </a:p>
        </p:txBody>
      </p:sp>
      <p:sp>
        <p:nvSpPr>
          <p:cNvPr id="2" name="TextBox 1">
            <a:extLst>
              <a:ext uri="{FF2B5EF4-FFF2-40B4-BE49-F238E27FC236}">
                <a16:creationId xmlns:a16="http://schemas.microsoft.com/office/drawing/2014/main" id="{171A2851-087E-4D79-920B-ADAEE6F55BA6}"/>
              </a:ext>
            </a:extLst>
          </p:cNvPr>
          <p:cNvSpPr txBox="1"/>
          <p:nvPr/>
        </p:nvSpPr>
        <p:spPr>
          <a:xfrm>
            <a:off x="3192699" y="3519222"/>
            <a:ext cx="5324999" cy="984885"/>
          </a:xfrm>
          <a:prstGeom prst="rect">
            <a:avLst/>
          </a:prstGeom>
          <a:noFill/>
        </p:spPr>
        <p:txBody>
          <a:bodyPr wrap="square" lIns="0" tIns="0" rIns="0" bIns="0" rtlCol="0">
            <a:spAutoFit/>
          </a:bodyPr>
          <a:lstStyle/>
          <a:p>
            <a:r>
              <a:rPr lang="en-IN" sz="4000" dirty="0">
                <a:cs typeface="Source Sans Pro"/>
              </a:rPr>
              <a:t>Face to Face meeting</a:t>
            </a:r>
          </a:p>
          <a:p>
            <a:pPr algn="ctr"/>
            <a:r>
              <a:rPr lang="en-IN" sz="2400" dirty="0">
                <a:cs typeface="Source Sans Pro"/>
              </a:rPr>
              <a:t>Delhi – 23</a:t>
            </a:r>
            <a:r>
              <a:rPr lang="en-IN" sz="2400" baseline="30000" dirty="0">
                <a:cs typeface="Source Sans Pro"/>
              </a:rPr>
              <a:t>rd</a:t>
            </a:r>
            <a:r>
              <a:rPr lang="en-IN" sz="2400" dirty="0">
                <a:cs typeface="Source Sans Pro"/>
              </a:rPr>
              <a:t> April 2018</a:t>
            </a:r>
          </a:p>
        </p:txBody>
      </p:sp>
    </p:spTree>
    <p:extLst>
      <p:ext uri="{BB962C8B-B14F-4D97-AF65-F5344CB8AC3E}">
        <p14:creationId xmlns:p14="http://schemas.microsoft.com/office/powerpoint/2010/main" val="3215880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B91FF85-6798-4296-B9D2-7E06A8E40A65}"/>
              </a:ext>
            </a:extLst>
          </p:cNvPr>
          <p:cNvPicPr>
            <a:picLocks noChangeAspect="1"/>
          </p:cNvPicPr>
          <p:nvPr/>
        </p:nvPicPr>
        <p:blipFill rotWithShape="1">
          <a:blip r:embed="rId2"/>
          <a:srcRect l="10284" t="9224" r="9595" b="9041"/>
          <a:stretch/>
        </p:blipFill>
        <p:spPr>
          <a:xfrm>
            <a:off x="2010426" y="632564"/>
            <a:ext cx="8242127" cy="5605398"/>
          </a:xfrm>
          <a:prstGeom prst="rect">
            <a:avLst/>
          </a:prstGeom>
        </p:spPr>
      </p:pic>
      <p:sp>
        <p:nvSpPr>
          <p:cNvPr id="14" name="Title 4">
            <a:extLst>
              <a:ext uri="{FF2B5EF4-FFF2-40B4-BE49-F238E27FC236}">
                <a16:creationId xmlns:a16="http://schemas.microsoft.com/office/drawing/2014/main" id="{0AEBADCA-AD80-426B-A5E6-1BD3C3E96D4B}"/>
              </a:ext>
            </a:extLst>
          </p:cNvPr>
          <p:cNvSpPr txBox="1">
            <a:spLocks/>
          </p:cNvSpPr>
          <p:nvPr/>
        </p:nvSpPr>
        <p:spPr>
          <a:xfrm>
            <a:off x="1814602" y="16583"/>
            <a:ext cx="9114357" cy="450663"/>
          </a:xfrm>
          <a:prstGeom prst="rect">
            <a:avLst/>
          </a:prstGeom>
        </p:spPr>
        <p:txBody>
          <a:bodyPr lIns="91440" tIns="45720" rIns="91440" bIns="45720"/>
          <a:lstStyle>
            <a:lvl1pPr marL="0" indent="0" algn="l" defTabSz="457200" rtl="0" eaLnBrk="1" latinLnBrk="0" hangingPunct="1">
              <a:spcBef>
                <a:spcPct val="0"/>
              </a:spcBef>
              <a:buNone/>
              <a:defRPr lang="en-US" sz="2800" b="1" i="0" kern="1200" baseline="0">
                <a:solidFill>
                  <a:schemeClr val="accent6">
                    <a:lumMod val="50000"/>
                  </a:schemeClr>
                </a:solidFill>
                <a:effectLst/>
                <a:latin typeface="+mj-lt"/>
                <a:ea typeface="+mj-ea"/>
                <a:cs typeface="Arial"/>
              </a:defRPr>
            </a:lvl1pPr>
          </a:lstStyle>
          <a:p>
            <a:r>
              <a:rPr lang="en-IN" dirty="0"/>
              <a:t>Cross-Script Variants for Devanagari and Gurmukhi</a:t>
            </a:r>
          </a:p>
        </p:txBody>
      </p:sp>
    </p:spTree>
    <p:extLst>
      <p:ext uri="{BB962C8B-B14F-4D97-AF65-F5344CB8AC3E}">
        <p14:creationId xmlns:p14="http://schemas.microsoft.com/office/powerpoint/2010/main" val="298658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0AEBADCA-AD80-426B-A5E6-1BD3C3E96D4B}"/>
              </a:ext>
            </a:extLst>
          </p:cNvPr>
          <p:cNvSpPr txBox="1">
            <a:spLocks/>
          </p:cNvSpPr>
          <p:nvPr/>
        </p:nvSpPr>
        <p:spPr>
          <a:xfrm>
            <a:off x="1814602" y="16583"/>
            <a:ext cx="9114357" cy="450663"/>
          </a:xfrm>
          <a:prstGeom prst="rect">
            <a:avLst/>
          </a:prstGeom>
        </p:spPr>
        <p:txBody>
          <a:bodyPr lIns="91440" tIns="45720" rIns="91440" bIns="45720"/>
          <a:lstStyle>
            <a:lvl1pPr marL="0" indent="0" algn="l" defTabSz="457200" rtl="0" eaLnBrk="1" latinLnBrk="0" hangingPunct="1">
              <a:spcBef>
                <a:spcPct val="0"/>
              </a:spcBef>
              <a:buNone/>
              <a:defRPr lang="en-US" sz="2800" b="1" i="0" kern="1200" baseline="0">
                <a:solidFill>
                  <a:schemeClr val="accent6">
                    <a:lumMod val="50000"/>
                  </a:schemeClr>
                </a:solidFill>
                <a:effectLst/>
                <a:latin typeface="+mj-lt"/>
                <a:ea typeface="+mj-ea"/>
                <a:cs typeface="Arial"/>
              </a:defRPr>
            </a:lvl1pPr>
          </a:lstStyle>
          <a:p>
            <a:r>
              <a:rPr lang="en-IN" dirty="0"/>
              <a:t>TLD - Variant example for Devanagari and Gurmukhi</a:t>
            </a:r>
          </a:p>
        </p:txBody>
      </p:sp>
      <p:sp>
        <p:nvSpPr>
          <p:cNvPr id="2" name="Rectangle 1">
            <a:extLst>
              <a:ext uri="{FF2B5EF4-FFF2-40B4-BE49-F238E27FC236}">
                <a16:creationId xmlns:a16="http://schemas.microsoft.com/office/drawing/2014/main" id="{D15E43A1-1F42-4D2A-951E-193C40C7AE2E}"/>
              </a:ext>
            </a:extLst>
          </p:cNvPr>
          <p:cNvSpPr/>
          <p:nvPr/>
        </p:nvSpPr>
        <p:spPr>
          <a:xfrm>
            <a:off x="4433719" y="2611736"/>
            <a:ext cx="1440987" cy="923330"/>
          </a:xfrm>
          <a:prstGeom prst="rect">
            <a:avLst/>
          </a:prstGeom>
          <a:ln w="76200">
            <a:solidFill>
              <a:schemeClr val="tx1"/>
            </a:solidFill>
          </a:ln>
        </p:spPr>
        <p:txBody>
          <a:bodyPr wrap="square">
            <a:spAutoFit/>
          </a:bodyPr>
          <a:lstStyle/>
          <a:p>
            <a:r>
              <a:rPr lang="en-IN" sz="5400" dirty="0"/>
              <a:t>.</a:t>
            </a:r>
            <a:r>
              <a:rPr lang="mr-IN" sz="5400" dirty="0" err="1"/>
              <a:t>ਠਗ</a:t>
            </a:r>
            <a:endParaRPr lang="en-IN" sz="5400" dirty="0"/>
          </a:p>
        </p:txBody>
      </p:sp>
      <p:sp>
        <p:nvSpPr>
          <p:cNvPr id="3" name="Rectangle 2">
            <a:extLst>
              <a:ext uri="{FF2B5EF4-FFF2-40B4-BE49-F238E27FC236}">
                <a16:creationId xmlns:a16="http://schemas.microsoft.com/office/drawing/2014/main" id="{B5FED27E-8011-47B8-986B-61DA12674571}"/>
              </a:ext>
            </a:extLst>
          </p:cNvPr>
          <p:cNvSpPr/>
          <p:nvPr/>
        </p:nvSpPr>
        <p:spPr>
          <a:xfrm>
            <a:off x="5992290" y="2611736"/>
            <a:ext cx="1391804" cy="923330"/>
          </a:xfrm>
          <a:prstGeom prst="rect">
            <a:avLst/>
          </a:prstGeom>
          <a:ln w="76200">
            <a:solidFill>
              <a:schemeClr val="tx1"/>
            </a:solidFill>
          </a:ln>
        </p:spPr>
        <p:txBody>
          <a:bodyPr wrap="square">
            <a:spAutoFit/>
          </a:bodyPr>
          <a:lstStyle/>
          <a:p>
            <a:r>
              <a:rPr lang="en-IN" sz="5400" dirty="0"/>
              <a:t>.</a:t>
            </a:r>
            <a:r>
              <a:rPr lang="mr-IN" sz="5400" dirty="0" err="1"/>
              <a:t>ठग</a:t>
            </a:r>
            <a:endParaRPr lang="en-IN" sz="5400" dirty="0"/>
          </a:p>
        </p:txBody>
      </p:sp>
    </p:spTree>
    <p:extLst>
      <p:ext uri="{BB962C8B-B14F-4D97-AF65-F5344CB8AC3E}">
        <p14:creationId xmlns:p14="http://schemas.microsoft.com/office/powerpoint/2010/main" val="3082277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08F5-57E9-425A-BE65-A1014F0A1CB2}"/>
              </a:ext>
            </a:extLst>
          </p:cNvPr>
          <p:cNvSpPr>
            <a:spLocks noGrp="1"/>
          </p:cNvSpPr>
          <p:nvPr>
            <p:ph type="title"/>
          </p:nvPr>
        </p:nvSpPr>
        <p:spPr/>
        <p:txBody>
          <a:bodyPr/>
          <a:lstStyle/>
          <a:p>
            <a:r>
              <a:rPr lang="en-IN" dirty="0"/>
              <a:t>Methodology followed to achieve goal.</a:t>
            </a:r>
          </a:p>
        </p:txBody>
      </p:sp>
      <p:sp>
        <p:nvSpPr>
          <p:cNvPr id="3" name="TextBox 2">
            <a:extLst>
              <a:ext uri="{FF2B5EF4-FFF2-40B4-BE49-F238E27FC236}">
                <a16:creationId xmlns:a16="http://schemas.microsoft.com/office/drawing/2014/main" id="{AA10578E-B07B-47E1-86E4-7DC3E06728EE}"/>
              </a:ext>
            </a:extLst>
          </p:cNvPr>
          <p:cNvSpPr txBox="1"/>
          <p:nvPr/>
        </p:nvSpPr>
        <p:spPr>
          <a:xfrm>
            <a:off x="1124570" y="943704"/>
            <a:ext cx="9202071" cy="4970591"/>
          </a:xfrm>
          <a:prstGeom prst="rect">
            <a:avLst/>
          </a:prstGeom>
          <a:noFill/>
        </p:spPr>
        <p:txBody>
          <a:bodyPr wrap="none" lIns="0" tIns="0" rIns="0" bIns="0" rtlCol="0">
            <a:spAutoFit/>
          </a:bodyPr>
          <a:lstStyle/>
          <a:p>
            <a:pPr marL="517525" indent="-461963">
              <a:buAutoNum type="arabicPeriod"/>
            </a:pPr>
            <a:r>
              <a:rPr lang="en-IN" sz="1900" dirty="0">
                <a:cs typeface="Source Sans Pro"/>
              </a:rPr>
              <a:t>Attracting members – No rejection policy </a:t>
            </a:r>
          </a:p>
          <a:p>
            <a:pPr marL="517525" indent="-461963">
              <a:buAutoNum type="arabicPeriod"/>
            </a:pPr>
            <a:r>
              <a:rPr lang="en-IN" sz="1900" dirty="0">
                <a:cs typeface="Source Sans Pro"/>
              </a:rPr>
              <a:t>Fixed date and time for update conference all (fixed agenda)</a:t>
            </a:r>
          </a:p>
          <a:p>
            <a:pPr marL="517525" indent="-461963">
              <a:buAutoNum type="arabicPeriod"/>
            </a:pPr>
            <a:r>
              <a:rPr lang="en-IN" sz="1900" dirty="0">
                <a:cs typeface="Source Sans Pro"/>
              </a:rPr>
              <a:t>F2F meetings</a:t>
            </a:r>
          </a:p>
          <a:p>
            <a:pPr marL="517525" indent="-461963">
              <a:buAutoNum type="arabicPeriod"/>
            </a:pPr>
            <a:r>
              <a:rPr lang="en-IN" sz="1900" dirty="0">
                <a:cs typeface="Source Sans Pro"/>
              </a:rPr>
              <a:t>Follow-up on fixed date and time </a:t>
            </a:r>
          </a:p>
          <a:p>
            <a:pPr marL="517525" indent="-461963">
              <a:buAutoNum type="arabicPeriod"/>
            </a:pPr>
            <a:r>
              <a:rPr lang="en-IN" sz="1900" dirty="0">
                <a:cs typeface="Source Sans Pro"/>
              </a:rPr>
              <a:t>Finalising champion for each script and internal scope</a:t>
            </a:r>
          </a:p>
          <a:p>
            <a:pPr marL="517525" indent="-461963">
              <a:buAutoNum type="arabicPeriod"/>
            </a:pPr>
            <a:r>
              <a:rPr lang="en-IN" sz="1900" dirty="0">
                <a:cs typeface="Source Sans Pro"/>
              </a:rPr>
              <a:t>Organising cross scripts calls</a:t>
            </a:r>
          </a:p>
          <a:p>
            <a:pPr marL="517525" indent="-461963">
              <a:buAutoNum type="arabicPeriod"/>
            </a:pPr>
            <a:r>
              <a:rPr lang="en-IN" sz="1900" dirty="0">
                <a:cs typeface="Source Sans Pro"/>
              </a:rPr>
              <a:t>Motivating members / Appreciations</a:t>
            </a:r>
          </a:p>
          <a:p>
            <a:pPr marL="517525" indent="-461963">
              <a:buAutoNum type="arabicPeriod"/>
            </a:pPr>
            <a:r>
              <a:rPr lang="en-IN" sz="1900" dirty="0">
                <a:cs typeface="Source Sans Pro"/>
              </a:rPr>
              <a:t>Lead by example to join each call and contribute to resolve</a:t>
            </a:r>
          </a:p>
          <a:p>
            <a:pPr marL="517525" indent="-461963">
              <a:buAutoNum type="arabicPeriod"/>
            </a:pPr>
            <a:r>
              <a:rPr lang="en-IN" sz="1900" dirty="0">
                <a:cs typeface="Source Sans Pro"/>
              </a:rPr>
              <a:t>Involve Government stakeholders</a:t>
            </a:r>
          </a:p>
          <a:p>
            <a:pPr marL="517525" indent="-461963">
              <a:buAutoNum type="arabicPeriod"/>
            </a:pPr>
            <a:r>
              <a:rPr lang="en-IN" sz="1900" dirty="0">
                <a:cs typeface="Source Sans Pro"/>
              </a:rPr>
              <a:t>F2F meetings at every opportunity</a:t>
            </a:r>
          </a:p>
          <a:p>
            <a:pPr marL="517525" indent="-461963">
              <a:buAutoNum type="arabicPeriod"/>
            </a:pPr>
            <a:r>
              <a:rPr lang="en-IN" sz="1900" dirty="0">
                <a:cs typeface="Source Sans Pro"/>
              </a:rPr>
              <a:t>Collaborative document update  and view </a:t>
            </a:r>
          </a:p>
          <a:p>
            <a:pPr marL="517525" indent="-461963">
              <a:buFontTx/>
              <a:buAutoNum type="arabicPeriod"/>
            </a:pPr>
            <a:r>
              <a:rPr lang="en-IN" sz="1900" dirty="0">
                <a:cs typeface="Source Sans Pro"/>
              </a:rPr>
              <a:t>Taking support from ICANN for XML and expert view from other LGR experience</a:t>
            </a:r>
          </a:p>
          <a:p>
            <a:pPr marL="517525" indent="-461963">
              <a:buFontTx/>
              <a:buAutoNum type="arabicPeriod"/>
            </a:pPr>
            <a:r>
              <a:rPr lang="en-IN" sz="1900" dirty="0">
                <a:cs typeface="Source Sans Pro"/>
              </a:rPr>
              <a:t>Submitting document to IP for review</a:t>
            </a:r>
          </a:p>
          <a:p>
            <a:pPr marL="517525" indent="-461963">
              <a:buAutoNum type="arabicPeriod"/>
            </a:pPr>
            <a:r>
              <a:rPr lang="en-IN" sz="1900" dirty="0">
                <a:cs typeface="Source Sans Pro"/>
              </a:rPr>
              <a:t>Phased feedback approach from IP</a:t>
            </a:r>
          </a:p>
          <a:p>
            <a:pPr marL="517525" indent="-461963"/>
            <a:r>
              <a:rPr lang="en-IN" sz="1900" dirty="0">
                <a:cs typeface="Source Sans Pro"/>
              </a:rPr>
              <a:t>15. 	WhatsApp group for quick update / follow up and reminders</a:t>
            </a:r>
          </a:p>
          <a:p>
            <a:pPr marL="517525" indent="-461963"/>
            <a:r>
              <a:rPr lang="en-IN" sz="1900" dirty="0">
                <a:cs typeface="Source Sans Pro"/>
              </a:rPr>
              <a:t>16. 	Personal calls to group leaders with expert connect</a:t>
            </a:r>
          </a:p>
          <a:p>
            <a:pPr marL="517525" indent="-461963">
              <a:buAutoNum type="arabicPeriod" startAt="17"/>
            </a:pPr>
            <a:r>
              <a:rPr lang="en-IN" sz="1900" dirty="0">
                <a:cs typeface="Source Sans Pro"/>
              </a:rPr>
              <a:t>Division of Responsibility</a:t>
            </a:r>
          </a:p>
        </p:txBody>
      </p:sp>
    </p:spTree>
    <p:extLst>
      <p:ext uri="{BB962C8B-B14F-4D97-AF65-F5344CB8AC3E}">
        <p14:creationId xmlns:p14="http://schemas.microsoft.com/office/powerpoint/2010/main" val="3007585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08F5-57E9-425A-BE65-A1014F0A1CB2}"/>
              </a:ext>
            </a:extLst>
          </p:cNvPr>
          <p:cNvSpPr>
            <a:spLocks noGrp="1"/>
          </p:cNvSpPr>
          <p:nvPr>
            <p:ph type="title"/>
          </p:nvPr>
        </p:nvSpPr>
        <p:spPr/>
        <p:txBody>
          <a:bodyPr/>
          <a:lstStyle/>
          <a:p>
            <a:r>
              <a:rPr lang="en-IN" dirty="0"/>
              <a:t>UASG - IDN - EAI</a:t>
            </a:r>
          </a:p>
        </p:txBody>
      </p:sp>
      <p:sp>
        <p:nvSpPr>
          <p:cNvPr id="3" name="TextBox 2">
            <a:extLst>
              <a:ext uri="{FF2B5EF4-FFF2-40B4-BE49-F238E27FC236}">
                <a16:creationId xmlns:a16="http://schemas.microsoft.com/office/drawing/2014/main" id="{AA10578E-B07B-47E1-86E4-7DC3E06728EE}"/>
              </a:ext>
            </a:extLst>
          </p:cNvPr>
          <p:cNvSpPr txBox="1"/>
          <p:nvPr/>
        </p:nvSpPr>
        <p:spPr>
          <a:xfrm>
            <a:off x="1219937" y="1611273"/>
            <a:ext cx="9610949" cy="2585323"/>
          </a:xfrm>
          <a:prstGeom prst="rect">
            <a:avLst/>
          </a:prstGeom>
          <a:noFill/>
        </p:spPr>
        <p:txBody>
          <a:bodyPr wrap="square" lIns="0" tIns="0" rIns="0" bIns="0" rtlCol="0">
            <a:spAutoFit/>
          </a:bodyPr>
          <a:lstStyle/>
          <a:p>
            <a:pPr marL="55562" algn="ctr"/>
            <a:r>
              <a:rPr lang="en-IN" sz="2800" dirty="0"/>
              <a:t>All Internet applications and systems must treat all TLDs in a consistent manner, including new </a:t>
            </a:r>
            <a:r>
              <a:rPr lang="en-IN" sz="2800" dirty="0" err="1"/>
              <a:t>gTLDs</a:t>
            </a:r>
            <a:r>
              <a:rPr lang="en-IN" sz="2800" dirty="0"/>
              <a:t> and internationalized TLDs. </a:t>
            </a:r>
          </a:p>
          <a:p>
            <a:pPr marL="55562" algn="ctr"/>
            <a:endParaRPr lang="en-IN" sz="2800" dirty="0"/>
          </a:p>
          <a:p>
            <a:pPr marL="55562" algn="ctr"/>
            <a:r>
              <a:rPr lang="en-IN" sz="2800" dirty="0"/>
              <a:t>Specifically, they must accept, validate, store, process and display all domain names.</a:t>
            </a:r>
            <a:endParaRPr lang="en-IN" sz="2800" dirty="0">
              <a:cs typeface="Source Sans Pro"/>
            </a:endParaRPr>
          </a:p>
        </p:txBody>
      </p:sp>
    </p:spTree>
    <p:extLst>
      <p:ext uri="{BB962C8B-B14F-4D97-AF65-F5344CB8AC3E}">
        <p14:creationId xmlns:p14="http://schemas.microsoft.com/office/powerpoint/2010/main" val="2498469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44" y="-55376"/>
            <a:ext cx="11268508" cy="1143000"/>
          </a:xfrm>
        </p:spPr>
        <p:txBody>
          <a:bodyPr/>
          <a:lstStyle/>
          <a:p>
            <a:r>
              <a:rPr lang="en-US" dirty="0"/>
              <a:t>Building Blocks: </a:t>
            </a:r>
            <a:r>
              <a:rPr lang="en-US" b="1" dirty="0"/>
              <a:t>Domain Names</a:t>
            </a:r>
          </a:p>
        </p:txBody>
      </p:sp>
      <p:sp>
        <p:nvSpPr>
          <p:cNvPr id="11" name="Content Placeholder 10"/>
          <p:cNvSpPr>
            <a:spLocks noGrp="1"/>
          </p:cNvSpPr>
          <p:nvPr>
            <p:ph sz="quarter" idx="10"/>
          </p:nvPr>
        </p:nvSpPr>
        <p:spPr>
          <a:xfrm>
            <a:off x="427567" y="1264519"/>
            <a:ext cx="11267661" cy="4087119"/>
          </a:xfrm>
          <a:prstGeom prst="rect">
            <a:avLst/>
          </a:prstGeom>
        </p:spPr>
        <p:txBody>
          <a:bodyPr>
            <a:noAutofit/>
          </a:bodyPr>
          <a:lstStyle/>
          <a:p>
            <a:pPr marL="121917" indent="0">
              <a:buNone/>
            </a:pPr>
            <a:r>
              <a:rPr lang="en-US" dirty="0"/>
              <a:t>A domain name is dotted text string used as a human-friendly technical identifier for computers and networks on the internet</a:t>
            </a:r>
          </a:p>
          <a:p>
            <a:endParaRPr lang="en-US" dirty="0"/>
          </a:p>
          <a:p>
            <a:endParaRPr lang="en-US" dirty="0"/>
          </a:p>
          <a:p>
            <a:pPr marL="121917" indent="0" algn="ctr">
              <a:buNone/>
            </a:pPr>
            <a:endParaRPr lang="en-US" sz="1467" dirty="0"/>
          </a:p>
          <a:p>
            <a:pPr marL="121917" indent="0" algn="ctr">
              <a:buNone/>
            </a:pPr>
            <a:endParaRPr lang="en-US" sz="1467" dirty="0">
              <a:solidFill>
                <a:srgbClr val="1B9E77"/>
              </a:solidFill>
            </a:endParaRPr>
          </a:p>
          <a:p>
            <a:pPr marL="121917" indent="0" algn="ctr">
              <a:buNone/>
            </a:pPr>
            <a:endParaRPr lang="en-US" sz="1467" dirty="0">
              <a:solidFill>
                <a:srgbClr val="1B9E77"/>
              </a:solidFill>
            </a:endParaRPr>
          </a:p>
          <a:p>
            <a:pPr marL="121917" indent="0" algn="ctr">
              <a:buNone/>
            </a:pPr>
            <a:r>
              <a:rPr lang="en-US" sz="3733" dirty="0">
                <a:solidFill>
                  <a:srgbClr val="1B9E77"/>
                </a:solidFill>
              </a:rPr>
              <a:t>example</a:t>
            </a:r>
            <a:r>
              <a:rPr lang="en-US" sz="3733" dirty="0"/>
              <a:t>.</a:t>
            </a:r>
            <a:r>
              <a:rPr lang="en-US" sz="3733" dirty="0">
                <a:solidFill>
                  <a:srgbClr val="7570B3"/>
                </a:solidFill>
              </a:rPr>
              <a:t>domain</a:t>
            </a:r>
            <a:r>
              <a:rPr lang="en-US" sz="3733" dirty="0"/>
              <a:t>.</a:t>
            </a:r>
            <a:r>
              <a:rPr lang="en-US" sz="3733" dirty="0">
                <a:solidFill>
                  <a:srgbClr val="D95F02"/>
                </a:solidFill>
              </a:rPr>
              <a:t>tld</a:t>
            </a:r>
            <a:endParaRPr lang="en-US" dirty="0">
              <a:solidFill>
                <a:srgbClr val="D95F02"/>
              </a:solidFill>
            </a:endParaRPr>
          </a:p>
          <a:p>
            <a:endParaRPr lang="en-US" dirty="0"/>
          </a:p>
        </p:txBody>
      </p:sp>
      <p:sp>
        <p:nvSpPr>
          <p:cNvPr id="14" name="Left Brace 13"/>
          <p:cNvSpPr/>
          <p:nvPr/>
        </p:nvSpPr>
        <p:spPr>
          <a:xfrm rot="16200000">
            <a:off x="5689600" y="2706959"/>
            <a:ext cx="812800" cy="44704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5" name="TextBox 14"/>
          <p:cNvSpPr txBox="1"/>
          <p:nvPr/>
        </p:nvSpPr>
        <p:spPr>
          <a:xfrm>
            <a:off x="6174806" y="2468249"/>
            <a:ext cx="1967205" cy="830997"/>
          </a:xfrm>
          <a:prstGeom prst="rect">
            <a:avLst/>
          </a:prstGeom>
          <a:noFill/>
        </p:spPr>
        <p:txBody>
          <a:bodyPr wrap="none" rtlCol="0">
            <a:spAutoFit/>
          </a:bodyPr>
          <a:lstStyle/>
          <a:p>
            <a:pPr algn="ctr"/>
            <a:r>
              <a:rPr lang="en-US" sz="2400" dirty="0">
                <a:solidFill>
                  <a:srgbClr val="7570B3"/>
                </a:solidFill>
              </a:rPr>
              <a:t>Second-level</a:t>
            </a:r>
          </a:p>
          <a:p>
            <a:pPr algn="ctr"/>
            <a:r>
              <a:rPr lang="en-US" sz="2400" dirty="0">
                <a:solidFill>
                  <a:srgbClr val="7570B3"/>
                </a:solidFill>
              </a:rPr>
              <a:t>domain</a:t>
            </a:r>
          </a:p>
        </p:txBody>
      </p:sp>
      <p:sp>
        <p:nvSpPr>
          <p:cNvPr id="16" name="TextBox 15"/>
          <p:cNvSpPr txBox="1"/>
          <p:nvPr/>
        </p:nvSpPr>
        <p:spPr>
          <a:xfrm>
            <a:off x="3393317" y="2460917"/>
            <a:ext cx="2890535" cy="830997"/>
          </a:xfrm>
          <a:prstGeom prst="rect">
            <a:avLst/>
          </a:prstGeom>
          <a:noFill/>
        </p:spPr>
        <p:txBody>
          <a:bodyPr wrap="none" rtlCol="0">
            <a:spAutoFit/>
          </a:bodyPr>
          <a:lstStyle/>
          <a:p>
            <a:pPr algn="ctr"/>
            <a:r>
              <a:rPr lang="en-US" sz="2400" dirty="0">
                <a:solidFill>
                  <a:srgbClr val="1B9E77"/>
                </a:solidFill>
              </a:rPr>
              <a:t>Subdomain or third-</a:t>
            </a:r>
          </a:p>
          <a:p>
            <a:pPr algn="ctr"/>
            <a:r>
              <a:rPr lang="en-US" sz="2400" dirty="0">
                <a:solidFill>
                  <a:srgbClr val="1B9E77"/>
                </a:solidFill>
              </a:rPr>
              <a:t>level domain</a:t>
            </a:r>
          </a:p>
        </p:txBody>
      </p:sp>
      <p:sp>
        <p:nvSpPr>
          <p:cNvPr id="17" name="TextBox 16"/>
          <p:cNvSpPr txBox="1"/>
          <p:nvPr/>
        </p:nvSpPr>
        <p:spPr>
          <a:xfrm>
            <a:off x="8541520" y="3163891"/>
            <a:ext cx="2668871" cy="830997"/>
          </a:xfrm>
          <a:prstGeom prst="rect">
            <a:avLst/>
          </a:prstGeom>
          <a:noFill/>
        </p:spPr>
        <p:txBody>
          <a:bodyPr wrap="none" rtlCol="0">
            <a:spAutoFit/>
          </a:bodyPr>
          <a:lstStyle/>
          <a:p>
            <a:pPr algn="ctr"/>
            <a:r>
              <a:rPr lang="en-US" sz="2400" dirty="0">
                <a:solidFill>
                  <a:srgbClr val="D95F02"/>
                </a:solidFill>
              </a:rPr>
              <a:t>Top-Level Domain</a:t>
            </a:r>
          </a:p>
          <a:p>
            <a:pPr algn="ctr"/>
            <a:r>
              <a:rPr lang="en-US" sz="2400" dirty="0">
                <a:solidFill>
                  <a:srgbClr val="D95F02"/>
                </a:solidFill>
              </a:rPr>
              <a:t>(TLD) or suffix</a:t>
            </a:r>
          </a:p>
        </p:txBody>
      </p:sp>
      <p:sp>
        <p:nvSpPr>
          <p:cNvPr id="18" name="TextBox 17"/>
          <p:cNvSpPr txBox="1"/>
          <p:nvPr/>
        </p:nvSpPr>
        <p:spPr>
          <a:xfrm>
            <a:off x="3736220" y="5438638"/>
            <a:ext cx="4719561" cy="830997"/>
          </a:xfrm>
          <a:prstGeom prst="rect">
            <a:avLst/>
          </a:prstGeom>
          <a:noFill/>
        </p:spPr>
        <p:txBody>
          <a:bodyPr wrap="none" rtlCol="0">
            <a:spAutoFit/>
          </a:bodyPr>
          <a:lstStyle/>
          <a:p>
            <a:pPr algn="ctr"/>
            <a:r>
              <a:rPr lang="en-US" sz="2400" dirty="0"/>
              <a:t>Each dot represents a level in </a:t>
            </a:r>
          </a:p>
          <a:p>
            <a:pPr algn="ctr"/>
            <a:r>
              <a:rPr lang="en-US" sz="2400" dirty="0"/>
              <a:t>the Domain Name System (DNS)</a:t>
            </a:r>
          </a:p>
        </p:txBody>
      </p:sp>
      <p:cxnSp>
        <p:nvCxnSpPr>
          <p:cNvPr id="19" name="Straight Arrow Connector 18"/>
          <p:cNvCxnSpPr/>
          <p:nvPr/>
        </p:nvCxnSpPr>
        <p:spPr>
          <a:xfrm>
            <a:off x="6957599" y="3330023"/>
            <a:ext cx="0" cy="695643"/>
          </a:xfrm>
          <a:prstGeom prst="straightConnector1">
            <a:avLst/>
          </a:prstGeom>
          <a:ln>
            <a:solidFill>
              <a:srgbClr val="7570B3"/>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38583" y="3330023"/>
            <a:ext cx="0" cy="695643"/>
          </a:xfrm>
          <a:prstGeom prst="straightConnector1">
            <a:avLst/>
          </a:prstGeom>
          <a:ln>
            <a:solidFill>
              <a:srgbClr val="1B9E77"/>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1"/>
          </p:cNvCxnSpPr>
          <p:nvPr/>
        </p:nvCxnSpPr>
        <p:spPr>
          <a:xfrm flipH="1">
            <a:off x="8432801" y="3579390"/>
            <a:ext cx="108719" cy="303926"/>
          </a:xfrm>
          <a:prstGeom prst="straightConnector1">
            <a:avLst/>
          </a:prstGeom>
          <a:ln>
            <a:solidFill>
              <a:srgbClr val="D95F0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305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183" y="-47602"/>
            <a:ext cx="11268508" cy="1143000"/>
          </a:xfrm>
        </p:spPr>
        <p:txBody>
          <a:bodyPr/>
          <a:lstStyle/>
          <a:p>
            <a:r>
              <a:rPr lang="en-US" dirty="0"/>
              <a:t>Building Blocks: </a:t>
            </a:r>
            <a:r>
              <a:rPr lang="en-US" b="1" dirty="0"/>
              <a:t>gTLDs</a:t>
            </a:r>
          </a:p>
        </p:txBody>
      </p:sp>
      <p:sp>
        <p:nvSpPr>
          <p:cNvPr id="3" name="Content Placeholder 2"/>
          <p:cNvSpPr>
            <a:spLocks noGrp="1"/>
          </p:cNvSpPr>
          <p:nvPr>
            <p:ph sz="quarter" idx="10"/>
          </p:nvPr>
        </p:nvSpPr>
        <p:spPr>
          <a:xfrm>
            <a:off x="427567" y="1147003"/>
            <a:ext cx="11267661" cy="4087119"/>
          </a:xfrm>
        </p:spPr>
        <p:txBody>
          <a:bodyPr/>
          <a:lstStyle/>
          <a:p>
            <a:r>
              <a:rPr lang="en-US" sz="2267" dirty="0"/>
              <a:t>Starting in 2013, ICANN (the organization responsible for the creation and maintenance of TLD assignments) approved the creation of a large number of new TLDs. These new TLDs can represent brands, communities of interest, geographic communities (cities, regions) and more generic concepts. Collectively, all of these new TLDs are known as Generic Top Level Domains (gTLDs). </a:t>
            </a:r>
          </a:p>
          <a:p>
            <a:endParaRPr lang="en-US" dirty="0"/>
          </a:p>
        </p:txBody>
      </p:sp>
      <p:grpSp>
        <p:nvGrpSpPr>
          <p:cNvPr id="4" name="Group 3"/>
          <p:cNvGrpSpPr/>
          <p:nvPr/>
        </p:nvGrpSpPr>
        <p:grpSpPr>
          <a:xfrm>
            <a:off x="1603343" y="3375423"/>
            <a:ext cx="8926539" cy="2718180"/>
            <a:chOff x="762000" y="3505200"/>
            <a:chExt cx="6694904" cy="2038635"/>
          </a:xfrm>
        </p:grpSpPr>
        <p:sp>
          <p:nvSpPr>
            <p:cNvPr id="5" name="TextBox 4"/>
            <p:cNvSpPr txBox="1"/>
            <p:nvPr/>
          </p:nvSpPr>
          <p:spPr>
            <a:xfrm>
              <a:off x="762000" y="3505200"/>
              <a:ext cx="2145059" cy="2038635"/>
            </a:xfrm>
            <a:prstGeom prst="rect">
              <a:avLst/>
            </a:prstGeom>
            <a:noFill/>
          </p:spPr>
          <p:txBody>
            <a:bodyPr wrap="none" rtlCol="0">
              <a:spAutoFit/>
            </a:bodyPr>
            <a:lstStyle/>
            <a:p>
              <a:r>
                <a:rPr lang="en-US" sz="2133" dirty="0"/>
                <a:t>Original Seven gTLDs</a:t>
              </a:r>
            </a:p>
            <a:p>
              <a:pPr marL="243834"/>
              <a:r>
                <a:rPr lang="en-US" sz="2133" dirty="0"/>
                <a:t>.com</a:t>
              </a:r>
            </a:p>
            <a:p>
              <a:pPr marL="243834"/>
              <a:r>
                <a:rPr lang="en-US" sz="2133" dirty="0"/>
                <a:t>.org</a:t>
              </a:r>
            </a:p>
            <a:p>
              <a:pPr marL="243834"/>
              <a:r>
                <a:rPr lang="en-US" sz="2133" dirty="0"/>
                <a:t>.gov</a:t>
              </a:r>
            </a:p>
            <a:p>
              <a:pPr marL="243834"/>
              <a:r>
                <a:rPr lang="en-US" sz="2133" dirty="0"/>
                <a:t>.edu</a:t>
              </a:r>
            </a:p>
            <a:p>
              <a:pPr marL="243834"/>
              <a:r>
                <a:rPr lang="en-US" sz="2133" dirty="0"/>
                <a:t>.mil</a:t>
              </a:r>
            </a:p>
            <a:p>
              <a:pPr marL="243834"/>
              <a:r>
                <a:rPr lang="en-US" sz="2133" dirty="0"/>
                <a:t>.net</a:t>
              </a:r>
            </a:p>
            <a:p>
              <a:pPr marL="243834"/>
              <a:r>
                <a:rPr lang="en-US" sz="2133" dirty="0"/>
                <a:t>.int</a:t>
              </a:r>
            </a:p>
          </p:txBody>
        </p:sp>
        <p:sp>
          <p:nvSpPr>
            <p:cNvPr id="6" name="TextBox 5"/>
            <p:cNvSpPr txBox="1"/>
            <p:nvPr/>
          </p:nvSpPr>
          <p:spPr>
            <a:xfrm>
              <a:off x="3679030" y="3505200"/>
              <a:ext cx="1773467" cy="2038635"/>
            </a:xfrm>
            <a:prstGeom prst="rect">
              <a:avLst/>
            </a:prstGeom>
            <a:noFill/>
          </p:spPr>
          <p:txBody>
            <a:bodyPr wrap="none" rtlCol="0">
              <a:spAutoFit/>
            </a:bodyPr>
            <a:lstStyle/>
            <a:p>
              <a:r>
                <a:rPr lang="en-US" sz="2133" dirty="0"/>
                <a:t>Common cc TLDs</a:t>
              </a:r>
            </a:p>
            <a:p>
              <a:pPr marL="243834"/>
              <a:r>
                <a:rPr lang="en-US" sz="2133" dirty="0"/>
                <a:t>.de</a:t>
              </a:r>
            </a:p>
            <a:p>
              <a:pPr marL="243834"/>
              <a:r>
                <a:rPr lang="en-US" sz="2133" dirty="0"/>
                <a:t>.cn</a:t>
              </a:r>
            </a:p>
            <a:p>
              <a:pPr marL="243834"/>
              <a:r>
                <a:rPr lang="en-US" sz="2133" dirty="0"/>
                <a:t>.uk</a:t>
              </a:r>
            </a:p>
            <a:p>
              <a:pPr marL="243834"/>
              <a:r>
                <a:rPr lang="en-US" sz="2133" dirty="0"/>
                <a:t>.nl</a:t>
              </a:r>
            </a:p>
            <a:p>
              <a:pPr marL="243834"/>
              <a:r>
                <a:rPr lang="en-US" sz="2133" dirty="0"/>
                <a:t>.eu</a:t>
              </a:r>
            </a:p>
            <a:p>
              <a:pPr marL="243834"/>
              <a:r>
                <a:rPr lang="en-US" sz="2133" dirty="0"/>
                <a:t>.ru</a:t>
              </a:r>
            </a:p>
            <a:p>
              <a:pPr marL="243834"/>
              <a:r>
                <a:rPr lang="en-US" sz="2133" dirty="0"/>
                <a:t>.tk</a:t>
              </a:r>
            </a:p>
          </p:txBody>
        </p:sp>
        <p:sp>
          <p:nvSpPr>
            <p:cNvPr id="7" name="TextBox 6"/>
            <p:cNvSpPr txBox="1"/>
            <p:nvPr/>
          </p:nvSpPr>
          <p:spPr>
            <a:xfrm>
              <a:off x="6248400" y="3505200"/>
              <a:ext cx="1208504" cy="2038635"/>
            </a:xfrm>
            <a:prstGeom prst="rect">
              <a:avLst/>
            </a:prstGeom>
            <a:noFill/>
          </p:spPr>
          <p:txBody>
            <a:bodyPr wrap="none" rtlCol="0">
              <a:spAutoFit/>
            </a:bodyPr>
            <a:lstStyle/>
            <a:p>
              <a:r>
                <a:rPr lang="en-US" sz="2133" dirty="0"/>
                <a:t>New gTLDs</a:t>
              </a:r>
            </a:p>
            <a:p>
              <a:pPr marL="243834"/>
              <a:r>
                <a:rPr lang="en-US" sz="2133" dirty="0"/>
                <a:t>.top</a:t>
              </a:r>
            </a:p>
            <a:p>
              <a:pPr marL="243834"/>
              <a:r>
                <a:rPr lang="en-US" sz="2133" dirty="0"/>
                <a:t>.xyz</a:t>
              </a:r>
            </a:p>
            <a:p>
              <a:pPr marL="243834"/>
              <a:r>
                <a:rPr lang="en-US" sz="2133" dirty="0"/>
                <a:t>.loan</a:t>
              </a:r>
            </a:p>
            <a:p>
              <a:pPr marL="243834"/>
              <a:r>
                <a:rPr lang="en-US" sz="2133" dirty="0"/>
                <a:t>.club</a:t>
              </a:r>
            </a:p>
            <a:p>
              <a:pPr marL="243834"/>
              <a:r>
                <a:rPr lang="en-US" sz="2133" dirty="0"/>
                <a:t>.</a:t>
              </a:r>
              <a:r>
                <a:rPr lang="ja-JP" altLang="en-US" sz="2133" dirty="0"/>
                <a:t>网址</a:t>
              </a:r>
              <a:endParaRPr lang="en-US" sz="2133" dirty="0"/>
            </a:p>
            <a:p>
              <a:pPr marL="243834"/>
              <a:r>
                <a:rPr lang="en-US" altLang="ja-JP" sz="2133" dirty="0"/>
                <a:t>.</a:t>
              </a:r>
              <a:r>
                <a:rPr lang="ja-JP" altLang="en-US" sz="2133" dirty="0"/>
                <a:t>信息 </a:t>
              </a:r>
              <a:endParaRPr lang="en-US" sz="2133" dirty="0"/>
            </a:p>
            <a:p>
              <a:pPr marL="243834"/>
              <a:r>
                <a:rPr lang="en-US" altLang="ja-JP" sz="2133" dirty="0"/>
                <a:t>.</a:t>
              </a:r>
              <a:r>
                <a:rPr lang="ja-JP" altLang="en-US" sz="2133" dirty="0"/>
                <a:t>コム</a:t>
              </a:r>
              <a:endParaRPr lang="en-US" sz="2133" dirty="0"/>
            </a:p>
          </p:txBody>
        </p:sp>
      </p:grpSp>
      <p:sp>
        <p:nvSpPr>
          <p:cNvPr id="8" name="Rounded Rectangle 7"/>
          <p:cNvSpPr/>
          <p:nvPr/>
        </p:nvSpPr>
        <p:spPr>
          <a:xfrm>
            <a:off x="1117600" y="3260993"/>
            <a:ext cx="9956800" cy="3050616"/>
          </a:xfrm>
          <a:prstGeom prst="roundRect">
            <a:avLst/>
          </a:prstGeom>
          <a:solidFill>
            <a:schemeClr val="accent1">
              <a:lumMod val="60000"/>
              <a:lumOff val="40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u="sng" dirty="0"/>
          </a:p>
        </p:txBody>
      </p:sp>
    </p:spTree>
    <p:extLst>
      <p:ext uri="{BB962C8B-B14F-4D97-AF65-F5344CB8AC3E}">
        <p14:creationId xmlns:p14="http://schemas.microsoft.com/office/powerpoint/2010/main" val="1701016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036" y="-55812"/>
            <a:ext cx="11268508" cy="1143000"/>
          </a:xfrm>
        </p:spPr>
        <p:txBody>
          <a:bodyPr/>
          <a:lstStyle/>
          <a:p>
            <a:r>
              <a:rPr lang="en-US" dirty="0"/>
              <a:t>Internationalized Domain Name: IDN</a:t>
            </a:r>
          </a:p>
        </p:txBody>
      </p:sp>
      <p:sp>
        <p:nvSpPr>
          <p:cNvPr id="3" name="Content Placeholder 2"/>
          <p:cNvSpPr>
            <a:spLocks noGrp="1"/>
          </p:cNvSpPr>
          <p:nvPr>
            <p:ph sz="quarter" idx="10"/>
          </p:nvPr>
        </p:nvSpPr>
        <p:spPr>
          <a:xfrm>
            <a:off x="96588" y="1953061"/>
            <a:ext cx="4088335" cy="3432364"/>
          </a:xfrm>
        </p:spPr>
        <p:txBody>
          <a:bodyPr/>
          <a:lstStyle/>
          <a:p>
            <a:pPr marL="121917" indent="0">
              <a:buNone/>
            </a:pPr>
            <a:endParaRPr lang="en-IN" dirty="0"/>
          </a:p>
          <a:p>
            <a:pPr marL="121917" indent="0" algn="ctr">
              <a:buNone/>
            </a:pPr>
            <a:r>
              <a:rPr lang="hi-IN" b="1" dirty="0" err="1"/>
              <a:t>राजस्थान.भारत</a:t>
            </a:r>
            <a:endParaRPr lang="en-IN" b="1" dirty="0"/>
          </a:p>
          <a:p>
            <a:pPr marL="121917" indent="0" algn="ctr">
              <a:buNone/>
            </a:pPr>
            <a:r>
              <a:rPr lang="hi-IN" b="1" dirty="0"/>
              <a:t>मेल</a:t>
            </a:r>
            <a:r>
              <a:rPr lang="en-IN" b="1" dirty="0"/>
              <a:t>.</a:t>
            </a:r>
            <a:r>
              <a:rPr lang="hi-IN" b="1" dirty="0" err="1"/>
              <a:t>डाटा.भारत</a:t>
            </a:r>
            <a:endParaRPr lang="en-IN" b="1" dirty="0"/>
          </a:p>
          <a:p>
            <a:pPr marL="121917" indent="0" algn="ctr">
              <a:buNone/>
            </a:pPr>
            <a:r>
              <a:rPr lang="hi-IN" b="1" dirty="0"/>
              <a:t>मेल</a:t>
            </a:r>
            <a:r>
              <a:rPr lang="en-IN" b="1" dirty="0"/>
              <a:t>.</a:t>
            </a:r>
            <a:r>
              <a:rPr lang="hi-IN" b="1" dirty="0" err="1"/>
              <a:t>राहुलदेव.भारत</a:t>
            </a:r>
            <a:endParaRPr lang="en-IN" b="1" dirty="0"/>
          </a:p>
          <a:p>
            <a:pPr marL="121917" indent="0" algn="ctr">
              <a:buNone/>
            </a:pPr>
            <a:r>
              <a:rPr lang="hi-IN" b="1" dirty="0" err="1"/>
              <a:t>पत्रिका.भारत</a:t>
            </a:r>
            <a:endParaRPr lang="en-IN" b="1" dirty="0"/>
          </a:p>
          <a:p>
            <a:pPr marL="121917" indent="0" algn="ctr">
              <a:buNone/>
            </a:pPr>
            <a:r>
              <a:rPr lang="hi-IN" b="1" dirty="0"/>
              <a:t>मेल</a:t>
            </a:r>
            <a:r>
              <a:rPr lang="en-IN" b="1" dirty="0"/>
              <a:t>.</a:t>
            </a:r>
            <a:r>
              <a:rPr lang="hi-IN" b="1" dirty="0" err="1"/>
              <a:t>माइक्रोसॉफ्ट.भारत</a:t>
            </a:r>
            <a:endParaRPr lang="en-IN" b="1" dirty="0"/>
          </a:p>
          <a:p>
            <a:pPr marL="121917" indent="0" algn="ctr">
              <a:buNone/>
            </a:pPr>
            <a:endParaRPr lang="en-US" b="1" dirty="0"/>
          </a:p>
        </p:txBody>
      </p:sp>
      <p:sp>
        <p:nvSpPr>
          <p:cNvPr id="4" name="Content Placeholder 2">
            <a:extLst>
              <a:ext uri="{FF2B5EF4-FFF2-40B4-BE49-F238E27FC236}">
                <a16:creationId xmlns:a16="http://schemas.microsoft.com/office/drawing/2014/main" id="{BCB5FCFD-AF7B-47F6-B0C1-B8A612056F56}"/>
              </a:ext>
            </a:extLst>
          </p:cNvPr>
          <p:cNvSpPr txBox="1">
            <a:spLocks/>
          </p:cNvSpPr>
          <p:nvPr/>
        </p:nvSpPr>
        <p:spPr>
          <a:xfrm>
            <a:off x="3659756" y="1247203"/>
            <a:ext cx="4088335" cy="3432364"/>
          </a:xfrm>
          <a:prstGeom prst="rect">
            <a:avLst/>
          </a:prstGeom>
        </p:spPr>
        <p:txBody>
          <a:bodyPr vert="horz"/>
          <a:lstStyle>
            <a:lvl1pPr marL="365751" indent="-243834" algn="l" defTabSz="457200" rtl="0" eaLnBrk="1" latinLnBrk="0" hangingPunct="1">
              <a:spcBef>
                <a:spcPct val="20000"/>
              </a:spcBef>
              <a:buClr>
                <a:schemeClr val="accent3"/>
              </a:buClr>
              <a:buSzPct val="85000"/>
              <a:buFont typeface="Lucida Grande"/>
              <a:buChar char="*"/>
              <a:defRPr sz="2667" kern="1200">
                <a:solidFill>
                  <a:srgbClr val="000000"/>
                </a:solidFill>
                <a:latin typeface="Open Sans Light"/>
                <a:ea typeface="+mn-ea"/>
                <a:cs typeface="Open Sans Light"/>
              </a:defRPr>
            </a:lvl1pPr>
            <a:lvl2pPr marL="731502" indent="-243834" algn="l" defTabSz="457200" rtl="0" eaLnBrk="1" latinLnBrk="0" hangingPunct="1">
              <a:spcBef>
                <a:spcPct val="20000"/>
              </a:spcBef>
              <a:buClr>
                <a:schemeClr val="accent3"/>
              </a:buClr>
              <a:buSzPct val="85000"/>
              <a:buFont typeface="Lucida Grande"/>
              <a:buChar char="*"/>
              <a:defRPr sz="2400" kern="1200">
                <a:solidFill>
                  <a:srgbClr val="000000"/>
                </a:solidFill>
                <a:latin typeface="Open Sans Light"/>
                <a:ea typeface="+mn-ea"/>
                <a:cs typeface="Open Sans Light"/>
              </a:defRPr>
            </a:lvl2pPr>
            <a:lvl3pPr marL="1097253" indent="-243834" algn="l" defTabSz="457200" rtl="0" eaLnBrk="1" latinLnBrk="0" hangingPunct="1">
              <a:spcBef>
                <a:spcPct val="20000"/>
              </a:spcBef>
              <a:buClr>
                <a:schemeClr val="accent3"/>
              </a:buClr>
              <a:buSzPct val="85000"/>
              <a:buFont typeface="Lucida Grande"/>
              <a:buChar char="*"/>
              <a:defRPr sz="2133" kern="1200">
                <a:solidFill>
                  <a:srgbClr val="000000"/>
                </a:solidFill>
                <a:latin typeface="Open Sans Light"/>
                <a:ea typeface="+mn-ea"/>
                <a:cs typeface="Open Sans Light"/>
              </a:defRPr>
            </a:lvl3pPr>
            <a:lvl4pPr marL="1463003" indent="-243834" algn="l" defTabSz="457200" rtl="0" eaLnBrk="1" latinLnBrk="0" hangingPunct="1">
              <a:spcBef>
                <a:spcPct val="20000"/>
              </a:spcBef>
              <a:buClr>
                <a:schemeClr val="accent3"/>
              </a:buClr>
              <a:buSzPct val="85000"/>
              <a:buFont typeface="Lucida Grande"/>
              <a:buChar char="*"/>
              <a:defRPr sz="1867" kern="1200">
                <a:solidFill>
                  <a:srgbClr val="000000"/>
                </a:solidFill>
                <a:latin typeface="Open Sans Light"/>
                <a:ea typeface="+mn-ea"/>
                <a:cs typeface="Open Sans Light"/>
              </a:defRPr>
            </a:lvl4pPr>
            <a:lvl5pPr marL="1828754" indent="-243834" algn="l" defTabSz="457200" rtl="0" eaLnBrk="1" latinLnBrk="0" hangingPunct="1">
              <a:spcBef>
                <a:spcPct val="20000"/>
              </a:spcBef>
              <a:buClr>
                <a:schemeClr val="accent3"/>
              </a:buClr>
              <a:buSzPct val="85000"/>
              <a:buFont typeface="Lucida Grande"/>
              <a:buChar char="*"/>
              <a:defRPr sz="1867" kern="1200">
                <a:solidFill>
                  <a:srgbClr val="000000"/>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1917" indent="0">
              <a:buFont typeface="Lucida Grande"/>
              <a:buNone/>
            </a:pPr>
            <a:endParaRPr lang="en-IN" dirty="0"/>
          </a:p>
          <a:p>
            <a:pPr marL="121917" indent="0" algn="ctr">
              <a:buNone/>
            </a:pPr>
            <a:r>
              <a:rPr lang="ru-RU" sz="3200" b="1" dirty="0"/>
              <a:t>почта.рус</a:t>
            </a:r>
            <a:endParaRPr lang="en-IN" sz="3200" b="1" dirty="0"/>
          </a:p>
          <a:p>
            <a:pPr marL="121917" indent="0" algn="ctr">
              <a:buNone/>
            </a:pPr>
            <a:r>
              <a:rPr lang="gu-IN" sz="3200" b="1" dirty="0" err="1"/>
              <a:t>ડાટામેલ.ભારત</a:t>
            </a:r>
            <a:endParaRPr lang="gu-IN" sz="3200" b="1" dirty="0"/>
          </a:p>
          <a:p>
            <a:pPr marL="121917" indent="0" algn="ctr">
              <a:buNone/>
            </a:pPr>
            <a:r>
              <a:rPr lang="pa-IN" sz="3200" b="1" dirty="0" err="1"/>
              <a:t>ਡਾਟਾਮੇਲ.ਭਾਰਤ</a:t>
            </a:r>
            <a:endParaRPr lang="pa-IN" sz="3200" b="1" dirty="0"/>
          </a:p>
          <a:p>
            <a:pPr marL="121917" indent="0" algn="ctr">
              <a:buNone/>
            </a:pPr>
            <a:r>
              <a:rPr lang="bn-IN" sz="3200" b="1" dirty="0"/>
              <a:t>ডাটামেল্.ভারত</a:t>
            </a:r>
          </a:p>
          <a:p>
            <a:pPr marL="121917" indent="0" algn="ctr">
              <a:buNone/>
            </a:pPr>
            <a:r>
              <a:rPr lang="ar-SA" sz="3200" b="1" dirty="0"/>
              <a:t>ڈاٹامیل.بھارت</a:t>
            </a:r>
          </a:p>
          <a:p>
            <a:pPr marL="121917" indent="0" algn="ctr">
              <a:buNone/>
            </a:pPr>
            <a:r>
              <a:rPr lang="te-IN" sz="3200" b="1" dirty="0" err="1"/>
              <a:t>డేటామెయిల్.భారత్</a:t>
            </a:r>
            <a:endParaRPr lang="te-IN" sz="3200" b="1" dirty="0"/>
          </a:p>
          <a:p>
            <a:pPr marL="121917" indent="0" algn="ctr">
              <a:buNone/>
            </a:pPr>
            <a:endParaRPr lang="en-IN" b="1" dirty="0"/>
          </a:p>
          <a:p>
            <a:pPr marL="121917" indent="0" algn="ctr">
              <a:buNone/>
            </a:pPr>
            <a:endParaRPr lang="en-IN" b="1" dirty="0"/>
          </a:p>
          <a:p>
            <a:pPr marL="121917" indent="0" algn="ctr">
              <a:buFont typeface="Lucida Grande"/>
              <a:buNone/>
            </a:pPr>
            <a:endParaRPr lang="en-US" b="1" dirty="0"/>
          </a:p>
        </p:txBody>
      </p:sp>
      <p:sp>
        <p:nvSpPr>
          <p:cNvPr id="7" name="Rectangle 6">
            <a:extLst>
              <a:ext uri="{FF2B5EF4-FFF2-40B4-BE49-F238E27FC236}">
                <a16:creationId xmlns:a16="http://schemas.microsoft.com/office/drawing/2014/main" id="{2133FD45-4C9C-4812-A4CC-7530CA546046}"/>
              </a:ext>
            </a:extLst>
          </p:cNvPr>
          <p:cNvSpPr/>
          <p:nvPr/>
        </p:nvSpPr>
        <p:spPr>
          <a:xfrm>
            <a:off x="6402670" y="1290667"/>
            <a:ext cx="6096000" cy="4401205"/>
          </a:xfrm>
          <a:prstGeom prst="rect">
            <a:avLst/>
          </a:prstGeom>
        </p:spPr>
        <p:txBody>
          <a:bodyPr>
            <a:spAutoFit/>
          </a:bodyPr>
          <a:lstStyle/>
          <a:p>
            <a:pPr marL="121917" indent="0" algn="ctr">
              <a:buNone/>
            </a:pPr>
            <a:r>
              <a:rPr lang="hi-IN" sz="2800" b="1" dirty="0" err="1"/>
              <a:t>डाटामेल.भारत</a:t>
            </a:r>
            <a:endParaRPr lang="hi-IN" sz="2800" b="1" dirty="0"/>
          </a:p>
          <a:p>
            <a:pPr marL="121917" indent="0" algn="ctr">
              <a:buNone/>
            </a:pPr>
            <a:r>
              <a:rPr lang="ar-SA" sz="2800" b="1" dirty="0"/>
              <a:t>داده.امارات</a:t>
            </a:r>
          </a:p>
          <a:p>
            <a:pPr marL="121917" indent="0" algn="ctr">
              <a:buNone/>
            </a:pPr>
            <a:r>
              <a:rPr lang="ta-IN" sz="2800" b="1" dirty="0" err="1"/>
              <a:t>இந.இந்தியா</a:t>
            </a:r>
            <a:endParaRPr lang="ta-IN" sz="2800" b="1" dirty="0"/>
          </a:p>
          <a:p>
            <a:pPr marL="121917" indent="0" algn="ctr">
              <a:buNone/>
            </a:pPr>
            <a:r>
              <a:rPr lang="ja-JP" altLang="en-US" sz="2800" b="1" dirty="0"/>
              <a:t>电邮</a:t>
            </a:r>
            <a:r>
              <a:rPr lang="en-US" altLang="ja-JP" sz="2800" b="1" dirty="0"/>
              <a:t>.</a:t>
            </a:r>
            <a:r>
              <a:rPr lang="ja-JP" altLang="en-US" sz="2800" b="1" dirty="0"/>
              <a:t>在线</a:t>
            </a:r>
          </a:p>
          <a:p>
            <a:pPr marL="121917" indent="0" algn="ctr">
              <a:buNone/>
            </a:pPr>
            <a:r>
              <a:rPr lang="ru-RU" sz="2800" b="1" dirty="0"/>
              <a:t>датамэйл.рф</a:t>
            </a:r>
          </a:p>
          <a:p>
            <a:pPr marL="121917" indent="0" algn="ctr">
              <a:buNone/>
            </a:pPr>
            <a:r>
              <a:rPr lang="ru-RU" sz="2800" b="1" dirty="0"/>
              <a:t>датамэйл.рус</a:t>
            </a:r>
          </a:p>
          <a:p>
            <a:pPr marL="121917" indent="0" algn="ctr">
              <a:buNone/>
            </a:pPr>
            <a:r>
              <a:rPr lang="si-LK" sz="2800" b="1" dirty="0"/>
              <a:t>දත්තතැපැල.ලංකා</a:t>
            </a:r>
          </a:p>
          <a:p>
            <a:pPr marL="121917" indent="0" algn="ctr">
              <a:buNone/>
            </a:pPr>
            <a:r>
              <a:rPr lang="th-TH" sz="2800" b="1" dirty="0"/>
              <a:t>ดาต้าเมล.ไทย</a:t>
            </a:r>
          </a:p>
          <a:p>
            <a:pPr marL="121917" indent="0" algn="ctr">
              <a:buNone/>
            </a:pPr>
            <a:r>
              <a:rPr lang="hi-IN" sz="2800" b="1" dirty="0" err="1"/>
              <a:t>डाटाइंफोसिस.भारत</a:t>
            </a:r>
            <a:endParaRPr lang="hi-IN" sz="2800" b="1" dirty="0"/>
          </a:p>
          <a:p>
            <a:pPr marL="121917" indent="0" algn="ctr">
              <a:buNone/>
            </a:pPr>
            <a:r>
              <a:rPr lang="hi-IN" sz="2800" b="1" dirty="0" err="1"/>
              <a:t>एक्सजेनप्लस.भारत</a:t>
            </a:r>
            <a:endParaRPr lang="hi-IN" b="1" dirty="0"/>
          </a:p>
        </p:txBody>
      </p:sp>
    </p:spTree>
    <p:extLst>
      <p:ext uri="{BB962C8B-B14F-4D97-AF65-F5344CB8AC3E}">
        <p14:creationId xmlns:p14="http://schemas.microsoft.com/office/powerpoint/2010/main" val="1580215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036" y="-55812"/>
            <a:ext cx="11268508" cy="1143000"/>
          </a:xfrm>
        </p:spPr>
        <p:txBody>
          <a:bodyPr/>
          <a:lstStyle/>
          <a:p>
            <a:r>
              <a:rPr lang="en-US" dirty="0"/>
              <a:t>Email Address Internationalization: EAI</a:t>
            </a:r>
          </a:p>
        </p:txBody>
      </p:sp>
      <p:sp>
        <p:nvSpPr>
          <p:cNvPr id="3" name="Content Placeholder 2"/>
          <p:cNvSpPr>
            <a:spLocks noGrp="1"/>
          </p:cNvSpPr>
          <p:nvPr>
            <p:ph sz="quarter" idx="10"/>
          </p:nvPr>
        </p:nvSpPr>
        <p:spPr/>
        <p:txBody>
          <a:bodyPr/>
          <a:lstStyle/>
          <a:p>
            <a:pPr marL="121917" indent="0" algn="ctr">
              <a:buNone/>
            </a:pPr>
            <a:r>
              <a:rPr lang="en-IN" dirty="0"/>
              <a:t>Can you send email to this address ?</a:t>
            </a:r>
          </a:p>
          <a:p>
            <a:pPr marL="121917" indent="0">
              <a:buNone/>
            </a:pPr>
            <a:endParaRPr lang="en-IN" dirty="0"/>
          </a:p>
          <a:p>
            <a:pPr marL="121917" indent="0" algn="ctr">
              <a:buNone/>
            </a:pPr>
            <a:r>
              <a:rPr lang="hi-IN" b="1" dirty="0" err="1"/>
              <a:t>अजय.डाटा</a:t>
            </a:r>
            <a:r>
              <a:rPr lang="en-IN" b="1" dirty="0"/>
              <a:t>@</a:t>
            </a:r>
            <a:r>
              <a:rPr lang="en-IN" b="1" dirty="0" err="1"/>
              <a:t>uasg.tech</a:t>
            </a:r>
            <a:endParaRPr lang="en-IN" b="1" dirty="0"/>
          </a:p>
          <a:p>
            <a:pPr marL="121917" indent="0" algn="ctr">
              <a:buNone/>
            </a:pPr>
            <a:r>
              <a:rPr lang="en-IN" b="1" dirty="0"/>
              <a:t>CC to </a:t>
            </a:r>
          </a:p>
          <a:p>
            <a:pPr marL="121917" indent="0" algn="ctr">
              <a:buNone/>
            </a:pPr>
            <a:r>
              <a:rPr lang="en-IN" b="1" dirty="0" err="1">
                <a:hlinkClick r:id="rId2"/>
              </a:rPr>
              <a:t>ajay@uasg.tech</a:t>
            </a:r>
            <a:endParaRPr lang="en-IN" b="1" dirty="0"/>
          </a:p>
          <a:p>
            <a:pPr marL="121917" indent="0" algn="ctr">
              <a:buNone/>
            </a:pPr>
            <a:r>
              <a:rPr lang="en-IN" b="1" dirty="0"/>
              <a:t>Or</a:t>
            </a:r>
          </a:p>
          <a:p>
            <a:pPr marL="121917" indent="0" algn="ctr">
              <a:buNone/>
            </a:pPr>
            <a:r>
              <a:rPr lang="hi-IN" b="1" dirty="0"/>
              <a:t>अजय@डाटा.भारत</a:t>
            </a:r>
            <a:endParaRPr lang="en-US" b="1" dirty="0"/>
          </a:p>
        </p:txBody>
      </p:sp>
    </p:spTree>
    <p:extLst>
      <p:ext uri="{BB962C8B-B14F-4D97-AF65-F5344CB8AC3E}">
        <p14:creationId xmlns:p14="http://schemas.microsoft.com/office/powerpoint/2010/main" val="1182439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08F5-57E9-425A-BE65-A1014F0A1CB2}"/>
              </a:ext>
            </a:extLst>
          </p:cNvPr>
          <p:cNvSpPr>
            <a:spLocks noGrp="1"/>
          </p:cNvSpPr>
          <p:nvPr>
            <p:ph type="title"/>
          </p:nvPr>
        </p:nvSpPr>
        <p:spPr/>
        <p:txBody>
          <a:bodyPr/>
          <a:lstStyle/>
          <a:p>
            <a:r>
              <a:rPr lang="en-IN" dirty="0"/>
              <a:t>Join &amp; Contribute</a:t>
            </a:r>
          </a:p>
        </p:txBody>
      </p:sp>
      <p:sp>
        <p:nvSpPr>
          <p:cNvPr id="3" name="TextBox 2">
            <a:extLst>
              <a:ext uri="{FF2B5EF4-FFF2-40B4-BE49-F238E27FC236}">
                <a16:creationId xmlns:a16="http://schemas.microsoft.com/office/drawing/2014/main" id="{DC59107F-91B1-4E77-8060-9167EC5406B9}"/>
              </a:ext>
            </a:extLst>
          </p:cNvPr>
          <p:cNvSpPr txBox="1"/>
          <p:nvPr/>
        </p:nvSpPr>
        <p:spPr>
          <a:xfrm>
            <a:off x="3702601" y="1802868"/>
            <a:ext cx="4142160" cy="276999"/>
          </a:xfrm>
          <a:prstGeom prst="rect">
            <a:avLst/>
          </a:prstGeom>
          <a:noFill/>
        </p:spPr>
        <p:txBody>
          <a:bodyPr wrap="none" lIns="0" tIns="0" rIns="0" bIns="0" rtlCol="0">
            <a:spAutoFit/>
          </a:bodyPr>
          <a:lstStyle/>
          <a:p>
            <a:r>
              <a:rPr lang="en-IN" b="1" dirty="0">
                <a:cs typeface="Source Sans Pro"/>
              </a:rPr>
              <a:t>Please join our social media platform </a:t>
            </a:r>
          </a:p>
        </p:txBody>
      </p:sp>
      <p:sp>
        <p:nvSpPr>
          <p:cNvPr id="4" name="TextBox 3">
            <a:extLst>
              <a:ext uri="{FF2B5EF4-FFF2-40B4-BE49-F238E27FC236}">
                <a16:creationId xmlns:a16="http://schemas.microsoft.com/office/drawing/2014/main" id="{554E1E8B-D6AD-47B2-85D0-3DBA277E92D0}"/>
              </a:ext>
            </a:extLst>
          </p:cNvPr>
          <p:cNvSpPr txBox="1"/>
          <p:nvPr/>
        </p:nvSpPr>
        <p:spPr>
          <a:xfrm>
            <a:off x="4111338" y="2238317"/>
            <a:ext cx="3650038" cy="492443"/>
          </a:xfrm>
          <a:prstGeom prst="rect">
            <a:avLst/>
          </a:prstGeom>
          <a:noFill/>
        </p:spPr>
        <p:txBody>
          <a:bodyPr wrap="none" lIns="0" tIns="0" rIns="0" bIns="0" rtlCol="0">
            <a:spAutoFit/>
          </a:bodyPr>
          <a:lstStyle/>
          <a:p>
            <a:r>
              <a:rPr lang="en-IN" sz="3200" dirty="0">
                <a:cs typeface="Source Sans Pro"/>
              </a:rPr>
              <a:t>@</a:t>
            </a:r>
            <a:r>
              <a:rPr lang="en-IN" sz="3200" dirty="0" err="1">
                <a:cs typeface="Source Sans Pro"/>
              </a:rPr>
              <a:t>nbgp_community</a:t>
            </a:r>
            <a:r>
              <a:rPr lang="en-IN" sz="3200" dirty="0">
                <a:cs typeface="Source Sans Pro"/>
              </a:rPr>
              <a:t> </a:t>
            </a:r>
          </a:p>
        </p:txBody>
      </p:sp>
      <p:sp>
        <p:nvSpPr>
          <p:cNvPr id="5" name="TextBox 4">
            <a:extLst>
              <a:ext uri="{FF2B5EF4-FFF2-40B4-BE49-F238E27FC236}">
                <a16:creationId xmlns:a16="http://schemas.microsoft.com/office/drawing/2014/main" id="{7DEF319E-EB1D-4AE1-B6F8-D12592480560}"/>
              </a:ext>
            </a:extLst>
          </p:cNvPr>
          <p:cNvSpPr txBox="1"/>
          <p:nvPr/>
        </p:nvSpPr>
        <p:spPr>
          <a:xfrm>
            <a:off x="2750296" y="3341332"/>
            <a:ext cx="6187784" cy="830997"/>
          </a:xfrm>
          <a:prstGeom prst="rect">
            <a:avLst/>
          </a:prstGeom>
          <a:noFill/>
        </p:spPr>
        <p:txBody>
          <a:bodyPr wrap="none" lIns="0" tIns="0" rIns="0" bIns="0" rtlCol="0">
            <a:spAutoFit/>
          </a:bodyPr>
          <a:lstStyle/>
          <a:p>
            <a:pPr algn="ctr"/>
            <a:r>
              <a:rPr lang="en-IN" dirty="0">
                <a:cs typeface="Source Sans Pro"/>
              </a:rPr>
              <a:t>Or </a:t>
            </a:r>
          </a:p>
          <a:p>
            <a:pPr algn="ctr"/>
            <a:endParaRPr lang="en-IN" dirty="0">
              <a:cs typeface="Source Sans Pro"/>
            </a:endParaRPr>
          </a:p>
          <a:p>
            <a:pPr algn="ctr"/>
            <a:r>
              <a:rPr lang="en-IN" dirty="0">
                <a:cs typeface="Source Sans Pro"/>
              </a:rPr>
              <a:t> </a:t>
            </a:r>
            <a:r>
              <a:rPr lang="en-IN" b="1" dirty="0">
                <a:cs typeface="Source Sans Pro"/>
              </a:rPr>
              <a:t>Visit out Wiki page for  membership and current status</a:t>
            </a:r>
          </a:p>
        </p:txBody>
      </p:sp>
      <p:sp>
        <p:nvSpPr>
          <p:cNvPr id="6" name="TextBox 5">
            <a:extLst>
              <a:ext uri="{FF2B5EF4-FFF2-40B4-BE49-F238E27FC236}">
                <a16:creationId xmlns:a16="http://schemas.microsoft.com/office/drawing/2014/main" id="{5459C776-FEE3-4B6A-9AE5-4D43CB854BF1}"/>
              </a:ext>
            </a:extLst>
          </p:cNvPr>
          <p:cNvSpPr txBox="1"/>
          <p:nvPr/>
        </p:nvSpPr>
        <p:spPr>
          <a:xfrm>
            <a:off x="2569295" y="4186144"/>
            <a:ext cx="7581114" cy="276999"/>
          </a:xfrm>
          <a:prstGeom prst="rect">
            <a:avLst/>
          </a:prstGeom>
          <a:noFill/>
        </p:spPr>
        <p:txBody>
          <a:bodyPr wrap="none" lIns="0" tIns="0" rIns="0" bIns="0" rtlCol="0">
            <a:spAutoFit/>
          </a:bodyPr>
          <a:lstStyle/>
          <a:p>
            <a:r>
              <a:rPr lang="en-IN" dirty="0">
                <a:cs typeface="Source Sans Pro"/>
              </a:rPr>
              <a:t>https://community.icann.org/display/croscomlgrprocedure/Neo-Brahmi+GP</a:t>
            </a:r>
          </a:p>
        </p:txBody>
      </p:sp>
      <p:sp>
        <p:nvSpPr>
          <p:cNvPr id="8" name="TextBox 7">
            <a:extLst>
              <a:ext uri="{FF2B5EF4-FFF2-40B4-BE49-F238E27FC236}">
                <a16:creationId xmlns:a16="http://schemas.microsoft.com/office/drawing/2014/main" id="{50CBAA26-006C-4A5D-B039-E6599F65C5DE}"/>
              </a:ext>
            </a:extLst>
          </p:cNvPr>
          <p:cNvSpPr txBox="1"/>
          <p:nvPr/>
        </p:nvSpPr>
        <p:spPr>
          <a:xfrm>
            <a:off x="9924084" y="5510585"/>
            <a:ext cx="1888787" cy="677108"/>
          </a:xfrm>
          <a:prstGeom prst="rect">
            <a:avLst/>
          </a:prstGeom>
          <a:noFill/>
        </p:spPr>
        <p:txBody>
          <a:bodyPr wrap="none" lIns="0" tIns="0" rIns="0" bIns="0" rtlCol="0">
            <a:spAutoFit/>
          </a:bodyPr>
          <a:lstStyle/>
          <a:p>
            <a:r>
              <a:rPr lang="en-IN" sz="2400" b="1" dirty="0" err="1">
                <a:cs typeface="Source Sans Pro"/>
              </a:rPr>
              <a:t>Dr.</a:t>
            </a:r>
            <a:r>
              <a:rPr lang="en-IN" sz="2400" b="1" dirty="0">
                <a:cs typeface="Source Sans Pro"/>
              </a:rPr>
              <a:t> Ajay Data</a:t>
            </a:r>
          </a:p>
          <a:p>
            <a:r>
              <a:rPr lang="en-IN" sz="2000" dirty="0">
                <a:cs typeface="Source Sans Pro"/>
              </a:rPr>
              <a:t>@</a:t>
            </a:r>
            <a:r>
              <a:rPr lang="en-IN" sz="2000" dirty="0" err="1">
                <a:cs typeface="Source Sans Pro"/>
              </a:rPr>
              <a:t>ajaydata</a:t>
            </a:r>
            <a:endParaRPr lang="en-IN" sz="2000" dirty="0">
              <a:cs typeface="Source Sans Pro"/>
            </a:endParaRPr>
          </a:p>
        </p:txBody>
      </p:sp>
      <p:sp>
        <p:nvSpPr>
          <p:cNvPr id="9" name="TextBox 8">
            <a:extLst>
              <a:ext uri="{FF2B5EF4-FFF2-40B4-BE49-F238E27FC236}">
                <a16:creationId xmlns:a16="http://schemas.microsoft.com/office/drawing/2014/main" id="{A1D929D1-2BE5-4F48-BE3C-068BE81CC18E}"/>
              </a:ext>
            </a:extLst>
          </p:cNvPr>
          <p:cNvSpPr txBox="1"/>
          <p:nvPr/>
        </p:nvSpPr>
        <p:spPr>
          <a:xfrm>
            <a:off x="471977" y="5534770"/>
            <a:ext cx="2240998" cy="369332"/>
          </a:xfrm>
          <a:prstGeom prst="rect">
            <a:avLst/>
          </a:prstGeom>
          <a:noFill/>
        </p:spPr>
        <p:txBody>
          <a:bodyPr wrap="none" lIns="0" tIns="0" rIns="0" bIns="0" rtlCol="0">
            <a:spAutoFit/>
          </a:bodyPr>
          <a:lstStyle/>
          <a:p>
            <a:r>
              <a:rPr lang="en-IN" sz="2400" b="1" dirty="0">
                <a:cs typeface="Source Sans Pro"/>
              </a:rPr>
              <a:t>Sarmad Husain</a:t>
            </a:r>
          </a:p>
        </p:txBody>
      </p:sp>
      <p:sp>
        <p:nvSpPr>
          <p:cNvPr id="10" name="TextBox 9">
            <a:extLst>
              <a:ext uri="{FF2B5EF4-FFF2-40B4-BE49-F238E27FC236}">
                <a16:creationId xmlns:a16="http://schemas.microsoft.com/office/drawing/2014/main" id="{0DCC341C-7476-4A8D-9430-5DAF035A8F7F}"/>
              </a:ext>
            </a:extLst>
          </p:cNvPr>
          <p:cNvSpPr txBox="1"/>
          <p:nvPr/>
        </p:nvSpPr>
        <p:spPr>
          <a:xfrm>
            <a:off x="471977" y="5904102"/>
            <a:ext cx="2811667" cy="276999"/>
          </a:xfrm>
          <a:prstGeom prst="rect">
            <a:avLst/>
          </a:prstGeom>
          <a:noFill/>
        </p:spPr>
        <p:txBody>
          <a:bodyPr wrap="none" lIns="0" tIns="0" rIns="0" bIns="0" rtlCol="0">
            <a:spAutoFit/>
          </a:bodyPr>
          <a:lstStyle/>
          <a:p>
            <a:r>
              <a:rPr lang="en-IN" dirty="0">
                <a:cs typeface="Source Sans Pro"/>
              </a:rPr>
              <a:t>sarmad.hussain@icann.org</a:t>
            </a:r>
          </a:p>
        </p:txBody>
      </p:sp>
    </p:spTree>
    <p:extLst>
      <p:ext uri="{BB962C8B-B14F-4D97-AF65-F5344CB8AC3E}">
        <p14:creationId xmlns:p14="http://schemas.microsoft.com/office/powerpoint/2010/main" val="2316948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874124" y="1299014"/>
            <a:ext cx="2539800" cy="217525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Arial"/>
              <a:cs typeface="Arial"/>
            </a:endParaRPr>
          </a:p>
        </p:txBody>
      </p:sp>
      <p:sp>
        <p:nvSpPr>
          <p:cNvPr id="16" name="Rectangle 15"/>
          <p:cNvSpPr/>
          <p:nvPr/>
        </p:nvSpPr>
        <p:spPr>
          <a:xfrm>
            <a:off x="7572738" y="1299014"/>
            <a:ext cx="2539800" cy="2175252"/>
          </a:xfrm>
          <a:prstGeom prst="rect">
            <a:avLst/>
          </a:prstGeom>
          <a:solidFill>
            <a:schemeClr val="accent4">
              <a:alpha val="63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Arial"/>
              <a:cs typeface="Arial"/>
            </a:endParaRPr>
          </a:p>
        </p:txBody>
      </p:sp>
      <p:sp>
        <p:nvSpPr>
          <p:cNvPr id="21" name="Rectangle 20"/>
          <p:cNvSpPr/>
          <p:nvPr/>
        </p:nvSpPr>
        <p:spPr>
          <a:xfrm>
            <a:off x="4874124" y="1299014"/>
            <a:ext cx="2539800" cy="87588"/>
          </a:xfrm>
          <a:prstGeom prst="rect">
            <a:avLst/>
          </a:prstGeom>
          <a:solidFill>
            <a:srgbClr val="14535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2" name="Rectangle 21"/>
          <p:cNvSpPr/>
          <p:nvPr/>
        </p:nvSpPr>
        <p:spPr>
          <a:xfrm>
            <a:off x="7572738" y="1299014"/>
            <a:ext cx="2539800" cy="87588"/>
          </a:xfrm>
          <a:prstGeom prst="rect">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7" name="Rectangle 36"/>
          <p:cNvSpPr/>
          <p:nvPr/>
        </p:nvSpPr>
        <p:spPr>
          <a:xfrm>
            <a:off x="2175511" y="3681668"/>
            <a:ext cx="2539800" cy="217525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Arial"/>
              <a:cs typeface="Arial"/>
            </a:endParaRPr>
          </a:p>
        </p:txBody>
      </p:sp>
      <p:sp>
        <p:nvSpPr>
          <p:cNvPr id="38" name="Rectangle 37"/>
          <p:cNvSpPr/>
          <p:nvPr/>
        </p:nvSpPr>
        <p:spPr>
          <a:xfrm>
            <a:off x="4874124" y="3681668"/>
            <a:ext cx="2539800" cy="2175252"/>
          </a:xfrm>
          <a:prstGeom prst="rect">
            <a:avLst/>
          </a:prstGeom>
          <a:solidFill>
            <a:schemeClr val="accent2">
              <a:alpha val="86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
              <a:cs typeface="Arial"/>
            </a:endParaRPr>
          </a:p>
        </p:txBody>
      </p:sp>
      <p:sp>
        <p:nvSpPr>
          <p:cNvPr id="39" name="Rectangle 38"/>
          <p:cNvSpPr/>
          <p:nvPr/>
        </p:nvSpPr>
        <p:spPr>
          <a:xfrm>
            <a:off x="7572738" y="3681668"/>
            <a:ext cx="2539800" cy="217525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Arial"/>
              <a:cs typeface="Arial"/>
            </a:endParaRPr>
          </a:p>
        </p:txBody>
      </p:sp>
      <p:sp>
        <p:nvSpPr>
          <p:cNvPr id="40" name="Rectangle 39"/>
          <p:cNvSpPr/>
          <p:nvPr/>
        </p:nvSpPr>
        <p:spPr>
          <a:xfrm>
            <a:off x="2175511" y="3681668"/>
            <a:ext cx="2539800" cy="87588"/>
          </a:xfrm>
          <a:prstGeom prst="rect">
            <a:avLst/>
          </a:prstGeom>
          <a:solidFill>
            <a:srgbClr val="AC4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1" name="Rectangle 40"/>
          <p:cNvSpPr/>
          <p:nvPr/>
        </p:nvSpPr>
        <p:spPr>
          <a:xfrm>
            <a:off x="4874124" y="3681668"/>
            <a:ext cx="2539800" cy="8758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2" name="Rectangle 41"/>
          <p:cNvSpPr/>
          <p:nvPr/>
        </p:nvSpPr>
        <p:spPr>
          <a:xfrm>
            <a:off x="7572738" y="3681668"/>
            <a:ext cx="2539800" cy="87588"/>
          </a:xfrm>
          <a:prstGeom prst="rect">
            <a:avLst/>
          </a:prstGeom>
          <a:solidFill>
            <a:srgbClr val="114E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6" name="Oval 45"/>
          <p:cNvSpPr/>
          <p:nvPr/>
        </p:nvSpPr>
        <p:spPr>
          <a:xfrm>
            <a:off x="5891741" y="1501265"/>
            <a:ext cx="498944" cy="498944"/>
          </a:xfrm>
          <a:prstGeom prst="ellipse">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a:cs typeface="Arial"/>
            </a:endParaRPr>
          </a:p>
        </p:txBody>
      </p:sp>
      <p:sp>
        <p:nvSpPr>
          <p:cNvPr id="47" name="Oval 46"/>
          <p:cNvSpPr/>
          <p:nvPr/>
        </p:nvSpPr>
        <p:spPr>
          <a:xfrm>
            <a:off x="8598908" y="1501265"/>
            <a:ext cx="498944" cy="49894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8" name="Oval 47"/>
          <p:cNvSpPr/>
          <p:nvPr/>
        </p:nvSpPr>
        <p:spPr>
          <a:xfrm>
            <a:off x="5891741" y="3895123"/>
            <a:ext cx="498944" cy="498944"/>
          </a:xfrm>
          <a:prstGeom prst="ellipse">
            <a:avLst/>
          </a:prstGeom>
          <a:solidFill>
            <a:srgbClr val="0A32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9" name="Oval 48"/>
          <p:cNvSpPr/>
          <p:nvPr/>
        </p:nvSpPr>
        <p:spPr>
          <a:xfrm>
            <a:off x="8598908" y="3895123"/>
            <a:ext cx="498944" cy="498944"/>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0" name="Oval 49"/>
          <p:cNvSpPr/>
          <p:nvPr/>
        </p:nvSpPr>
        <p:spPr>
          <a:xfrm>
            <a:off x="3199282" y="3895123"/>
            <a:ext cx="498944" cy="498944"/>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4" name="Rectangle 13"/>
          <p:cNvSpPr/>
          <p:nvPr/>
        </p:nvSpPr>
        <p:spPr>
          <a:xfrm>
            <a:off x="2175511" y="1299014"/>
            <a:ext cx="2539800" cy="2175252"/>
          </a:xfrm>
          <a:prstGeom prst="rect">
            <a:avLst/>
          </a:prstGeom>
          <a:solidFill>
            <a:schemeClr val="accent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sp>
        <p:nvSpPr>
          <p:cNvPr id="20" name="Rectangle 19"/>
          <p:cNvSpPr/>
          <p:nvPr/>
        </p:nvSpPr>
        <p:spPr>
          <a:xfrm>
            <a:off x="2175511" y="1299014"/>
            <a:ext cx="2539800" cy="875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 name="Oval 2"/>
          <p:cNvSpPr/>
          <p:nvPr/>
        </p:nvSpPr>
        <p:spPr>
          <a:xfrm>
            <a:off x="3190927" y="1510650"/>
            <a:ext cx="498944" cy="49894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6" name="TextBox 25"/>
          <p:cNvSpPr txBox="1"/>
          <p:nvPr/>
        </p:nvSpPr>
        <p:spPr>
          <a:xfrm>
            <a:off x="2410759" y="1982152"/>
            <a:ext cx="2080048" cy="1077218"/>
          </a:xfrm>
          <a:prstGeom prst="rect">
            <a:avLst/>
          </a:prstGeom>
          <a:noFill/>
        </p:spPr>
        <p:txBody>
          <a:bodyPr wrap="square" rtlCol="0">
            <a:spAutoFit/>
          </a:bodyPr>
          <a:lstStyle/>
          <a:p>
            <a:pPr algn="ctr"/>
            <a:r>
              <a:rPr lang="en-IN" sz="1600" dirty="0">
                <a:solidFill>
                  <a:schemeClr val="bg1"/>
                </a:solidFill>
                <a:cs typeface="Arial"/>
              </a:rPr>
              <a:t>Introducing NBGP: Scope: Scripts, Languages, Geo Coverage</a:t>
            </a:r>
            <a:endParaRPr lang="en-US" sz="1600" dirty="0">
              <a:solidFill>
                <a:schemeClr val="bg1"/>
              </a:solidFill>
              <a:latin typeface="Arial"/>
              <a:cs typeface="Arial"/>
            </a:endParaRPr>
          </a:p>
        </p:txBody>
      </p:sp>
      <p:sp>
        <p:nvSpPr>
          <p:cNvPr id="28" name="TextBox 27"/>
          <p:cNvSpPr txBox="1"/>
          <p:nvPr/>
        </p:nvSpPr>
        <p:spPr>
          <a:xfrm>
            <a:off x="5103874" y="1982153"/>
            <a:ext cx="2080048" cy="338554"/>
          </a:xfrm>
          <a:prstGeom prst="rect">
            <a:avLst/>
          </a:prstGeom>
          <a:noFill/>
        </p:spPr>
        <p:txBody>
          <a:bodyPr wrap="square" rtlCol="0">
            <a:spAutoFit/>
          </a:bodyPr>
          <a:lstStyle/>
          <a:p>
            <a:pPr algn="ctr"/>
            <a:r>
              <a:rPr lang="en-US" sz="1600" dirty="0">
                <a:solidFill>
                  <a:srgbClr val="FFFFFF"/>
                </a:solidFill>
                <a:latin typeface="Arial"/>
                <a:cs typeface="Arial"/>
              </a:rPr>
              <a:t>NBGP Members</a:t>
            </a:r>
          </a:p>
        </p:txBody>
      </p:sp>
      <p:sp>
        <p:nvSpPr>
          <p:cNvPr id="29" name="TextBox 28"/>
          <p:cNvSpPr txBox="1"/>
          <p:nvPr/>
        </p:nvSpPr>
        <p:spPr>
          <a:xfrm>
            <a:off x="7807988" y="1982153"/>
            <a:ext cx="2080048" cy="584775"/>
          </a:xfrm>
          <a:prstGeom prst="rect">
            <a:avLst/>
          </a:prstGeom>
          <a:noFill/>
        </p:spPr>
        <p:txBody>
          <a:bodyPr wrap="square" rtlCol="0">
            <a:spAutoFit/>
          </a:bodyPr>
          <a:lstStyle/>
          <a:p>
            <a:pPr algn="ctr"/>
            <a:r>
              <a:rPr lang="en-US" sz="1600" dirty="0">
                <a:solidFill>
                  <a:schemeClr val="bg1"/>
                </a:solidFill>
                <a:latin typeface="Arial"/>
                <a:cs typeface="Arial"/>
              </a:rPr>
              <a:t>Variant Analysis Mechanism</a:t>
            </a:r>
          </a:p>
        </p:txBody>
      </p:sp>
      <p:sp>
        <p:nvSpPr>
          <p:cNvPr id="43" name="TextBox 42"/>
          <p:cNvSpPr txBox="1"/>
          <p:nvPr/>
        </p:nvSpPr>
        <p:spPr>
          <a:xfrm>
            <a:off x="2410759" y="4364807"/>
            <a:ext cx="2080048" cy="584775"/>
          </a:xfrm>
          <a:prstGeom prst="rect">
            <a:avLst/>
          </a:prstGeom>
          <a:noFill/>
        </p:spPr>
        <p:txBody>
          <a:bodyPr wrap="square" rtlCol="0">
            <a:spAutoFit/>
          </a:bodyPr>
          <a:lstStyle/>
          <a:p>
            <a:pPr algn="ctr"/>
            <a:r>
              <a:rPr lang="en-US" sz="1600" dirty="0">
                <a:solidFill>
                  <a:srgbClr val="FFFFFF"/>
                </a:solidFill>
                <a:latin typeface="Arial"/>
                <a:cs typeface="Arial"/>
              </a:rPr>
              <a:t>Efforts and Progress so far - Timeline</a:t>
            </a:r>
          </a:p>
        </p:txBody>
      </p:sp>
      <p:sp>
        <p:nvSpPr>
          <p:cNvPr id="44" name="TextBox 43"/>
          <p:cNvSpPr txBox="1"/>
          <p:nvPr/>
        </p:nvSpPr>
        <p:spPr>
          <a:xfrm>
            <a:off x="5103874" y="4364806"/>
            <a:ext cx="2080048" cy="338554"/>
          </a:xfrm>
          <a:prstGeom prst="rect">
            <a:avLst/>
          </a:prstGeom>
          <a:noFill/>
        </p:spPr>
        <p:txBody>
          <a:bodyPr wrap="square" rtlCol="0">
            <a:spAutoFit/>
          </a:bodyPr>
          <a:lstStyle/>
          <a:p>
            <a:pPr algn="ctr"/>
            <a:r>
              <a:rPr lang="en-US" sz="1600" dirty="0">
                <a:solidFill>
                  <a:srgbClr val="FFFFFF"/>
                </a:solidFill>
                <a:latin typeface="Arial"/>
                <a:cs typeface="Arial"/>
              </a:rPr>
              <a:t>Future Plan of Action</a:t>
            </a:r>
          </a:p>
        </p:txBody>
      </p:sp>
      <p:sp>
        <p:nvSpPr>
          <p:cNvPr id="45" name="TextBox 44"/>
          <p:cNvSpPr txBox="1"/>
          <p:nvPr/>
        </p:nvSpPr>
        <p:spPr>
          <a:xfrm>
            <a:off x="7807988" y="4364806"/>
            <a:ext cx="2080048" cy="338554"/>
          </a:xfrm>
          <a:prstGeom prst="rect">
            <a:avLst/>
          </a:prstGeom>
          <a:noFill/>
        </p:spPr>
        <p:txBody>
          <a:bodyPr wrap="square" rtlCol="0">
            <a:spAutoFit/>
          </a:bodyPr>
          <a:lstStyle/>
          <a:p>
            <a:pPr algn="ctr"/>
            <a:r>
              <a:rPr lang="en-US" sz="1600" dirty="0">
                <a:solidFill>
                  <a:srgbClr val="FFFFFF"/>
                </a:solidFill>
                <a:latin typeface="Arial"/>
                <a:cs typeface="Arial"/>
              </a:rPr>
              <a:t>UASG / IDN / EAI</a:t>
            </a:r>
          </a:p>
        </p:txBody>
      </p:sp>
      <p:sp>
        <p:nvSpPr>
          <p:cNvPr id="24" name="TextBox 23"/>
          <p:cNvSpPr txBox="1"/>
          <p:nvPr/>
        </p:nvSpPr>
        <p:spPr>
          <a:xfrm>
            <a:off x="2175511" y="1519144"/>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1</a:t>
            </a:r>
          </a:p>
        </p:txBody>
      </p:sp>
      <p:sp>
        <p:nvSpPr>
          <p:cNvPr id="25" name="TextBox 24"/>
          <p:cNvSpPr txBox="1"/>
          <p:nvPr/>
        </p:nvSpPr>
        <p:spPr>
          <a:xfrm>
            <a:off x="4874124" y="1508195"/>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2</a:t>
            </a:r>
          </a:p>
        </p:txBody>
      </p:sp>
      <p:sp>
        <p:nvSpPr>
          <p:cNvPr id="27" name="TextBox 26"/>
          <p:cNvSpPr txBox="1"/>
          <p:nvPr/>
        </p:nvSpPr>
        <p:spPr>
          <a:xfrm>
            <a:off x="7572738" y="1508195"/>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3</a:t>
            </a:r>
          </a:p>
        </p:txBody>
      </p:sp>
      <p:sp>
        <p:nvSpPr>
          <p:cNvPr id="30" name="TextBox 29"/>
          <p:cNvSpPr txBox="1"/>
          <p:nvPr/>
        </p:nvSpPr>
        <p:spPr>
          <a:xfrm>
            <a:off x="2175511" y="3910762"/>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4</a:t>
            </a:r>
          </a:p>
        </p:txBody>
      </p:sp>
      <p:sp>
        <p:nvSpPr>
          <p:cNvPr id="31" name="TextBox 30"/>
          <p:cNvSpPr txBox="1"/>
          <p:nvPr/>
        </p:nvSpPr>
        <p:spPr>
          <a:xfrm>
            <a:off x="4874124" y="3910762"/>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5</a:t>
            </a:r>
          </a:p>
        </p:txBody>
      </p:sp>
      <p:sp>
        <p:nvSpPr>
          <p:cNvPr id="32" name="TextBox 31"/>
          <p:cNvSpPr txBox="1"/>
          <p:nvPr/>
        </p:nvSpPr>
        <p:spPr>
          <a:xfrm>
            <a:off x="7572738" y="3910762"/>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6</a:t>
            </a:r>
          </a:p>
        </p:txBody>
      </p:sp>
      <p:sp>
        <p:nvSpPr>
          <p:cNvPr id="2" name="Title 1"/>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839024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NBGP, Scope, Scripts, Coverage, Impact etc.</a:t>
            </a:r>
          </a:p>
        </p:txBody>
      </p:sp>
      <p:grpSp>
        <p:nvGrpSpPr>
          <p:cNvPr id="6" name="Group 5"/>
          <p:cNvGrpSpPr/>
          <p:nvPr/>
        </p:nvGrpSpPr>
        <p:grpSpPr>
          <a:xfrm>
            <a:off x="813600" y="1084689"/>
            <a:ext cx="4097758" cy="2080798"/>
            <a:chOff x="366700" y="1140682"/>
            <a:chExt cx="4097758" cy="2080798"/>
          </a:xfrm>
        </p:grpSpPr>
        <p:grpSp>
          <p:nvGrpSpPr>
            <p:cNvPr id="5" name="Group 4"/>
            <p:cNvGrpSpPr/>
            <p:nvPr/>
          </p:nvGrpSpPr>
          <p:grpSpPr>
            <a:xfrm>
              <a:off x="1772542" y="1140682"/>
              <a:ext cx="2691916" cy="2080798"/>
              <a:chOff x="3238331" y="1176535"/>
              <a:chExt cx="3066783" cy="2080798"/>
            </a:xfrm>
          </p:grpSpPr>
          <p:sp>
            <p:nvSpPr>
              <p:cNvPr id="33" name="TextBox 32"/>
              <p:cNvSpPr txBox="1"/>
              <p:nvPr/>
            </p:nvSpPr>
            <p:spPr>
              <a:xfrm>
                <a:off x="3238331" y="1176535"/>
                <a:ext cx="2697370" cy="313932"/>
              </a:xfrm>
              <a:prstGeom prst="rect">
                <a:avLst/>
              </a:prstGeom>
              <a:noFill/>
            </p:spPr>
            <p:txBody>
              <a:bodyPr wrap="square" lIns="27000" rIns="27000" anchor="ctr">
                <a:spAutoFit/>
              </a:bodyPr>
              <a:lstStyle/>
              <a:p>
                <a:pPr defTabSz="457082">
                  <a:lnSpc>
                    <a:spcPct val="90000"/>
                  </a:lnSpc>
                  <a:spcBef>
                    <a:spcPct val="20000"/>
                  </a:spcBef>
                  <a:defRPr/>
                </a:pPr>
                <a:r>
                  <a:rPr lang="en-AU" sz="1600" b="1" dirty="0">
                    <a:solidFill>
                      <a:srgbClr val="1A87C9"/>
                    </a:solidFill>
                    <a:ea typeface="Segoe UI" panose="020B0502040204020203" pitchFamily="34" charset="0"/>
                    <a:cs typeface="Arial"/>
                  </a:rPr>
                  <a:t>Introduction</a:t>
                </a:r>
              </a:p>
            </p:txBody>
          </p:sp>
          <p:sp>
            <p:nvSpPr>
              <p:cNvPr id="34" name="TextBox 33"/>
              <p:cNvSpPr txBox="1">
                <a:spLocks noChangeArrowheads="1"/>
              </p:cNvSpPr>
              <p:nvPr/>
            </p:nvSpPr>
            <p:spPr bwMode="auto">
              <a:xfrm>
                <a:off x="3244681" y="1441451"/>
                <a:ext cx="3060433"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IN" sz="1600" dirty="0">
                    <a:solidFill>
                      <a:srgbClr val="0A304B"/>
                    </a:solidFill>
                    <a:latin typeface="+mn-lt"/>
                    <a:cs typeface="Arial"/>
                  </a:rPr>
                  <a:t>Generate proposals for script specific LGRs, based on community expertise and requirements. Ensure Global Acceptability of Neo-Brahmi Script based language IDN’S and variants.</a:t>
                </a:r>
                <a:endParaRPr lang="en-US" sz="1600" dirty="0">
                  <a:solidFill>
                    <a:srgbClr val="0A304B"/>
                  </a:solidFill>
                  <a:latin typeface="+mn-lt"/>
                  <a:cs typeface="Arial"/>
                </a:endParaRPr>
              </a:p>
            </p:txBody>
          </p:sp>
        </p:grpSp>
        <p:sp>
          <p:nvSpPr>
            <p:cNvPr id="50" name="Chevron 49"/>
            <p:cNvSpPr/>
            <p:nvPr/>
          </p:nvSpPr>
          <p:spPr>
            <a:xfrm>
              <a:off x="366700" y="1267488"/>
              <a:ext cx="1268168" cy="661499"/>
            </a:xfrm>
            <a:prstGeom prst="chevron">
              <a:avLst>
                <a:gd name="adj" fmla="val 27026"/>
              </a:avLst>
            </a:prstGeom>
            <a:solidFill>
              <a:srgbClr val="1A87C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AU" sz="2300" dirty="0">
                  <a:solidFill>
                    <a:prstClr val="white"/>
                  </a:solidFill>
                  <a:cs typeface="Arial"/>
                </a:rPr>
                <a:t>1</a:t>
              </a:r>
              <a:endParaRPr lang="en-US" sz="2300" dirty="0">
                <a:solidFill>
                  <a:prstClr val="white"/>
                </a:solidFill>
                <a:cs typeface="Arial"/>
              </a:endParaRPr>
            </a:p>
          </p:txBody>
        </p:sp>
      </p:grpSp>
      <p:grpSp>
        <p:nvGrpSpPr>
          <p:cNvPr id="10" name="Group 9"/>
          <p:cNvGrpSpPr/>
          <p:nvPr/>
        </p:nvGrpSpPr>
        <p:grpSpPr>
          <a:xfrm>
            <a:off x="826233" y="3270644"/>
            <a:ext cx="4143770" cy="1342134"/>
            <a:chOff x="364730" y="2743260"/>
            <a:chExt cx="4143770" cy="1342134"/>
          </a:xfrm>
        </p:grpSpPr>
        <p:sp>
          <p:nvSpPr>
            <p:cNvPr id="51" name="Chevron 50"/>
            <p:cNvSpPr/>
            <p:nvPr/>
          </p:nvSpPr>
          <p:spPr>
            <a:xfrm>
              <a:off x="364730" y="2883730"/>
              <a:ext cx="1268168" cy="661499"/>
            </a:xfrm>
            <a:prstGeom prst="chevron">
              <a:avLst>
                <a:gd name="adj" fmla="val 270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US" sz="2300" dirty="0">
                  <a:solidFill>
                    <a:prstClr val="white"/>
                  </a:solidFill>
                  <a:cs typeface="Arial"/>
                </a:rPr>
                <a:t>2</a:t>
              </a:r>
            </a:p>
          </p:txBody>
        </p:sp>
        <p:grpSp>
          <p:nvGrpSpPr>
            <p:cNvPr id="54" name="Group 53"/>
            <p:cNvGrpSpPr/>
            <p:nvPr/>
          </p:nvGrpSpPr>
          <p:grpSpPr>
            <a:xfrm>
              <a:off x="1772542" y="2743260"/>
              <a:ext cx="2735958" cy="1342134"/>
              <a:chOff x="3238331" y="1176535"/>
              <a:chExt cx="3116958" cy="1342134"/>
            </a:xfrm>
          </p:grpSpPr>
          <p:sp>
            <p:nvSpPr>
              <p:cNvPr id="55" name="TextBox 54"/>
              <p:cNvSpPr txBox="1"/>
              <p:nvPr/>
            </p:nvSpPr>
            <p:spPr>
              <a:xfrm>
                <a:off x="3238331" y="1176535"/>
                <a:ext cx="1764732" cy="313932"/>
              </a:xfrm>
              <a:prstGeom prst="rect">
                <a:avLst/>
              </a:prstGeom>
              <a:noFill/>
            </p:spPr>
            <p:txBody>
              <a:bodyPr wrap="square" lIns="27000" rIns="27000" anchor="ctr">
                <a:spAutoFit/>
              </a:bodyPr>
              <a:lstStyle/>
              <a:p>
                <a:pPr defTabSz="457082">
                  <a:lnSpc>
                    <a:spcPct val="90000"/>
                  </a:lnSpc>
                  <a:spcBef>
                    <a:spcPct val="20000"/>
                  </a:spcBef>
                  <a:defRPr/>
                </a:pPr>
                <a:r>
                  <a:rPr lang="en-AU" sz="1600" b="1" dirty="0">
                    <a:solidFill>
                      <a:schemeClr val="accent3"/>
                    </a:solidFill>
                    <a:ea typeface="Segoe UI" panose="020B0502040204020203" pitchFamily="34" charset="0"/>
                    <a:cs typeface="Arial"/>
                  </a:rPr>
                  <a:t>Scope</a:t>
                </a:r>
              </a:p>
            </p:txBody>
          </p:sp>
          <p:sp>
            <p:nvSpPr>
              <p:cNvPr id="56" name="TextBox 55"/>
              <p:cNvSpPr txBox="1">
                <a:spLocks noChangeArrowheads="1"/>
              </p:cNvSpPr>
              <p:nvPr/>
            </p:nvSpPr>
            <p:spPr bwMode="auto">
              <a:xfrm>
                <a:off x="3244681" y="1441451"/>
                <a:ext cx="311060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IN" sz="1600" dirty="0">
                    <a:solidFill>
                      <a:srgbClr val="0A304B"/>
                    </a:solidFill>
                    <a:latin typeface="+mn-lt"/>
                    <a:cs typeface="Arial"/>
                  </a:rPr>
                  <a:t>Devanagari, Gujarati, Bengali, Gurmukhi/Punjabi, Odia/Oriya, Tamil, Kannada, Telugu and Malayalam.</a:t>
                </a:r>
              </a:p>
            </p:txBody>
          </p:sp>
        </p:grpSp>
      </p:grpSp>
      <p:grpSp>
        <p:nvGrpSpPr>
          <p:cNvPr id="3" name="Group 2"/>
          <p:cNvGrpSpPr/>
          <p:nvPr/>
        </p:nvGrpSpPr>
        <p:grpSpPr>
          <a:xfrm>
            <a:off x="6105229" y="1032732"/>
            <a:ext cx="4246882" cy="1834576"/>
            <a:chOff x="4592318" y="2705160"/>
            <a:chExt cx="4246882" cy="1834576"/>
          </a:xfrm>
        </p:grpSpPr>
        <p:sp>
          <p:nvSpPr>
            <p:cNvPr id="20" name="Chevron 19"/>
            <p:cNvSpPr/>
            <p:nvPr/>
          </p:nvSpPr>
          <p:spPr>
            <a:xfrm>
              <a:off x="4592318" y="2883730"/>
              <a:ext cx="1268168" cy="661499"/>
            </a:xfrm>
            <a:prstGeom prst="chevron">
              <a:avLst>
                <a:gd name="adj" fmla="val 27026"/>
              </a:avLst>
            </a:prstGeom>
            <a:solidFill>
              <a:srgbClr val="0D436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AU" sz="2300" dirty="0">
                  <a:solidFill>
                    <a:prstClr val="white"/>
                  </a:solidFill>
                  <a:cs typeface="Arial"/>
                </a:rPr>
                <a:t>4</a:t>
              </a:r>
              <a:endParaRPr lang="en-US" sz="2300" dirty="0">
                <a:solidFill>
                  <a:prstClr val="white"/>
                </a:solidFill>
                <a:cs typeface="Arial"/>
              </a:endParaRPr>
            </a:p>
          </p:txBody>
        </p:sp>
        <p:sp>
          <p:nvSpPr>
            <p:cNvPr id="22" name="TextBox 21"/>
            <p:cNvSpPr txBox="1"/>
            <p:nvPr/>
          </p:nvSpPr>
          <p:spPr>
            <a:xfrm>
              <a:off x="6006480" y="2705160"/>
              <a:ext cx="1764732" cy="313932"/>
            </a:xfrm>
            <a:prstGeom prst="rect">
              <a:avLst/>
            </a:prstGeom>
            <a:noFill/>
          </p:spPr>
          <p:txBody>
            <a:bodyPr wrap="square" lIns="27000" rIns="27000" anchor="ctr">
              <a:spAutoFit/>
            </a:bodyPr>
            <a:lstStyle/>
            <a:p>
              <a:pPr defTabSz="457082">
                <a:lnSpc>
                  <a:spcPct val="90000"/>
                </a:lnSpc>
                <a:spcBef>
                  <a:spcPct val="20000"/>
                </a:spcBef>
                <a:defRPr/>
              </a:pPr>
              <a:r>
                <a:rPr lang="en-AU" sz="1600" b="1" dirty="0">
                  <a:solidFill>
                    <a:srgbClr val="0D436C"/>
                  </a:solidFill>
                  <a:ea typeface="Segoe UI" panose="020B0502040204020203" pitchFamily="34" charset="0"/>
                  <a:cs typeface="Arial"/>
                </a:rPr>
                <a:t>Coverage</a:t>
              </a:r>
            </a:p>
          </p:txBody>
        </p:sp>
        <p:sp>
          <p:nvSpPr>
            <p:cNvPr id="23" name="TextBox 22"/>
            <p:cNvSpPr txBox="1">
              <a:spLocks noChangeArrowheads="1"/>
            </p:cNvSpPr>
            <p:nvPr/>
          </p:nvSpPr>
          <p:spPr bwMode="auto">
            <a:xfrm>
              <a:off x="6009327" y="2970076"/>
              <a:ext cx="2829873"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IN" sz="1600" dirty="0">
                  <a:solidFill>
                    <a:srgbClr val="0A304B"/>
                  </a:solidFill>
                  <a:latin typeface="+mn-lt"/>
                  <a:cs typeface="Arial"/>
                </a:rPr>
                <a:t>20% of the worlds populations user the scripts, which are under the discussion under NBGP. </a:t>
              </a:r>
              <a:r>
                <a:rPr lang="en-IN" sz="1600" dirty="0" err="1">
                  <a:solidFill>
                    <a:srgbClr val="0A304B"/>
                  </a:solidFill>
                  <a:latin typeface="+mn-lt"/>
                  <a:cs typeface="Arial"/>
                </a:rPr>
                <a:t>Approx</a:t>
              </a:r>
              <a:r>
                <a:rPr lang="en-IN" sz="1600" dirty="0">
                  <a:solidFill>
                    <a:srgbClr val="0A304B"/>
                  </a:solidFill>
                  <a:latin typeface="+mn-lt"/>
                  <a:cs typeface="Arial"/>
                </a:rPr>
                <a:t> 60 languages are under scope as per EGIDS scale. </a:t>
              </a:r>
              <a:endParaRPr lang="en-US" sz="1600" dirty="0">
                <a:solidFill>
                  <a:srgbClr val="0A304B"/>
                </a:solidFill>
                <a:latin typeface="+mn-lt"/>
                <a:cs typeface="Arial"/>
              </a:endParaRPr>
            </a:p>
          </p:txBody>
        </p:sp>
      </p:grpSp>
      <p:grpSp>
        <p:nvGrpSpPr>
          <p:cNvPr id="12" name="Group 11"/>
          <p:cNvGrpSpPr/>
          <p:nvPr/>
        </p:nvGrpSpPr>
        <p:grpSpPr>
          <a:xfrm>
            <a:off x="6105229" y="3368471"/>
            <a:ext cx="4246882" cy="1357124"/>
            <a:chOff x="4790005" y="4230708"/>
            <a:chExt cx="3620008" cy="1357124"/>
          </a:xfrm>
        </p:grpSpPr>
        <p:sp>
          <p:nvSpPr>
            <p:cNvPr id="30" name="Chevron 29"/>
            <p:cNvSpPr/>
            <p:nvPr/>
          </p:nvSpPr>
          <p:spPr>
            <a:xfrm>
              <a:off x="4790005" y="4453163"/>
              <a:ext cx="1070482" cy="661499"/>
            </a:xfrm>
            <a:prstGeom prst="chevron">
              <a:avLst>
                <a:gd name="adj" fmla="val 2702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AU" sz="2300" dirty="0">
                  <a:solidFill>
                    <a:prstClr val="white"/>
                  </a:solidFill>
                  <a:cs typeface="Arial"/>
                </a:rPr>
                <a:t>5</a:t>
              </a:r>
              <a:endParaRPr lang="en-US" sz="2300" dirty="0">
                <a:solidFill>
                  <a:prstClr val="white"/>
                </a:solidFill>
                <a:cs typeface="Arial"/>
              </a:endParaRPr>
            </a:p>
          </p:txBody>
        </p:sp>
        <p:sp>
          <p:nvSpPr>
            <p:cNvPr id="31" name="TextBox 30"/>
            <p:cNvSpPr txBox="1"/>
            <p:nvPr/>
          </p:nvSpPr>
          <p:spPr>
            <a:xfrm>
              <a:off x="5904261" y="4230708"/>
              <a:ext cx="1764732" cy="313932"/>
            </a:xfrm>
            <a:prstGeom prst="rect">
              <a:avLst/>
            </a:prstGeom>
            <a:noFill/>
          </p:spPr>
          <p:txBody>
            <a:bodyPr wrap="square" lIns="27000" rIns="27000" anchor="ctr">
              <a:spAutoFit/>
            </a:bodyPr>
            <a:lstStyle/>
            <a:p>
              <a:pPr defTabSz="457082">
                <a:lnSpc>
                  <a:spcPct val="90000"/>
                </a:lnSpc>
                <a:spcBef>
                  <a:spcPct val="20000"/>
                </a:spcBef>
                <a:defRPr/>
              </a:pPr>
              <a:r>
                <a:rPr lang="en-AU" sz="1600" b="1" dirty="0">
                  <a:solidFill>
                    <a:schemeClr val="accent6"/>
                  </a:solidFill>
                  <a:ea typeface="Segoe UI" panose="020B0502040204020203" pitchFamily="34" charset="0"/>
                  <a:cs typeface="Arial"/>
                </a:rPr>
                <a:t>Impact</a:t>
              </a:r>
            </a:p>
          </p:txBody>
        </p:sp>
        <p:sp>
          <p:nvSpPr>
            <p:cNvPr id="32" name="TextBox 31"/>
            <p:cNvSpPr txBox="1">
              <a:spLocks noChangeArrowheads="1"/>
            </p:cNvSpPr>
            <p:nvPr/>
          </p:nvSpPr>
          <p:spPr bwMode="auto">
            <a:xfrm>
              <a:off x="5932663" y="4510614"/>
              <a:ext cx="2477350" cy="1077218"/>
            </a:xfrm>
            <a:prstGeom prst="rect">
              <a:avLst/>
            </a:prstGeom>
            <a:noFill/>
            <a:ln>
              <a:noFill/>
            </a:ln>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IN" sz="1600" dirty="0">
                  <a:solidFill>
                    <a:srgbClr val="0A304B"/>
                  </a:solidFill>
                  <a:latin typeface="+mn-lt"/>
                  <a:cs typeface="Arial"/>
                </a:rPr>
                <a:t>People using these scripts will be able to enable themselves for internet in there language using IDNs and EAI.</a:t>
              </a:r>
              <a:endParaRPr lang="en-US" sz="1600" dirty="0">
                <a:solidFill>
                  <a:srgbClr val="0A304B"/>
                </a:solidFill>
                <a:latin typeface="+mn-lt"/>
                <a:cs typeface="Arial"/>
              </a:endParaRPr>
            </a:p>
          </p:txBody>
        </p:sp>
      </p:grpSp>
      <p:grpSp>
        <p:nvGrpSpPr>
          <p:cNvPr id="26" name="Group 25">
            <a:extLst>
              <a:ext uri="{FF2B5EF4-FFF2-40B4-BE49-F238E27FC236}">
                <a16:creationId xmlns:a16="http://schemas.microsoft.com/office/drawing/2014/main" id="{F7BB0CF8-EEDB-404A-B840-B1D99FEE1170}"/>
              </a:ext>
            </a:extLst>
          </p:cNvPr>
          <p:cNvGrpSpPr/>
          <p:nvPr/>
        </p:nvGrpSpPr>
        <p:grpSpPr>
          <a:xfrm>
            <a:off x="836407" y="4877455"/>
            <a:ext cx="4143770" cy="849691"/>
            <a:chOff x="364730" y="4320648"/>
            <a:chExt cx="4143770" cy="849691"/>
          </a:xfrm>
        </p:grpSpPr>
        <p:sp>
          <p:nvSpPr>
            <p:cNvPr id="27" name="Chevron 51">
              <a:extLst>
                <a:ext uri="{FF2B5EF4-FFF2-40B4-BE49-F238E27FC236}">
                  <a16:creationId xmlns:a16="http://schemas.microsoft.com/office/drawing/2014/main" id="{C417C3B5-3A8E-49E0-955E-3CC03AC6948C}"/>
                </a:ext>
              </a:extLst>
            </p:cNvPr>
            <p:cNvSpPr/>
            <p:nvPr/>
          </p:nvSpPr>
          <p:spPr>
            <a:xfrm>
              <a:off x="364730" y="4453163"/>
              <a:ext cx="1268168" cy="661499"/>
            </a:xfrm>
            <a:prstGeom prst="chevron">
              <a:avLst>
                <a:gd name="adj" fmla="val 270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AU" sz="2300" dirty="0">
                  <a:solidFill>
                    <a:prstClr val="white"/>
                  </a:solidFill>
                  <a:cs typeface="Arial"/>
                </a:rPr>
                <a:t>3</a:t>
              </a:r>
              <a:endParaRPr lang="en-US" sz="2300" dirty="0">
                <a:solidFill>
                  <a:prstClr val="white"/>
                </a:solidFill>
                <a:cs typeface="Arial"/>
              </a:endParaRPr>
            </a:p>
          </p:txBody>
        </p:sp>
        <p:grpSp>
          <p:nvGrpSpPr>
            <p:cNvPr id="28" name="Group 27">
              <a:extLst>
                <a:ext uri="{FF2B5EF4-FFF2-40B4-BE49-F238E27FC236}">
                  <a16:creationId xmlns:a16="http://schemas.microsoft.com/office/drawing/2014/main" id="{EC436186-64A9-464F-8581-764D6924949A}"/>
                </a:ext>
              </a:extLst>
            </p:cNvPr>
            <p:cNvGrpSpPr/>
            <p:nvPr/>
          </p:nvGrpSpPr>
          <p:grpSpPr>
            <a:xfrm>
              <a:off x="1772541" y="4320648"/>
              <a:ext cx="2735959" cy="849691"/>
              <a:chOff x="3238330" y="1176535"/>
              <a:chExt cx="3116959" cy="849691"/>
            </a:xfrm>
          </p:grpSpPr>
          <p:sp>
            <p:nvSpPr>
              <p:cNvPr id="29" name="TextBox 28">
                <a:extLst>
                  <a:ext uri="{FF2B5EF4-FFF2-40B4-BE49-F238E27FC236}">
                    <a16:creationId xmlns:a16="http://schemas.microsoft.com/office/drawing/2014/main" id="{96B76B2F-2FCB-4C1A-B531-DF10742A65DD}"/>
                  </a:ext>
                </a:extLst>
              </p:cNvPr>
              <p:cNvSpPr txBox="1"/>
              <p:nvPr/>
            </p:nvSpPr>
            <p:spPr>
              <a:xfrm>
                <a:off x="3238330" y="1176535"/>
                <a:ext cx="2405759" cy="313932"/>
              </a:xfrm>
              <a:prstGeom prst="rect">
                <a:avLst/>
              </a:prstGeom>
              <a:noFill/>
            </p:spPr>
            <p:txBody>
              <a:bodyPr wrap="square" lIns="27000" rIns="27000" anchor="ctr">
                <a:spAutoFit/>
              </a:bodyPr>
              <a:lstStyle/>
              <a:p>
                <a:pPr defTabSz="457082">
                  <a:lnSpc>
                    <a:spcPct val="90000"/>
                  </a:lnSpc>
                  <a:spcBef>
                    <a:spcPct val="20000"/>
                  </a:spcBef>
                  <a:defRPr/>
                </a:pPr>
                <a:r>
                  <a:rPr lang="en-AU" sz="1600" b="1" dirty="0">
                    <a:solidFill>
                      <a:schemeClr val="accent4"/>
                    </a:solidFill>
                    <a:ea typeface="Segoe UI" panose="020B0502040204020203" pitchFamily="34" charset="0"/>
                    <a:cs typeface="Arial"/>
                  </a:rPr>
                  <a:t>Geo Coverage</a:t>
                </a:r>
              </a:p>
            </p:txBody>
          </p:sp>
          <p:sp>
            <p:nvSpPr>
              <p:cNvPr id="35" name="TextBox 34">
                <a:extLst>
                  <a:ext uri="{FF2B5EF4-FFF2-40B4-BE49-F238E27FC236}">
                    <a16:creationId xmlns:a16="http://schemas.microsoft.com/office/drawing/2014/main" id="{E89B9BA1-74EC-4666-A443-C9C1B095B4AB}"/>
                  </a:ext>
                </a:extLst>
              </p:cNvPr>
              <p:cNvSpPr txBox="1">
                <a:spLocks noChangeArrowheads="1"/>
              </p:cNvSpPr>
              <p:nvPr/>
            </p:nvSpPr>
            <p:spPr bwMode="auto">
              <a:xfrm>
                <a:off x="3244681" y="1441451"/>
                <a:ext cx="311060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600" dirty="0">
                    <a:solidFill>
                      <a:srgbClr val="0A304B"/>
                    </a:solidFill>
                    <a:latin typeface="+mn-lt"/>
                    <a:cs typeface="Arial"/>
                  </a:rPr>
                  <a:t>India, Sri Lanka, Nepal, Bangladesh</a:t>
                </a:r>
              </a:p>
            </p:txBody>
          </p:sp>
        </p:grpSp>
      </p:grpSp>
      <p:sp>
        <p:nvSpPr>
          <p:cNvPr id="4" name="Rectangle 3">
            <a:extLst>
              <a:ext uri="{FF2B5EF4-FFF2-40B4-BE49-F238E27FC236}">
                <a16:creationId xmlns:a16="http://schemas.microsoft.com/office/drawing/2014/main" id="{A79481ED-2362-4207-8FBA-16F8AD41EE4E}"/>
              </a:ext>
            </a:extLst>
          </p:cNvPr>
          <p:cNvSpPr/>
          <p:nvPr/>
        </p:nvSpPr>
        <p:spPr>
          <a:xfrm>
            <a:off x="6105229" y="6440051"/>
            <a:ext cx="5061001" cy="307777"/>
          </a:xfrm>
          <a:prstGeom prst="rect">
            <a:avLst/>
          </a:prstGeom>
        </p:spPr>
        <p:txBody>
          <a:bodyPr wrap="none">
            <a:spAutoFit/>
          </a:bodyPr>
          <a:lstStyle/>
          <a:p>
            <a:r>
              <a:rPr lang="en-IN" sz="1400" dirty="0">
                <a:solidFill>
                  <a:srgbClr val="222222"/>
                </a:solidFill>
                <a:latin typeface="arial" panose="020B0604020202020204" pitchFamily="34" charset="0"/>
              </a:rPr>
              <a:t>EGIDS: Expanded Graded Intergenerational Disruption Scale</a:t>
            </a:r>
            <a:endParaRPr lang="en-IN" sz="1400" dirty="0"/>
          </a:p>
        </p:txBody>
      </p:sp>
    </p:spTree>
    <p:extLst>
      <p:ext uri="{BB962C8B-B14F-4D97-AF65-F5344CB8AC3E}">
        <p14:creationId xmlns:p14="http://schemas.microsoft.com/office/powerpoint/2010/main" val="1734751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Members</a:t>
            </a:r>
          </a:p>
        </p:txBody>
      </p:sp>
      <p:sp>
        <p:nvSpPr>
          <p:cNvPr id="3" name="Content Placeholder 2"/>
          <p:cNvSpPr>
            <a:spLocks noGrp="1"/>
          </p:cNvSpPr>
          <p:nvPr>
            <p:ph sz="quarter" idx="10"/>
          </p:nvPr>
        </p:nvSpPr>
        <p:spPr>
          <a:xfrm>
            <a:off x="616822" y="1111896"/>
            <a:ext cx="11319573" cy="1497108"/>
          </a:xfrm>
        </p:spPr>
        <p:txBody>
          <a:bodyPr/>
          <a:lstStyle/>
          <a:p>
            <a:pPr marL="0" indent="0">
              <a:spcBef>
                <a:spcPts val="600"/>
              </a:spcBef>
              <a:buNone/>
            </a:pPr>
            <a:r>
              <a:rPr lang="en-US" b="1" dirty="0"/>
              <a:t>Co-chairs: 		</a:t>
            </a:r>
            <a:r>
              <a:rPr lang="en-US" dirty="0"/>
              <a:t>Dr. Ajay Data, Dr. Mahesh D. Kulkarni, Prof. Udaya Narayana Singh</a:t>
            </a:r>
          </a:p>
          <a:p>
            <a:pPr marL="0" indent="0">
              <a:spcBef>
                <a:spcPts val="600"/>
              </a:spcBef>
              <a:buNone/>
            </a:pPr>
            <a:r>
              <a:rPr lang="en-US" b="1" dirty="0"/>
              <a:t>Members: 		</a:t>
            </a:r>
            <a:r>
              <a:rPr lang="en-US" dirty="0"/>
              <a:t>60+ members from India, Nepal, Sri Lanka</a:t>
            </a:r>
          </a:p>
          <a:p>
            <a:pPr marL="0" indent="0">
              <a:spcBef>
                <a:spcPts val="600"/>
              </a:spcBef>
              <a:buNone/>
            </a:pPr>
            <a:endParaRPr lang="en-US" dirty="0"/>
          </a:p>
          <a:p>
            <a:pPr marL="0" indent="0">
              <a:spcBef>
                <a:spcPts val="600"/>
              </a:spcBef>
              <a:buNone/>
            </a:pPr>
            <a:endParaRPr lang="en-US" dirty="0"/>
          </a:p>
          <a:p>
            <a:pPr marL="0" indent="0">
              <a:buNone/>
            </a:pPr>
            <a:endParaRPr lang="en-US" dirty="0"/>
          </a:p>
          <a:p>
            <a:pPr marL="0" indent="0">
              <a:buNone/>
            </a:pPr>
            <a:endParaRPr lang="en-US" dirty="0"/>
          </a:p>
          <a:p>
            <a:pPr marL="0" indent="0">
              <a:buNone/>
            </a:pPr>
            <a:endParaRPr lang="en-US" dirty="0"/>
          </a:p>
        </p:txBody>
      </p:sp>
      <p:grpSp>
        <p:nvGrpSpPr>
          <p:cNvPr id="4" name="Group 3">
            <a:extLst>
              <a:ext uri="{FF2B5EF4-FFF2-40B4-BE49-F238E27FC236}">
                <a16:creationId xmlns:a16="http://schemas.microsoft.com/office/drawing/2014/main" id="{0FFDD20E-134E-4815-8CBD-755805F2AB4B}"/>
              </a:ext>
            </a:extLst>
          </p:cNvPr>
          <p:cNvGrpSpPr/>
          <p:nvPr/>
        </p:nvGrpSpPr>
        <p:grpSpPr>
          <a:xfrm>
            <a:off x="3036233" y="2613378"/>
            <a:ext cx="5344940" cy="3201023"/>
            <a:chOff x="3154373" y="1676820"/>
            <a:chExt cx="5344940" cy="3201023"/>
          </a:xfrm>
        </p:grpSpPr>
        <p:sp>
          <p:nvSpPr>
            <p:cNvPr id="5" name="원형 3">
              <a:extLst>
                <a:ext uri="{FF2B5EF4-FFF2-40B4-BE49-F238E27FC236}">
                  <a16:creationId xmlns:a16="http://schemas.microsoft.com/office/drawing/2014/main" id="{65DBAA5B-3568-4B3E-9FAC-35ABF0616AD5}"/>
                </a:ext>
              </a:extLst>
            </p:cNvPr>
            <p:cNvSpPr/>
            <p:nvPr/>
          </p:nvSpPr>
          <p:spPr bwMode="auto">
            <a:xfrm>
              <a:off x="4175818" y="1682085"/>
              <a:ext cx="3090328" cy="3185184"/>
            </a:xfrm>
            <a:prstGeom prst="pie">
              <a:avLst>
                <a:gd name="adj1" fmla="val 4174443"/>
                <a:gd name="adj2" fmla="val 6548736"/>
              </a:avLst>
            </a:prstGeom>
            <a:solidFill>
              <a:schemeClr val="accent4"/>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350" dirty="0">
                <a:cs typeface="Arial"/>
              </a:endParaRPr>
            </a:p>
          </p:txBody>
        </p:sp>
        <p:sp>
          <p:nvSpPr>
            <p:cNvPr id="7" name="원형 3">
              <a:extLst>
                <a:ext uri="{FF2B5EF4-FFF2-40B4-BE49-F238E27FC236}">
                  <a16:creationId xmlns:a16="http://schemas.microsoft.com/office/drawing/2014/main" id="{5EC8765E-8D7E-4C8A-983C-125653652A43}"/>
                </a:ext>
              </a:extLst>
            </p:cNvPr>
            <p:cNvSpPr/>
            <p:nvPr/>
          </p:nvSpPr>
          <p:spPr bwMode="auto">
            <a:xfrm>
              <a:off x="4175818" y="1682085"/>
              <a:ext cx="3090328" cy="3185184"/>
            </a:xfrm>
            <a:prstGeom prst="pie">
              <a:avLst>
                <a:gd name="adj1" fmla="val 11397681"/>
                <a:gd name="adj2" fmla="val 13834113"/>
              </a:avLst>
            </a:prstGeom>
            <a:solidFill>
              <a:schemeClr val="accent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350" dirty="0">
                <a:cs typeface="Arial"/>
              </a:endParaRPr>
            </a:p>
          </p:txBody>
        </p:sp>
        <p:sp>
          <p:nvSpPr>
            <p:cNvPr id="8" name="원형 3">
              <a:extLst>
                <a:ext uri="{FF2B5EF4-FFF2-40B4-BE49-F238E27FC236}">
                  <a16:creationId xmlns:a16="http://schemas.microsoft.com/office/drawing/2014/main" id="{ECC73D11-437C-45CF-A5B2-BC0CDEE1DE2E}"/>
                </a:ext>
              </a:extLst>
            </p:cNvPr>
            <p:cNvSpPr/>
            <p:nvPr/>
          </p:nvSpPr>
          <p:spPr bwMode="auto">
            <a:xfrm>
              <a:off x="4175818" y="1682085"/>
              <a:ext cx="3090328" cy="3185184"/>
            </a:xfrm>
            <a:prstGeom prst="pie">
              <a:avLst>
                <a:gd name="adj1" fmla="val 16200000"/>
                <a:gd name="adj2" fmla="val 18616847"/>
              </a:avLst>
            </a:prstGeom>
            <a:solidFill>
              <a:srgbClr val="1A87C9"/>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350" dirty="0">
                <a:cs typeface="Arial"/>
              </a:endParaRPr>
            </a:p>
          </p:txBody>
        </p:sp>
        <p:sp>
          <p:nvSpPr>
            <p:cNvPr id="9" name="원형 3">
              <a:extLst>
                <a:ext uri="{FF2B5EF4-FFF2-40B4-BE49-F238E27FC236}">
                  <a16:creationId xmlns:a16="http://schemas.microsoft.com/office/drawing/2014/main" id="{95A83C2B-616E-40D5-95E7-BA6DB19E6154}"/>
                </a:ext>
              </a:extLst>
            </p:cNvPr>
            <p:cNvSpPr/>
            <p:nvPr/>
          </p:nvSpPr>
          <p:spPr bwMode="auto">
            <a:xfrm>
              <a:off x="4175818" y="1682085"/>
              <a:ext cx="3090328" cy="3185184"/>
            </a:xfrm>
            <a:prstGeom prst="pie">
              <a:avLst>
                <a:gd name="adj1" fmla="val 6536372"/>
                <a:gd name="adj2" fmla="val 8966058"/>
              </a:avLst>
            </a:prstGeom>
            <a:solidFill>
              <a:srgbClr val="1A87C9"/>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350" dirty="0">
                  <a:cs typeface="Arial"/>
                </a:rPr>
                <a:t>t\\</a:t>
              </a:r>
              <a:endParaRPr lang="ko-KR" altLang="en-US" sz="1350" dirty="0">
                <a:cs typeface="Arial"/>
              </a:endParaRPr>
            </a:p>
          </p:txBody>
        </p:sp>
        <p:sp>
          <p:nvSpPr>
            <p:cNvPr id="10" name="원형 3">
              <a:extLst>
                <a:ext uri="{FF2B5EF4-FFF2-40B4-BE49-F238E27FC236}">
                  <a16:creationId xmlns:a16="http://schemas.microsoft.com/office/drawing/2014/main" id="{875B452F-9727-48E4-A8F6-91F599A27CDC}"/>
                </a:ext>
              </a:extLst>
            </p:cNvPr>
            <p:cNvSpPr/>
            <p:nvPr/>
          </p:nvSpPr>
          <p:spPr bwMode="auto">
            <a:xfrm>
              <a:off x="4175818" y="1682085"/>
              <a:ext cx="3090328" cy="3185184"/>
            </a:xfrm>
            <a:prstGeom prst="pie">
              <a:avLst>
                <a:gd name="adj1" fmla="val 1772486"/>
                <a:gd name="adj2" fmla="val 4155798"/>
              </a:avLst>
            </a:prstGeom>
            <a:solidFill>
              <a:schemeClr val="accent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350" dirty="0">
                <a:cs typeface="Arial"/>
              </a:endParaRPr>
            </a:p>
          </p:txBody>
        </p:sp>
        <p:sp>
          <p:nvSpPr>
            <p:cNvPr id="11" name="TextBox 10">
              <a:extLst>
                <a:ext uri="{FF2B5EF4-FFF2-40B4-BE49-F238E27FC236}">
                  <a16:creationId xmlns:a16="http://schemas.microsoft.com/office/drawing/2014/main" id="{FFF67C36-28C4-4E6E-9D25-2CBD23EADD37}"/>
                </a:ext>
              </a:extLst>
            </p:cNvPr>
            <p:cNvSpPr txBox="1"/>
            <p:nvPr/>
          </p:nvSpPr>
          <p:spPr>
            <a:xfrm>
              <a:off x="6861475" y="3301090"/>
              <a:ext cx="1637838" cy="230832"/>
            </a:xfrm>
            <a:prstGeom prst="rect">
              <a:avLst/>
            </a:prstGeom>
            <a:noFill/>
          </p:spPr>
          <p:txBody>
            <a:bodyPr wrap="square" lIns="0" tIns="0" rIns="0" bIns="0" rtlCol="0">
              <a:spAutoFit/>
            </a:bodyPr>
            <a:lstStyle/>
            <a:p>
              <a:pPr algn="ctr"/>
              <a:r>
                <a:rPr lang="en-US" sz="1500" b="1" dirty="0">
                  <a:solidFill>
                    <a:srgbClr val="FFFFFF"/>
                  </a:solidFill>
                  <a:cs typeface="Arial"/>
                </a:rPr>
                <a:t>63%</a:t>
              </a:r>
            </a:p>
          </p:txBody>
        </p:sp>
        <p:sp>
          <p:nvSpPr>
            <p:cNvPr id="12" name="TextBox 11">
              <a:extLst>
                <a:ext uri="{FF2B5EF4-FFF2-40B4-BE49-F238E27FC236}">
                  <a16:creationId xmlns:a16="http://schemas.microsoft.com/office/drawing/2014/main" id="{33D01459-BCF8-4BF0-8E66-52A023C76440}"/>
                </a:ext>
              </a:extLst>
            </p:cNvPr>
            <p:cNvSpPr txBox="1"/>
            <p:nvPr/>
          </p:nvSpPr>
          <p:spPr>
            <a:xfrm>
              <a:off x="4875573" y="3090518"/>
              <a:ext cx="1637838" cy="677108"/>
            </a:xfrm>
            <a:prstGeom prst="rect">
              <a:avLst/>
            </a:prstGeom>
            <a:noFill/>
          </p:spPr>
          <p:txBody>
            <a:bodyPr wrap="square" lIns="0" tIns="0" rIns="0" bIns="0" rtlCol="0">
              <a:spAutoFit/>
            </a:bodyPr>
            <a:lstStyle/>
            <a:p>
              <a:pPr algn="ctr"/>
              <a:r>
                <a:rPr lang="en-US" sz="2200" b="1" dirty="0">
                  <a:solidFill>
                    <a:schemeClr val="accent2"/>
                  </a:solidFill>
                  <a:cs typeface="Arial"/>
                </a:rPr>
                <a:t>Data Analysis</a:t>
              </a:r>
            </a:p>
          </p:txBody>
        </p:sp>
        <p:sp>
          <p:nvSpPr>
            <p:cNvPr id="13" name="TextBox 12">
              <a:extLst>
                <a:ext uri="{FF2B5EF4-FFF2-40B4-BE49-F238E27FC236}">
                  <a16:creationId xmlns:a16="http://schemas.microsoft.com/office/drawing/2014/main" id="{99B09438-BB3C-43BB-96DA-20EC402B9022}"/>
                </a:ext>
              </a:extLst>
            </p:cNvPr>
            <p:cNvSpPr txBox="1"/>
            <p:nvPr/>
          </p:nvSpPr>
          <p:spPr>
            <a:xfrm>
              <a:off x="3154373" y="3967660"/>
              <a:ext cx="1637838" cy="230832"/>
            </a:xfrm>
            <a:prstGeom prst="rect">
              <a:avLst/>
            </a:prstGeom>
            <a:noFill/>
          </p:spPr>
          <p:txBody>
            <a:bodyPr wrap="square" lIns="0" tIns="0" rIns="0" bIns="0" rtlCol="0">
              <a:spAutoFit/>
            </a:bodyPr>
            <a:lstStyle/>
            <a:p>
              <a:pPr algn="ctr"/>
              <a:r>
                <a:rPr lang="en-US" sz="1500" b="1" dirty="0">
                  <a:solidFill>
                    <a:srgbClr val="FFFFFF"/>
                  </a:solidFill>
                  <a:cs typeface="Arial"/>
                </a:rPr>
                <a:t>22%</a:t>
              </a:r>
            </a:p>
          </p:txBody>
        </p:sp>
        <p:sp>
          <p:nvSpPr>
            <p:cNvPr id="16" name="원형 3">
              <a:extLst>
                <a:ext uri="{FF2B5EF4-FFF2-40B4-BE49-F238E27FC236}">
                  <a16:creationId xmlns:a16="http://schemas.microsoft.com/office/drawing/2014/main" id="{52F9E204-B948-4FD1-908D-A943C9E87536}"/>
                </a:ext>
              </a:extLst>
            </p:cNvPr>
            <p:cNvSpPr/>
            <p:nvPr/>
          </p:nvSpPr>
          <p:spPr bwMode="auto">
            <a:xfrm>
              <a:off x="4177488" y="1676820"/>
              <a:ext cx="3090328" cy="3185184"/>
            </a:xfrm>
            <a:prstGeom prst="pie">
              <a:avLst>
                <a:gd name="adj1" fmla="val 21000634"/>
                <a:gd name="adj2" fmla="val 1786137"/>
              </a:avLst>
            </a:prstGeom>
            <a:solidFill>
              <a:schemeClr val="accent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350" dirty="0">
                <a:cs typeface="Arial"/>
              </a:endParaRPr>
            </a:p>
          </p:txBody>
        </p:sp>
        <p:sp>
          <p:nvSpPr>
            <p:cNvPr id="17" name="원형 3">
              <a:extLst>
                <a:ext uri="{FF2B5EF4-FFF2-40B4-BE49-F238E27FC236}">
                  <a16:creationId xmlns:a16="http://schemas.microsoft.com/office/drawing/2014/main" id="{03796517-FD3D-4A18-99B8-2422D274404F}"/>
                </a:ext>
              </a:extLst>
            </p:cNvPr>
            <p:cNvSpPr/>
            <p:nvPr/>
          </p:nvSpPr>
          <p:spPr bwMode="auto">
            <a:xfrm>
              <a:off x="4181843" y="1690026"/>
              <a:ext cx="3090328" cy="3185184"/>
            </a:xfrm>
            <a:prstGeom prst="pie">
              <a:avLst>
                <a:gd name="adj1" fmla="val 18579460"/>
                <a:gd name="adj2" fmla="val 20980257"/>
              </a:avLst>
            </a:prstGeom>
            <a:solidFill>
              <a:srgbClr val="DB603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350" dirty="0">
                <a:cs typeface="Arial"/>
              </a:endParaRPr>
            </a:p>
          </p:txBody>
        </p:sp>
        <p:sp>
          <p:nvSpPr>
            <p:cNvPr id="18" name="원형 3">
              <a:extLst>
                <a:ext uri="{FF2B5EF4-FFF2-40B4-BE49-F238E27FC236}">
                  <a16:creationId xmlns:a16="http://schemas.microsoft.com/office/drawing/2014/main" id="{99E1E899-02EA-4525-8208-BC653386570C}"/>
                </a:ext>
              </a:extLst>
            </p:cNvPr>
            <p:cNvSpPr/>
            <p:nvPr/>
          </p:nvSpPr>
          <p:spPr bwMode="auto">
            <a:xfrm>
              <a:off x="4175816" y="1692659"/>
              <a:ext cx="3090328" cy="3185184"/>
            </a:xfrm>
            <a:prstGeom prst="pie">
              <a:avLst>
                <a:gd name="adj1" fmla="val 8998297"/>
                <a:gd name="adj2" fmla="val 11440260"/>
              </a:avLst>
            </a:prstGeom>
            <a:solidFill>
              <a:srgbClr val="DB603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350" dirty="0">
                <a:cs typeface="Arial"/>
              </a:endParaRPr>
            </a:p>
          </p:txBody>
        </p:sp>
        <p:sp>
          <p:nvSpPr>
            <p:cNvPr id="19" name="원형 3">
              <a:extLst>
                <a:ext uri="{FF2B5EF4-FFF2-40B4-BE49-F238E27FC236}">
                  <a16:creationId xmlns:a16="http://schemas.microsoft.com/office/drawing/2014/main" id="{FC222E4A-10EA-4005-B208-EDDECF7A6A1D}"/>
                </a:ext>
              </a:extLst>
            </p:cNvPr>
            <p:cNvSpPr/>
            <p:nvPr/>
          </p:nvSpPr>
          <p:spPr bwMode="auto">
            <a:xfrm>
              <a:off x="4183513" y="1686077"/>
              <a:ext cx="3090328" cy="3185184"/>
            </a:xfrm>
            <a:prstGeom prst="pie">
              <a:avLst>
                <a:gd name="adj1" fmla="val 13826683"/>
                <a:gd name="adj2" fmla="val 16251842"/>
              </a:avLst>
            </a:prstGeom>
            <a:solidFill>
              <a:schemeClr val="accent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350" dirty="0">
                <a:cs typeface="Arial"/>
              </a:endParaRPr>
            </a:p>
          </p:txBody>
        </p:sp>
        <p:sp>
          <p:nvSpPr>
            <p:cNvPr id="20" name="Oval 19">
              <a:extLst>
                <a:ext uri="{FF2B5EF4-FFF2-40B4-BE49-F238E27FC236}">
                  <a16:creationId xmlns:a16="http://schemas.microsoft.com/office/drawing/2014/main" id="{E6386C99-FB96-4602-813A-FC660E5543E4}"/>
                </a:ext>
              </a:extLst>
            </p:cNvPr>
            <p:cNvSpPr/>
            <p:nvPr/>
          </p:nvSpPr>
          <p:spPr>
            <a:xfrm>
              <a:off x="4809199" y="2357716"/>
              <a:ext cx="1801920" cy="180191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FFFF"/>
                  </a:solidFill>
                </a:ln>
                <a:cs typeface="Arial"/>
              </a:endParaRPr>
            </a:p>
          </p:txBody>
        </p:sp>
      </p:grpSp>
      <p:sp>
        <p:nvSpPr>
          <p:cNvPr id="21" name="Title 5">
            <a:extLst>
              <a:ext uri="{FF2B5EF4-FFF2-40B4-BE49-F238E27FC236}">
                <a16:creationId xmlns:a16="http://schemas.microsoft.com/office/drawing/2014/main" id="{86826BB4-A7CA-4604-AE8F-571539D83A2B}"/>
              </a:ext>
            </a:extLst>
          </p:cNvPr>
          <p:cNvSpPr txBox="1">
            <a:spLocks/>
          </p:cNvSpPr>
          <p:nvPr/>
        </p:nvSpPr>
        <p:spPr>
          <a:xfrm>
            <a:off x="4992828" y="3687659"/>
            <a:ext cx="1235898" cy="450663"/>
          </a:xfrm>
          <a:prstGeom prst="rect">
            <a:avLst/>
          </a:prstGeom>
        </p:spPr>
        <p:txBody>
          <a:bodyPr lIns="91440" tIns="45720" rIns="91440" bIns="45720"/>
          <a:lstStyle>
            <a:lvl1pPr marL="0" indent="0" algn="l" defTabSz="457200" rtl="0" eaLnBrk="1" latinLnBrk="0" hangingPunct="1">
              <a:spcBef>
                <a:spcPct val="0"/>
              </a:spcBef>
              <a:buNone/>
              <a:defRPr lang="en-US" sz="2800" b="1" i="0" kern="1200" baseline="0">
                <a:solidFill>
                  <a:schemeClr val="accent6">
                    <a:lumMod val="50000"/>
                  </a:schemeClr>
                </a:solidFill>
                <a:effectLst/>
                <a:latin typeface="+mj-lt"/>
                <a:ea typeface="+mj-ea"/>
                <a:cs typeface="Arial"/>
              </a:defRPr>
            </a:lvl1pPr>
          </a:lstStyle>
          <a:p>
            <a:r>
              <a:rPr lang="en-US" dirty="0"/>
              <a:t>N</a:t>
            </a:r>
            <a:r>
              <a:rPr lang="en-SG" dirty="0"/>
              <a:t>BGP</a:t>
            </a:r>
          </a:p>
        </p:txBody>
      </p:sp>
      <p:sp>
        <p:nvSpPr>
          <p:cNvPr id="2" name="TextBox 1">
            <a:extLst>
              <a:ext uri="{FF2B5EF4-FFF2-40B4-BE49-F238E27FC236}">
                <a16:creationId xmlns:a16="http://schemas.microsoft.com/office/drawing/2014/main" id="{98191F9D-1412-4474-8FD6-00F11A8B8D39}"/>
              </a:ext>
            </a:extLst>
          </p:cNvPr>
          <p:cNvSpPr txBox="1"/>
          <p:nvPr/>
        </p:nvSpPr>
        <p:spPr>
          <a:xfrm>
            <a:off x="1417767" y="3598327"/>
            <a:ext cx="1590179" cy="553998"/>
          </a:xfrm>
          <a:prstGeom prst="rect">
            <a:avLst/>
          </a:prstGeom>
          <a:noFill/>
        </p:spPr>
        <p:txBody>
          <a:bodyPr wrap="none" lIns="0" tIns="0" rIns="0" bIns="0" rtlCol="0">
            <a:spAutoFit/>
          </a:bodyPr>
          <a:lstStyle/>
          <a:p>
            <a:r>
              <a:rPr lang="en-US" b="1" dirty="0">
                <a:cs typeface="Source Sans Pro"/>
              </a:rPr>
              <a:t>Devanagari</a:t>
            </a:r>
          </a:p>
          <a:p>
            <a:r>
              <a:rPr lang="en-US" dirty="0">
                <a:cs typeface="Source Sans Pro"/>
              </a:rPr>
              <a:t>Akshat S. Joshi</a:t>
            </a:r>
            <a:endParaRPr lang="en-SG" dirty="0" err="1">
              <a:cs typeface="Source Sans Pro"/>
            </a:endParaRPr>
          </a:p>
        </p:txBody>
      </p:sp>
      <p:sp>
        <p:nvSpPr>
          <p:cNvPr id="22" name="TextBox 21">
            <a:extLst>
              <a:ext uri="{FF2B5EF4-FFF2-40B4-BE49-F238E27FC236}">
                <a16:creationId xmlns:a16="http://schemas.microsoft.com/office/drawing/2014/main" id="{DB318F08-6CC8-44C4-915C-BA6A9172A86F}"/>
              </a:ext>
            </a:extLst>
          </p:cNvPr>
          <p:cNvSpPr txBox="1"/>
          <p:nvPr/>
        </p:nvSpPr>
        <p:spPr>
          <a:xfrm>
            <a:off x="1404815" y="4496786"/>
            <a:ext cx="1795363" cy="553998"/>
          </a:xfrm>
          <a:prstGeom prst="rect">
            <a:avLst/>
          </a:prstGeom>
          <a:noFill/>
        </p:spPr>
        <p:txBody>
          <a:bodyPr wrap="none" lIns="0" tIns="0" rIns="0" bIns="0" rtlCol="0">
            <a:spAutoFit/>
          </a:bodyPr>
          <a:lstStyle/>
          <a:p>
            <a:r>
              <a:rPr lang="en-US" b="1" dirty="0">
                <a:cs typeface="Source Sans Pro"/>
              </a:rPr>
              <a:t>Gujarati</a:t>
            </a:r>
          </a:p>
          <a:p>
            <a:r>
              <a:rPr lang="en-US" dirty="0" err="1">
                <a:cs typeface="Source Sans Pro"/>
              </a:rPr>
              <a:t>Raiomond</a:t>
            </a:r>
            <a:r>
              <a:rPr lang="en-US" dirty="0">
                <a:cs typeface="Source Sans Pro"/>
              </a:rPr>
              <a:t> Doctor</a:t>
            </a:r>
            <a:endParaRPr lang="en-SG" dirty="0" err="1">
              <a:cs typeface="Source Sans Pro"/>
            </a:endParaRPr>
          </a:p>
        </p:txBody>
      </p:sp>
      <p:sp>
        <p:nvSpPr>
          <p:cNvPr id="23" name="TextBox 22">
            <a:extLst>
              <a:ext uri="{FF2B5EF4-FFF2-40B4-BE49-F238E27FC236}">
                <a16:creationId xmlns:a16="http://schemas.microsoft.com/office/drawing/2014/main" id="{F1EBBFE3-0159-4009-A1FF-A4A9F1D97D9D}"/>
              </a:ext>
            </a:extLst>
          </p:cNvPr>
          <p:cNvSpPr txBox="1"/>
          <p:nvPr/>
        </p:nvSpPr>
        <p:spPr>
          <a:xfrm>
            <a:off x="1395558" y="5379780"/>
            <a:ext cx="2192908" cy="553998"/>
          </a:xfrm>
          <a:prstGeom prst="rect">
            <a:avLst/>
          </a:prstGeom>
          <a:noFill/>
        </p:spPr>
        <p:txBody>
          <a:bodyPr wrap="none" lIns="0" tIns="0" rIns="0" bIns="0" rtlCol="0">
            <a:spAutoFit/>
          </a:bodyPr>
          <a:lstStyle/>
          <a:p>
            <a:r>
              <a:rPr lang="en-US" b="1" dirty="0">
                <a:cs typeface="Source Sans Pro"/>
              </a:rPr>
              <a:t>Gurmukhi</a:t>
            </a:r>
          </a:p>
          <a:p>
            <a:r>
              <a:rPr lang="en-US" dirty="0">
                <a:cs typeface="Source Sans Pro"/>
              </a:rPr>
              <a:t>Gurpreet Singh Lehal</a:t>
            </a:r>
            <a:endParaRPr lang="en-SG" dirty="0" err="1">
              <a:cs typeface="Source Sans Pro"/>
            </a:endParaRPr>
          </a:p>
        </p:txBody>
      </p:sp>
      <p:sp>
        <p:nvSpPr>
          <p:cNvPr id="24" name="TextBox 23">
            <a:extLst>
              <a:ext uri="{FF2B5EF4-FFF2-40B4-BE49-F238E27FC236}">
                <a16:creationId xmlns:a16="http://schemas.microsoft.com/office/drawing/2014/main" id="{E63033EE-3F98-46B9-830A-C342DE55A258}"/>
              </a:ext>
            </a:extLst>
          </p:cNvPr>
          <p:cNvSpPr txBox="1"/>
          <p:nvPr/>
        </p:nvSpPr>
        <p:spPr>
          <a:xfrm>
            <a:off x="7932521" y="2709247"/>
            <a:ext cx="1474763" cy="553998"/>
          </a:xfrm>
          <a:prstGeom prst="rect">
            <a:avLst/>
          </a:prstGeom>
          <a:noFill/>
        </p:spPr>
        <p:txBody>
          <a:bodyPr wrap="none" lIns="0" tIns="0" rIns="0" bIns="0" rtlCol="0">
            <a:spAutoFit/>
          </a:bodyPr>
          <a:lstStyle/>
          <a:p>
            <a:r>
              <a:rPr lang="en-US" b="1" dirty="0">
                <a:cs typeface="Source Sans Pro"/>
              </a:rPr>
              <a:t>Kannada</a:t>
            </a:r>
          </a:p>
          <a:p>
            <a:r>
              <a:rPr lang="en-US" dirty="0">
                <a:cs typeface="Source Sans Pro"/>
              </a:rPr>
              <a:t>U.B. Pavanaja</a:t>
            </a:r>
            <a:endParaRPr lang="en-SG" dirty="0" err="1">
              <a:cs typeface="Source Sans Pro"/>
            </a:endParaRPr>
          </a:p>
        </p:txBody>
      </p:sp>
      <p:sp>
        <p:nvSpPr>
          <p:cNvPr id="25" name="TextBox 24">
            <a:extLst>
              <a:ext uri="{FF2B5EF4-FFF2-40B4-BE49-F238E27FC236}">
                <a16:creationId xmlns:a16="http://schemas.microsoft.com/office/drawing/2014/main" id="{2246CE23-8D8F-4F57-9EDC-76D61AF0F990}"/>
              </a:ext>
            </a:extLst>
          </p:cNvPr>
          <p:cNvSpPr txBox="1"/>
          <p:nvPr/>
        </p:nvSpPr>
        <p:spPr>
          <a:xfrm>
            <a:off x="7955070" y="5656779"/>
            <a:ext cx="3346881" cy="553998"/>
          </a:xfrm>
          <a:prstGeom prst="rect">
            <a:avLst/>
          </a:prstGeom>
          <a:noFill/>
        </p:spPr>
        <p:txBody>
          <a:bodyPr wrap="square" lIns="0" tIns="0" rIns="0" bIns="0" rtlCol="0">
            <a:spAutoFit/>
          </a:bodyPr>
          <a:lstStyle/>
          <a:p>
            <a:r>
              <a:rPr lang="en-US" b="1" dirty="0">
                <a:cs typeface="Source Sans Pro"/>
              </a:rPr>
              <a:t>Telugu</a:t>
            </a:r>
          </a:p>
          <a:p>
            <a:r>
              <a:rPr lang="en-US" dirty="0">
                <a:cs typeface="Source Sans Pro"/>
              </a:rPr>
              <a:t>Uma Maheshwar G Rao</a:t>
            </a:r>
            <a:endParaRPr lang="en-SG" dirty="0" err="1">
              <a:cs typeface="Source Sans Pro"/>
            </a:endParaRPr>
          </a:p>
        </p:txBody>
      </p:sp>
      <p:sp>
        <p:nvSpPr>
          <p:cNvPr id="31" name="TextBox 30">
            <a:extLst>
              <a:ext uri="{FF2B5EF4-FFF2-40B4-BE49-F238E27FC236}">
                <a16:creationId xmlns:a16="http://schemas.microsoft.com/office/drawing/2014/main" id="{C0B16B9D-0A4E-4574-8711-135BF4E3678F}"/>
              </a:ext>
            </a:extLst>
          </p:cNvPr>
          <p:cNvSpPr txBox="1"/>
          <p:nvPr/>
        </p:nvSpPr>
        <p:spPr>
          <a:xfrm>
            <a:off x="1419466" y="2709247"/>
            <a:ext cx="2013372" cy="553998"/>
          </a:xfrm>
          <a:prstGeom prst="rect">
            <a:avLst/>
          </a:prstGeom>
          <a:noFill/>
        </p:spPr>
        <p:txBody>
          <a:bodyPr wrap="none" lIns="0" tIns="0" rIns="0" bIns="0" rtlCol="0">
            <a:spAutoFit/>
          </a:bodyPr>
          <a:lstStyle/>
          <a:p>
            <a:r>
              <a:rPr lang="en-US" b="1" dirty="0">
                <a:cs typeface="Source Sans Pro"/>
              </a:rPr>
              <a:t>Bengali</a:t>
            </a:r>
          </a:p>
          <a:p>
            <a:r>
              <a:rPr lang="en-US" dirty="0" err="1">
                <a:cs typeface="Source Sans Pro"/>
              </a:rPr>
              <a:t>Atiur</a:t>
            </a:r>
            <a:r>
              <a:rPr lang="en-US" dirty="0">
                <a:cs typeface="Source Sans Pro"/>
              </a:rPr>
              <a:t> Rahman Khan</a:t>
            </a:r>
            <a:endParaRPr lang="en-SG" dirty="0" err="1">
              <a:cs typeface="Source Sans Pro"/>
            </a:endParaRPr>
          </a:p>
        </p:txBody>
      </p:sp>
      <p:sp>
        <p:nvSpPr>
          <p:cNvPr id="32" name="TextBox 31">
            <a:extLst>
              <a:ext uri="{FF2B5EF4-FFF2-40B4-BE49-F238E27FC236}">
                <a16:creationId xmlns:a16="http://schemas.microsoft.com/office/drawing/2014/main" id="{E43B4260-BD41-46BF-B2F4-60CBB2646BB2}"/>
              </a:ext>
            </a:extLst>
          </p:cNvPr>
          <p:cNvSpPr txBox="1"/>
          <p:nvPr/>
        </p:nvSpPr>
        <p:spPr>
          <a:xfrm>
            <a:off x="7953484" y="4902341"/>
            <a:ext cx="1538883" cy="553998"/>
          </a:xfrm>
          <a:prstGeom prst="rect">
            <a:avLst/>
          </a:prstGeom>
          <a:noFill/>
        </p:spPr>
        <p:txBody>
          <a:bodyPr wrap="none" lIns="0" tIns="0" rIns="0" bIns="0" rtlCol="0">
            <a:spAutoFit/>
          </a:bodyPr>
          <a:lstStyle/>
          <a:p>
            <a:r>
              <a:rPr lang="en-US" b="1" dirty="0">
                <a:cs typeface="Source Sans Pro"/>
              </a:rPr>
              <a:t>Tamil</a:t>
            </a:r>
          </a:p>
          <a:p>
            <a:r>
              <a:rPr lang="en-US" dirty="0">
                <a:cs typeface="Source Sans Pro"/>
              </a:rPr>
              <a:t>Shanmugam R</a:t>
            </a:r>
            <a:endParaRPr lang="en-SG" dirty="0" err="1">
              <a:cs typeface="Source Sans Pro"/>
            </a:endParaRPr>
          </a:p>
        </p:txBody>
      </p:sp>
      <p:sp>
        <p:nvSpPr>
          <p:cNvPr id="33" name="TextBox 32">
            <a:extLst>
              <a:ext uri="{FF2B5EF4-FFF2-40B4-BE49-F238E27FC236}">
                <a16:creationId xmlns:a16="http://schemas.microsoft.com/office/drawing/2014/main" id="{8EEA6FD6-99E0-44E8-A82C-1BF251943889}"/>
              </a:ext>
            </a:extLst>
          </p:cNvPr>
          <p:cNvSpPr txBox="1"/>
          <p:nvPr/>
        </p:nvSpPr>
        <p:spPr>
          <a:xfrm>
            <a:off x="7932521" y="3427944"/>
            <a:ext cx="1641540" cy="553998"/>
          </a:xfrm>
          <a:prstGeom prst="rect">
            <a:avLst/>
          </a:prstGeom>
          <a:noFill/>
        </p:spPr>
        <p:txBody>
          <a:bodyPr wrap="none" lIns="0" tIns="0" rIns="0" bIns="0" rtlCol="0">
            <a:spAutoFit/>
          </a:bodyPr>
          <a:lstStyle/>
          <a:p>
            <a:r>
              <a:rPr lang="en-US" b="1" dirty="0">
                <a:cs typeface="Source Sans Pro"/>
              </a:rPr>
              <a:t>Malayalam</a:t>
            </a:r>
          </a:p>
          <a:p>
            <a:r>
              <a:rPr lang="en-US" dirty="0">
                <a:cs typeface="Source Sans Pro"/>
              </a:rPr>
              <a:t>Veena / Prasad </a:t>
            </a:r>
            <a:endParaRPr lang="en-SG" dirty="0" err="1">
              <a:cs typeface="Source Sans Pro"/>
            </a:endParaRPr>
          </a:p>
        </p:txBody>
      </p:sp>
      <p:sp>
        <p:nvSpPr>
          <p:cNvPr id="34" name="TextBox 33">
            <a:extLst>
              <a:ext uri="{FF2B5EF4-FFF2-40B4-BE49-F238E27FC236}">
                <a16:creationId xmlns:a16="http://schemas.microsoft.com/office/drawing/2014/main" id="{03773158-3982-4CA8-97E7-86E92EBA1298}"/>
              </a:ext>
            </a:extLst>
          </p:cNvPr>
          <p:cNvSpPr txBox="1"/>
          <p:nvPr/>
        </p:nvSpPr>
        <p:spPr>
          <a:xfrm>
            <a:off x="7932521" y="4192031"/>
            <a:ext cx="1679947" cy="553998"/>
          </a:xfrm>
          <a:prstGeom prst="rect">
            <a:avLst/>
          </a:prstGeom>
          <a:noFill/>
        </p:spPr>
        <p:txBody>
          <a:bodyPr wrap="none" lIns="0" tIns="0" rIns="0" bIns="0" rtlCol="0">
            <a:spAutoFit/>
          </a:bodyPr>
          <a:lstStyle/>
          <a:p>
            <a:r>
              <a:rPr lang="en-US" b="1" dirty="0">
                <a:cs typeface="Source Sans Pro"/>
              </a:rPr>
              <a:t>Oriya</a:t>
            </a:r>
          </a:p>
          <a:p>
            <a:r>
              <a:rPr lang="en-US" dirty="0">
                <a:cs typeface="Source Sans Pro"/>
              </a:rPr>
              <a:t>Kuldeep Patnaik</a:t>
            </a:r>
            <a:endParaRPr lang="en-SG" dirty="0" err="1">
              <a:cs typeface="Source Sans Pro"/>
            </a:endParaRPr>
          </a:p>
        </p:txBody>
      </p:sp>
      <p:sp>
        <p:nvSpPr>
          <p:cNvPr id="36" name="Title 5">
            <a:extLst>
              <a:ext uri="{FF2B5EF4-FFF2-40B4-BE49-F238E27FC236}">
                <a16:creationId xmlns:a16="http://schemas.microsoft.com/office/drawing/2014/main" id="{C8AE52E3-D8A0-431F-B7BD-DDB5C33CCE8C}"/>
              </a:ext>
            </a:extLst>
          </p:cNvPr>
          <p:cNvSpPr txBox="1">
            <a:spLocks/>
          </p:cNvSpPr>
          <p:nvPr/>
        </p:nvSpPr>
        <p:spPr>
          <a:xfrm>
            <a:off x="4757673" y="4159498"/>
            <a:ext cx="1801920" cy="450663"/>
          </a:xfrm>
          <a:prstGeom prst="rect">
            <a:avLst/>
          </a:prstGeom>
        </p:spPr>
        <p:txBody>
          <a:bodyPr lIns="91440" tIns="45720" rIns="91440" bIns="45720"/>
          <a:lstStyle>
            <a:lvl1pPr marL="0" indent="0" algn="l" defTabSz="457200" rtl="0" eaLnBrk="1" latinLnBrk="0" hangingPunct="1">
              <a:spcBef>
                <a:spcPct val="0"/>
              </a:spcBef>
              <a:buNone/>
              <a:defRPr lang="en-US" sz="2800" b="1" i="0" kern="1200" baseline="0">
                <a:solidFill>
                  <a:schemeClr val="accent6">
                    <a:lumMod val="50000"/>
                  </a:schemeClr>
                </a:solidFill>
                <a:effectLst/>
                <a:latin typeface="+mj-lt"/>
                <a:ea typeface="+mj-ea"/>
                <a:cs typeface="Arial"/>
              </a:defRPr>
            </a:lvl1pPr>
          </a:lstStyle>
          <a:p>
            <a:r>
              <a:rPr lang="en-US" sz="1800" dirty="0"/>
              <a:t>9 Script Leads</a:t>
            </a:r>
            <a:endParaRPr lang="en-SG" sz="1800" dirty="0"/>
          </a:p>
        </p:txBody>
      </p:sp>
      <p:sp>
        <p:nvSpPr>
          <p:cNvPr id="37" name="TextBox 36">
            <a:extLst>
              <a:ext uri="{FF2B5EF4-FFF2-40B4-BE49-F238E27FC236}">
                <a16:creationId xmlns:a16="http://schemas.microsoft.com/office/drawing/2014/main" id="{A1327AEB-FB6E-4578-9267-3FF318E1985F}"/>
              </a:ext>
            </a:extLst>
          </p:cNvPr>
          <p:cNvSpPr txBox="1"/>
          <p:nvPr/>
        </p:nvSpPr>
        <p:spPr>
          <a:xfrm>
            <a:off x="5134541" y="2822677"/>
            <a:ext cx="361218" cy="369332"/>
          </a:xfrm>
          <a:prstGeom prst="rect">
            <a:avLst/>
          </a:prstGeom>
          <a:noFill/>
        </p:spPr>
        <p:txBody>
          <a:bodyPr wrap="square" lIns="0" tIns="0" rIns="0" bIns="0" rtlCol="0">
            <a:spAutoFit/>
          </a:bodyPr>
          <a:lstStyle/>
          <a:p>
            <a:r>
              <a:rPr lang="en-US" sz="2400" b="1" dirty="0">
                <a:solidFill>
                  <a:schemeClr val="bg1"/>
                </a:solidFill>
                <a:cs typeface="Source Sans Pro"/>
              </a:rPr>
              <a:t>1</a:t>
            </a:r>
            <a:endParaRPr lang="en-SG" sz="2400" dirty="0" err="1">
              <a:solidFill>
                <a:schemeClr val="bg1"/>
              </a:solidFill>
              <a:cs typeface="Source Sans Pro"/>
            </a:endParaRPr>
          </a:p>
        </p:txBody>
      </p:sp>
      <p:sp>
        <p:nvSpPr>
          <p:cNvPr id="38" name="TextBox 37">
            <a:extLst>
              <a:ext uri="{FF2B5EF4-FFF2-40B4-BE49-F238E27FC236}">
                <a16:creationId xmlns:a16="http://schemas.microsoft.com/office/drawing/2014/main" id="{ABAA77BF-3E1D-43A1-B7EA-0FDCBCC9A273}"/>
              </a:ext>
            </a:extLst>
          </p:cNvPr>
          <p:cNvSpPr txBox="1"/>
          <p:nvPr/>
        </p:nvSpPr>
        <p:spPr>
          <a:xfrm>
            <a:off x="5915391" y="2808243"/>
            <a:ext cx="361218" cy="369332"/>
          </a:xfrm>
          <a:prstGeom prst="rect">
            <a:avLst/>
          </a:prstGeom>
          <a:noFill/>
        </p:spPr>
        <p:txBody>
          <a:bodyPr wrap="square" lIns="0" tIns="0" rIns="0" bIns="0" rtlCol="0">
            <a:spAutoFit/>
          </a:bodyPr>
          <a:lstStyle/>
          <a:p>
            <a:r>
              <a:rPr lang="en-US" sz="2400" b="1" dirty="0">
                <a:solidFill>
                  <a:schemeClr val="bg1"/>
                </a:solidFill>
                <a:cs typeface="Source Sans Pro"/>
              </a:rPr>
              <a:t>2</a:t>
            </a:r>
            <a:endParaRPr lang="en-SG" sz="2400" dirty="0" err="1">
              <a:solidFill>
                <a:schemeClr val="bg1"/>
              </a:solidFill>
              <a:cs typeface="Source Sans Pro"/>
            </a:endParaRPr>
          </a:p>
        </p:txBody>
      </p:sp>
      <p:sp>
        <p:nvSpPr>
          <p:cNvPr id="39" name="TextBox 38">
            <a:extLst>
              <a:ext uri="{FF2B5EF4-FFF2-40B4-BE49-F238E27FC236}">
                <a16:creationId xmlns:a16="http://schemas.microsoft.com/office/drawing/2014/main" id="{D2928E44-DE57-4B42-A46C-D795F7B61200}"/>
              </a:ext>
            </a:extLst>
          </p:cNvPr>
          <p:cNvSpPr txBox="1"/>
          <p:nvPr/>
        </p:nvSpPr>
        <p:spPr>
          <a:xfrm>
            <a:off x="6562726" y="3413661"/>
            <a:ext cx="361218" cy="369332"/>
          </a:xfrm>
          <a:prstGeom prst="rect">
            <a:avLst/>
          </a:prstGeom>
          <a:noFill/>
        </p:spPr>
        <p:txBody>
          <a:bodyPr wrap="square" lIns="0" tIns="0" rIns="0" bIns="0" rtlCol="0">
            <a:spAutoFit/>
          </a:bodyPr>
          <a:lstStyle/>
          <a:p>
            <a:r>
              <a:rPr lang="en-US" sz="2400" b="1" dirty="0">
                <a:solidFill>
                  <a:schemeClr val="bg1"/>
                </a:solidFill>
                <a:cs typeface="Source Sans Pro"/>
              </a:rPr>
              <a:t>3</a:t>
            </a:r>
            <a:endParaRPr lang="en-SG" sz="2400" dirty="0" err="1">
              <a:solidFill>
                <a:schemeClr val="bg1"/>
              </a:solidFill>
              <a:cs typeface="Source Sans Pro"/>
            </a:endParaRPr>
          </a:p>
        </p:txBody>
      </p:sp>
      <p:sp>
        <p:nvSpPr>
          <p:cNvPr id="40" name="TextBox 39">
            <a:extLst>
              <a:ext uri="{FF2B5EF4-FFF2-40B4-BE49-F238E27FC236}">
                <a16:creationId xmlns:a16="http://schemas.microsoft.com/office/drawing/2014/main" id="{9D9E6A27-4FA3-4C92-A6AE-09784F725289}"/>
              </a:ext>
            </a:extLst>
          </p:cNvPr>
          <p:cNvSpPr txBox="1"/>
          <p:nvPr/>
        </p:nvSpPr>
        <p:spPr>
          <a:xfrm>
            <a:off x="6717271" y="4221809"/>
            <a:ext cx="361218" cy="369332"/>
          </a:xfrm>
          <a:prstGeom prst="rect">
            <a:avLst/>
          </a:prstGeom>
          <a:noFill/>
        </p:spPr>
        <p:txBody>
          <a:bodyPr wrap="square" lIns="0" tIns="0" rIns="0" bIns="0" rtlCol="0">
            <a:spAutoFit/>
          </a:bodyPr>
          <a:lstStyle/>
          <a:p>
            <a:r>
              <a:rPr lang="en-US" sz="2400" b="1" dirty="0">
                <a:solidFill>
                  <a:schemeClr val="bg1"/>
                </a:solidFill>
                <a:cs typeface="Source Sans Pro"/>
              </a:rPr>
              <a:t>4</a:t>
            </a:r>
            <a:endParaRPr lang="en-SG" sz="2400" dirty="0" err="1">
              <a:solidFill>
                <a:schemeClr val="bg1"/>
              </a:solidFill>
              <a:cs typeface="Source Sans Pro"/>
            </a:endParaRPr>
          </a:p>
        </p:txBody>
      </p:sp>
      <p:sp>
        <p:nvSpPr>
          <p:cNvPr id="41" name="TextBox 40">
            <a:extLst>
              <a:ext uri="{FF2B5EF4-FFF2-40B4-BE49-F238E27FC236}">
                <a16:creationId xmlns:a16="http://schemas.microsoft.com/office/drawing/2014/main" id="{74F97462-2486-4E13-A710-2ECAF8C5BA84}"/>
              </a:ext>
            </a:extLst>
          </p:cNvPr>
          <p:cNvSpPr txBox="1"/>
          <p:nvPr/>
        </p:nvSpPr>
        <p:spPr>
          <a:xfrm>
            <a:off x="6255582" y="4958538"/>
            <a:ext cx="361218" cy="369332"/>
          </a:xfrm>
          <a:prstGeom prst="rect">
            <a:avLst/>
          </a:prstGeom>
          <a:noFill/>
        </p:spPr>
        <p:txBody>
          <a:bodyPr wrap="square" lIns="0" tIns="0" rIns="0" bIns="0" rtlCol="0">
            <a:spAutoFit/>
          </a:bodyPr>
          <a:lstStyle/>
          <a:p>
            <a:r>
              <a:rPr lang="en-US" sz="2400" b="1" dirty="0">
                <a:solidFill>
                  <a:schemeClr val="bg1"/>
                </a:solidFill>
                <a:cs typeface="Source Sans Pro"/>
              </a:rPr>
              <a:t>5</a:t>
            </a:r>
            <a:endParaRPr lang="en-SG" sz="2400" dirty="0" err="1">
              <a:solidFill>
                <a:schemeClr val="bg1"/>
              </a:solidFill>
              <a:cs typeface="Source Sans Pro"/>
            </a:endParaRPr>
          </a:p>
        </p:txBody>
      </p:sp>
      <p:sp>
        <p:nvSpPr>
          <p:cNvPr id="42" name="TextBox 41">
            <a:extLst>
              <a:ext uri="{FF2B5EF4-FFF2-40B4-BE49-F238E27FC236}">
                <a16:creationId xmlns:a16="http://schemas.microsoft.com/office/drawing/2014/main" id="{202F96F6-B99B-4873-85BC-B108E49EA556}"/>
              </a:ext>
            </a:extLst>
          </p:cNvPr>
          <p:cNvSpPr txBox="1"/>
          <p:nvPr/>
        </p:nvSpPr>
        <p:spPr>
          <a:xfrm>
            <a:off x="5543769" y="5225045"/>
            <a:ext cx="361218" cy="369332"/>
          </a:xfrm>
          <a:prstGeom prst="rect">
            <a:avLst/>
          </a:prstGeom>
          <a:noFill/>
        </p:spPr>
        <p:txBody>
          <a:bodyPr wrap="square" lIns="0" tIns="0" rIns="0" bIns="0" rtlCol="0">
            <a:spAutoFit/>
          </a:bodyPr>
          <a:lstStyle/>
          <a:p>
            <a:r>
              <a:rPr lang="en-US" sz="2400" b="1" dirty="0">
                <a:solidFill>
                  <a:schemeClr val="bg1"/>
                </a:solidFill>
                <a:cs typeface="Source Sans Pro"/>
              </a:rPr>
              <a:t>6</a:t>
            </a:r>
            <a:endParaRPr lang="en-SG" sz="2400" dirty="0" err="1">
              <a:solidFill>
                <a:schemeClr val="bg1"/>
              </a:solidFill>
              <a:cs typeface="Source Sans Pro"/>
            </a:endParaRPr>
          </a:p>
        </p:txBody>
      </p:sp>
      <p:sp>
        <p:nvSpPr>
          <p:cNvPr id="43" name="TextBox 42">
            <a:extLst>
              <a:ext uri="{FF2B5EF4-FFF2-40B4-BE49-F238E27FC236}">
                <a16:creationId xmlns:a16="http://schemas.microsoft.com/office/drawing/2014/main" id="{48164346-5E97-4B9F-B174-07C9D0E8D988}"/>
              </a:ext>
            </a:extLst>
          </p:cNvPr>
          <p:cNvSpPr txBox="1"/>
          <p:nvPr/>
        </p:nvSpPr>
        <p:spPr>
          <a:xfrm>
            <a:off x="4701263" y="4973601"/>
            <a:ext cx="361218" cy="369332"/>
          </a:xfrm>
          <a:prstGeom prst="rect">
            <a:avLst/>
          </a:prstGeom>
          <a:noFill/>
        </p:spPr>
        <p:txBody>
          <a:bodyPr wrap="square" lIns="0" tIns="0" rIns="0" bIns="0" rtlCol="0">
            <a:spAutoFit/>
          </a:bodyPr>
          <a:lstStyle/>
          <a:p>
            <a:r>
              <a:rPr lang="en-US" sz="2400" b="1" dirty="0">
                <a:solidFill>
                  <a:schemeClr val="bg1"/>
                </a:solidFill>
                <a:cs typeface="Source Sans Pro"/>
              </a:rPr>
              <a:t>7</a:t>
            </a:r>
            <a:endParaRPr lang="en-SG" sz="2400" dirty="0" err="1">
              <a:solidFill>
                <a:schemeClr val="bg1"/>
              </a:solidFill>
              <a:cs typeface="Source Sans Pro"/>
            </a:endParaRPr>
          </a:p>
        </p:txBody>
      </p:sp>
      <p:sp>
        <p:nvSpPr>
          <p:cNvPr id="44" name="TextBox 43">
            <a:extLst>
              <a:ext uri="{FF2B5EF4-FFF2-40B4-BE49-F238E27FC236}">
                <a16:creationId xmlns:a16="http://schemas.microsoft.com/office/drawing/2014/main" id="{A21D14F0-8260-4C9D-AD7B-A8D96264CD2F}"/>
              </a:ext>
            </a:extLst>
          </p:cNvPr>
          <p:cNvSpPr txBox="1"/>
          <p:nvPr/>
        </p:nvSpPr>
        <p:spPr>
          <a:xfrm>
            <a:off x="4298507" y="4248293"/>
            <a:ext cx="361218" cy="369332"/>
          </a:xfrm>
          <a:prstGeom prst="rect">
            <a:avLst/>
          </a:prstGeom>
          <a:noFill/>
        </p:spPr>
        <p:txBody>
          <a:bodyPr wrap="square" lIns="0" tIns="0" rIns="0" bIns="0" rtlCol="0">
            <a:spAutoFit/>
          </a:bodyPr>
          <a:lstStyle/>
          <a:p>
            <a:r>
              <a:rPr lang="en-US" sz="2400" b="1" dirty="0">
                <a:solidFill>
                  <a:schemeClr val="bg1"/>
                </a:solidFill>
                <a:cs typeface="Source Sans Pro"/>
              </a:rPr>
              <a:t>8</a:t>
            </a:r>
            <a:endParaRPr lang="en-SG" sz="2400" dirty="0" err="1">
              <a:solidFill>
                <a:schemeClr val="bg1"/>
              </a:solidFill>
              <a:cs typeface="Source Sans Pro"/>
            </a:endParaRPr>
          </a:p>
        </p:txBody>
      </p:sp>
      <p:sp>
        <p:nvSpPr>
          <p:cNvPr id="45" name="TextBox 44">
            <a:extLst>
              <a:ext uri="{FF2B5EF4-FFF2-40B4-BE49-F238E27FC236}">
                <a16:creationId xmlns:a16="http://schemas.microsoft.com/office/drawing/2014/main" id="{70111043-9C1A-4F50-8F83-86EAA8711F1A}"/>
              </a:ext>
            </a:extLst>
          </p:cNvPr>
          <p:cNvSpPr txBox="1"/>
          <p:nvPr/>
        </p:nvSpPr>
        <p:spPr>
          <a:xfrm>
            <a:off x="4465065" y="3401784"/>
            <a:ext cx="361218" cy="369332"/>
          </a:xfrm>
          <a:prstGeom prst="rect">
            <a:avLst/>
          </a:prstGeom>
          <a:noFill/>
        </p:spPr>
        <p:txBody>
          <a:bodyPr wrap="square" lIns="0" tIns="0" rIns="0" bIns="0" rtlCol="0">
            <a:spAutoFit/>
          </a:bodyPr>
          <a:lstStyle/>
          <a:p>
            <a:r>
              <a:rPr lang="en-US" sz="2400" b="1" dirty="0">
                <a:solidFill>
                  <a:schemeClr val="bg1"/>
                </a:solidFill>
                <a:cs typeface="Source Sans Pro"/>
              </a:rPr>
              <a:t>9</a:t>
            </a:r>
            <a:endParaRPr lang="en-SG" sz="2400" dirty="0" err="1">
              <a:solidFill>
                <a:schemeClr val="bg1"/>
              </a:solidFill>
              <a:cs typeface="Source Sans Pro"/>
            </a:endParaRPr>
          </a:p>
        </p:txBody>
      </p:sp>
    </p:spTree>
    <p:extLst>
      <p:ext uri="{BB962C8B-B14F-4D97-AF65-F5344CB8AC3E}">
        <p14:creationId xmlns:p14="http://schemas.microsoft.com/office/powerpoint/2010/main" val="297785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hevron 48"/>
          <p:cNvSpPr/>
          <p:nvPr/>
        </p:nvSpPr>
        <p:spPr>
          <a:xfrm>
            <a:off x="2068103" y="2747158"/>
            <a:ext cx="8641649" cy="76235"/>
          </a:xfrm>
          <a:prstGeom prst="chevron">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cs typeface="Arial"/>
            </a:endParaRPr>
          </a:p>
        </p:txBody>
      </p:sp>
      <p:sp>
        <p:nvSpPr>
          <p:cNvPr id="7" name="Oval 6"/>
          <p:cNvSpPr/>
          <p:nvPr/>
        </p:nvSpPr>
        <p:spPr>
          <a:xfrm>
            <a:off x="2386872" y="2702496"/>
            <a:ext cx="166258" cy="166258"/>
          </a:xfrm>
          <a:prstGeom prst="ellipse">
            <a:avLst/>
          </a:prstGeom>
          <a:solidFill>
            <a:srgbClr val="1D98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cs typeface="Arial"/>
            </a:endParaRPr>
          </a:p>
        </p:txBody>
      </p:sp>
      <p:sp>
        <p:nvSpPr>
          <p:cNvPr id="15" name="Oval 14"/>
          <p:cNvSpPr/>
          <p:nvPr/>
        </p:nvSpPr>
        <p:spPr>
          <a:xfrm>
            <a:off x="4870568" y="2702496"/>
            <a:ext cx="166258" cy="166258"/>
          </a:xfrm>
          <a:prstGeom prst="ellipse">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cs typeface="Arial"/>
            </a:endParaRPr>
          </a:p>
        </p:txBody>
      </p:sp>
      <p:sp>
        <p:nvSpPr>
          <p:cNvPr id="16" name="Oval 15"/>
          <p:cNvSpPr/>
          <p:nvPr/>
        </p:nvSpPr>
        <p:spPr>
          <a:xfrm>
            <a:off x="6119170" y="2702496"/>
            <a:ext cx="166258" cy="166258"/>
          </a:xfrm>
          <a:prstGeom prst="ellipse">
            <a:avLst/>
          </a:prstGeom>
          <a:solidFill>
            <a:srgbClr val="DB6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cs typeface="Arial"/>
            </a:endParaRPr>
          </a:p>
        </p:txBody>
      </p:sp>
      <p:sp>
        <p:nvSpPr>
          <p:cNvPr id="33" name="Oval 32"/>
          <p:cNvSpPr/>
          <p:nvPr/>
        </p:nvSpPr>
        <p:spPr>
          <a:xfrm>
            <a:off x="7333716" y="2702496"/>
            <a:ext cx="166258" cy="166258"/>
          </a:xfrm>
          <a:prstGeom prst="ellipse">
            <a:avLst/>
          </a:prstGeom>
          <a:solidFill>
            <a:srgbClr val="0D43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cs typeface="Arial"/>
            </a:endParaRPr>
          </a:p>
        </p:txBody>
      </p:sp>
      <p:sp>
        <p:nvSpPr>
          <p:cNvPr id="17" name="Oval 16"/>
          <p:cNvSpPr/>
          <p:nvPr/>
        </p:nvSpPr>
        <p:spPr>
          <a:xfrm>
            <a:off x="8593538" y="2709749"/>
            <a:ext cx="166258" cy="166258"/>
          </a:xfrm>
          <a:prstGeom prst="ellipse">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cs typeface="Arial"/>
            </a:endParaRPr>
          </a:p>
        </p:txBody>
      </p:sp>
      <p:grpSp>
        <p:nvGrpSpPr>
          <p:cNvPr id="14" name="Group 13"/>
          <p:cNvGrpSpPr/>
          <p:nvPr/>
        </p:nvGrpSpPr>
        <p:grpSpPr>
          <a:xfrm>
            <a:off x="1840226" y="1058910"/>
            <a:ext cx="1259550" cy="1259550"/>
            <a:chOff x="569487" y="2043501"/>
            <a:chExt cx="1346792" cy="1346792"/>
          </a:xfrm>
        </p:grpSpPr>
        <p:sp>
          <p:nvSpPr>
            <p:cNvPr id="11" name="Teardrop 10"/>
            <p:cNvSpPr/>
            <p:nvPr/>
          </p:nvSpPr>
          <p:spPr>
            <a:xfrm rot="8100000">
              <a:off x="569487" y="2043501"/>
              <a:ext cx="1346792" cy="1346792"/>
            </a:xfrm>
            <a:prstGeom prst="teardrop">
              <a:avLst>
                <a:gd name="adj" fmla="val 96125"/>
              </a:avLst>
            </a:prstGeom>
            <a:solidFill>
              <a:srgbClr val="25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12" name="TextBox 11"/>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May</a:t>
              </a:r>
            </a:p>
            <a:p>
              <a:pPr algn="ctr"/>
              <a:r>
                <a:rPr lang="en-US" dirty="0">
                  <a:solidFill>
                    <a:schemeClr val="bg1"/>
                  </a:solidFill>
                  <a:cs typeface="Arial"/>
                </a:rPr>
                <a:t>2010</a:t>
              </a:r>
            </a:p>
          </p:txBody>
        </p:sp>
      </p:grpSp>
      <p:grpSp>
        <p:nvGrpSpPr>
          <p:cNvPr id="18" name="Group 17"/>
          <p:cNvGrpSpPr/>
          <p:nvPr/>
        </p:nvGrpSpPr>
        <p:grpSpPr>
          <a:xfrm>
            <a:off x="3073777" y="1094557"/>
            <a:ext cx="1259550" cy="1774198"/>
            <a:chOff x="2105815" y="2043501"/>
            <a:chExt cx="1346792" cy="1897087"/>
          </a:xfrm>
        </p:grpSpPr>
        <p:sp>
          <p:nvSpPr>
            <p:cNvPr id="13" name="Oval 12"/>
            <p:cNvSpPr/>
            <p:nvPr/>
          </p:nvSpPr>
          <p:spPr>
            <a:xfrm>
              <a:off x="2690831" y="3762814"/>
              <a:ext cx="177774" cy="177774"/>
            </a:xfrm>
            <a:prstGeom prst="ellipse">
              <a:avLst/>
            </a:prstGeom>
            <a:solidFill>
              <a:srgbClr val="1B6F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grpSp>
          <p:nvGrpSpPr>
            <p:cNvPr id="22" name="Group 21"/>
            <p:cNvGrpSpPr/>
            <p:nvPr/>
          </p:nvGrpSpPr>
          <p:grpSpPr>
            <a:xfrm>
              <a:off x="2105815" y="2043501"/>
              <a:ext cx="1346792" cy="1346792"/>
              <a:chOff x="569487" y="2043501"/>
              <a:chExt cx="1346792" cy="1346792"/>
            </a:xfrm>
          </p:grpSpPr>
          <p:sp>
            <p:nvSpPr>
              <p:cNvPr id="23" name="Teardrop 22"/>
              <p:cNvSpPr/>
              <p:nvPr/>
            </p:nvSpPr>
            <p:spPr>
              <a:xfrm rot="8100000">
                <a:off x="569487" y="2043501"/>
                <a:ext cx="1346792" cy="1346792"/>
              </a:xfrm>
              <a:prstGeom prst="teardrop">
                <a:avLst>
                  <a:gd name="adj" fmla="val 9612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4" name="TextBox 23"/>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Aug</a:t>
                </a:r>
              </a:p>
              <a:p>
                <a:pPr algn="ctr"/>
                <a:r>
                  <a:rPr lang="en-US" dirty="0">
                    <a:solidFill>
                      <a:schemeClr val="bg1"/>
                    </a:solidFill>
                    <a:cs typeface="Arial"/>
                  </a:rPr>
                  <a:t>2014</a:t>
                </a:r>
              </a:p>
            </p:txBody>
          </p:sp>
        </p:grpSp>
      </p:grpSp>
      <p:grpSp>
        <p:nvGrpSpPr>
          <p:cNvPr id="25" name="Group 24"/>
          <p:cNvGrpSpPr/>
          <p:nvPr/>
        </p:nvGrpSpPr>
        <p:grpSpPr>
          <a:xfrm>
            <a:off x="4324257" y="1057058"/>
            <a:ext cx="1259550" cy="1259550"/>
            <a:chOff x="569487" y="2043501"/>
            <a:chExt cx="1346792" cy="1346792"/>
          </a:xfrm>
        </p:grpSpPr>
        <p:sp>
          <p:nvSpPr>
            <p:cNvPr id="26" name="Teardrop 25"/>
            <p:cNvSpPr/>
            <p:nvPr/>
          </p:nvSpPr>
          <p:spPr>
            <a:xfrm rot="8100000">
              <a:off x="569487" y="2043501"/>
              <a:ext cx="1346792" cy="1346792"/>
            </a:xfrm>
            <a:prstGeom prst="teardrop">
              <a:avLst>
                <a:gd name="adj" fmla="val 9612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8" name="TextBox 27"/>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May</a:t>
              </a:r>
            </a:p>
            <a:p>
              <a:pPr algn="ctr"/>
              <a:r>
                <a:rPr lang="en-US" dirty="0">
                  <a:solidFill>
                    <a:schemeClr val="bg1"/>
                  </a:solidFill>
                  <a:cs typeface="Arial"/>
                </a:rPr>
                <a:t>2015</a:t>
              </a:r>
            </a:p>
          </p:txBody>
        </p:sp>
      </p:grpSp>
      <p:grpSp>
        <p:nvGrpSpPr>
          <p:cNvPr id="29" name="Group 28"/>
          <p:cNvGrpSpPr/>
          <p:nvPr/>
        </p:nvGrpSpPr>
        <p:grpSpPr>
          <a:xfrm>
            <a:off x="5571052" y="1057058"/>
            <a:ext cx="1259550" cy="1259550"/>
            <a:chOff x="569487" y="2043501"/>
            <a:chExt cx="1346792" cy="1346792"/>
          </a:xfrm>
        </p:grpSpPr>
        <p:sp>
          <p:nvSpPr>
            <p:cNvPr id="31" name="Teardrop 30"/>
            <p:cNvSpPr/>
            <p:nvPr/>
          </p:nvSpPr>
          <p:spPr>
            <a:xfrm rot="8100000">
              <a:off x="569487" y="2043501"/>
              <a:ext cx="1346792" cy="1346792"/>
            </a:xfrm>
            <a:prstGeom prst="teardrop">
              <a:avLst>
                <a:gd name="adj" fmla="val 9612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34" name="TextBox 33"/>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Aug</a:t>
              </a:r>
            </a:p>
            <a:p>
              <a:pPr algn="ctr"/>
              <a:r>
                <a:rPr lang="en-US" dirty="0">
                  <a:solidFill>
                    <a:schemeClr val="bg1"/>
                  </a:solidFill>
                  <a:cs typeface="Arial"/>
                </a:rPr>
                <a:t>2017</a:t>
              </a:r>
            </a:p>
          </p:txBody>
        </p:sp>
      </p:grpSp>
      <p:grpSp>
        <p:nvGrpSpPr>
          <p:cNvPr id="43" name="Group 42"/>
          <p:cNvGrpSpPr/>
          <p:nvPr/>
        </p:nvGrpSpPr>
        <p:grpSpPr>
          <a:xfrm>
            <a:off x="6794853" y="1070206"/>
            <a:ext cx="1259550" cy="1259550"/>
            <a:chOff x="569487" y="2043501"/>
            <a:chExt cx="1346792" cy="1346792"/>
          </a:xfrm>
        </p:grpSpPr>
        <p:sp>
          <p:nvSpPr>
            <p:cNvPr id="44" name="Teardrop 43"/>
            <p:cNvSpPr/>
            <p:nvPr/>
          </p:nvSpPr>
          <p:spPr>
            <a:xfrm rot="8100000">
              <a:off x="569487" y="2043501"/>
              <a:ext cx="1346792" cy="1346792"/>
            </a:xfrm>
            <a:prstGeom prst="teardrop">
              <a:avLst>
                <a:gd name="adj" fmla="val 9612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45" name="TextBox 44"/>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Dec</a:t>
              </a:r>
            </a:p>
            <a:p>
              <a:pPr algn="ctr"/>
              <a:r>
                <a:rPr lang="en-US" dirty="0">
                  <a:solidFill>
                    <a:schemeClr val="bg1"/>
                  </a:solidFill>
                  <a:cs typeface="Arial"/>
                </a:rPr>
                <a:t>2017</a:t>
              </a:r>
            </a:p>
          </p:txBody>
        </p:sp>
      </p:grpSp>
      <p:grpSp>
        <p:nvGrpSpPr>
          <p:cNvPr id="35" name="Group 34"/>
          <p:cNvGrpSpPr/>
          <p:nvPr/>
        </p:nvGrpSpPr>
        <p:grpSpPr>
          <a:xfrm>
            <a:off x="8046892" y="1088214"/>
            <a:ext cx="1259550" cy="1259550"/>
            <a:chOff x="569487" y="2043501"/>
            <a:chExt cx="1346792" cy="1346792"/>
          </a:xfrm>
        </p:grpSpPr>
        <p:sp>
          <p:nvSpPr>
            <p:cNvPr id="36" name="Teardrop 35"/>
            <p:cNvSpPr/>
            <p:nvPr/>
          </p:nvSpPr>
          <p:spPr>
            <a:xfrm rot="8100000">
              <a:off x="569487" y="2043501"/>
              <a:ext cx="1346792" cy="1346792"/>
            </a:xfrm>
            <a:prstGeom prst="teardrop">
              <a:avLst>
                <a:gd name="adj" fmla="val 96125"/>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37" name="TextBox 36"/>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Feb</a:t>
              </a:r>
            </a:p>
            <a:p>
              <a:pPr algn="ctr"/>
              <a:r>
                <a:rPr lang="en-US" dirty="0">
                  <a:solidFill>
                    <a:schemeClr val="bg1"/>
                  </a:solidFill>
                  <a:cs typeface="Arial"/>
                </a:rPr>
                <a:t>2018</a:t>
              </a:r>
            </a:p>
          </p:txBody>
        </p:sp>
      </p:grpSp>
      <p:sp>
        <p:nvSpPr>
          <p:cNvPr id="38" name="TextBox 37"/>
          <p:cNvSpPr txBox="1"/>
          <p:nvPr/>
        </p:nvSpPr>
        <p:spPr>
          <a:xfrm>
            <a:off x="1874566" y="3032231"/>
            <a:ext cx="1190873" cy="338554"/>
          </a:xfrm>
          <a:prstGeom prst="rect">
            <a:avLst/>
          </a:prstGeom>
          <a:noFill/>
        </p:spPr>
        <p:txBody>
          <a:bodyPr wrap="square" rtlCol="0">
            <a:spAutoFit/>
          </a:bodyPr>
          <a:lstStyle/>
          <a:p>
            <a:pPr algn="ctr"/>
            <a:r>
              <a:rPr lang="en-US" sz="1600" dirty="0">
                <a:cs typeface="Arial"/>
              </a:rPr>
              <a:t>IDN ccTLD </a:t>
            </a:r>
          </a:p>
        </p:txBody>
      </p:sp>
      <p:sp>
        <p:nvSpPr>
          <p:cNvPr id="39" name="TextBox 38"/>
          <p:cNvSpPr txBox="1"/>
          <p:nvPr/>
        </p:nvSpPr>
        <p:spPr>
          <a:xfrm>
            <a:off x="3121715" y="3032232"/>
            <a:ext cx="1190873" cy="584775"/>
          </a:xfrm>
          <a:prstGeom prst="rect">
            <a:avLst/>
          </a:prstGeom>
          <a:noFill/>
        </p:spPr>
        <p:txBody>
          <a:bodyPr wrap="square" rtlCol="0">
            <a:spAutoFit/>
          </a:bodyPr>
          <a:lstStyle/>
          <a:p>
            <a:pPr algn="ctr"/>
            <a:r>
              <a:rPr lang="en-US" sz="1600" dirty="0">
                <a:cs typeface="Arial"/>
              </a:rPr>
              <a:t>ccTLD .</a:t>
            </a:r>
            <a:r>
              <a:rPr lang="en-US" sz="1600" dirty="0" err="1">
                <a:cs typeface="Arial"/>
              </a:rPr>
              <a:t>bharat</a:t>
            </a:r>
            <a:endParaRPr lang="en-US" sz="1600" dirty="0">
              <a:cs typeface="Arial"/>
            </a:endParaRPr>
          </a:p>
        </p:txBody>
      </p:sp>
      <p:sp>
        <p:nvSpPr>
          <p:cNvPr id="40" name="TextBox 39"/>
          <p:cNvSpPr txBox="1"/>
          <p:nvPr/>
        </p:nvSpPr>
        <p:spPr>
          <a:xfrm>
            <a:off x="4362767" y="3032232"/>
            <a:ext cx="1190873" cy="584775"/>
          </a:xfrm>
          <a:prstGeom prst="rect">
            <a:avLst/>
          </a:prstGeom>
          <a:noFill/>
        </p:spPr>
        <p:txBody>
          <a:bodyPr wrap="square" rtlCol="0">
            <a:spAutoFit/>
          </a:bodyPr>
          <a:lstStyle/>
          <a:p>
            <a:pPr algn="ctr"/>
            <a:r>
              <a:rPr lang="en-US" sz="1600" dirty="0">
                <a:cs typeface="Arial"/>
              </a:rPr>
              <a:t>NBGP Seated </a:t>
            </a:r>
          </a:p>
        </p:txBody>
      </p:sp>
      <p:sp>
        <p:nvSpPr>
          <p:cNvPr id="41" name="TextBox 40"/>
          <p:cNvSpPr txBox="1"/>
          <p:nvPr/>
        </p:nvSpPr>
        <p:spPr>
          <a:xfrm>
            <a:off x="5533327" y="3032232"/>
            <a:ext cx="1312609" cy="1569660"/>
          </a:xfrm>
          <a:prstGeom prst="rect">
            <a:avLst/>
          </a:prstGeom>
          <a:noFill/>
        </p:spPr>
        <p:txBody>
          <a:bodyPr wrap="square" rtlCol="0">
            <a:spAutoFit/>
          </a:bodyPr>
          <a:lstStyle/>
          <a:p>
            <a:pPr algn="ctr"/>
            <a:r>
              <a:rPr lang="en-US" sz="1600" dirty="0">
                <a:cs typeface="Arial"/>
              </a:rPr>
              <a:t>IP feedback and Draft </a:t>
            </a:r>
            <a:r>
              <a:rPr lang="en-US" sz="1600" b="1" dirty="0">
                <a:cs typeface="Arial"/>
              </a:rPr>
              <a:t>Devanagari</a:t>
            </a:r>
            <a:r>
              <a:rPr lang="en-US" sz="1600" dirty="0">
                <a:cs typeface="Arial"/>
              </a:rPr>
              <a:t> LGR is getting prepared</a:t>
            </a:r>
          </a:p>
        </p:txBody>
      </p:sp>
      <p:sp>
        <p:nvSpPr>
          <p:cNvPr id="42" name="TextBox 41"/>
          <p:cNvSpPr txBox="1"/>
          <p:nvPr/>
        </p:nvSpPr>
        <p:spPr>
          <a:xfrm>
            <a:off x="6822738" y="3032232"/>
            <a:ext cx="1190873" cy="830997"/>
          </a:xfrm>
          <a:prstGeom prst="rect">
            <a:avLst/>
          </a:prstGeom>
          <a:noFill/>
        </p:spPr>
        <p:txBody>
          <a:bodyPr wrap="square" rtlCol="0">
            <a:spAutoFit/>
          </a:bodyPr>
          <a:lstStyle/>
          <a:p>
            <a:pPr algn="ctr"/>
            <a:r>
              <a:rPr lang="en-US" sz="1600" dirty="0">
                <a:cs typeface="Arial"/>
              </a:rPr>
              <a:t>F2F meeting in Colombo</a:t>
            </a:r>
          </a:p>
        </p:txBody>
      </p:sp>
      <p:sp>
        <p:nvSpPr>
          <p:cNvPr id="47" name="TextBox 46"/>
          <p:cNvSpPr txBox="1"/>
          <p:nvPr/>
        </p:nvSpPr>
        <p:spPr>
          <a:xfrm>
            <a:off x="858981" y="5316419"/>
            <a:ext cx="10002983" cy="707886"/>
          </a:xfrm>
          <a:prstGeom prst="rect">
            <a:avLst/>
          </a:prstGeom>
          <a:noFill/>
        </p:spPr>
        <p:txBody>
          <a:bodyPr wrap="square" rtlCol="0">
            <a:spAutoFit/>
          </a:bodyPr>
          <a:lstStyle/>
          <a:p>
            <a:r>
              <a:rPr lang="en-US" sz="2000" dirty="0">
                <a:solidFill>
                  <a:srgbClr val="154A78"/>
                </a:solidFill>
                <a:cs typeface="Arial"/>
              </a:rPr>
              <a:t>Draft LGR for Devanagari is at final stages to be released for public comments. LGR for all other scripts are in the revision stage with the Integration Panel. </a:t>
            </a:r>
          </a:p>
        </p:txBody>
      </p:sp>
      <p:sp>
        <p:nvSpPr>
          <p:cNvPr id="48" name="TextBox 47"/>
          <p:cNvSpPr txBox="1"/>
          <p:nvPr/>
        </p:nvSpPr>
        <p:spPr>
          <a:xfrm>
            <a:off x="823689" y="4847815"/>
            <a:ext cx="7175410" cy="350096"/>
          </a:xfrm>
          <a:prstGeom prst="rect">
            <a:avLst/>
          </a:prstGeom>
          <a:noFill/>
        </p:spPr>
        <p:txBody>
          <a:bodyPr wrap="square" rtlCol="0">
            <a:spAutoFit/>
          </a:bodyPr>
          <a:lstStyle/>
          <a:p>
            <a:pPr>
              <a:lnSpc>
                <a:spcPts val="1980"/>
              </a:lnSpc>
            </a:pPr>
            <a:r>
              <a:rPr lang="en-US" sz="2000" b="1" dirty="0">
                <a:solidFill>
                  <a:srgbClr val="154A78"/>
                </a:solidFill>
                <a:cs typeface="Arial"/>
              </a:rPr>
              <a:t>Summary</a:t>
            </a:r>
          </a:p>
        </p:txBody>
      </p:sp>
      <p:sp>
        <p:nvSpPr>
          <p:cNvPr id="2" name="Title 1"/>
          <p:cNvSpPr>
            <a:spLocks noGrp="1"/>
          </p:cNvSpPr>
          <p:nvPr>
            <p:ph type="title"/>
          </p:nvPr>
        </p:nvSpPr>
        <p:spPr>
          <a:prstGeom prst="rect">
            <a:avLst/>
          </a:prstGeom>
        </p:spPr>
        <p:txBody>
          <a:bodyPr/>
          <a:lstStyle/>
          <a:p>
            <a:r>
              <a:rPr lang="en-US" dirty="0">
                <a:latin typeface="+mn-lt"/>
                <a:cs typeface="Arial"/>
              </a:rPr>
              <a:t>Timeline</a:t>
            </a:r>
          </a:p>
        </p:txBody>
      </p:sp>
      <p:sp>
        <p:nvSpPr>
          <p:cNvPr id="46" name="TextBox 45"/>
          <p:cNvSpPr txBox="1"/>
          <p:nvPr/>
        </p:nvSpPr>
        <p:spPr>
          <a:xfrm>
            <a:off x="7944522" y="3014539"/>
            <a:ext cx="1442958" cy="1815882"/>
          </a:xfrm>
          <a:prstGeom prst="rect">
            <a:avLst/>
          </a:prstGeom>
          <a:noFill/>
        </p:spPr>
        <p:txBody>
          <a:bodyPr wrap="square" rtlCol="0">
            <a:spAutoFit/>
          </a:bodyPr>
          <a:lstStyle/>
          <a:p>
            <a:pPr algn="ctr"/>
            <a:r>
              <a:rPr lang="en-US" sz="1600" dirty="0">
                <a:cs typeface="Arial"/>
              </a:rPr>
              <a:t>Draft of </a:t>
            </a:r>
            <a:r>
              <a:rPr lang="en-US" sz="1600" b="1" dirty="0">
                <a:cs typeface="Arial"/>
              </a:rPr>
              <a:t>Gurmukhi, Gujarati, Kannada, Telugu </a:t>
            </a:r>
            <a:r>
              <a:rPr lang="en-US" sz="1600" dirty="0">
                <a:cs typeface="Arial"/>
              </a:rPr>
              <a:t>LGR are gettering prepared</a:t>
            </a:r>
          </a:p>
        </p:txBody>
      </p:sp>
      <p:sp>
        <p:nvSpPr>
          <p:cNvPr id="50" name="Oval 49">
            <a:extLst>
              <a:ext uri="{FF2B5EF4-FFF2-40B4-BE49-F238E27FC236}">
                <a16:creationId xmlns:a16="http://schemas.microsoft.com/office/drawing/2014/main" id="{57DF5E9B-E3A3-4221-A286-BEF5077CB318}"/>
              </a:ext>
            </a:extLst>
          </p:cNvPr>
          <p:cNvSpPr/>
          <p:nvPr/>
        </p:nvSpPr>
        <p:spPr>
          <a:xfrm>
            <a:off x="9853182" y="2715187"/>
            <a:ext cx="166258" cy="16625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cs typeface="Arial"/>
            </a:endParaRPr>
          </a:p>
        </p:txBody>
      </p:sp>
      <p:grpSp>
        <p:nvGrpSpPr>
          <p:cNvPr id="51" name="Group 50">
            <a:extLst>
              <a:ext uri="{FF2B5EF4-FFF2-40B4-BE49-F238E27FC236}">
                <a16:creationId xmlns:a16="http://schemas.microsoft.com/office/drawing/2014/main" id="{B13DEDB6-AEE1-4612-A4AD-401047010467}"/>
              </a:ext>
            </a:extLst>
          </p:cNvPr>
          <p:cNvGrpSpPr/>
          <p:nvPr/>
        </p:nvGrpSpPr>
        <p:grpSpPr>
          <a:xfrm>
            <a:off x="9306536" y="1093652"/>
            <a:ext cx="1259550" cy="1259550"/>
            <a:chOff x="569487" y="2043501"/>
            <a:chExt cx="1346792" cy="1346792"/>
          </a:xfrm>
          <a:solidFill>
            <a:srgbClr val="000000"/>
          </a:solidFill>
        </p:grpSpPr>
        <p:sp>
          <p:nvSpPr>
            <p:cNvPr id="52" name="Teardrop 51">
              <a:extLst>
                <a:ext uri="{FF2B5EF4-FFF2-40B4-BE49-F238E27FC236}">
                  <a16:creationId xmlns:a16="http://schemas.microsoft.com/office/drawing/2014/main" id="{70268C92-6932-4244-A423-A6B6D4900DAD}"/>
                </a:ext>
              </a:extLst>
            </p:cNvPr>
            <p:cNvSpPr/>
            <p:nvPr/>
          </p:nvSpPr>
          <p:spPr>
            <a:xfrm rot="8100000">
              <a:off x="569487" y="2043501"/>
              <a:ext cx="1346792" cy="1346792"/>
            </a:xfrm>
            <a:prstGeom prst="teardrop">
              <a:avLst>
                <a:gd name="adj" fmla="val 9612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53" name="TextBox 52">
              <a:extLst>
                <a:ext uri="{FF2B5EF4-FFF2-40B4-BE49-F238E27FC236}">
                  <a16:creationId xmlns:a16="http://schemas.microsoft.com/office/drawing/2014/main" id="{C8C2E415-1F3D-406B-935A-4FC02294E11E}"/>
                </a:ext>
              </a:extLst>
            </p:cNvPr>
            <p:cNvSpPr txBox="1"/>
            <p:nvPr/>
          </p:nvSpPr>
          <p:spPr>
            <a:xfrm>
              <a:off x="764018" y="2386987"/>
              <a:ext cx="991129" cy="690131"/>
            </a:xfrm>
            <a:prstGeom prst="rect">
              <a:avLst/>
            </a:prstGeom>
            <a:grpFill/>
            <a:ln>
              <a:noFill/>
            </a:ln>
          </p:spPr>
          <p:txBody>
            <a:bodyPr wrap="square" rtlCol="0">
              <a:spAutoFit/>
            </a:bodyPr>
            <a:lstStyle/>
            <a:p>
              <a:pPr algn="ctr"/>
              <a:r>
                <a:rPr lang="en-US" dirty="0">
                  <a:solidFill>
                    <a:schemeClr val="bg1"/>
                  </a:solidFill>
                  <a:cs typeface="Arial"/>
                </a:rPr>
                <a:t>April</a:t>
              </a:r>
            </a:p>
            <a:p>
              <a:pPr algn="ctr"/>
              <a:r>
                <a:rPr lang="en-US" dirty="0">
                  <a:solidFill>
                    <a:schemeClr val="bg1"/>
                  </a:solidFill>
                  <a:cs typeface="Arial"/>
                </a:rPr>
                <a:t>2018</a:t>
              </a:r>
            </a:p>
          </p:txBody>
        </p:sp>
      </p:grpSp>
      <p:sp>
        <p:nvSpPr>
          <p:cNvPr id="54" name="TextBox 53">
            <a:extLst>
              <a:ext uri="{FF2B5EF4-FFF2-40B4-BE49-F238E27FC236}">
                <a16:creationId xmlns:a16="http://schemas.microsoft.com/office/drawing/2014/main" id="{553EDE65-4C4C-40E4-96EB-802FA55D5519}"/>
              </a:ext>
            </a:extLst>
          </p:cNvPr>
          <p:cNvSpPr txBox="1"/>
          <p:nvPr/>
        </p:nvSpPr>
        <p:spPr>
          <a:xfrm>
            <a:off x="9282709" y="2997145"/>
            <a:ext cx="1442958" cy="1815882"/>
          </a:xfrm>
          <a:prstGeom prst="rect">
            <a:avLst/>
          </a:prstGeom>
          <a:noFill/>
        </p:spPr>
        <p:txBody>
          <a:bodyPr wrap="square" rtlCol="0">
            <a:spAutoFit/>
          </a:bodyPr>
          <a:lstStyle/>
          <a:p>
            <a:pPr algn="ctr"/>
            <a:r>
              <a:rPr lang="en-US" sz="1600" dirty="0">
                <a:cs typeface="Arial"/>
              </a:rPr>
              <a:t>Draft LGRs are sent to IP for first comments and revised version sent to IP again.</a:t>
            </a:r>
          </a:p>
        </p:txBody>
      </p:sp>
      <p:pic>
        <p:nvPicPr>
          <p:cNvPr id="4" name="Picture 3">
            <a:extLst>
              <a:ext uri="{FF2B5EF4-FFF2-40B4-BE49-F238E27FC236}">
                <a16:creationId xmlns:a16="http://schemas.microsoft.com/office/drawing/2014/main" id="{2D0C3162-213B-4E25-8012-746CC2BCF15B}"/>
              </a:ext>
            </a:extLst>
          </p:cNvPr>
          <p:cNvPicPr>
            <a:picLocks noChangeAspect="1"/>
          </p:cNvPicPr>
          <p:nvPr/>
        </p:nvPicPr>
        <p:blipFill rotWithShape="1">
          <a:blip r:embed="rId3"/>
          <a:srcRect l="26176" t="51593" r="46218" b="32188"/>
          <a:stretch/>
        </p:blipFill>
        <p:spPr>
          <a:xfrm>
            <a:off x="3149916" y="1038667"/>
            <a:ext cx="4636114" cy="1815882"/>
          </a:xfrm>
          <a:prstGeom prst="rect">
            <a:avLst/>
          </a:prstGeom>
          <a:ln w="76200">
            <a:solidFill>
              <a:schemeClr val="tx1"/>
            </a:solidFill>
          </a:ln>
        </p:spPr>
      </p:pic>
      <p:sp>
        <p:nvSpPr>
          <p:cNvPr id="5" name="TextBox 4">
            <a:extLst>
              <a:ext uri="{FF2B5EF4-FFF2-40B4-BE49-F238E27FC236}">
                <a16:creationId xmlns:a16="http://schemas.microsoft.com/office/drawing/2014/main" id="{FCE1E609-7085-482E-8AEA-103DBD748F27}"/>
              </a:ext>
            </a:extLst>
          </p:cNvPr>
          <p:cNvSpPr txBox="1"/>
          <p:nvPr/>
        </p:nvSpPr>
        <p:spPr>
          <a:xfrm>
            <a:off x="3809984" y="1078684"/>
            <a:ext cx="2957541" cy="1477328"/>
          </a:xfrm>
          <a:prstGeom prst="rect">
            <a:avLst/>
          </a:prstGeom>
          <a:solidFill>
            <a:schemeClr val="bg1"/>
          </a:solidFill>
          <a:ln w="76200">
            <a:solidFill>
              <a:schemeClr val="bg2">
                <a:lumMod val="10000"/>
              </a:schemeClr>
            </a:solidFill>
          </a:ln>
        </p:spPr>
        <p:txBody>
          <a:bodyPr wrap="none" lIns="0" tIns="0" rIns="0" bIns="0" rtlCol="0">
            <a:spAutoFit/>
          </a:bodyPr>
          <a:lstStyle/>
          <a:p>
            <a:r>
              <a:rPr lang="en-IN" sz="9600" dirty="0">
                <a:cs typeface="Source Sans Pro"/>
              </a:rPr>
              <a:t>.</a:t>
            </a:r>
            <a:r>
              <a:rPr lang="hi-IN" sz="9600" dirty="0">
                <a:cs typeface="Source Sans Pro"/>
              </a:rPr>
              <a:t>भारत</a:t>
            </a:r>
            <a:endParaRPr lang="en-IN" sz="9600" dirty="0" err="1">
              <a:cs typeface="Source Sans Pro"/>
            </a:endParaRPr>
          </a:p>
        </p:txBody>
      </p:sp>
    </p:spTree>
    <p:extLst>
      <p:ext uri="{BB962C8B-B14F-4D97-AF65-F5344CB8AC3E}">
        <p14:creationId xmlns:p14="http://schemas.microsoft.com/office/powerpoint/2010/main" val="404374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xit" presetSubtype="10" fill="hold" nodeType="clickEffect">
                                  <p:stCondLst>
                                    <p:cond delay="0"/>
                                  </p:stCondLst>
                                  <p:childTnLst>
                                    <p:anim calcmode="lin" valueType="num">
                                      <p:cBhvr>
                                        <p:cTn id="12" dur="500"/>
                                        <p:tgtEl>
                                          <p:spTgt spid="4"/>
                                        </p:tgtEl>
                                        <p:attrNameLst>
                                          <p:attrName>ppt_w</p:attrName>
                                        </p:attrNameLst>
                                      </p:cBhvr>
                                      <p:tavLst>
                                        <p:tav tm="0">
                                          <p:val>
                                            <p:strVal val="ppt_w"/>
                                          </p:val>
                                        </p:tav>
                                        <p:tav tm="100000">
                                          <p:val>
                                            <p:fltVal val="0"/>
                                          </p:val>
                                        </p:tav>
                                      </p:tavLst>
                                    </p:anim>
                                    <p:anim calcmode="lin" valueType="num">
                                      <p:cBhvr>
                                        <p:cTn id="13" dur="500"/>
                                        <p:tgtEl>
                                          <p:spTgt spid="4"/>
                                        </p:tgtEl>
                                        <p:attrNameLst>
                                          <p:attrName>ppt_h</p:attrName>
                                        </p:attrNameLst>
                                      </p:cBhvr>
                                      <p:tavLst>
                                        <p:tav tm="0">
                                          <p:val>
                                            <p:strVal val="ppt_h"/>
                                          </p:val>
                                        </p:tav>
                                        <p:tav tm="100000">
                                          <p:val>
                                            <p:strVal val="ppt_h"/>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xit" presetSubtype="0" accel="100000" fill="hold" grpId="1" nodeType="clickEffect">
                                  <p:stCondLst>
                                    <p:cond delay="0"/>
                                  </p:stCondLst>
                                  <p:childTnLst>
                                    <p:anim calcmode="lin" valueType="num">
                                      <p:cBhvr>
                                        <p:cTn id="26" dur="500"/>
                                        <p:tgtEl>
                                          <p:spTgt spid="5"/>
                                        </p:tgtEl>
                                        <p:attrNameLst>
                                          <p:attrName>ppt_w</p:attrName>
                                        </p:attrNameLst>
                                      </p:cBhvr>
                                      <p:tavLst>
                                        <p:tav tm="0">
                                          <p:val>
                                            <p:strVal val="ppt_w"/>
                                          </p:val>
                                        </p:tav>
                                        <p:tav tm="100000">
                                          <p:val>
                                            <p:fltVal val="0"/>
                                          </p:val>
                                        </p:tav>
                                      </p:tavLst>
                                    </p:anim>
                                    <p:anim calcmode="lin" valueType="num">
                                      <p:cBhvr>
                                        <p:cTn id="27" dur="500"/>
                                        <p:tgtEl>
                                          <p:spTgt spid="5"/>
                                        </p:tgtEl>
                                        <p:attrNameLst>
                                          <p:attrName>ppt_h</p:attrName>
                                        </p:attrNameLst>
                                      </p:cBhvr>
                                      <p:tavLst>
                                        <p:tav tm="0">
                                          <p:val>
                                            <p:strVal val="ppt_h"/>
                                          </p:val>
                                        </p:tav>
                                        <p:tav tm="100000">
                                          <p:val>
                                            <p:fltVal val="0"/>
                                          </p:val>
                                        </p:tav>
                                      </p:tavLst>
                                    </p:anim>
                                    <p:anim calcmode="lin" valueType="num">
                                      <p:cBhvr>
                                        <p:cTn id="28" dur="500"/>
                                        <p:tgtEl>
                                          <p:spTgt spid="5"/>
                                        </p:tgtEl>
                                        <p:attrNameLst>
                                          <p:attrName>style.rotation</p:attrName>
                                        </p:attrNameLst>
                                      </p:cBhvr>
                                      <p:tavLst>
                                        <p:tav tm="0">
                                          <p:val>
                                            <p:fltVal val="0"/>
                                          </p:val>
                                        </p:tav>
                                        <p:tav tm="100000">
                                          <p:val>
                                            <p:fltVal val="360"/>
                                          </p:val>
                                        </p:tav>
                                      </p:tavLst>
                                    </p:anim>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hevron 48"/>
          <p:cNvSpPr/>
          <p:nvPr/>
        </p:nvSpPr>
        <p:spPr>
          <a:xfrm>
            <a:off x="2068104" y="3172029"/>
            <a:ext cx="7022592" cy="91440"/>
          </a:xfrm>
          <a:prstGeom prst="chevron">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cs typeface="Arial"/>
            </a:endParaRPr>
          </a:p>
        </p:txBody>
      </p:sp>
      <p:sp>
        <p:nvSpPr>
          <p:cNvPr id="7" name="Oval 6"/>
          <p:cNvSpPr/>
          <p:nvPr/>
        </p:nvSpPr>
        <p:spPr>
          <a:xfrm>
            <a:off x="2386872" y="3127367"/>
            <a:ext cx="166258" cy="166258"/>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sp>
        <p:nvSpPr>
          <p:cNvPr id="15" name="Oval 14"/>
          <p:cNvSpPr/>
          <p:nvPr/>
        </p:nvSpPr>
        <p:spPr>
          <a:xfrm>
            <a:off x="4870568" y="3127367"/>
            <a:ext cx="166258" cy="166258"/>
          </a:xfrm>
          <a:prstGeom prst="ellipse">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sp>
        <p:nvSpPr>
          <p:cNvPr id="16" name="Oval 15"/>
          <p:cNvSpPr/>
          <p:nvPr/>
        </p:nvSpPr>
        <p:spPr>
          <a:xfrm>
            <a:off x="6119170" y="3127367"/>
            <a:ext cx="166258" cy="166258"/>
          </a:xfrm>
          <a:prstGeom prst="ellipse">
            <a:avLst/>
          </a:prstGeom>
          <a:solidFill>
            <a:srgbClr val="DB6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sp>
        <p:nvSpPr>
          <p:cNvPr id="33" name="Oval 32"/>
          <p:cNvSpPr/>
          <p:nvPr/>
        </p:nvSpPr>
        <p:spPr>
          <a:xfrm>
            <a:off x="7333716" y="3127367"/>
            <a:ext cx="166258" cy="166258"/>
          </a:xfrm>
          <a:prstGeom prst="ellipse">
            <a:avLst/>
          </a:prstGeom>
          <a:solidFill>
            <a:srgbClr val="0D43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sp>
        <p:nvSpPr>
          <p:cNvPr id="17" name="Oval 16"/>
          <p:cNvSpPr/>
          <p:nvPr/>
        </p:nvSpPr>
        <p:spPr>
          <a:xfrm>
            <a:off x="8554625" y="3127367"/>
            <a:ext cx="166258" cy="166258"/>
          </a:xfrm>
          <a:prstGeom prst="ellipse">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grpSp>
        <p:nvGrpSpPr>
          <p:cNvPr id="14" name="Group 13"/>
          <p:cNvGrpSpPr/>
          <p:nvPr/>
        </p:nvGrpSpPr>
        <p:grpSpPr>
          <a:xfrm>
            <a:off x="1840226" y="1483781"/>
            <a:ext cx="1259550" cy="1259550"/>
            <a:chOff x="569487" y="2043501"/>
            <a:chExt cx="1346792" cy="1346792"/>
          </a:xfrm>
          <a:solidFill>
            <a:srgbClr val="000000"/>
          </a:solidFill>
        </p:grpSpPr>
        <p:sp>
          <p:nvSpPr>
            <p:cNvPr id="11" name="Teardrop 10"/>
            <p:cNvSpPr/>
            <p:nvPr/>
          </p:nvSpPr>
          <p:spPr>
            <a:xfrm rot="8100000">
              <a:off x="569487" y="2043501"/>
              <a:ext cx="1346792" cy="1346792"/>
            </a:xfrm>
            <a:prstGeom prst="teardrop">
              <a:avLst>
                <a:gd name="adj" fmla="val 9612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12" name="TextBox 11"/>
            <p:cNvSpPr txBox="1"/>
            <p:nvPr/>
          </p:nvSpPr>
          <p:spPr>
            <a:xfrm>
              <a:off x="697904" y="2386020"/>
              <a:ext cx="1079050" cy="691099"/>
            </a:xfrm>
            <a:prstGeom prst="rect">
              <a:avLst/>
            </a:prstGeom>
            <a:grpFill/>
          </p:spPr>
          <p:txBody>
            <a:bodyPr wrap="square" rtlCol="0">
              <a:spAutoFit/>
            </a:bodyPr>
            <a:lstStyle/>
            <a:p>
              <a:pPr algn="ctr"/>
              <a:r>
                <a:rPr lang="en-US" dirty="0">
                  <a:solidFill>
                    <a:schemeClr val="bg1"/>
                  </a:solidFill>
                  <a:cs typeface="Arial"/>
                </a:rPr>
                <a:t>April</a:t>
              </a:r>
            </a:p>
            <a:p>
              <a:pPr algn="ctr"/>
              <a:r>
                <a:rPr lang="en-US" dirty="0">
                  <a:solidFill>
                    <a:schemeClr val="bg1"/>
                  </a:solidFill>
                  <a:cs typeface="Arial"/>
                </a:rPr>
                <a:t>2018</a:t>
              </a:r>
            </a:p>
          </p:txBody>
        </p:sp>
      </p:grpSp>
      <p:grpSp>
        <p:nvGrpSpPr>
          <p:cNvPr id="18" name="Group 17"/>
          <p:cNvGrpSpPr/>
          <p:nvPr/>
        </p:nvGrpSpPr>
        <p:grpSpPr>
          <a:xfrm>
            <a:off x="3073777" y="1519428"/>
            <a:ext cx="1259550" cy="1774198"/>
            <a:chOff x="2105815" y="2043501"/>
            <a:chExt cx="1346792" cy="1897087"/>
          </a:xfrm>
        </p:grpSpPr>
        <p:sp>
          <p:nvSpPr>
            <p:cNvPr id="13" name="Oval 12"/>
            <p:cNvSpPr/>
            <p:nvPr/>
          </p:nvSpPr>
          <p:spPr>
            <a:xfrm>
              <a:off x="2690831" y="3762814"/>
              <a:ext cx="177774" cy="177774"/>
            </a:xfrm>
            <a:prstGeom prst="ellipse">
              <a:avLst/>
            </a:prstGeom>
            <a:solidFill>
              <a:srgbClr val="1B6F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grpSp>
          <p:nvGrpSpPr>
            <p:cNvPr id="22" name="Group 21"/>
            <p:cNvGrpSpPr/>
            <p:nvPr/>
          </p:nvGrpSpPr>
          <p:grpSpPr>
            <a:xfrm>
              <a:off x="2105815" y="2043501"/>
              <a:ext cx="1346792" cy="1346792"/>
              <a:chOff x="569487" y="2043501"/>
              <a:chExt cx="1346792" cy="1346792"/>
            </a:xfrm>
          </p:grpSpPr>
          <p:sp>
            <p:nvSpPr>
              <p:cNvPr id="23" name="Teardrop 22"/>
              <p:cNvSpPr/>
              <p:nvPr/>
            </p:nvSpPr>
            <p:spPr>
              <a:xfrm rot="8100000">
                <a:off x="569487" y="2043501"/>
                <a:ext cx="1346792" cy="1346792"/>
              </a:xfrm>
              <a:prstGeom prst="teardrop">
                <a:avLst>
                  <a:gd name="adj" fmla="val 9612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4" name="TextBox 23"/>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April</a:t>
                </a:r>
              </a:p>
              <a:p>
                <a:pPr algn="ctr"/>
                <a:r>
                  <a:rPr lang="en-US" dirty="0">
                    <a:solidFill>
                      <a:schemeClr val="bg1"/>
                    </a:solidFill>
                    <a:cs typeface="Arial"/>
                  </a:rPr>
                  <a:t>2018</a:t>
                </a:r>
              </a:p>
            </p:txBody>
          </p:sp>
        </p:grpSp>
      </p:grpSp>
      <p:grpSp>
        <p:nvGrpSpPr>
          <p:cNvPr id="25" name="Group 24"/>
          <p:cNvGrpSpPr/>
          <p:nvPr/>
        </p:nvGrpSpPr>
        <p:grpSpPr>
          <a:xfrm>
            <a:off x="4307328" y="1483781"/>
            <a:ext cx="1259550" cy="1259550"/>
            <a:chOff x="569487" y="2043501"/>
            <a:chExt cx="1346792" cy="1346792"/>
          </a:xfrm>
        </p:grpSpPr>
        <p:sp>
          <p:nvSpPr>
            <p:cNvPr id="26" name="Teardrop 25"/>
            <p:cNvSpPr/>
            <p:nvPr/>
          </p:nvSpPr>
          <p:spPr>
            <a:xfrm rot="8100000">
              <a:off x="569487" y="2043501"/>
              <a:ext cx="1346792" cy="1346792"/>
            </a:xfrm>
            <a:prstGeom prst="teardrop">
              <a:avLst>
                <a:gd name="adj" fmla="val 9612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8" name="TextBox 27"/>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May</a:t>
              </a:r>
            </a:p>
            <a:p>
              <a:pPr algn="ctr"/>
              <a:r>
                <a:rPr lang="en-US" dirty="0">
                  <a:solidFill>
                    <a:schemeClr val="bg1"/>
                  </a:solidFill>
                  <a:cs typeface="Arial"/>
                </a:rPr>
                <a:t>2018</a:t>
              </a:r>
            </a:p>
          </p:txBody>
        </p:sp>
      </p:grpSp>
      <p:grpSp>
        <p:nvGrpSpPr>
          <p:cNvPr id="29" name="Group 28"/>
          <p:cNvGrpSpPr/>
          <p:nvPr/>
        </p:nvGrpSpPr>
        <p:grpSpPr>
          <a:xfrm>
            <a:off x="5540879" y="1483781"/>
            <a:ext cx="1259550" cy="1259550"/>
            <a:chOff x="569487" y="2043501"/>
            <a:chExt cx="1346792" cy="1346792"/>
          </a:xfrm>
        </p:grpSpPr>
        <p:sp>
          <p:nvSpPr>
            <p:cNvPr id="31" name="Teardrop 30"/>
            <p:cNvSpPr/>
            <p:nvPr/>
          </p:nvSpPr>
          <p:spPr>
            <a:xfrm rot="8100000">
              <a:off x="569487" y="2043501"/>
              <a:ext cx="1346792" cy="1346792"/>
            </a:xfrm>
            <a:prstGeom prst="teardrop">
              <a:avLst>
                <a:gd name="adj" fmla="val 9612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34" name="TextBox 33"/>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June</a:t>
              </a:r>
            </a:p>
            <a:p>
              <a:pPr algn="ctr"/>
              <a:r>
                <a:rPr lang="en-US" dirty="0">
                  <a:solidFill>
                    <a:schemeClr val="bg1"/>
                  </a:solidFill>
                  <a:cs typeface="Arial"/>
                </a:rPr>
                <a:t>2018</a:t>
              </a:r>
            </a:p>
          </p:txBody>
        </p:sp>
      </p:grpSp>
      <p:grpSp>
        <p:nvGrpSpPr>
          <p:cNvPr id="43" name="Group 42"/>
          <p:cNvGrpSpPr/>
          <p:nvPr/>
        </p:nvGrpSpPr>
        <p:grpSpPr>
          <a:xfrm>
            <a:off x="6774430" y="1483781"/>
            <a:ext cx="1259550" cy="1259550"/>
            <a:chOff x="569487" y="2043501"/>
            <a:chExt cx="1346792" cy="1346792"/>
          </a:xfrm>
        </p:grpSpPr>
        <p:sp>
          <p:nvSpPr>
            <p:cNvPr id="44" name="Teardrop 43"/>
            <p:cNvSpPr/>
            <p:nvPr/>
          </p:nvSpPr>
          <p:spPr>
            <a:xfrm rot="8100000">
              <a:off x="569487" y="2043501"/>
              <a:ext cx="1346792" cy="1346792"/>
            </a:xfrm>
            <a:prstGeom prst="teardrop">
              <a:avLst>
                <a:gd name="adj" fmla="val 9612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45" name="TextBox 44"/>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June</a:t>
              </a:r>
            </a:p>
            <a:p>
              <a:pPr algn="ctr"/>
              <a:r>
                <a:rPr lang="en-US" dirty="0">
                  <a:solidFill>
                    <a:schemeClr val="bg1"/>
                  </a:solidFill>
                  <a:cs typeface="Arial"/>
                </a:rPr>
                <a:t>2018</a:t>
              </a:r>
            </a:p>
          </p:txBody>
        </p:sp>
      </p:grpSp>
      <p:grpSp>
        <p:nvGrpSpPr>
          <p:cNvPr id="35" name="Group 34"/>
          <p:cNvGrpSpPr/>
          <p:nvPr/>
        </p:nvGrpSpPr>
        <p:grpSpPr>
          <a:xfrm>
            <a:off x="8007979" y="1483781"/>
            <a:ext cx="1259550" cy="1259550"/>
            <a:chOff x="569487" y="2043501"/>
            <a:chExt cx="1346792" cy="1346792"/>
          </a:xfrm>
        </p:grpSpPr>
        <p:sp>
          <p:nvSpPr>
            <p:cNvPr id="36" name="Teardrop 35"/>
            <p:cNvSpPr/>
            <p:nvPr/>
          </p:nvSpPr>
          <p:spPr>
            <a:xfrm rot="8100000">
              <a:off x="569487" y="2043501"/>
              <a:ext cx="1346792" cy="1346792"/>
            </a:xfrm>
            <a:prstGeom prst="teardrop">
              <a:avLst>
                <a:gd name="adj" fmla="val 96125"/>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37" name="TextBox 36"/>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July</a:t>
              </a:r>
            </a:p>
            <a:p>
              <a:pPr algn="ctr"/>
              <a:r>
                <a:rPr lang="en-US" dirty="0">
                  <a:solidFill>
                    <a:schemeClr val="bg1"/>
                  </a:solidFill>
                  <a:cs typeface="Arial"/>
                </a:rPr>
                <a:t>2018</a:t>
              </a:r>
            </a:p>
          </p:txBody>
        </p:sp>
      </p:grpSp>
      <p:sp>
        <p:nvSpPr>
          <p:cNvPr id="38" name="TextBox 37"/>
          <p:cNvSpPr txBox="1"/>
          <p:nvPr/>
        </p:nvSpPr>
        <p:spPr>
          <a:xfrm>
            <a:off x="1872186" y="3457103"/>
            <a:ext cx="1222437" cy="1323439"/>
          </a:xfrm>
          <a:prstGeom prst="rect">
            <a:avLst/>
          </a:prstGeom>
          <a:noFill/>
        </p:spPr>
        <p:txBody>
          <a:bodyPr wrap="square" rtlCol="0">
            <a:spAutoFit/>
          </a:bodyPr>
          <a:lstStyle/>
          <a:p>
            <a:pPr algn="ctr"/>
            <a:r>
              <a:rPr lang="en-US" sz="1600" dirty="0">
                <a:cs typeface="Arial"/>
              </a:rPr>
              <a:t>Release of Devanagari LGR for Public Comments</a:t>
            </a:r>
          </a:p>
        </p:txBody>
      </p:sp>
      <p:sp>
        <p:nvSpPr>
          <p:cNvPr id="39" name="TextBox 38"/>
          <p:cNvSpPr txBox="1"/>
          <p:nvPr/>
        </p:nvSpPr>
        <p:spPr>
          <a:xfrm>
            <a:off x="3121715" y="3462479"/>
            <a:ext cx="1190873" cy="1569660"/>
          </a:xfrm>
          <a:prstGeom prst="rect">
            <a:avLst/>
          </a:prstGeom>
          <a:noFill/>
        </p:spPr>
        <p:txBody>
          <a:bodyPr wrap="square" rtlCol="0">
            <a:spAutoFit/>
          </a:bodyPr>
          <a:lstStyle/>
          <a:p>
            <a:pPr algn="ctr"/>
            <a:r>
              <a:rPr lang="en-US" sz="1600" dirty="0">
                <a:cs typeface="Arial"/>
              </a:rPr>
              <a:t>Send all scripts for next round of comments to IP</a:t>
            </a:r>
          </a:p>
        </p:txBody>
      </p:sp>
      <p:sp>
        <p:nvSpPr>
          <p:cNvPr id="2" name="Title 1"/>
          <p:cNvSpPr>
            <a:spLocks noGrp="1"/>
          </p:cNvSpPr>
          <p:nvPr>
            <p:ph type="title"/>
          </p:nvPr>
        </p:nvSpPr>
        <p:spPr>
          <a:prstGeom prst="rect">
            <a:avLst/>
          </a:prstGeom>
        </p:spPr>
        <p:txBody>
          <a:bodyPr/>
          <a:lstStyle/>
          <a:p>
            <a:r>
              <a:rPr lang="en-US" dirty="0">
                <a:latin typeface="+mn-lt"/>
                <a:cs typeface="Arial"/>
              </a:rPr>
              <a:t>Future Timeline</a:t>
            </a:r>
          </a:p>
        </p:txBody>
      </p:sp>
      <p:sp>
        <p:nvSpPr>
          <p:cNvPr id="40" name="TextBox 39"/>
          <p:cNvSpPr txBox="1"/>
          <p:nvPr/>
        </p:nvSpPr>
        <p:spPr>
          <a:xfrm>
            <a:off x="5588611" y="3443427"/>
            <a:ext cx="1221585" cy="1323439"/>
          </a:xfrm>
          <a:prstGeom prst="rect">
            <a:avLst/>
          </a:prstGeom>
          <a:noFill/>
        </p:spPr>
        <p:txBody>
          <a:bodyPr wrap="square" rtlCol="0">
            <a:spAutoFit/>
          </a:bodyPr>
          <a:lstStyle/>
          <a:p>
            <a:pPr algn="ctr"/>
            <a:r>
              <a:rPr lang="en-US" sz="1600" dirty="0">
                <a:cs typeface="Arial"/>
              </a:rPr>
              <a:t>Final Versions of LGR for Other Scripts</a:t>
            </a:r>
          </a:p>
        </p:txBody>
      </p:sp>
      <p:sp>
        <p:nvSpPr>
          <p:cNvPr id="41" name="TextBox 40"/>
          <p:cNvSpPr txBox="1"/>
          <p:nvPr/>
        </p:nvSpPr>
        <p:spPr>
          <a:xfrm>
            <a:off x="4378079" y="3454153"/>
            <a:ext cx="1190873" cy="1323439"/>
          </a:xfrm>
          <a:prstGeom prst="rect">
            <a:avLst/>
          </a:prstGeom>
          <a:noFill/>
        </p:spPr>
        <p:txBody>
          <a:bodyPr wrap="square" rtlCol="0">
            <a:spAutoFit/>
          </a:bodyPr>
          <a:lstStyle/>
          <a:p>
            <a:pPr algn="ctr"/>
            <a:r>
              <a:rPr lang="en-US" sz="1600" dirty="0">
                <a:cs typeface="Arial"/>
              </a:rPr>
              <a:t>Receive feedback and update the documents</a:t>
            </a:r>
          </a:p>
        </p:txBody>
      </p:sp>
      <p:sp>
        <p:nvSpPr>
          <p:cNvPr id="42" name="TextBox 41"/>
          <p:cNvSpPr txBox="1"/>
          <p:nvPr/>
        </p:nvSpPr>
        <p:spPr>
          <a:xfrm>
            <a:off x="6821409" y="3462479"/>
            <a:ext cx="1190873" cy="1077218"/>
          </a:xfrm>
          <a:prstGeom prst="rect">
            <a:avLst/>
          </a:prstGeom>
          <a:noFill/>
        </p:spPr>
        <p:txBody>
          <a:bodyPr wrap="square" rtlCol="0">
            <a:spAutoFit/>
          </a:bodyPr>
          <a:lstStyle/>
          <a:p>
            <a:pPr algn="ctr"/>
            <a:r>
              <a:rPr lang="en-US" sz="1600" dirty="0">
                <a:cs typeface="Arial"/>
              </a:rPr>
              <a:t>IP Feedback on LGRs Received</a:t>
            </a:r>
          </a:p>
        </p:txBody>
      </p:sp>
      <p:sp>
        <p:nvSpPr>
          <p:cNvPr id="46" name="TextBox 45"/>
          <p:cNvSpPr txBox="1"/>
          <p:nvPr/>
        </p:nvSpPr>
        <p:spPr>
          <a:xfrm>
            <a:off x="7894123" y="3478317"/>
            <a:ext cx="1536988" cy="1323439"/>
          </a:xfrm>
          <a:prstGeom prst="rect">
            <a:avLst/>
          </a:prstGeom>
          <a:noFill/>
        </p:spPr>
        <p:txBody>
          <a:bodyPr wrap="square" rtlCol="0">
            <a:spAutoFit/>
          </a:bodyPr>
          <a:lstStyle/>
          <a:p>
            <a:pPr algn="ctr"/>
            <a:r>
              <a:rPr lang="en-US" sz="1600" dirty="0">
                <a:cs typeface="Arial"/>
              </a:rPr>
              <a:t>Release of all Neo-</a:t>
            </a:r>
            <a:r>
              <a:rPr lang="en-US" sz="1600" dirty="0" err="1">
                <a:cs typeface="Arial"/>
              </a:rPr>
              <a:t>Brahmi</a:t>
            </a:r>
            <a:r>
              <a:rPr lang="en-US" sz="1600" dirty="0">
                <a:cs typeface="Arial"/>
              </a:rPr>
              <a:t>  LGRs for Public Comments</a:t>
            </a:r>
          </a:p>
        </p:txBody>
      </p:sp>
      <p:sp>
        <p:nvSpPr>
          <p:cNvPr id="3" name="TextBox 2">
            <a:extLst>
              <a:ext uri="{FF2B5EF4-FFF2-40B4-BE49-F238E27FC236}">
                <a16:creationId xmlns:a16="http://schemas.microsoft.com/office/drawing/2014/main" id="{81F415D9-28E6-469B-8893-A47D7BC1BC8D}"/>
              </a:ext>
            </a:extLst>
          </p:cNvPr>
          <p:cNvSpPr txBox="1"/>
          <p:nvPr/>
        </p:nvSpPr>
        <p:spPr>
          <a:xfrm>
            <a:off x="2068104" y="5653871"/>
            <a:ext cx="7707238" cy="276999"/>
          </a:xfrm>
          <a:prstGeom prst="rect">
            <a:avLst/>
          </a:prstGeom>
          <a:noFill/>
        </p:spPr>
        <p:txBody>
          <a:bodyPr wrap="none" lIns="0" tIns="0" rIns="0" bIns="0" rtlCol="0">
            <a:spAutoFit/>
          </a:bodyPr>
          <a:lstStyle/>
          <a:p>
            <a:r>
              <a:rPr lang="en-IN" b="1" dirty="0">
                <a:cs typeface="Source Sans Pro"/>
              </a:rPr>
              <a:t>Face to Face meeting in Bangladesh – Small group from Bangla Script</a:t>
            </a:r>
          </a:p>
        </p:txBody>
      </p:sp>
    </p:spTree>
    <p:extLst>
      <p:ext uri="{BB962C8B-B14F-4D97-AF65-F5344CB8AC3E}">
        <p14:creationId xmlns:p14="http://schemas.microsoft.com/office/powerpoint/2010/main" val="1967533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08F5-57E9-425A-BE65-A1014F0A1CB2}"/>
              </a:ext>
            </a:extLst>
          </p:cNvPr>
          <p:cNvSpPr>
            <a:spLocks noGrp="1"/>
          </p:cNvSpPr>
          <p:nvPr>
            <p:ph type="title"/>
          </p:nvPr>
        </p:nvSpPr>
        <p:spPr/>
        <p:txBody>
          <a:bodyPr/>
          <a:lstStyle/>
          <a:p>
            <a:r>
              <a:rPr lang="en-IN" dirty="0"/>
              <a:t>Status as of 1 January 201</a:t>
            </a:r>
            <a:r>
              <a:rPr lang="th-TH" dirty="0"/>
              <a:t>7</a:t>
            </a:r>
            <a:endParaRPr lang="en-IN" dirty="0"/>
          </a:p>
        </p:txBody>
      </p:sp>
      <p:pic>
        <p:nvPicPr>
          <p:cNvPr id="7" name="Picture 6">
            <a:extLst>
              <a:ext uri="{FF2B5EF4-FFF2-40B4-BE49-F238E27FC236}">
                <a16:creationId xmlns:a16="http://schemas.microsoft.com/office/drawing/2014/main" id="{00206309-5952-409F-A001-167C9CFD9D9E}"/>
              </a:ext>
            </a:extLst>
          </p:cNvPr>
          <p:cNvPicPr>
            <a:picLocks noChangeAspect="1"/>
          </p:cNvPicPr>
          <p:nvPr/>
        </p:nvPicPr>
        <p:blipFill>
          <a:blip r:embed="rId2"/>
          <a:stretch>
            <a:fillRect/>
          </a:stretch>
        </p:blipFill>
        <p:spPr>
          <a:xfrm>
            <a:off x="297854" y="821748"/>
            <a:ext cx="11596291" cy="5214504"/>
          </a:xfrm>
          <a:prstGeom prst="rect">
            <a:avLst/>
          </a:prstGeom>
        </p:spPr>
      </p:pic>
    </p:spTree>
    <p:extLst>
      <p:ext uri="{BB962C8B-B14F-4D97-AF65-F5344CB8AC3E}">
        <p14:creationId xmlns:p14="http://schemas.microsoft.com/office/powerpoint/2010/main" val="4083364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1DB619A-F547-4FF9-89C9-D8F32062A577}"/>
              </a:ext>
            </a:extLst>
          </p:cNvPr>
          <p:cNvSpPr>
            <a:spLocks noGrp="1"/>
          </p:cNvSpPr>
          <p:nvPr>
            <p:ph type="title"/>
          </p:nvPr>
        </p:nvSpPr>
        <p:spPr/>
        <p:txBody>
          <a:bodyPr/>
          <a:lstStyle/>
          <a:p>
            <a:r>
              <a:rPr lang="en-IN" dirty="0"/>
              <a:t>Status as of 22</a:t>
            </a:r>
            <a:r>
              <a:rPr lang="en-IN" baseline="30000" dirty="0"/>
              <a:t>nd</a:t>
            </a:r>
            <a:r>
              <a:rPr lang="en-IN" dirty="0"/>
              <a:t> April 2018</a:t>
            </a:r>
            <a:br>
              <a:rPr lang="en-IN" dirty="0"/>
            </a:br>
            <a:endParaRPr lang="en-SG" dirty="0"/>
          </a:p>
        </p:txBody>
      </p:sp>
      <p:graphicFrame>
        <p:nvGraphicFramePr>
          <p:cNvPr id="2" name="Table 1">
            <a:extLst>
              <a:ext uri="{FF2B5EF4-FFF2-40B4-BE49-F238E27FC236}">
                <a16:creationId xmlns:a16="http://schemas.microsoft.com/office/drawing/2014/main" id="{D7808EB7-7AE5-48F5-A790-8B6F3F3D677A}"/>
              </a:ext>
            </a:extLst>
          </p:cNvPr>
          <p:cNvGraphicFramePr>
            <a:graphicFrameLocks noGrp="1"/>
          </p:cNvGraphicFramePr>
          <p:nvPr>
            <p:extLst>
              <p:ext uri="{D42A27DB-BD31-4B8C-83A1-F6EECF244321}">
                <p14:modId xmlns:p14="http://schemas.microsoft.com/office/powerpoint/2010/main" val="1512310185"/>
              </p:ext>
            </p:extLst>
          </p:nvPr>
        </p:nvGraphicFramePr>
        <p:xfrm>
          <a:off x="364638" y="682995"/>
          <a:ext cx="11359879" cy="5492010"/>
        </p:xfrm>
        <a:graphic>
          <a:graphicData uri="http://schemas.openxmlformats.org/drawingml/2006/table">
            <a:tbl>
              <a:tblPr>
                <a:tableStyleId>{5C22544A-7EE6-4342-B048-85BDC9FD1C3A}</a:tableStyleId>
              </a:tblPr>
              <a:tblGrid>
                <a:gridCol w="1255058">
                  <a:extLst>
                    <a:ext uri="{9D8B030D-6E8A-4147-A177-3AD203B41FA5}">
                      <a16:colId xmlns:a16="http://schemas.microsoft.com/office/drawing/2014/main" val="1377712531"/>
                    </a:ext>
                  </a:extLst>
                </a:gridCol>
                <a:gridCol w="965429">
                  <a:extLst>
                    <a:ext uri="{9D8B030D-6E8A-4147-A177-3AD203B41FA5}">
                      <a16:colId xmlns:a16="http://schemas.microsoft.com/office/drawing/2014/main" val="452737733"/>
                    </a:ext>
                  </a:extLst>
                </a:gridCol>
                <a:gridCol w="1078062">
                  <a:extLst>
                    <a:ext uri="{9D8B030D-6E8A-4147-A177-3AD203B41FA5}">
                      <a16:colId xmlns:a16="http://schemas.microsoft.com/office/drawing/2014/main" val="2231008700"/>
                    </a:ext>
                  </a:extLst>
                </a:gridCol>
                <a:gridCol w="884977">
                  <a:extLst>
                    <a:ext uri="{9D8B030D-6E8A-4147-A177-3AD203B41FA5}">
                      <a16:colId xmlns:a16="http://schemas.microsoft.com/office/drawing/2014/main" val="3927609443"/>
                    </a:ext>
                  </a:extLst>
                </a:gridCol>
                <a:gridCol w="981519">
                  <a:extLst>
                    <a:ext uri="{9D8B030D-6E8A-4147-A177-3AD203B41FA5}">
                      <a16:colId xmlns:a16="http://schemas.microsoft.com/office/drawing/2014/main" val="3517928711"/>
                    </a:ext>
                  </a:extLst>
                </a:gridCol>
                <a:gridCol w="643619">
                  <a:extLst>
                    <a:ext uri="{9D8B030D-6E8A-4147-A177-3AD203B41FA5}">
                      <a16:colId xmlns:a16="http://schemas.microsoft.com/office/drawing/2014/main" val="2785202842"/>
                    </a:ext>
                  </a:extLst>
                </a:gridCol>
                <a:gridCol w="1078062">
                  <a:extLst>
                    <a:ext uri="{9D8B030D-6E8A-4147-A177-3AD203B41FA5}">
                      <a16:colId xmlns:a16="http://schemas.microsoft.com/office/drawing/2014/main" val="3789529491"/>
                    </a:ext>
                  </a:extLst>
                </a:gridCol>
                <a:gridCol w="949338">
                  <a:extLst>
                    <a:ext uri="{9D8B030D-6E8A-4147-A177-3AD203B41FA5}">
                      <a16:colId xmlns:a16="http://schemas.microsoft.com/office/drawing/2014/main" val="1211618040"/>
                    </a:ext>
                  </a:extLst>
                </a:gridCol>
                <a:gridCol w="1383782">
                  <a:extLst>
                    <a:ext uri="{9D8B030D-6E8A-4147-A177-3AD203B41FA5}">
                      <a16:colId xmlns:a16="http://schemas.microsoft.com/office/drawing/2014/main" val="2305934024"/>
                    </a:ext>
                  </a:extLst>
                </a:gridCol>
                <a:gridCol w="1190695">
                  <a:extLst>
                    <a:ext uri="{9D8B030D-6E8A-4147-A177-3AD203B41FA5}">
                      <a16:colId xmlns:a16="http://schemas.microsoft.com/office/drawing/2014/main" val="1232520767"/>
                    </a:ext>
                  </a:extLst>
                </a:gridCol>
                <a:gridCol w="949338">
                  <a:extLst>
                    <a:ext uri="{9D8B030D-6E8A-4147-A177-3AD203B41FA5}">
                      <a16:colId xmlns:a16="http://schemas.microsoft.com/office/drawing/2014/main" val="3469505504"/>
                    </a:ext>
                  </a:extLst>
                </a:gridCol>
              </a:tblGrid>
              <a:tr h="698983">
                <a:tc>
                  <a:txBody>
                    <a:bodyPr/>
                    <a:lstStyle/>
                    <a:p>
                      <a:pPr algn="ctr" fontAlgn="ctr"/>
                      <a:r>
                        <a:rPr lang="en-IN" sz="1100" b="1" u="none" strike="noStrike" dirty="0">
                          <a:effectLst/>
                        </a:rPr>
                        <a:t>Script</a:t>
                      </a:r>
                      <a:endParaRPr lang="en-IN" sz="11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b="1" u="none" strike="noStrike" dirty="0">
                          <a:effectLst/>
                        </a:rPr>
                        <a:t>Sufficient Resource Onboard?</a:t>
                      </a:r>
                      <a:endParaRPr lang="en-IN" sz="11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b="1" u="none" strike="noStrike" dirty="0">
                          <a:effectLst/>
                        </a:rPr>
                        <a:t>Prepare the first draft of the LGR</a:t>
                      </a:r>
                      <a:endParaRPr lang="en-IN" sz="11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b="1" u="none" strike="noStrike" dirty="0">
                          <a:effectLst/>
                        </a:rPr>
                        <a:t>Finalize the draft</a:t>
                      </a:r>
                      <a:endParaRPr lang="en-IN" sz="11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b="1" u="none" strike="noStrike" dirty="0">
                          <a:effectLst/>
                        </a:rPr>
                        <a:t>Proposal is agreed by NBGP</a:t>
                      </a:r>
                      <a:endParaRPr lang="en-IN" sz="11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b="1" u="none" strike="noStrike" dirty="0">
                          <a:effectLst/>
                        </a:rPr>
                        <a:t>Create XML</a:t>
                      </a:r>
                      <a:endParaRPr lang="en-IN" sz="11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b="1" u="none" strike="noStrike" dirty="0">
                          <a:effectLst/>
                        </a:rPr>
                        <a:t>XML is agreed by NBGP</a:t>
                      </a:r>
                      <a:endParaRPr lang="en-IN" sz="11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b="1" u="none" strike="noStrike" dirty="0">
                          <a:effectLst/>
                        </a:rPr>
                        <a:t>Create the test labels file</a:t>
                      </a:r>
                      <a:endParaRPr lang="en-IN" sz="11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b="1" u="none" strike="noStrike" dirty="0">
                          <a:effectLst/>
                        </a:rPr>
                        <a:t>Number of revision rounds with the IP</a:t>
                      </a:r>
                      <a:endParaRPr lang="en-IN" sz="11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b="1" u="none" strike="noStrike" dirty="0">
                          <a:effectLst/>
                        </a:rPr>
                        <a:t>Incorporate IP Feedback</a:t>
                      </a:r>
                      <a:endParaRPr lang="en-IN" sz="11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b="1" u="none" strike="noStrike" dirty="0">
                          <a:effectLst/>
                        </a:rPr>
                        <a:t>Public Comment</a:t>
                      </a:r>
                      <a:endParaRPr lang="en-IN" sz="1100" b="1" i="0" u="none" strike="noStrike" dirty="0">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1605963478"/>
                  </a:ext>
                </a:extLst>
              </a:tr>
              <a:tr h="430953">
                <a:tc>
                  <a:txBody>
                    <a:bodyPr/>
                    <a:lstStyle/>
                    <a:p>
                      <a:pPr algn="ctr" fontAlgn="ctr"/>
                      <a:r>
                        <a:rPr lang="en-IN" sz="1100" b="1" u="none" strike="noStrike" dirty="0">
                          <a:effectLst/>
                        </a:rPr>
                        <a:t>Devanagari</a:t>
                      </a:r>
                      <a:endParaRPr lang="en-IN" sz="11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dirty="0">
                          <a:effectLst/>
                        </a:rPr>
                        <a:t>7</a:t>
                      </a:r>
                      <a:endParaRPr lang="en-IN" sz="11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000" u="none" strike="noStrike" dirty="0">
                          <a:effectLst/>
                        </a:rPr>
                        <a:t>Ongoing, due 27 Apr</a:t>
                      </a:r>
                      <a:endParaRPr lang="en-IN" sz="1000" b="1" i="0" u="none" strike="noStrike" dirty="0">
                        <a:solidFill>
                          <a:srgbClr val="6AA84F"/>
                        </a:solidFill>
                        <a:effectLst/>
                        <a:latin typeface="Arial" panose="020B0604020202020204" pitchFamily="34" charset="0"/>
                      </a:endParaRPr>
                    </a:p>
                  </a:txBody>
                  <a:tcPr marL="3810" marR="3810" marT="3810" marB="0" anchor="ctr"/>
                </a:tc>
                <a:tc>
                  <a:txBody>
                    <a:bodyPr/>
                    <a:lstStyle/>
                    <a:p>
                      <a:pPr algn="ctr" fontAlgn="ctr"/>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4194129079"/>
                  </a:ext>
                </a:extLst>
              </a:tr>
              <a:tr h="504529">
                <a:tc>
                  <a:txBody>
                    <a:bodyPr/>
                    <a:lstStyle/>
                    <a:p>
                      <a:pPr algn="ctr" fontAlgn="ctr"/>
                      <a:r>
                        <a:rPr lang="en-IN" sz="1100" b="1" u="none" strike="noStrike" dirty="0">
                          <a:effectLst/>
                        </a:rPr>
                        <a:t>Gujarati</a:t>
                      </a:r>
                      <a:endParaRPr lang="en-IN" sz="11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dirty="0">
                          <a:effectLst/>
                        </a:rPr>
                        <a:t>✓</a:t>
                      </a:r>
                      <a:endParaRPr lang="en-IN" sz="11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000" u="none" strike="noStrike">
                          <a:effectLst/>
                        </a:rPr>
                        <a:t>Ongoing, due 27 Apr</a:t>
                      </a:r>
                      <a:endParaRPr lang="en-IN" sz="1000" b="1" i="0" u="none" strike="noStrike">
                        <a:solidFill>
                          <a:srgbClr val="6AA84F"/>
                        </a:solidFill>
                        <a:effectLst/>
                        <a:latin typeface="Arial" panose="020B0604020202020204" pitchFamily="34" charset="0"/>
                      </a:endParaRPr>
                    </a:p>
                  </a:txBody>
                  <a:tcPr marL="3810" marR="3810" marT="3810" marB="0" anchor="ctr"/>
                </a:tc>
                <a:tc>
                  <a:txBody>
                    <a:bodyPr/>
                    <a:lstStyle/>
                    <a:p>
                      <a:pPr algn="ctr" fontAlgn="ctr"/>
                      <a:r>
                        <a:rPr lang="en-IN" sz="1100" u="none" strike="noStrike" dirty="0">
                          <a:effectLst/>
                        </a:rPr>
                        <a:t> </a:t>
                      </a:r>
                      <a:endParaRPr lang="en-IN" sz="1100" b="0" i="0" u="none" strike="noStrike" dirty="0">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626742732"/>
                  </a:ext>
                </a:extLst>
              </a:tr>
              <a:tr h="430953">
                <a:tc>
                  <a:txBody>
                    <a:bodyPr/>
                    <a:lstStyle/>
                    <a:p>
                      <a:pPr algn="ctr" fontAlgn="ctr"/>
                      <a:r>
                        <a:rPr lang="en-IN" sz="1100" b="1" u="none" strike="noStrike" dirty="0">
                          <a:effectLst/>
                        </a:rPr>
                        <a:t>Gurmukhi</a:t>
                      </a:r>
                      <a:endParaRPr lang="en-IN" sz="11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000" u="none" strike="noStrike">
                          <a:effectLst/>
                        </a:rPr>
                        <a:t>Ongoing, due 27 Apr</a:t>
                      </a:r>
                      <a:endParaRPr lang="en-IN" sz="1000" b="1" i="0" u="none" strike="noStrike">
                        <a:solidFill>
                          <a:srgbClr val="6AA84F"/>
                        </a:solidFill>
                        <a:effectLst/>
                        <a:latin typeface="Arial" panose="020B0604020202020204" pitchFamily="34" charset="0"/>
                      </a:endParaRPr>
                    </a:p>
                  </a:txBody>
                  <a:tcPr marL="3810" marR="3810" marT="3810" marB="0" anchor="ctr"/>
                </a:tc>
                <a:tc>
                  <a:txBody>
                    <a:bodyPr/>
                    <a:lstStyle/>
                    <a:p>
                      <a:pPr algn="ctr" fontAlgn="ctr"/>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238659583"/>
                  </a:ext>
                </a:extLst>
              </a:tr>
              <a:tr h="430953">
                <a:tc>
                  <a:txBody>
                    <a:bodyPr/>
                    <a:lstStyle/>
                    <a:p>
                      <a:pPr algn="ctr" fontAlgn="ctr"/>
                      <a:r>
                        <a:rPr lang="en-IN" sz="1100" b="1" u="none" strike="noStrike" dirty="0">
                          <a:effectLst/>
                        </a:rPr>
                        <a:t>Kannada</a:t>
                      </a:r>
                      <a:endParaRPr lang="en-IN" sz="11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000" u="none" strike="noStrike">
                          <a:effectLst/>
                        </a:rPr>
                        <a:t>Ongoing, due 27 Apr</a:t>
                      </a:r>
                      <a:endParaRPr lang="en-IN" sz="1000" b="1" i="0" u="none" strike="noStrike">
                        <a:solidFill>
                          <a:srgbClr val="6AA84F"/>
                        </a:solidFill>
                        <a:effectLst/>
                        <a:latin typeface="Arial" panose="020B0604020202020204" pitchFamily="34" charset="0"/>
                      </a:endParaRPr>
                    </a:p>
                  </a:txBody>
                  <a:tcPr marL="3810" marR="3810" marT="3810" marB="0" anchor="ctr"/>
                </a:tc>
                <a:tc>
                  <a:txBody>
                    <a:bodyPr/>
                    <a:lstStyle/>
                    <a:p>
                      <a:pPr algn="ctr" fontAlgn="ctr"/>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2882346030"/>
                  </a:ext>
                </a:extLst>
              </a:tr>
              <a:tr h="504529">
                <a:tc>
                  <a:txBody>
                    <a:bodyPr/>
                    <a:lstStyle/>
                    <a:p>
                      <a:pPr algn="ctr" fontAlgn="ctr"/>
                      <a:r>
                        <a:rPr lang="en-IN" sz="1100" b="1" u="none" strike="noStrike" dirty="0">
                          <a:effectLst/>
                        </a:rPr>
                        <a:t>Malayalam</a:t>
                      </a:r>
                      <a:endParaRPr lang="en-IN" sz="11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000" u="none" strike="noStrike">
                          <a:effectLst/>
                        </a:rPr>
                        <a:t>Going to submit after F2F</a:t>
                      </a:r>
                      <a:endParaRPr lang="en-IN" sz="1000" b="1" i="0" u="none" strike="noStrike">
                        <a:solidFill>
                          <a:srgbClr val="6AA84F"/>
                        </a:solidFill>
                        <a:effectLst/>
                        <a:latin typeface="Arial" panose="020B0604020202020204" pitchFamily="34" charset="0"/>
                      </a:endParaRPr>
                    </a:p>
                  </a:txBody>
                  <a:tcPr marL="3810" marR="3810" marT="3810" marB="0" anchor="ctr"/>
                </a:tc>
                <a:tc>
                  <a:txBody>
                    <a:bodyPr/>
                    <a:lstStyle/>
                    <a:p>
                      <a:pPr algn="ctr" fontAlgn="ctr"/>
                      <a:r>
                        <a:rPr lang="en-IN" sz="1000" u="none" strike="noStrike">
                          <a:effectLst/>
                        </a:rPr>
                        <a:t> </a:t>
                      </a:r>
                      <a:endParaRPr lang="en-IN" sz="1000" b="0" i="0" u="none" strike="noStrike">
                        <a:solidFill>
                          <a:srgbClr val="000000"/>
                        </a:solidFill>
                        <a:effectLst/>
                        <a:latin typeface="Arial" panose="020B0604020202020204" pitchFamily="34" charset="0"/>
                      </a:endParaRPr>
                    </a:p>
                  </a:txBody>
                  <a:tcPr marL="3810" marR="3810" marT="3810" marB="0" anchor="ctr"/>
                </a:tc>
                <a:tc>
                  <a:txBody>
                    <a:bodyPr/>
                    <a:lstStyle/>
                    <a:p>
                      <a:pPr algn="ctr" fontAlgn="ctr"/>
                      <a:r>
                        <a:rPr lang="en-IN" sz="1000" u="none" strike="noStrike">
                          <a:effectLst/>
                        </a:rPr>
                        <a:t> </a:t>
                      </a:r>
                      <a:endParaRPr lang="en-IN" sz="1000" b="0" i="0" u="none" strike="noStrike">
                        <a:solidFill>
                          <a:srgbClr val="000000"/>
                        </a:solidFill>
                        <a:effectLst/>
                        <a:latin typeface="Arial" panose="020B0604020202020204" pitchFamily="34" charset="0"/>
                      </a:endParaRPr>
                    </a:p>
                  </a:txBody>
                  <a:tcPr marL="3810" marR="3810" marT="3810" marB="0" anchor="ctr"/>
                </a:tc>
                <a:extLst>
                  <a:ext uri="{0D108BD9-81ED-4DB2-BD59-A6C34878D82A}">
                    <a16:rowId xmlns:a16="http://schemas.microsoft.com/office/drawing/2014/main" val="710354205"/>
                  </a:ext>
                </a:extLst>
              </a:tr>
              <a:tr h="551828">
                <a:tc>
                  <a:txBody>
                    <a:bodyPr/>
                    <a:lstStyle/>
                    <a:p>
                      <a:pPr algn="ctr" fontAlgn="ctr"/>
                      <a:r>
                        <a:rPr lang="en-IN" sz="1100" b="1" u="none" strike="noStrike" dirty="0">
                          <a:effectLst/>
                        </a:rPr>
                        <a:t>Tamil</a:t>
                      </a:r>
                      <a:endParaRPr lang="en-IN" sz="11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000" u="none" strike="noStrike">
                          <a:effectLst/>
                        </a:rPr>
                        <a:t>1</a:t>
                      </a:r>
                      <a:endParaRPr lang="en-IN" sz="1000" b="0" i="0" u="none" strike="noStrike">
                        <a:solidFill>
                          <a:srgbClr val="000000"/>
                        </a:solidFill>
                        <a:effectLst/>
                        <a:latin typeface="Arial" panose="020B0604020202020204" pitchFamily="34" charset="0"/>
                      </a:endParaRPr>
                    </a:p>
                  </a:txBody>
                  <a:tcPr marL="3810" marR="3810" marT="3810" marB="0" anchor="ctr"/>
                </a:tc>
                <a:tc>
                  <a:txBody>
                    <a:bodyPr/>
                    <a:lstStyle/>
                    <a:p>
                      <a:pPr algn="ctr" fontAlgn="ctr"/>
                      <a:r>
                        <a:rPr lang="en-IN" sz="1000" u="none" strike="noStrike">
                          <a:effectLst/>
                        </a:rPr>
                        <a:t> </a:t>
                      </a:r>
                      <a:endParaRPr lang="en-IN" sz="1000" b="0" i="0" u="none" strike="noStrike">
                        <a:solidFill>
                          <a:srgbClr val="000000"/>
                        </a:solidFill>
                        <a:effectLst/>
                        <a:latin typeface="Arial" panose="020B0604020202020204" pitchFamily="34" charset="0"/>
                      </a:endParaRPr>
                    </a:p>
                  </a:txBody>
                  <a:tcPr marL="3810" marR="3810" marT="3810" marB="0" anchor="ctr"/>
                </a:tc>
                <a:tc>
                  <a:txBody>
                    <a:bodyPr/>
                    <a:lstStyle/>
                    <a:p>
                      <a:pPr algn="ctr" fontAlgn="ctr"/>
                      <a:r>
                        <a:rPr lang="en-IN" sz="1000" u="none" strike="noStrike">
                          <a:effectLst/>
                        </a:rPr>
                        <a:t> </a:t>
                      </a:r>
                      <a:endParaRPr lang="en-IN" sz="1000" b="0" i="0" u="none" strike="noStrike">
                        <a:solidFill>
                          <a:srgbClr val="000000"/>
                        </a:solidFill>
                        <a:effectLst/>
                        <a:latin typeface="Arial" panose="020B0604020202020204" pitchFamily="34" charset="0"/>
                      </a:endParaRPr>
                    </a:p>
                  </a:txBody>
                  <a:tcPr marL="3810" marR="3810" marT="3810" marB="0" anchor="ctr"/>
                </a:tc>
                <a:extLst>
                  <a:ext uri="{0D108BD9-81ED-4DB2-BD59-A6C34878D82A}">
                    <a16:rowId xmlns:a16="http://schemas.microsoft.com/office/drawing/2014/main" val="735698098"/>
                  </a:ext>
                </a:extLst>
              </a:tr>
              <a:tr h="604383">
                <a:tc>
                  <a:txBody>
                    <a:bodyPr/>
                    <a:lstStyle/>
                    <a:p>
                      <a:pPr algn="ctr" fontAlgn="ctr"/>
                      <a:r>
                        <a:rPr lang="en-IN" sz="1100" b="1" u="none" strike="noStrike" dirty="0">
                          <a:effectLst/>
                        </a:rPr>
                        <a:t>Telugu</a:t>
                      </a:r>
                      <a:endParaRPr lang="en-IN" sz="11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000" u="none" strike="noStrike">
                          <a:effectLst/>
                        </a:rPr>
                        <a:t>Ongoing, due 27 Apr</a:t>
                      </a:r>
                      <a:endParaRPr lang="en-IN" sz="1000" b="1" i="0" u="none" strike="noStrike">
                        <a:solidFill>
                          <a:srgbClr val="6AA84F"/>
                        </a:solidFill>
                        <a:effectLst/>
                        <a:latin typeface="Arial" panose="020B0604020202020204" pitchFamily="34" charset="0"/>
                      </a:endParaRPr>
                    </a:p>
                  </a:txBody>
                  <a:tcPr marL="3810" marR="3810" marT="3810"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000" u="none" strike="noStrike">
                          <a:effectLst/>
                        </a:rPr>
                        <a:t>Ongoing, due 27 Apr</a:t>
                      </a:r>
                      <a:endParaRPr lang="en-IN" sz="1000" b="1" i="0" u="none" strike="noStrike">
                        <a:solidFill>
                          <a:srgbClr val="6AA84F"/>
                        </a:solidFill>
                        <a:effectLst/>
                        <a:latin typeface="Arial" panose="020B0604020202020204" pitchFamily="34" charset="0"/>
                      </a:endParaRPr>
                    </a:p>
                  </a:txBody>
                  <a:tcPr marL="3810" marR="3810" marT="3810" marB="0" anchor="ctr"/>
                </a:tc>
                <a:tc>
                  <a:txBody>
                    <a:bodyPr/>
                    <a:lstStyle/>
                    <a:p>
                      <a:pPr algn="ctr" fontAlgn="ctr"/>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178782444"/>
                  </a:ext>
                </a:extLst>
              </a:tr>
              <a:tr h="756793">
                <a:tc>
                  <a:txBody>
                    <a:bodyPr/>
                    <a:lstStyle/>
                    <a:p>
                      <a:pPr algn="ctr" fontAlgn="ctr"/>
                      <a:r>
                        <a:rPr lang="en-IN" sz="1100" b="1" u="none" strike="noStrike" dirty="0">
                          <a:effectLst/>
                        </a:rPr>
                        <a:t>Bengali</a:t>
                      </a:r>
                      <a:endParaRPr lang="en-IN" sz="11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000" u="none" strike="noStrike">
                          <a:effectLst/>
                        </a:rPr>
                        <a:t>Ongoing, due 27 Apr</a:t>
                      </a:r>
                      <a:endParaRPr lang="en-IN" sz="1000" b="1" i="0" u="none" strike="noStrike">
                        <a:solidFill>
                          <a:srgbClr val="6AA84F"/>
                        </a:solidFill>
                        <a:effectLst/>
                        <a:latin typeface="Arial" panose="020B0604020202020204" pitchFamily="34" charset="0"/>
                      </a:endParaRPr>
                    </a:p>
                  </a:txBody>
                  <a:tcPr marL="3810" marR="3810" marT="3810" marB="0" anchor="ctr"/>
                </a:tc>
                <a:tc>
                  <a:txBody>
                    <a:bodyPr/>
                    <a:lstStyle/>
                    <a:p>
                      <a:pPr algn="ctr" fontAlgn="ctr"/>
                      <a:r>
                        <a:rPr lang="en-IN" sz="1000" u="none" strike="noStrike">
                          <a:effectLst/>
                        </a:rPr>
                        <a:t> </a:t>
                      </a:r>
                      <a:endParaRPr lang="en-IN" sz="1000" b="1" i="0" u="none" strike="noStrike">
                        <a:solidFill>
                          <a:srgbClr val="6AA84F"/>
                        </a:solidFill>
                        <a:effectLst/>
                        <a:latin typeface="Arial" panose="020B0604020202020204" pitchFamily="34" charset="0"/>
                      </a:endParaRPr>
                    </a:p>
                  </a:txBody>
                  <a:tcPr marL="3810" marR="3810" marT="3810" marB="0" anchor="ctr"/>
                </a:tc>
                <a:tc>
                  <a:txBody>
                    <a:bodyPr/>
                    <a:lstStyle/>
                    <a:p>
                      <a:pPr algn="ctr" fontAlgn="ctr"/>
                      <a:r>
                        <a:rPr lang="en-IN" sz="1000" u="none" strike="noStrike">
                          <a:effectLst/>
                        </a:rPr>
                        <a:t> </a:t>
                      </a:r>
                      <a:endParaRPr lang="en-IN" sz="1000" b="0" i="0" u="none" strike="noStrike">
                        <a:solidFill>
                          <a:srgbClr val="000000"/>
                        </a:solidFill>
                        <a:effectLst/>
                        <a:latin typeface="Arial" panose="020B0604020202020204" pitchFamily="34" charset="0"/>
                      </a:endParaRPr>
                    </a:p>
                  </a:txBody>
                  <a:tcPr marL="3810" marR="3810" marT="3810" marB="0" anchor="ctr"/>
                </a:tc>
                <a:tc>
                  <a:txBody>
                    <a:bodyPr/>
                    <a:lstStyle/>
                    <a:p>
                      <a:pPr algn="ctr" fontAlgn="ctr"/>
                      <a:r>
                        <a:rPr lang="en-IN" sz="1000" u="none" strike="noStrike">
                          <a:effectLst/>
                        </a:rPr>
                        <a:t> </a:t>
                      </a:r>
                      <a:endParaRPr lang="en-IN" sz="1000" b="0" i="0" u="none" strike="noStrike">
                        <a:solidFill>
                          <a:srgbClr val="000000"/>
                        </a:solidFill>
                        <a:effectLst/>
                        <a:latin typeface="Arial" panose="020B0604020202020204" pitchFamily="34" charset="0"/>
                      </a:endParaRPr>
                    </a:p>
                  </a:txBody>
                  <a:tcPr marL="3810" marR="3810" marT="3810" marB="0" anchor="ctr"/>
                </a:tc>
                <a:extLst>
                  <a:ext uri="{0D108BD9-81ED-4DB2-BD59-A6C34878D82A}">
                    <a16:rowId xmlns:a16="http://schemas.microsoft.com/office/drawing/2014/main" val="2567575226"/>
                  </a:ext>
                </a:extLst>
              </a:tr>
              <a:tr h="578106">
                <a:tc>
                  <a:txBody>
                    <a:bodyPr/>
                    <a:lstStyle/>
                    <a:p>
                      <a:pPr algn="ctr" fontAlgn="ctr"/>
                      <a:r>
                        <a:rPr lang="en-IN" sz="1100" b="1" u="none" strike="noStrike" dirty="0">
                          <a:effectLst/>
                        </a:rPr>
                        <a:t>Oriya</a:t>
                      </a:r>
                      <a:endParaRPr lang="en-IN" sz="11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3810" marR="3810" marT="3810" marB="0" anchor="ctr"/>
                </a:tc>
                <a:tc>
                  <a:txBody>
                    <a:bodyPr/>
                    <a:lstStyle/>
                    <a:p>
                      <a:pPr algn="ctr" fontAlgn="ctr"/>
                      <a:r>
                        <a:rPr lang="en-IN" sz="1000" u="none" strike="noStrike">
                          <a:effectLst/>
                        </a:rPr>
                        <a:t>1</a:t>
                      </a:r>
                      <a:endParaRPr lang="en-IN" sz="1000" b="0" i="0" u="none" strike="noStrike">
                        <a:solidFill>
                          <a:srgbClr val="000000"/>
                        </a:solidFill>
                        <a:effectLst/>
                        <a:latin typeface="Arial" panose="020B0604020202020204" pitchFamily="34" charset="0"/>
                      </a:endParaRPr>
                    </a:p>
                  </a:txBody>
                  <a:tcPr marL="3810" marR="3810" marT="3810" marB="0" anchor="ctr"/>
                </a:tc>
                <a:tc>
                  <a:txBody>
                    <a:bodyPr/>
                    <a:lstStyle/>
                    <a:p>
                      <a:pPr algn="ctr" fontAlgn="ctr"/>
                      <a:r>
                        <a:rPr lang="en-IN" sz="1000" u="none" strike="noStrike">
                          <a:effectLst/>
                        </a:rPr>
                        <a:t>Ongoing, due 30 Apr</a:t>
                      </a:r>
                      <a:endParaRPr lang="en-IN" sz="1000" b="1" i="0" u="none" strike="noStrike">
                        <a:solidFill>
                          <a:srgbClr val="6AA84F"/>
                        </a:solidFill>
                        <a:effectLst/>
                        <a:latin typeface="Arial" panose="020B0604020202020204" pitchFamily="34" charset="0"/>
                      </a:endParaRPr>
                    </a:p>
                  </a:txBody>
                  <a:tcPr marL="3810" marR="3810" marT="3810" marB="0" anchor="ctr"/>
                </a:tc>
                <a:tc>
                  <a:txBody>
                    <a:bodyPr/>
                    <a:lstStyle/>
                    <a:p>
                      <a:pPr algn="ctr" fontAlgn="ctr"/>
                      <a:r>
                        <a:rPr lang="en-IN" sz="1000" u="none" strike="noStrike" dirty="0">
                          <a:effectLst/>
                        </a:rPr>
                        <a:t> </a:t>
                      </a:r>
                      <a:endParaRPr lang="en-IN" sz="1000" b="0" i="0" u="none" strike="noStrike" dirty="0">
                        <a:solidFill>
                          <a:srgbClr val="000000"/>
                        </a:solidFill>
                        <a:effectLst/>
                        <a:latin typeface="Arial" panose="020B0604020202020204" pitchFamily="34" charset="0"/>
                      </a:endParaRPr>
                    </a:p>
                  </a:txBody>
                  <a:tcPr marL="3810" marR="3810" marT="3810" marB="0" anchor="ctr"/>
                </a:tc>
                <a:extLst>
                  <a:ext uri="{0D108BD9-81ED-4DB2-BD59-A6C34878D82A}">
                    <a16:rowId xmlns:a16="http://schemas.microsoft.com/office/drawing/2014/main" val="1309916287"/>
                  </a:ext>
                </a:extLst>
              </a:tr>
            </a:tbl>
          </a:graphicData>
        </a:graphic>
      </p:graphicFrame>
    </p:spTree>
    <p:extLst>
      <p:ext uri="{BB962C8B-B14F-4D97-AF65-F5344CB8AC3E}">
        <p14:creationId xmlns:p14="http://schemas.microsoft.com/office/powerpoint/2010/main" val="422447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Cross-Script Variant Analysis Mechanism</a:t>
            </a:r>
          </a:p>
        </p:txBody>
      </p:sp>
      <p:sp>
        <p:nvSpPr>
          <p:cNvPr id="3" name="Content Placeholder 2"/>
          <p:cNvSpPr>
            <a:spLocks noGrp="1"/>
          </p:cNvSpPr>
          <p:nvPr>
            <p:ph sz="quarter" idx="10"/>
          </p:nvPr>
        </p:nvSpPr>
        <p:spPr>
          <a:xfrm>
            <a:off x="650568" y="1143094"/>
            <a:ext cx="10805055" cy="3428906"/>
          </a:xfrm>
        </p:spPr>
        <p:txBody>
          <a:bodyPr/>
          <a:lstStyle/>
          <a:p>
            <a:pPr>
              <a:spcBef>
                <a:spcPts val="600"/>
              </a:spcBef>
            </a:pPr>
            <a:r>
              <a:rPr lang="en-US" altLang="ja-JP" dirty="0">
                <a:solidFill>
                  <a:schemeClr val="tx1"/>
                </a:solidFill>
              </a:rPr>
              <a:t>The GP identified multiple script pairs including Devanagari-Gurmukhi</a:t>
            </a:r>
            <a:r>
              <a:rPr lang="th-TH" altLang="ja-JP" dirty="0">
                <a:solidFill>
                  <a:schemeClr val="tx1"/>
                </a:solidFill>
              </a:rPr>
              <a:t>                                              </a:t>
            </a:r>
            <a:r>
              <a:rPr lang="pa-IN" altLang="ja-JP" dirty="0">
                <a:solidFill>
                  <a:schemeClr val="tx1"/>
                </a:solidFill>
              </a:rPr>
              <a:t>, </a:t>
            </a:r>
            <a:r>
              <a:rPr lang="en-US" altLang="ja-JP" dirty="0">
                <a:solidFill>
                  <a:schemeClr val="tx1"/>
                </a:solidFill>
              </a:rPr>
              <a:t>Kannada-Telugu </a:t>
            </a:r>
            <a:r>
              <a:rPr lang="en-US" altLang="ja-JP" dirty="0">
                <a:solidFill>
                  <a:schemeClr val="bg1"/>
                </a:solidFill>
              </a:rPr>
              <a:t>(</a:t>
            </a:r>
            <a:r>
              <a:rPr lang="kn-IN" altLang="ja-JP" dirty="0">
                <a:solidFill>
                  <a:schemeClr val="bg1"/>
                </a:solidFill>
              </a:rPr>
              <a:t>ಅಕ್ಷರಮಾಲೆ - </a:t>
            </a:r>
            <a:r>
              <a:rPr lang="te-IN" altLang="ja-JP" dirty="0">
                <a:solidFill>
                  <a:schemeClr val="bg1"/>
                </a:solidFill>
              </a:rPr>
              <a:t>తెలుగు లిపి) </a:t>
            </a:r>
            <a:r>
              <a:rPr lang="en-US" altLang="ja-JP" dirty="0">
                <a:solidFill>
                  <a:schemeClr val="tx1"/>
                </a:solidFill>
              </a:rPr>
              <a:t>and Tamil-Malayalam </a:t>
            </a:r>
            <a:r>
              <a:rPr lang="en-US" altLang="ja-JP" dirty="0">
                <a:solidFill>
                  <a:schemeClr val="bg1"/>
                </a:solidFill>
              </a:rPr>
              <a:t>(</a:t>
            </a:r>
            <a:r>
              <a:rPr lang="ta-IN" altLang="ja-JP" dirty="0">
                <a:solidFill>
                  <a:schemeClr val="bg1"/>
                </a:solidFill>
              </a:rPr>
              <a:t>தமிழ் - </a:t>
            </a:r>
            <a:r>
              <a:rPr lang="ml-IN" altLang="ja-JP" dirty="0">
                <a:solidFill>
                  <a:schemeClr val="bg1"/>
                </a:solidFill>
              </a:rPr>
              <a:t>മലയാളലിപി</a:t>
            </a:r>
            <a:r>
              <a:rPr lang="en-US" altLang="ja-JP" dirty="0">
                <a:solidFill>
                  <a:schemeClr val="tx1"/>
                </a:solidFill>
              </a:rPr>
              <a:t>for the cross-script variant analysis</a:t>
            </a:r>
          </a:p>
          <a:p>
            <a:pPr>
              <a:spcBef>
                <a:spcPts val="600"/>
              </a:spcBef>
            </a:pPr>
            <a:r>
              <a:rPr lang="en-US" altLang="ja-JP" dirty="0">
                <a:solidFill>
                  <a:schemeClr val="tx1"/>
                </a:solidFill>
              </a:rPr>
              <a:t>The panel had a detailed discussion on cross-script variant characters to determine an agreeable mechanism to identify them</a:t>
            </a:r>
            <a:r>
              <a:rPr lang="th-TH" altLang="ja-JP" dirty="0">
                <a:solidFill>
                  <a:schemeClr val="tx1"/>
                </a:solidFill>
              </a:rPr>
              <a:t> </a:t>
            </a:r>
          </a:p>
          <a:p>
            <a:pPr>
              <a:spcBef>
                <a:spcPts val="600"/>
              </a:spcBef>
            </a:pPr>
            <a:r>
              <a:rPr lang="en-US" altLang="ja-JP" dirty="0">
                <a:solidFill>
                  <a:schemeClr val="tx1"/>
                </a:solidFill>
              </a:rPr>
              <a:t>The panel converged on a solution to tag each pair of candidate cross-script variant code points with one of the three colors </a:t>
            </a:r>
          </a:p>
          <a:p>
            <a:pPr marL="0" indent="0">
              <a:spcBef>
                <a:spcPts val="600"/>
              </a:spcBef>
              <a:buNone/>
            </a:pPr>
            <a:endParaRPr lang="en-US" altLang="ja-JP" dirty="0">
              <a:solidFill>
                <a:schemeClr val="tx1"/>
              </a:solidFill>
            </a:endParaRPr>
          </a:p>
          <a:p>
            <a:pPr marL="0" indent="0">
              <a:spcBef>
                <a:spcPts val="600"/>
              </a:spcBef>
              <a:buNone/>
            </a:pPr>
            <a:endParaRPr lang="en-US" altLang="ja-JP" dirty="0">
              <a:solidFill>
                <a:schemeClr val="tx1"/>
              </a:solidFill>
            </a:endParaRPr>
          </a:p>
          <a:p>
            <a:pPr marL="0" indent="0">
              <a:spcBef>
                <a:spcPts val="600"/>
              </a:spcBef>
              <a:buNone/>
            </a:pPr>
            <a:endParaRPr lang="en-US" altLang="ja-JP" dirty="0">
              <a:solidFill>
                <a:schemeClr val="tx1"/>
              </a:solidFill>
            </a:endParaRPr>
          </a:p>
          <a:p>
            <a:pPr marL="0" indent="0">
              <a:spcBef>
                <a:spcPts val="600"/>
              </a:spcBef>
              <a:buNone/>
            </a:pPr>
            <a:endParaRPr lang="en-US" altLang="ja-JP" dirty="0">
              <a:solidFill>
                <a:schemeClr val="tx1"/>
              </a:solidFill>
            </a:endParaRPr>
          </a:p>
          <a:p>
            <a:pPr lvl="1">
              <a:spcBef>
                <a:spcPts val="600"/>
              </a:spcBef>
            </a:pPr>
            <a:r>
              <a:rPr lang="en-US" altLang="ja-JP" b="1" dirty="0">
                <a:solidFill>
                  <a:schemeClr val="tx1"/>
                </a:solidFill>
              </a:rPr>
              <a:t>Red</a:t>
            </a:r>
            <a:r>
              <a:rPr lang="en-US" altLang="ja-JP" dirty="0">
                <a:solidFill>
                  <a:schemeClr val="tx1"/>
                </a:solidFill>
              </a:rPr>
              <a:t> – Identical / Indistinguishable  |  document as variant code points</a:t>
            </a:r>
          </a:p>
          <a:p>
            <a:pPr lvl="1">
              <a:spcBef>
                <a:spcPts val="600"/>
              </a:spcBef>
            </a:pPr>
            <a:r>
              <a:rPr lang="en-US" altLang="ja-JP" b="1" dirty="0">
                <a:solidFill>
                  <a:schemeClr val="tx1"/>
                </a:solidFill>
              </a:rPr>
              <a:t>Yellow</a:t>
            </a:r>
            <a:r>
              <a:rPr lang="en-US" altLang="ja-JP" dirty="0">
                <a:solidFill>
                  <a:schemeClr val="tx1"/>
                </a:solidFill>
              </a:rPr>
              <a:t> – Similar but distinguishable | document as reference in the appendix </a:t>
            </a:r>
          </a:p>
          <a:p>
            <a:pPr lvl="1">
              <a:spcBef>
                <a:spcPts val="600"/>
              </a:spcBef>
            </a:pPr>
            <a:r>
              <a:rPr lang="en-US" altLang="ja-JP" b="1" dirty="0">
                <a:solidFill>
                  <a:schemeClr val="tx1"/>
                </a:solidFill>
              </a:rPr>
              <a:t>Green</a:t>
            </a:r>
            <a:r>
              <a:rPr lang="en-US" altLang="ja-JP" dirty="0">
                <a:solidFill>
                  <a:schemeClr val="tx1"/>
                </a:solidFill>
              </a:rPr>
              <a:t> – Not similar</a:t>
            </a:r>
            <a:endParaRPr lang="th-TH" altLang="ja-JP" dirty="0">
              <a:solidFill>
                <a:schemeClr val="tx1"/>
              </a:solidFill>
            </a:endParaRPr>
          </a:p>
        </p:txBody>
      </p:sp>
      <p:pic>
        <p:nvPicPr>
          <p:cNvPr id="4" name="Picture 6" descr="The South Asian Eleven - Progress on Supporting IDNs in Scripts from the Region">
            <a:extLst>
              <a:ext uri="{FF2B5EF4-FFF2-40B4-BE49-F238E27FC236}">
                <a16:creationId xmlns:a16="http://schemas.microsoft.com/office/drawing/2014/main" id="{0BA9A380-80B3-4143-946C-D33EA79E1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381998" y="3581231"/>
            <a:ext cx="2882305" cy="8706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33CEC35-705C-44B6-9241-202FF5C26E61}"/>
              </a:ext>
            </a:extLst>
          </p:cNvPr>
          <p:cNvPicPr>
            <a:picLocks noChangeAspect="1"/>
          </p:cNvPicPr>
          <p:nvPr/>
        </p:nvPicPr>
        <p:blipFill>
          <a:blip r:embed="rId3"/>
          <a:stretch>
            <a:fillRect/>
          </a:stretch>
        </p:blipFill>
        <p:spPr>
          <a:xfrm>
            <a:off x="8385597" y="1025766"/>
            <a:ext cx="2255716" cy="548688"/>
          </a:xfrm>
          <a:prstGeom prst="rect">
            <a:avLst/>
          </a:prstGeom>
        </p:spPr>
      </p:pic>
      <p:pic>
        <p:nvPicPr>
          <p:cNvPr id="11" name="Picture 10">
            <a:extLst>
              <a:ext uri="{FF2B5EF4-FFF2-40B4-BE49-F238E27FC236}">
                <a16:creationId xmlns:a16="http://schemas.microsoft.com/office/drawing/2014/main" id="{EF4640B9-53DC-458D-9CE6-9CD194AB5234}"/>
              </a:ext>
            </a:extLst>
          </p:cNvPr>
          <p:cNvPicPr>
            <a:picLocks noChangeAspect="1"/>
          </p:cNvPicPr>
          <p:nvPr/>
        </p:nvPicPr>
        <p:blipFill>
          <a:blip r:embed="rId4"/>
          <a:stretch>
            <a:fillRect/>
          </a:stretch>
        </p:blipFill>
        <p:spPr>
          <a:xfrm>
            <a:off x="2692006" y="1300110"/>
            <a:ext cx="2688569" cy="573074"/>
          </a:xfrm>
          <a:prstGeom prst="rect">
            <a:avLst/>
          </a:prstGeom>
        </p:spPr>
      </p:pic>
      <p:pic>
        <p:nvPicPr>
          <p:cNvPr id="12" name="Picture 11">
            <a:extLst>
              <a:ext uri="{FF2B5EF4-FFF2-40B4-BE49-F238E27FC236}">
                <a16:creationId xmlns:a16="http://schemas.microsoft.com/office/drawing/2014/main" id="{882F7A28-15CD-4FC3-B51C-127AA20BD8A6}"/>
              </a:ext>
            </a:extLst>
          </p:cNvPr>
          <p:cNvPicPr>
            <a:picLocks noChangeAspect="1"/>
          </p:cNvPicPr>
          <p:nvPr/>
        </p:nvPicPr>
        <p:blipFill>
          <a:blip r:embed="rId5"/>
          <a:stretch>
            <a:fillRect/>
          </a:stretch>
        </p:blipFill>
        <p:spPr>
          <a:xfrm>
            <a:off x="7532084" y="1298886"/>
            <a:ext cx="3109229" cy="524301"/>
          </a:xfrm>
          <a:prstGeom prst="rect">
            <a:avLst/>
          </a:prstGeom>
        </p:spPr>
      </p:pic>
    </p:spTree>
    <p:extLst>
      <p:ext uri="{BB962C8B-B14F-4D97-AF65-F5344CB8AC3E}">
        <p14:creationId xmlns:p14="http://schemas.microsoft.com/office/powerpoint/2010/main" val="1031114877"/>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_16x9 20170601.potx" id="{6DCE996D-886D-4310-B448-1ACF06EC9706}" vid="{B8D7A136-CA80-4520-9EC3-55CACFEC00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 PPT Template_16x9 20170601</Template>
  <TotalTime>906</TotalTime>
  <Words>1767</Words>
  <Application>Microsoft Office PowerPoint</Application>
  <PresentationFormat>Widescreen</PresentationFormat>
  <Paragraphs>392</Paragraphs>
  <Slides>18</Slides>
  <Notes>7</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18</vt:i4>
      </vt:variant>
    </vt:vector>
  </HeadingPairs>
  <TitlesOfParts>
    <vt:vector size="38" baseType="lpstr">
      <vt:lpstr>Gulim</vt:lpstr>
      <vt:lpstr>MS PGothic</vt:lpstr>
      <vt:lpstr>Arial</vt:lpstr>
      <vt:lpstr>Arial</vt:lpstr>
      <vt:lpstr>Calibri</vt:lpstr>
      <vt:lpstr>Cordia New</vt:lpstr>
      <vt:lpstr>Gautami</vt:lpstr>
      <vt:lpstr>Iskoola Pota</vt:lpstr>
      <vt:lpstr>Kartika</vt:lpstr>
      <vt:lpstr>Latha</vt:lpstr>
      <vt:lpstr>Lucida Grande</vt:lpstr>
      <vt:lpstr>Mangal</vt:lpstr>
      <vt:lpstr>Open Sans</vt:lpstr>
      <vt:lpstr>Open Sans Light</vt:lpstr>
      <vt:lpstr>Raavi</vt:lpstr>
      <vt:lpstr>Segoe UI</vt:lpstr>
      <vt:lpstr>Source Sans Pro</vt:lpstr>
      <vt:lpstr>Tunga</vt:lpstr>
      <vt:lpstr>Wingdings</vt:lpstr>
      <vt:lpstr>ICANN PPT_Arial_16x9_June 2017_potx</vt:lpstr>
      <vt:lpstr>Neo-Brahmi Generation Panel  (NBGP)</vt:lpstr>
      <vt:lpstr>Agenda</vt:lpstr>
      <vt:lpstr>NBGP, Scope, Scripts, Coverage, Impact etc.</vt:lpstr>
      <vt:lpstr>Members</vt:lpstr>
      <vt:lpstr>Timeline</vt:lpstr>
      <vt:lpstr>Future Timeline</vt:lpstr>
      <vt:lpstr>Status as of 1 January 2017</vt:lpstr>
      <vt:lpstr>Status as of 22nd April 2018 </vt:lpstr>
      <vt:lpstr>Cross-Script Variant Analysis Mechanism</vt:lpstr>
      <vt:lpstr>PowerPoint Presentation</vt:lpstr>
      <vt:lpstr>PowerPoint Presentation</vt:lpstr>
      <vt:lpstr>Methodology followed to achieve goal.</vt:lpstr>
      <vt:lpstr>UASG - IDN - EAI</vt:lpstr>
      <vt:lpstr>Building Blocks: Domain Names</vt:lpstr>
      <vt:lpstr>Building Blocks: gTLDs</vt:lpstr>
      <vt:lpstr>Internationalized Domain Name: IDN</vt:lpstr>
      <vt:lpstr>Email Address Internationalization: EAI</vt:lpstr>
      <vt:lpstr>Join &amp; Contribute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Pitinan Kooarmornpatana</dc:creator>
  <cp:lastModifiedBy>Ajay Data</cp:lastModifiedBy>
  <cp:revision>73</cp:revision>
  <cp:lastPrinted>2017-01-26T19:29:02Z</cp:lastPrinted>
  <dcterms:created xsi:type="dcterms:W3CDTF">2018-02-08T07:24:01Z</dcterms:created>
  <dcterms:modified xsi:type="dcterms:W3CDTF">2018-04-23T02:28:45Z</dcterms:modified>
</cp:coreProperties>
</file>