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1" r:id="rId2"/>
    <p:sldId id="257" r:id="rId3"/>
    <p:sldId id="265" r:id="rId4"/>
    <p:sldId id="269" r:id="rId5"/>
    <p:sldId id="270" r:id="rId6"/>
    <p:sldId id="272" r:id="rId7"/>
    <p:sldId id="329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3" r:id="rId16"/>
    <p:sldId id="285" r:id="rId17"/>
    <p:sldId id="287" r:id="rId18"/>
    <p:sldId id="330" r:id="rId19"/>
    <p:sldId id="304" r:id="rId20"/>
    <p:sldId id="305" r:id="rId21"/>
    <p:sldId id="306" r:id="rId22"/>
    <p:sldId id="328" r:id="rId23"/>
    <p:sldId id="326" r:id="rId24"/>
    <p:sldId id="327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ABB6-CC45-4E25-96C8-E2C74C444DB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C86B7-EA82-4BE5-9DF7-DF02604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3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86B7-EA82-4BE5-9DF7-DF026044C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F978A-2C69-4A7D-8444-C7F2B0D92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882E81-BCAB-4943-82E7-952323448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CFC33-F0DB-45E8-849B-FDEE42CC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5C30C2-FB30-4F2B-8EAC-AF512AFC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466A71-4186-4FBA-9469-B53B8FB5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3F352-1BE8-4534-BDEE-CB1D17AD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7DF057-EEB3-4CCA-8203-D6D16EE8D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CFD09-C5A6-4468-A18F-4D71758C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74998F-A55F-4BCD-B56E-41F7F2B5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894727-6208-4D4C-B434-CFF852A3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192185-BCD1-48BB-B671-B6BAEDC0D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0FC605-5C58-4E7B-9689-D3F6D13C4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B0714E-5082-400A-9C65-E54819AB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C513E7-FD07-4C98-BFC6-3408C4A5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67CDE9-0984-4834-AC18-CD35C95F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0D636-913F-4756-BBE3-9075D9B2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FCDB17-27AB-4A7F-BE4E-1D160980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6882EF-4DB6-494E-8D29-F5B05C95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928960-1930-4B33-8793-BC7B0D86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E381A7-5B27-4192-AFCD-17B39FC4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CD4A1-C1AE-4369-A2B6-752C591C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2F7F7F-EFB5-41D3-8C76-001E4411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2A5171-0092-4668-B32C-ADE093E5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EC4EF-3251-481C-BBC6-09B5E266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69CBC-E710-456E-8D18-342252B7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896A6-804E-44F7-B586-05CE4582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C9D60-32B7-4C12-AD83-49BA7A2DA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FE80AA-3ED6-4108-A67D-91C62C3F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3C386A-B0EE-4EF7-B657-005F1ACB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B2952E-5B76-4A83-A70B-1AA799A8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B1AE50-5092-4094-A1B2-28922C87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2BE3C-0969-448E-A64E-B508342D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D9F4BC-D2EA-4E7A-9018-10A0BC86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2E97B7-8B22-495B-BB83-614FF778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E8120F-F519-4EDF-A9FF-0162B3F95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1818AAB-8265-4E4A-A086-CDA297A83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485A84-143A-4612-9943-7F489196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09E688-548F-4DB8-B5C1-63D4676A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AFDFF1-D75D-4F41-BAB1-81A37C7F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5BAF-7B88-4B5B-8C0B-49C8AB3E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D46566-7D0E-4375-A98C-460F2B7D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A5B58E-0818-4438-8C00-20493F27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9C223-53A7-4419-AD16-9D898B64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3F6713-41EF-4368-86AA-36DEBF69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D8B020-7F79-4AD6-AC8A-FE7E1ACE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846094-E004-4BDE-B6F9-3A776E40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D8963-EEED-4263-966D-1B88F520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2CEFEA-422A-4AF8-83CC-2E19636D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F0C295-AD27-4D59-B637-481430FA9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7B23FC-B83E-4800-BA5C-C8ABA9C7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6FEC52-AF83-4B6B-B66B-3694790F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C11252-DB96-4EAD-90E4-5E2E37CD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1839A-863A-4922-A85C-071B2280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80E248-4FCF-4DDF-92C2-DC148F304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AFD7E0-1F34-42C5-A98A-B1023CA7C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8B2A66-7F8D-42C2-84C4-F1B3C35F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76BF23-9AEA-4771-A7DC-312F7901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954419-36C9-4404-A95C-478D5590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26CFA4-204D-433A-A903-5B258A3A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5728-2B64-44E2-A61D-EA56DBAE7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A20EB6-7346-4991-860A-8B57E4F6F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F07D-2B90-467A-9AAE-050FDBC6F2E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B5A6A-B85E-4E4B-9530-086C77CCC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0E2038-A3E2-49F8-9021-0B5FB87C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0B94-C680-4D87-A7CE-3D724B9661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36" y="197426"/>
            <a:ext cx="885793" cy="10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-401" r="-893" b="1"/>
          <a:stretch/>
        </p:blipFill>
        <p:spPr>
          <a:xfrm rot="-60000">
            <a:off x="-150656" y="-185306"/>
            <a:ext cx="12516689" cy="7215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082" y="18864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World of languages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427" y="4483691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Mahesh D. </a:t>
            </a:r>
            <a:r>
              <a:rPr lang="en-US" sz="1600" b="1" dirty="0" smtClean="0">
                <a:solidFill>
                  <a:srgbClr val="FFFF00"/>
                </a:solidFill>
              </a:rPr>
              <a:t>Kulkarni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Senior </a:t>
            </a:r>
            <a:r>
              <a:rPr lang="en-US" sz="1600" b="1" dirty="0">
                <a:solidFill>
                  <a:srgbClr val="FFFF00"/>
                </a:solidFill>
              </a:rPr>
              <a:t>Director </a:t>
            </a:r>
            <a:r>
              <a:rPr lang="en-US" sz="1600" b="1" dirty="0" smtClean="0">
                <a:solidFill>
                  <a:srgbClr val="FFFF00"/>
                </a:solidFill>
              </a:rPr>
              <a:t>(Corporate R&amp;D) &amp; </a:t>
            </a:r>
            <a:r>
              <a:rPr lang="en-US" sz="1600" b="1" dirty="0" err="1">
                <a:solidFill>
                  <a:srgbClr val="FFFF00"/>
                </a:solidFill>
              </a:rPr>
              <a:t>HoD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r>
              <a:rPr lang="en-US" sz="1600" b="1" dirty="0" smtClean="0">
                <a:solidFill>
                  <a:srgbClr val="FFFF00"/>
                </a:solidFill>
              </a:rPr>
              <a:t>CDAC, GIST</a:t>
            </a:r>
            <a:endParaRPr lang="en-US" sz="1600" b="1" dirty="0">
              <a:solidFill>
                <a:srgbClr val="FFFF00"/>
              </a:solidFill>
            </a:endParaRP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Country Manager W3C India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mdk@cdac.in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23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1600" b="1" dirty="0" smtClean="0">
                <a:solidFill>
                  <a:srgbClr val="FFFF00"/>
                </a:solidFill>
              </a:rPr>
              <a:t> April 2018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10260" y="6381032"/>
            <a:ext cx="1752718" cy="42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b="1" dirty="0" smtClean="0">
                <a:solidFill>
                  <a:srgbClr val="FFFF00"/>
                </a:solidFill>
              </a:rPr>
              <a:t>Co-Chair NBGP</a:t>
            </a:r>
            <a:endParaRPr lang="en-IN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8206" y="359732"/>
            <a:ext cx="381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Variants in Indian Languages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205" y="1234268"/>
            <a:ext cx="103637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Homographic variants : Similar Looking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/ l in Latin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i-IN" dirty="0"/>
              <a:t>द्र / द्न </a:t>
            </a:r>
            <a:r>
              <a:rPr lang="en-US" dirty="0"/>
              <a:t>in Devanagari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Homophonic variants : Similar Sounding / alternate spelling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color / </a:t>
            </a:r>
            <a:r>
              <a:rPr lang="en-US" dirty="0" err="1"/>
              <a:t>colour</a:t>
            </a:r>
            <a:r>
              <a:rPr lang="en-US" dirty="0"/>
              <a:t> in Latin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i-IN" dirty="0"/>
              <a:t>हिंदी / हिन्दी </a:t>
            </a:r>
            <a:r>
              <a:rPr lang="en-US" dirty="0"/>
              <a:t>in Devanagari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Case variants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 / c in Latin (No such case in Indian Languages)</a:t>
            </a:r>
          </a:p>
        </p:txBody>
      </p:sp>
    </p:spTree>
    <p:extLst>
      <p:ext uri="{BB962C8B-B14F-4D97-AF65-F5344CB8AC3E}">
        <p14:creationId xmlns:p14="http://schemas.microsoft.com/office/powerpoint/2010/main" val="4173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2185" y="6376244"/>
            <a:ext cx="2085975" cy="365125"/>
          </a:xfrm>
        </p:spPr>
        <p:txBody>
          <a:bodyPr/>
          <a:lstStyle/>
          <a:p>
            <a:fld id="{3A530108-8CF1-42FB-9456-BFC666506CCD}" type="datetime8">
              <a:rPr lang="hi-IN" smtClean="0"/>
              <a:t>२२/०४/१८</a:t>
            </a:fld>
            <a:endParaRPr lang="hi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3166" y="6376244"/>
            <a:ext cx="2847975" cy="365125"/>
          </a:xfrm>
        </p:spPr>
        <p:txBody>
          <a:bodyPr/>
          <a:lstStyle/>
          <a:p>
            <a:r>
              <a:rPr lang="en-US"/>
              <a:t>© C-DAC GIST - Confidential</a:t>
            </a:r>
            <a:endParaRPr lang="hi-IN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81200" y="2152749"/>
            <a:ext cx="8229600" cy="30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000" tIns="46800" rIns="90000" bIns="46800" rtlCol="0">
            <a:spAutoFit/>
          </a:bodyPr>
          <a:lstStyle/>
          <a:p>
            <a:pPr marL="168275" indent="-168275">
              <a:lnSpc>
                <a:spcPts val="7200"/>
              </a:lnSpc>
              <a:buFont typeface="Times New Roman" pitchFamily="16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akalBharati" charset="0"/>
              </a:rPr>
              <a:t>www.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मु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द्रा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.भारत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akalBharati" charset="0"/>
              </a:rPr>
              <a:t> </a:t>
            </a:r>
          </a:p>
          <a:p>
            <a:pPr marL="168275" indent="-168275">
              <a:lnSpc>
                <a:spcPts val="7200"/>
              </a:lnSpc>
              <a:buFont typeface="Times New Roman" pitchFamily="16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akalBharati" charset="0"/>
              </a:rPr>
              <a:t>www.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मु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द्ना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.भारत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akalBharati" charset="0"/>
              </a:rPr>
              <a:t> </a:t>
            </a:r>
          </a:p>
          <a:p>
            <a:pPr marL="168275" indent="-168275">
              <a:lnSpc>
                <a:spcPts val="7200"/>
              </a:lnSpc>
              <a:buFont typeface="Times New Roman" pitchFamily="16" charset="0"/>
              <a:buChar char="•"/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akalBharati" charset="0"/>
              </a:rPr>
              <a:t>www.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मु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द्गा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SDOT-Yogesh" panose="00000400000000000000" pitchFamily="2" charset="0"/>
              </a:rPr>
              <a:t>.भारत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6342898" y="2051932"/>
            <a:ext cx="2895600" cy="609600"/>
          </a:xfrm>
          <a:prstGeom prst="accentBorderCallout1">
            <a:avLst>
              <a:gd name="adj1" fmla="val 47901"/>
              <a:gd name="adj2" fmla="val -3606"/>
              <a:gd name="adj3" fmla="val 109879"/>
              <a:gd name="adj4" fmla="val -73043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 +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 ् </a:t>
            </a: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+ र = </a:t>
            </a:r>
            <a:r>
              <a:rPr lang="en-US" sz="2400" dirty="0" err="1">
                <a:solidFill>
                  <a:srgbClr val="FF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द्र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 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6378228" y="3376885"/>
            <a:ext cx="2895600" cy="609600"/>
          </a:xfrm>
          <a:prstGeom prst="accentBorderCallout1">
            <a:avLst>
              <a:gd name="adj1" fmla="val 41715"/>
              <a:gd name="adj2" fmla="val -2956"/>
              <a:gd name="adj3" fmla="val 49354"/>
              <a:gd name="adj4" fmla="val -73912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 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+ ् + </a:t>
            </a: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न 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= </a:t>
            </a:r>
            <a:r>
              <a:rPr lang="en-US" sz="2400" dirty="0" err="1">
                <a:solidFill>
                  <a:srgbClr val="FF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द्न</a:t>
            </a:r>
            <a:endParaRPr lang="en-US" sz="2400" dirty="0">
              <a:solidFill>
                <a:srgbClr val="FF0000"/>
              </a:solidFill>
              <a:latin typeface="SDOT-Yogesh" panose="00000400000000000000" pitchFamily="2" charset="0"/>
              <a:cs typeface="SDOT-Yogesh" panose="00000400000000000000" pitchFamily="2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342898" y="4926267"/>
            <a:ext cx="2895600" cy="609600"/>
          </a:xfrm>
          <a:prstGeom prst="accentBorderCallout1">
            <a:avLst>
              <a:gd name="adj1" fmla="val 18519"/>
              <a:gd name="adj2" fmla="val -2630"/>
              <a:gd name="adj3" fmla="val -35719"/>
              <a:gd name="adj4" fmla="val -73152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 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+ ् + </a:t>
            </a:r>
            <a:r>
              <a:rPr lang="en-US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ग </a:t>
            </a:r>
            <a:r>
              <a:rPr lang="hi-IN" sz="2400" dirty="0">
                <a:solidFill>
                  <a:srgbClr val="00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= </a:t>
            </a:r>
            <a:r>
              <a:rPr lang="en-US" sz="2400" dirty="0" err="1">
                <a:solidFill>
                  <a:srgbClr val="FF0000"/>
                </a:solidFill>
                <a:latin typeface="SDOT-Yogesh" panose="00000400000000000000" pitchFamily="2" charset="0"/>
                <a:cs typeface="SDOT-Yogesh" panose="00000400000000000000" pitchFamily="2" charset="0"/>
              </a:rPr>
              <a:t>द्ग</a:t>
            </a:r>
            <a:endParaRPr lang="en-US" sz="2400" dirty="0">
              <a:solidFill>
                <a:srgbClr val="FF0000"/>
              </a:solidFill>
              <a:latin typeface="SDOT-Yogesh" panose="00000400000000000000" pitchFamily="2" charset="0"/>
              <a:cs typeface="SDOT-Yogesh" panose="000004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11</a:t>
            </a:fld>
            <a:endParaRPr lang="hi-IN"/>
          </a:p>
        </p:txBody>
      </p:sp>
      <p:sp>
        <p:nvSpPr>
          <p:cNvPr id="11" name="Rectangle 10"/>
          <p:cNvSpPr/>
          <p:nvPr/>
        </p:nvSpPr>
        <p:spPr>
          <a:xfrm>
            <a:off x="543438" y="572158"/>
            <a:ext cx="469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Similar looking variants : Illustrated</a:t>
            </a:r>
          </a:p>
        </p:txBody>
      </p:sp>
    </p:spTree>
    <p:extLst>
      <p:ext uri="{BB962C8B-B14F-4D97-AF65-F5344CB8AC3E}">
        <p14:creationId xmlns:p14="http://schemas.microsoft.com/office/powerpoint/2010/main" val="42295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5135" y="2857835"/>
            <a:ext cx="5144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Meeting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41892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995" t="31065" r="22448" b="24673"/>
          <a:stretch/>
        </p:blipFill>
        <p:spPr>
          <a:xfrm>
            <a:off x="3335582" y="3930977"/>
            <a:ext cx="7299067" cy="2859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704" y="197243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Solution: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73" t="26255" r="19124" b="18625"/>
          <a:stretch/>
        </p:blipFill>
        <p:spPr>
          <a:xfrm>
            <a:off x="2485871" y="1048061"/>
            <a:ext cx="6429491" cy="3062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704" y="658908"/>
            <a:ext cx="984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formalism </a:t>
            </a:r>
            <a:r>
              <a:rPr lang="en-US" dirty="0"/>
              <a:t>based on ABNF has been put in place to validate desired domain name for each language based on syllabic 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704" y="4196468"/>
            <a:ext cx="449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Variant Identification, Generation and </a:t>
            </a:r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unded Projects\IDN\IDNBharati 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123191"/>
            <a:ext cx="483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9995" y="340879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Solution: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995" y="944194"/>
            <a:ext cx="229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Design of a single Font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591612"/>
            <a:ext cx="486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Monothick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Supporting all the scheduled Indian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399" y="390916"/>
            <a:ext cx="5235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Study of IDNs vis-à-vis Indian </a:t>
            </a:r>
            <a:r>
              <a:rPr lang="en-US" sz="2400" b="1" dirty="0">
                <a:solidFill>
                  <a:srgbClr val="0070C0"/>
                </a:solidFill>
              </a:rPr>
              <a:t>languages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9" y="972976"/>
            <a:ext cx="10128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the aegis of MeitY, C-DAC has </a:t>
            </a:r>
            <a:r>
              <a:rPr lang="en-US" dirty="0" smtClean="0"/>
              <a:t>undertaken the activity of IDN.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detailed study of </a:t>
            </a:r>
            <a:r>
              <a:rPr lang="en-US" dirty="0"/>
              <a:t>various IDN related </a:t>
            </a:r>
            <a:r>
              <a:rPr lang="en-US" dirty="0" smtClean="0"/>
              <a:t>RFCs was undertaken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Nature </a:t>
            </a:r>
            <a:r>
              <a:rPr lang="en-US" dirty="0" smtClean="0"/>
              <a:t>and level of  Indian language(s) support on Digital </a:t>
            </a:r>
            <a:r>
              <a:rPr lang="en-US" dirty="0"/>
              <a:t>Platforms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Nature </a:t>
            </a:r>
            <a:r>
              <a:rPr lang="en-US" dirty="0"/>
              <a:t>of Internet transactions and implications of Indian language introduction to 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" y="3342924"/>
            <a:ext cx="3931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Study of Internet usage tools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99" y="3945991"/>
            <a:ext cx="10816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the inception of project, an extensive study of various Internet access tools (Web Browsers) was carried out.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the major browsers at the time, i.e. Mozilla Firefox, Google Chrome, Internet Explorer and Safari were </a:t>
            </a:r>
            <a:r>
              <a:rPr lang="en-US" dirty="0" smtClean="0"/>
              <a:t>tested and detailed report was prepared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findings of this report aided in policy formation</a:t>
            </a:r>
          </a:p>
        </p:txBody>
      </p:sp>
    </p:spTree>
    <p:extLst>
      <p:ext uri="{BB962C8B-B14F-4D97-AF65-F5344CB8AC3E}">
        <p14:creationId xmlns:p14="http://schemas.microsoft.com/office/powerpoint/2010/main" val="362468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7038" y="491707"/>
            <a:ext cx="354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Policy Framework Design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038" y="1150146"/>
            <a:ext cx="105788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robust policy framework </a:t>
            </a:r>
            <a:r>
              <a:rPr lang="en-US" dirty="0"/>
              <a:t>has been put in place for registration of IDNs in Indian languages.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Includes all the 22 scheduled languages of India.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policy was publically discussed at almost </a:t>
            </a:r>
            <a:r>
              <a:rPr lang="en-US" b="1" dirty="0"/>
              <a:t>10 National and International workshops </a:t>
            </a:r>
            <a:r>
              <a:rPr lang="en-US" dirty="0"/>
              <a:t>held across the country.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Venues: Pune, Hyderabad (2), Mohali, Guwahati, Bangalore, </a:t>
            </a:r>
            <a:r>
              <a:rPr lang="en-US" dirty="0" err="1"/>
              <a:t>Bhuwaneshwar</a:t>
            </a:r>
            <a:r>
              <a:rPr lang="en-US" dirty="0"/>
              <a:t>, Delhi (3)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394" y="3671814"/>
            <a:ext cx="3968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Implementation of the policy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038" y="4210234"/>
            <a:ext cx="100623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widely discussed IDN Policy framework was then implemented in the form of software APIs.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APIs </a:t>
            </a:r>
            <a:r>
              <a:rPr lang="en-US" dirty="0"/>
              <a:t>for all the 22 scheduled languages of India were designed as a policy manifestation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same have been integrated in the current “.</a:t>
            </a:r>
            <a:r>
              <a:rPr lang="en-US" dirty="0" err="1"/>
              <a:t>bharat</a:t>
            </a:r>
            <a:r>
              <a:rPr lang="en-US" dirty="0"/>
              <a:t>” domain names registration framework.</a:t>
            </a:r>
          </a:p>
        </p:txBody>
      </p:sp>
    </p:spTree>
    <p:extLst>
      <p:ext uri="{BB962C8B-B14F-4D97-AF65-F5344CB8AC3E}">
        <p14:creationId xmlns:p14="http://schemas.microsoft.com/office/powerpoint/2010/main" val="320191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068" y="4238517"/>
            <a:ext cx="994213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parallel to policy implementation, the process of applying for the said “.</a:t>
            </a:r>
            <a:r>
              <a:rPr lang="en-US" dirty="0" err="1"/>
              <a:t>bharat</a:t>
            </a:r>
            <a:r>
              <a:rPr lang="en-US" dirty="0"/>
              <a:t>” domain names for various Indian languages, to ICANN was also being studied.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C-DAC gathered all the necessary linguistic documentation support required by the “IDN </a:t>
            </a:r>
            <a:r>
              <a:rPr lang="en-US" dirty="0" err="1"/>
              <a:t>ccTLD</a:t>
            </a:r>
            <a:r>
              <a:rPr lang="en-US" dirty="0"/>
              <a:t> Fast-track process” of ICANN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necessary support for the same was extended to NIXI.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068" y="597557"/>
            <a:ext cx="338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Implementing the policy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068" y="1102292"/>
            <a:ext cx="104700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Translation </a:t>
            </a:r>
            <a:r>
              <a:rPr lang="en-US" dirty="0"/>
              <a:t>of the Reserved names lists for all the languages released under “.</a:t>
            </a:r>
            <a:r>
              <a:rPr lang="en-US" dirty="0" err="1"/>
              <a:t>bharat</a:t>
            </a:r>
            <a:r>
              <a:rPr lang="en-US" dirty="0"/>
              <a:t>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Suggesting the names for various second level zones under the “.</a:t>
            </a:r>
            <a:r>
              <a:rPr lang="en-US" dirty="0" err="1"/>
              <a:t>bharat</a:t>
            </a:r>
            <a:r>
              <a:rPr lang="en-US" dirty="0" smtClean="0"/>
              <a:t>” (e.g</a:t>
            </a:r>
            <a:r>
              <a:rPr lang="en-US" dirty="0"/>
              <a:t>. .</a:t>
            </a:r>
            <a:r>
              <a:rPr lang="en-US" dirty="0" err="1"/>
              <a:t>edu</a:t>
            </a:r>
            <a:r>
              <a:rPr lang="en-US" dirty="0"/>
              <a:t>, .co, .</a:t>
            </a:r>
            <a:r>
              <a:rPr lang="en-US" dirty="0" err="1"/>
              <a:t>gov</a:t>
            </a:r>
            <a:r>
              <a:rPr lang="en-US" dirty="0"/>
              <a:t> etc</a:t>
            </a:r>
            <a:r>
              <a:rPr lang="en-US" dirty="0" smtClean="0"/>
              <a:t>.)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Translations of domain names to be launched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Trans-creation of  “.in” domains promotional video in Hindi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Creation of launch related multimedia content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068" y="3776852"/>
            <a:ext cx="4042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Implementation requirements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91314"/>
              </p:ext>
            </p:extLst>
          </p:nvPr>
        </p:nvGraphicFramePr>
        <p:xfrm>
          <a:off x="282805" y="816955"/>
          <a:ext cx="10595728" cy="584215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35704"/>
                <a:gridCol w="3371368"/>
                <a:gridCol w="5588656"/>
              </a:tblGrid>
              <a:tr h="817958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Phases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Policy Development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API Creation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69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IN" sz="1800" u="none" strike="noStrike" dirty="0">
                          <a:effectLst/>
                        </a:rPr>
                        <a:t>IDN Phase 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+mn-lt"/>
                        </a:rPr>
                        <a:t>Study – stakeholder consultation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58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I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IDN Phase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IN" sz="1800" kern="1200" dirty="0"/>
                        <a:t>Assamese, Bangla, Gujarati, Hindi, Kannada, Konkani, Malayalam, Marathi, Nepali, Oriya, Punjabi, Sanskrit, Tamil &amp; Telugu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58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IN" sz="1800" u="none" strike="noStrike" dirty="0">
                          <a:effectLst/>
                        </a:rPr>
                        <a:t>IDN Phase III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it-IT" sz="1800" kern="1200" dirty="0"/>
                        <a:t>Bodo, Dogri, Maithili, Manipuri, Santali(Devanagari), Sindhi(Devanagari) &amp; Sindhi(Ol-Chiki)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indent="0"/>
                      <a:r>
                        <a:rPr lang="en-IN" sz="1800" kern="1200" dirty="0"/>
                        <a:t>Assamese, Bangla, Gujarati, Hindi, Kannada, Konkani, Malayalam, Marathi, Nepali, Oriya, Punjabi, Sanskrit, Tamil &amp; Telugu</a:t>
                      </a:r>
                    </a:p>
                    <a:p>
                      <a:pPr marL="112713" indent="0"/>
                      <a:r>
                        <a:rPr lang="en-IN" sz="1800" kern="1200" dirty="0"/>
                        <a:t>(In a proto C language API)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58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IN" sz="1800" u="none" strike="noStrike" dirty="0">
                          <a:effectLst/>
                        </a:rPr>
                        <a:t>IDN Phase IV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IN" sz="1800" kern="1200" dirty="0"/>
                        <a:t>Santali (</a:t>
                      </a:r>
                      <a:r>
                        <a:rPr lang="en-IN" sz="1800" kern="1200" dirty="0" err="1"/>
                        <a:t>Ol-Chiki</a:t>
                      </a:r>
                      <a:r>
                        <a:rPr lang="en-IN" sz="1800" kern="1200" dirty="0"/>
                        <a:t>), Kashmiri (Devanagari), Manipuri (</a:t>
                      </a:r>
                      <a:r>
                        <a:rPr lang="en-IN" sz="1800" kern="1200" dirty="0" err="1"/>
                        <a:t>Meetei</a:t>
                      </a:r>
                      <a:r>
                        <a:rPr lang="en-IN" sz="1800" kern="1200" dirty="0"/>
                        <a:t> </a:t>
                      </a:r>
                      <a:r>
                        <a:rPr lang="en-IN" sz="1800" kern="1200" dirty="0" err="1"/>
                        <a:t>Mayek</a:t>
                      </a:r>
                      <a:r>
                        <a:rPr lang="en-IN" sz="1800" kern="1200" dirty="0"/>
                        <a:t>) and Sindhi (</a:t>
                      </a:r>
                      <a:r>
                        <a:rPr lang="en-IN" sz="1800" kern="1200" dirty="0" err="1"/>
                        <a:t>Perso</a:t>
                      </a:r>
                      <a:r>
                        <a:rPr lang="en-IN" sz="1800" kern="1200" dirty="0"/>
                        <a:t>-Arabic)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indent="0"/>
                      <a:r>
                        <a:rPr lang="en-IN" sz="1800" kern="1200" dirty="0"/>
                        <a:t>Bangla. Bodo, Dogri, Gujarati, Hindi, Konkani, Marathi, Maithili, Manipuri, Nepali, Punjabi, Tamil, Telugu and Sindhi-Dev</a:t>
                      </a:r>
                    </a:p>
                    <a:p>
                      <a:pPr marL="112713" indent="0"/>
                      <a:r>
                        <a:rPr lang="en-IN" sz="1800" kern="1200" dirty="0"/>
                        <a:t>(In Java JAR files as per changes demanded by Registry)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58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IN" sz="1800" u="none" strike="noStrike" dirty="0">
                          <a:effectLst/>
                        </a:rPr>
                        <a:t>IDN Phase</a:t>
                      </a:r>
                      <a:r>
                        <a:rPr lang="en-IN" sz="1800" u="none" strike="noStrike" baseline="0" dirty="0">
                          <a:effectLst/>
                        </a:rPr>
                        <a:t> V</a:t>
                      </a:r>
                    </a:p>
                    <a:p>
                      <a:pPr algn="l" fontAlgn="b"/>
                      <a:endParaRPr lang="en-IN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indent="0"/>
                      <a:r>
                        <a:rPr lang="en-IN" sz="1800" kern="1200" dirty="0"/>
                        <a:t>Assamese, Kannada, Kashmiri, Malayalam, Odia (Oriya), Sanskrit, Santali and Sindhi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7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513" y="3131213"/>
            <a:ext cx="8885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C-DAC - ICANN &amp; </a:t>
            </a:r>
            <a:r>
              <a:rPr lang="en-US" sz="4000" b="1" dirty="0" smtClean="0"/>
              <a:t>Neo-Brahmi </a:t>
            </a:r>
            <a:r>
              <a:rPr lang="en-US" sz="4000" b="1" dirty="0"/>
              <a:t>GP Activity</a:t>
            </a:r>
          </a:p>
        </p:txBody>
      </p:sp>
    </p:spTree>
    <p:extLst>
      <p:ext uri="{BB962C8B-B14F-4D97-AF65-F5344CB8AC3E}">
        <p14:creationId xmlns:p14="http://schemas.microsoft.com/office/powerpoint/2010/main" val="53778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0666" y="416293"/>
            <a:ext cx="381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C-DAC’s </a:t>
            </a:r>
            <a:r>
              <a:rPr lang="en-US" sz="2400" b="1" dirty="0">
                <a:solidFill>
                  <a:srgbClr val="0070C0"/>
                </a:solidFill>
              </a:rPr>
              <a:t>Involvement in IDNs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666" y="1196560"/>
            <a:ext cx="1054067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C-DAC is involved in IDN related activities since 2008. The research done has resulted </a:t>
            </a:r>
            <a:r>
              <a:rPr lang="en-US" dirty="0" smtClean="0"/>
              <a:t>in robust </a:t>
            </a:r>
            <a:r>
              <a:rPr lang="en-US" dirty="0"/>
              <a:t>and reliable framework behind delegation of “.</a:t>
            </a:r>
            <a:r>
              <a:rPr lang="en-US" dirty="0" err="1"/>
              <a:t>bharat</a:t>
            </a:r>
            <a:r>
              <a:rPr lang="en-US" dirty="0"/>
              <a:t>” domain names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Major Indian language specific changes in ICANN Root Zone LGR framework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Appreciation from John </a:t>
            </a:r>
            <a:r>
              <a:rPr lang="en-US" dirty="0" err="1"/>
              <a:t>Klensin</a:t>
            </a:r>
            <a:r>
              <a:rPr lang="en-US" dirty="0"/>
              <a:t> (Member of founding team of Internet)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 the “.</a:t>
            </a:r>
            <a:r>
              <a:rPr lang="en-US" dirty="0" err="1"/>
              <a:t>bharat</a:t>
            </a:r>
            <a:r>
              <a:rPr lang="en-US" dirty="0"/>
              <a:t>” domain names are available for registration</a:t>
            </a:r>
          </a:p>
        </p:txBody>
      </p:sp>
    </p:spTree>
    <p:extLst>
      <p:ext uri="{BB962C8B-B14F-4D97-AF65-F5344CB8AC3E}">
        <p14:creationId xmlns:p14="http://schemas.microsoft.com/office/powerpoint/2010/main" val="164704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2677" y="1153048"/>
            <a:ext cx="1021216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C-DAC </a:t>
            </a:r>
            <a:r>
              <a:rPr lang="en-US" dirty="0"/>
              <a:t>Team participated in the ICANN’s “Variant Issues Project” as an Indian voice, since 2010.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C-DAC successfully represented the nature of Indian languages vis-à-vis Variants to ICANN.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need of “Whole Label Evaluation” rules in the current “Root LGR Project” is the culmination those efforts.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677" y="406866"/>
            <a:ext cx="39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Getting involved with ICANN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677" y="3148931"/>
            <a:ext cx="1096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CDAC GIST lead </a:t>
            </a:r>
            <a:r>
              <a:rPr lang="en-US" dirty="0"/>
              <a:t>the “Devanagari Case Study” </a:t>
            </a:r>
            <a:r>
              <a:rPr lang="en-US" dirty="0" smtClean="0"/>
              <a:t>team.  Devanagari </a:t>
            </a:r>
            <a:r>
              <a:rPr lang="en-US" dirty="0"/>
              <a:t>was taken as the representative complex script for issues identification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exhaustive report on various issues was brought out by the team which was well received by the ICANN community.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same was specially appreciated by “Dr. John </a:t>
            </a:r>
            <a:r>
              <a:rPr lang="en-US" dirty="0" err="1"/>
              <a:t>Klensin</a:t>
            </a:r>
            <a:r>
              <a:rPr lang="en-US" dirty="0"/>
              <a:t>” – A member of “Internet Hall of Fame</a:t>
            </a:r>
            <a:r>
              <a:rPr lang="en-US" dirty="0" smtClean="0"/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Participated in the “Integrated Issues Report” phase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Issues </a:t>
            </a:r>
            <a:r>
              <a:rPr lang="en-US" dirty="0"/>
              <a:t>as identified by various case-study teams were considered to bring out a unique requirement for the next phases of the </a:t>
            </a:r>
            <a:r>
              <a:rPr lang="en-US" dirty="0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09623"/>
            <a:ext cx="39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Getting involved with ICANN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399" y="1021073"/>
            <a:ext cx="104488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Participation in the </a:t>
            </a:r>
            <a:r>
              <a:rPr lang="en-US" b="1" dirty="0"/>
              <a:t>“Procedure Drafting team” </a:t>
            </a:r>
            <a:r>
              <a:rPr lang="en-US" dirty="0"/>
              <a:t>for the now “Root LGR Project”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outcome of this phase is the </a:t>
            </a:r>
            <a:r>
              <a:rPr lang="en-US" b="1" dirty="0"/>
              <a:t>“Root LGR Procedure” </a:t>
            </a:r>
            <a:r>
              <a:rPr lang="en-US" dirty="0"/>
              <a:t>(Currently underway)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Apart from the introduction of “Whole Label Evaluation” rules, which is a significant contribution from the team, there are many clauses added to the procedure which deal with the nitty-gritties of Indian languages.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334851"/>
            <a:ext cx="1044882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Neo-</a:t>
            </a:r>
            <a:r>
              <a:rPr lang="en-US" sz="2400" b="1" dirty="0" err="1"/>
              <a:t>brahmi</a:t>
            </a:r>
            <a:r>
              <a:rPr lang="en-US" sz="2400" b="1" dirty="0"/>
              <a:t> GP: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Some Facts: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Status: Seated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the largest group in terms of number of scripts to be handled (9 Scripts)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to take a call of inclusion/exclusion of a total of 1150 code points.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the largest group in terms of number of languages to be handled (21 languages)</a:t>
            </a:r>
          </a:p>
        </p:txBody>
      </p:sp>
    </p:spTree>
    <p:extLst>
      <p:ext uri="{BB962C8B-B14F-4D97-AF65-F5344CB8AC3E}">
        <p14:creationId xmlns:p14="http://schemas.microsoft.com/office/powerpoint/2010/main" val="85616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856" y="409623"/>
            <a:ext cx="39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Getting involved with ICANN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44" y="1041545"/>
            <a:ext cx="1031328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Neo-</a:t>
            </a:r>
            <a:r>
              <a:rPr lang="en-US" b="1" dirty="0" err="1"/>
              <a:t>brahmi</a:t>
            </a:r>
            <a:r>
              <a:rPr lang="en-US" b="1" dirty="0"/>
              <a:t> GP: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Face to face meeting of the group took place on 16th July 2015 with support from ICANN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team took initiative in arranging for the meeting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the volunteer members were appraised of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work done so far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Next </a:t>
            </a:r>
            <a:r>
              <a:rPr lang="en-US" dirty="0"/>
              <a:t>steps to be taken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Schedule </a:t>
            </a:r>
            <a:r>
              <a:rPr lang="en-US" dirty="0"/>
              <a:t>for next steps prepared</a:t>
            </a:r>
          </a:p>
        </p:txBody>
      </p:sp>
    </p:spTree>
    <p:extLst>
      <p:ext uri="{BB962C8B-B14F-4D97-AF65-F5344CB8AC3E}">
        <p14:creationId xmlns:p14="http://schemas.microsoft.com/office/powerpoint/2010/main" val="252828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856" y="409623"/>
            <a:ext cx="39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Getting involved with ICANN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124" y="976975"/>
            <a:ext cx="10307425" cy="495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Neo-</a:t>
            </a:r>
            <a:r>
              <a:rPr lang="en-US" b="1" dirty="0" err="1"/>
              <a:t>brahmi</a:t>
            </a:r>
            <a:r>
              <a:rPr lang="en-US" b="1" dirty="0"/>
              <a:t> GP: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Second Face to face meeting </a:t>
            </a:r>
            <a:r>
              <a:rPr lang="en-US" dirty="0"/>
              <a:t>of the group took place on 24th to 26th May 2017 in </a:t>
            </a:r>
            <a:r>
              <a:rPr lang="en-US" b="1" dirty="0"/>
              <a:t>Kathmandu, Nepal</a:t>
            </a:r>
            <a:r>
              <a:rPr lang="en-US" dirty="0"/>
              <a:t> with support from ICANN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community  from Nepal was made aware of all the aspects of the procedure and the </a:t>
            </a:r>
            <a:r>
              <a:rPr lang="en-US" dirty="0" smtClean="0"/>
              <a:t>Devanagari </a:t>
            </a:r>
            <a:r>
              <a:rPr lang="en-US" dirty="0"/>
              <a:t>LGR draft 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Active participation from </a:t>
            </a:r>
            <a:r>
              <a:rPr lang="en-US" b="1" dirty="0"/>
              <a:t>community in Nepal </a:t>
            </a:r>
            <a:r>
              <a:rPr lang="en-US" dirty="0"/>
              <a:t>which provided great insights to the GP on </a:t>
            </a:r>
            <a:r>
              <a:rPr lang="en-US" b="1" dirty="0"/>
              <a:t>Nepali, </a:t>
            </a:r>
            <a:r>
              <a:rPr lang="en-US" b="1" dirty="0" err="1"/>
              <a:t>Newar</a:t>
            </a:r>
            <a:r>
              <a:rPr lang="en-US" b="1" dirty="0"/>
              <a:t> and </a:t>
            </a:r>
            <a:r>
              <a:rPr lang="en-US" b="1" dirty="0" err="1"/>
              <a:t>Tamang</a:t>
            </a:r>
            <a:endParaRPr lang="en-US" b="1" dirty="0"/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Members from </a:t>
            </a:r>
            <a:r>
              <a:rPr lang="en-US" b="1" dirty="0"/>
              <a:t>Bangla, Gurumukhi and Kannada </a:t>
            </a:r>
            <a:r>
              <a:rPr lang="en-US" dirty="0"/>
              <a:t>were also present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The GP charted out the plan of action for DV LGR rollout and other script LGR initiation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Third Face to face meeting </a:t>
            </a:r>
            <a:r>
              <a:rPr lang="en-US" dirty="0"/>
              <a:t>of the group took place in December 2017 at </a:t>
            </a:r>
            <a:r>
              <a:rPr lang="en-US" b="1" dirty="0"/>
              <a:t>Colombo, Sri Lanka </a:t>
            </a:r>
            <a:r>
              <a:rPr lang="en-US" dirty="0"/>
              <a:t>with support from ICANN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Major discussions on Tamil script LGR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Initial presentations of Bengali, Kannada, Malayalam, Telugu, Tamil, Gurmukhi and Gujarati</a:t>
            </a:r>
          </a:p>
        </p:txBody>
      </p:sp>
    </p:spTree>
    <p:extLst>
      <p:ext uri="{BB962C8B-B14F-4D97-AF65-F5344CB8AC3E}">
        <p14:creationId xmlns:p14="http://schemas.microsoft.com/office/powerpoint/2010/main" val="3434984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807" y="1214695"/>
            <a:ext cx="10124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Neo-</a:t>
            </a:r>
            <a:r>
              <a:rPr lang="en-US" b="1" dirty="0" err="1" smtClean="0"/>
              <a:t>brahmi</a:t>
            </a:r>
            <a:r>
              <a:rPr lang="en-US" b="1" dirty="0" smtClean="0"/>
              <a:t> </a:t>
            </a:r>
            <a:r>
              <a:rPr lang="en-US" b="1" dirty="0"/>
              <a:t>GP: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this point C-DAC team is editing </a:t>
            </a:r>
            <a:r>
              <a:rPr lang="en-US" dirty="0" smtClean="0"/>
              <a:t>Four </a:t>
            </a:r>
            <a:r>
              <a:rPr lang="en-US" dirty="0"/>
              <a:t>LGR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Devanagari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Gujarati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Tamil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Bengali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Along with </a:t>
            </a:r>
            <a:r>
              <a:rPr lang="en-US" dirty="0"/>
              <a:t>the editing, C-DAC team is also involved in enabling other script LGRs by way of discussions and presentations at various F2F meeting.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807" y="534165"/>
            <a:ext cx="39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Getting involved with ICANN  </a:t>
            </a:r>
          </a:p>
        </p:txBody>
      </p:sp>
    </p:spTree>
    <p:extLst>
      <p:ext uri="{BB962C8B-B14F-4D97-AF65-F5344CB8AC3E}">
        <p14:creationId xmlns:p14="http://schemas.microsoft.com/office/powerpoint/2010/main" val="1056953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9685" y="2766134"/>
            <a:ext cx="486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877295"/>
            <a:ext cx="6362700" cy="416421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5461603"/>
            <a:ext cx="636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SurekhHindi" panose="00000400000000000000" pitchFamily="2" charset="0"/>
                <a:ea typeface="Calibri" panose="020F0502020204030204" pitchFamily="34" charset="0"/>
                <a:cs typeface="DVOT-SurekhHindi" panose="00000400000000000000" pitchFamily="2" charset="0"/>
              </a:rPr>
              <a:t>“</a:t>
            </a:r>
            <a:r>
              <a:rPr kumimoji="0" lang="hi-I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SurekhHindi" panose="00000400000000000000" pitchFamily="2" charset="0"/>
                <a:ea typeface="Arial Unicode MS" panose="020B0604020202020204" pitchFamily="34" charset="-128"/>
                <a:cs typeface="DVOT-SurekhHindi" panose="00000400000000000000" pitchFamily="2" charset="0"/>
              </a:rPr>
              <a:t>कोस कोस  पर  पानी  बदले तीन  कोस  पर  वाणी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SurekhHindi" panose="00000400000000000000" pitchFamily="2" charset="0"/>
                <a:ea typeface="Calibri" panose="020F0502020204030204" pitchFamily="34" charset="0"/>
                <a:cs typeface="DVOT-SurekhHindi" panose="00000400000000000000" pitchFamily="2" charset="0"/>
              </a:rPr>
              <a:t>”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SurekhHindi" panose="00000400000000000000" pitchFamily="2" charset="0"/>
              <a:cs typeface="DVOT-SurekhHind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297" y="2970957"/>
            <a:ext cx="8895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Background research during the IDN Project Phases</a:t>
            </a:r>
          </a:p>
        </p:txBody>
      </p:sp>
    </p:spTree>
    <p:extLst>
      <p:ext uri="{BB962C8B-B14F-4D97-AF65-F5344CB8AC3E}">
        <p14:creationId xmlns:p14="http://schemas.microsoft.com/office/powerpoint/2010/main" val="9429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2508" y="959454"/>
            <a:ext cx="10049759" cy="495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individual languages listed for India - 452. 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Living Languages - 438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constitutionally recognized Languages – 22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language families – 4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Indo-Aryan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Dravidian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Tibeto-Burman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Munda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major families of scripts - 2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Brahmi – Left to Right writing system</a:t>
            </a:r>
          </a:p>
          <a:p>
            <a:pPr marL="742950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Perso</a:t>
            </a:r>
            <a:r>
              <a:rPr lang="en-US" dirty="0"/>
              <a:t>-Arabic  - Right to left writing system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19 languages use 11 derivations of the Brahmi script.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3 languages Urdu, Sindhi and Kashmiri uses the </a:t>
            </a:r>
            <a:r>
              <a:rPr lang="en-US" dirty="0" err="1"/>
              <a:t>Perso</a:t>
            </a:r>
            <a:r>
              <a:rPr lang="en-US" dirty="0"/>
              <a:t>-Arabic derivations.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508" y="326416"/>
            <a:ext cx="402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Multilingual diversity of India:</a:t>
            </a:r>
          </a:p>
        </p:txBody>
      </p:sp>
    </p:spTree>
    <p:extLst>
      <p:ext uri="{BB962C8B-B14F-4D97-AF65-F5344CB8AC3E}">
        <p14:creationId xmlns:p14="http://schemas.microsoft.com/office/powerpoint/2010/main" val="32681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2508" y="326416"/>
            <a:ext cx="402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Multilingual diversity of India: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657" y="1505293"/>
            <a:ext cx="3244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One language – Many scripts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443" t="26529" r="26779" b="16976"/>
          <a:stretch/>
        </p:blipFill>
        <p:spPr>
          <a:xfrm>
            <a:off x="4073569" y="3343634"/>
            <a:ext cx="2933413" cy="29334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87590" y="2859887"/>
            <a:ext cx="331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One </a:t>
            </a:r>
            <a:r>
              <a:rPr lang="en-US" sz="2000" b="1" dirty="0" smtClean="0"/>
              <a:t>Script </a:t>
            </a:r>
            <a:r>
              <a:rPr lang="en-US" sz="2000" b="1" dirty="0"/>
              <a:t>– Many </a:t>
            </a:r>
            <a:r>
              <a:rPr lang="en-US" sz="2000" b="1" dirty="0" smtClean="0"/>
              <a:t>Languages</a:t>
            </a:r>
            <a:endParaRPr lang="en-US" sz="2000" b="1" dirty="0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352605" y="3212698"/>
            <a:ext cx="4685425" cy="2990303"/>
            <a:chOff x="146652" y="3295265"/>
            <a:chExt cx="5315202" cy="3410336"/>
          </a:xfrm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146652" y="3295265"/>
              <a:ext cx="5315202" cy="3410336"/>
            </a:xfrm>
            <a:prstGeom prst="roundRect">
              <a:avLst>
                <a:gd name="adj" fmla="val 16667"/>
              </a:avLst>
            </a:prstGeom>
            <a:solidFill>
              <a:srgbClr val="B2D5FC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3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IN" sz="1500" b="1" kern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289113" y="3742176"/>
            <a:ext cx="505015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4" imgW="7857143" imgH="4266667" progId="Paint.Picture">
                    <p:embed/>
                  </p:oleObj>
                </mc:Choice>
                <mc:Fallback>
                  <p:oleObj name="Bitmap Image" r:id="rId4" imgW="7857143" imgH="426666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13" y="3742176"/>
                          <a:ext cx="505015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248896" y="3295265"/>
              <a:ext cx="5090554" cy="37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3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2000" b="1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Alternate forms</a:t>
              </a:r>
              <a:endParaRPr lang="en-IN" sz="2000" b="1" kern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738325" y="438861"/>
            <a:ext cx="3620540" cy="2132864"/>
            <a:chOff x="3048000" y="1981200"/>
            <a:chExt cx="3886200" cy="22860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3048000" y="1981200"/>
              <a:ext cx="3886200" cy="2286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3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IN" sz="1500" b="1" kern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3148527" y="2480040"/>
            <a:ext cx="3657673" cy="1602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6" imgW="5200000" imgH="2276793" progId="Paint.Picture">
                    <p:embed/>
                  </p:oleObj>
                </mc:Choice>
                <mc:Fallback>
                  <p:oleObj name="Bitmap Image" r:id="rId6" imgW="5200000" imgH="227679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527" y="2480040"/>
                          <a:ext cx="3657673" cy="1602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276781" y="2079987"/>
              <a:ext cx="3496653" cy="40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3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2000" b="1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Alternate Spellings</a:t>
              </a:r>
              <a:endParaRPr lang="en-IN" sz="2000" b="1" kern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0825" t="8659" r="35515" b="14227"/>
          <a:stretch/>
        </p:blipFill>
        <p:spPr>
          <a:xfrm>
            <a:off x="418657" y="1979418"/>
            <a:ext cx="3375278" cy="27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8016" y="267683"/>
            <a:ext cx="2334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Complex Nature: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405396" y="4027825"/>
            <a:ext cx="86106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Script Grammar for all Indic systems to capture their aesthetics. </a:t>
            </a:r>
          </a:p>
          <a:p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Only Sindhi uses system – 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Naskh</a:t>
            </a: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 (linear-seamless) 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but</a:t>
            </a: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 Kashmiri &amp; Urdu use </a:t>
            </a: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Nastaliq</a:t>
            </a: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 (Right-to-left plus Top-to-bottom): </a:t>
            </a:r>
            <a:endParaRPr lang="en-IN" alt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21" y="5281817"/>
            <a:ext cx="4455432" cy="15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74231" y="5200726"/>
            <a:ext cx="719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latin typeface="Arial Black" pitchFamily="34" charset="0"/>
              </a:rPr>
              <a:t>Naskh</a:t>
            </a:r>
            <a:endParaRPr lang="en-IN" altLang="en-US" sz="1200" dirty="0">
              <a:latin typeface="Arial Black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77" y="4992296"/>
            <a:ext cx="3921453" cy="18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706085" y="5200726"/>
            <a:ext cx="1296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Arial Black" pitchFamily="34" charset="0"/>
              </a:rPr>
              <a:t>Nastaaliq</a:t>
            </a:r>
            <a:endParaRPr lang="en-IN" altLang="en-US" sz="1200" dirty="0">
              <a:latin typeface="Arial Black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23545" y="1825138"/>
            <a:ext cx="8774301" cy="2083122"/>
            <a:chOff x="173073" y="517993"/>
            <a:chExt cx="8774301" cy="2083122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" t="11732" r="67867" b="50836"/>
            <a:stretch/>
          </p:blipFill>
          <p:spPr bwMode="auto">
            <a:xfrm>
              <a:off x="173073" y="799031"/>
              <a:ext cx="2227679" cy="177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7" t="56470" r="26328"/>
            <a:stretch/>
          </p:blipFill>
          <p:spPr bwMode="auto">
            <a:xfrm>
              <a:off x="5925691" y="739435"/>
              <a:ext cx="3021683" cy="186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8" t="12464" r="25706" b="50835"/>
            <a:stretch/>
          </p:blipFill>
          <p:spPr bwMode="auto">
            <a:xfrm>
              <a:off x="2436445" y="819132"/>
              <a:ext cx="2470886" cy="175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76" r="3176" b="50836"/>
            <a:stretch/>
          </p:blipFill>
          <p:spPr bwMode="auto">
            <a:xfrm>
              <a:off x="4943024" y="517993"/>
              <a:ext cx="982667" cy="205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177503" y="852779"/>
            <a:ext cx="906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Irrespective of the South-North division, each of these writing systems has numerous difficulties for the font developers because of the way their syllabic structures are captured by the graphics – protruding below, above, and on the aisles as well as hanging letters. </a:t>
            </a:r>
          </a:p>
        </p:txBody>
      </p:sp>
    </p:spTree>
    <p:extLst>
      <p:ext uri="{BB962C8B-B14F-4D97-AF65-F5344CB8AC3E}">
        <p14:creationId xmlns:p14="http://schemas.microsoft.com/office/powerpoint/2010/main" val="35463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836" y="962060"/>
            <a:ext cx="9479832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Broad </a:t>
            </a:r>
            <a:r>
              <a:rPr lang="en-US" b="1" dirty="0"/>
              <a:t>Components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Storage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Unicode with its inherent issues – universally accepted.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Rendering Engine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Varies from Operating system to Operating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Font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Thousands of variations available.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case of English, most are mere stylistic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case of Indian Languages, can be interpretational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Operating System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Major ones, Microsoft, Linux, Macintosh, iOS, Android…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Browser / Email Client / Web enabled Application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be many…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836" y="406866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Domain Names: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970" y="2396592"/>
            <a:ext cx="10515600" cy="1772240"/>
          </a:xfrm>
        </p:spPr>
        <p:txBody>
          <a:bodyPr>
            <a:normAutofit/>
          </a:bodyPr>
          <a:lstStyle/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www.</a:t>
            </a:r>
            <a:r>
              <a:rPr lang="hi-IN" sz="3200" dirty="0" err="1">
                <a:latin typeface="Cambria" panose="02040503050406030204" pitchFamily="18" charset="0"/>
              </a:rPr>
              <a:t>सीडैक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  <a:r>
              <a:rPr lang="hi-IN" sz="3200" dirty="0">
                <a:latin typeface="Cambria" panose="02040503050406030204" pitchFamily="18" charset="0"/>
              </a:rPr>
              <a:t>भारत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www.</a:t>
            </a:r>
            <a:r>
              <a:rPr lang="pa-IN" sz="3200" dirty="0">
                <a:latin typeface="Cambria" panose="02040503050406030204" pitchFamily="18" charset="0"/>
              </a:rPr>
              <a:t> </a:t>
            </a:r>
            <a:r>
              <a:rPr lang="pa-IN" sz="3200" dirty="0" err="1">
                <a:latin typeface="Cambria" panose="02040503050406030204" pitchFamily="18" charset="0"/>
              </a:rPr>
              <a:t>ਸੀਡੈਕ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  <a:r>
              <a:rPr lang="pa-IN" sz="3200" dirty="0">
                <a:latin typeface="Cambria" panose="02040503050406030204" pitchFamily="18" charset="0"/>
              </a:rPr>
              <a:t> ਭਾਰਤ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C-DAC GIST - Confidential</a:t>
            </a:r>
            <a:endParaRPr lang="hi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</a:t>
            </a:fld>
            <a:endParaRPr lang="hi-IN"/>
          </a:p>
        </p:txBody>
      </p:sp>
      <p:sp>
        <p:nvSpPr>
          <p:cNvPr id="8" name="Rectangle 7"/>
          <p:cNvSpPr/>
          <p:nvPr/>
        </p:nvSpPr>
        <p:spPr>
          <a:xfrm>
            <a:off x="607970" y="1057984"/>
            <a:ext cx="9678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IDN </a:t>
            </a:r>
            <a:r>
              <a:rPr lang="en-US" dirty="0"/>
              <a:t>is a domain name that contains characters from the Unicode character repertoire that other than letter/digit/hyphen (LDH) characters, which are Latin letters (a-z case ignored so includes A-Z), digits (0-9) and the hyphen (-).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970" y="460225"/>
            <a:ext cx="438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Internationalized Domain Names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8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" y="1185504"/>
            <a:ext cx="6114286" cy="4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80" y="1942758"/>
            <a:ext cx="5230027" cy="46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313147" y="534146"/>
            <a:ext cx="2608082" cy="477666"/>
          </a:xfrm>
          <a:prstGeom prst="wedgeRoundRectCallout">
            <a:avLst>
              <a:gd name="adj1" fmla="val -139283"/>
              <a:gd name="adj2" fmla="val 104382"/>
              <a:gd name="adj3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Phished paypa1 site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936610" y="1066801"/>
            <a:ext cx="1914629" cy="477666"/>
          </a:xfrm>
          <a:prstGeom prst="wedgeRoundRectCallout">
            <a:avLst>
              <a:gd name="adj1" fmla="val -73106"/>
              <a:gd name="adj2" fmla="val 332630"/>
              <a:gd name="adj3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Original paypal site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144" y="5073546"/>
            <a:ext cx="4702837" cy="1553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Phishing is typically carried out by e-mail spoofing or instant messaging, and it often directs users to enter details at a fake website whose look and feel are almost identical to the legitimate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240" y="302447"/>
            <a:ext cx="4563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Domain Names : Possible Troubles</a:t>
            </a:r>
          </a:p>
        </p:txBody>
      </p:sp>
    </p:spTree>
    <p:extLst>
      <p:ext uri="{BB962C8B-B14F-4D97-AF65-F5344CB8AC3E}">
        <p14:creationId xmlns:p14="http://schemas.microsoft.com/office/powerpoint/2010/main" val="252918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1694</Words>
  <Application>Microsoft Office PowerPoint</Application>
  <PresentationFormat>Widescreen</PresentationFormat>
  <Paragraphs>187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 Unicode MS</vt:lpstr>
      <vt:lpstr>Arial</vt:lpstr>
      <vt:lpstr>Arial Black</vt:lpstr>
      <vt:lpstr>Calibri</vt:lpstr>
      <vt:lpstr>Calibri Light</vt:lpstr>
      <vt:lpstr>Cambria</vt:lpstr>
      <vt:lpstr>DVOT-SurekhHindi</vt:lpstr>
      <vt:lpstr>Mangal</vt:lpstr>
      <vt:lpstr>Raavi</vt:lpstr>
      <vt:lpstr>SakalBharati</vt:lpstr>
      <vt:lpstr>SDOT-Yogesh</vt:lpstr>
      <vt:lpstr>Times New Roman</vt:lpstr>
      <vt:lpstr>Trebuchet MS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C-DAC GIST &amp; Internationalized Domain Names</dc:title>
  <dc:creator>Akshat Joshi</dc:creator>
  <cp:lastModifiedBy>HP</cp:lastModifiedBy>
  <cp:revision>67</cp:revision>
  <dcterms:created xsi:type="dcterms:W3CDTF">2018-04-21T19:27:08Z</dcterms:created>
  <dcterms:modified xsi:type="dcterms:W3CDTF">2018-04-22T18:27:22Z</dcterms:modified>
</cp:coreProperties>
</file>