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40" r:id="rId2"/>
    <p:sldId id="322" r:id="rId3"/>
    <p:sldId id="542" r:id="rId4"/>
    <p:sldId id="575" r:id="rId5"/>
    <p:sldId id="576" r:id="rId6"/>
    <p:sldId id="635" r:id="rId7"/>
    <p:sldId id="653" r:id="rId8"/>
    <p:sldId id="637" r:id="rId9"/>
    <p:sldId id="627" r:id="rId10"/>
    <p:sldId id="640" r:id="rId11"/>
    <p:sldId id="639" r:id="rId12"/>
    <p:sldId id="543" r:id="rId13"/>
    <p:sldId id="587" r:id="rId14"/>
    <p:sldId id="598" r:id="rId15"/>
    <p:sldId id="642" r:id="rId16"/>
    <p:sldId id="545" r:id="rId17"/>
    <p:sldId id="584" r:id="rId18"/>
    <p:sldId id="586" r:id="rId19"/>
    <p:sldId id="398" r:id="rId20"/>
    <p:sldId id="655" r:id="rId21"/>
    <p:sldId id="610" r:id="rId22"/>
    <p:sldId id="621" r:id="rId23"/>
    <p:sldId id="615" r:id="rId24"/>
    <p:sldId id="646" r:id="rId25"/>
    <p:sldId id="588" r:id="rId26"/>
    <p:sldId id="647" r:id="rId27"/>
    <p:sldId id="649" r:id="rId28"/>
    <p:sldId id="648" r:id="rId29"/>
    <p:sldId id="651" r:id="rId30"/>
    <p:sldId id="652" r:id="rId31"/>
    <p:sldId id="654" r:id="rId32"/>
    <p:sldId id="62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629"/>
    <a:srgbClr val="FA5B36"/>
    <a:srgbClr val="EA903A"/>
    <a:srgbClr val="0D436C"/>
    <a:srgbClr val="000000"/>
    <a:srgbClr val="DEDEDE"/>
    <a:srgbClr val="002B49"/>
    <a:srgbClr val="9C240F"/>
    <a:srgbClr val="CB460F"/>
    <a:srgbClr val="0E4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5833" autoAdjust="0"/>
  </p:normalViewPr>
  <p:slideViewPr>
    <p:cSldViewPr snapToGrid="0" snapToObjects="1">
      <p:cViewPr varScale="1">
        <p:scale>
          <a:sx n="83" d="100"/>
          <a:sy n="83" d="100"/>
        </p:scale>
        <p:origin x="1440" y="58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stylized agenda slide</a:t>
            </a:r>
            <a:r>
              <a:rPr lang="en-US" baseline="0" dirty="0"/>
              <a:t> for your presentation.</a:t>
            </a:r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0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4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</p:spTree>
    <p:extLst>
      <p:ext uri="{BB962C8B-B14F-4D97-AF65-F5344CB8AC3E}">
        <p14:creationId xmlns:p14="http://schemas.microsoft.com/office/powerpoint/2010/main" val="7398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8" r:id="rId49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icann.org/en/system/files/files/draft-lgr-procedure-20mar13-en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7940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icann.org/resources/pages/lgr-proposals-2015-12-01-en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icann" TargetMode="External"/><Relationship Id="rId13" Type="http://schemas.openxmlformats.org/officeDocument/2006/relationships/image" Target="../media/image23.png"/><Relationship Id="rId18" Type="http://schemas.openxmlformats.org/officeDocument/2006/relationships/image" Target="../media/image25.png"/><Relationship Id="rId3" Type="http://schemas.openxmlformats.org/officeDocument/2006/relationships/hyperlink" Target="flickr.com/photos/icann" TargetMode="External"/><Relationship Id="rId7" Type="http://schemas.openxmlformats.org/officeDocument/2006/relationships/image" Target="../media/image21.png"/><Relationship Id="rId12" Type="http://schemas.openxmlformats.org/officeDocument/2006/relationships/hyperlink" Target="facebook.com/icannorg" TargetMode="External"/><Relationship Id="rId17" Type="http://schemas.openxmlformats.org/officeDocument/2006/relationships/hyperlink" Target="https://soundcloud.com/icann" TargetMode="External"/><Relationship Id="rId2" Type="http://schemas.openxmlformats.org/officeDocument/2006/relationships/hyperlink" Target="http://www.flickr.com/photos/icann" TargetMode="External"/><Relationship Id="rId16" Type="http://schemas.openxmlformats.org/officeDocument/2006/relationships/hyperlink" Target="http://www.youtube.com/icannnews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linkedin.com/company/icann" TargetMode="External"/><Relationship Id="rId11" Type="http://schemas.openxmlformats.org/officeDocument/2006/relationships/hyperlink" Target="http://www.facebook.com/icannorg" TargetMode="External"/><Relationship Id="rId5" Type="http://schemas.openxmlformats.org/officeDocument/2006/relationships/hyperlink" Target="https://www.linkedin.com/company/icann" TargetMode="External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19" Type="http://schemas.openxmlformats.org/officeDocument/2006/relationships/hyperlink" Target="https://www.slideshare.net/icannpresentations" TargetMode="External"/><Relationship Id="rId4" Type="http://schemas.openxmlformats.org/officeDocument/2006/relationships/image" Target="../media/image20.png"/><Relationship Id="rId9" Type="http://schemas.openxmlformats.org/officeDocument/2006/relationships/hyperlink" Target="twitter.com/icann" TargetMode="External"/><Relationship Id="rId14" Type="http://schemas.openxmlformats.org/officeDocument/2006/relationships/hyperlink" Target="youtube.com/user/ICANNnew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Developing Label Generation Rules (LGR) for the Root Zone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Pitinan Kooarmornpatana</a:t>
            </a:r>
          </a:p>
          <a:p>
            <a:r>
              <a:rPr lang="en-US" dirty="0"/>
              <a:t>Manager, IDN Programs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Neo-Brahmi Meeting, Delhi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23 – 25 April 2018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54D3D1D-EEFD-4753-807A-701DD11D9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0848" y="3612396"/>
            <a:ext cx="6382512" cy="71680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7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D1BD-74FD-48B3-BB47-F4C3A0F5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RZ-LGR for IDN Variant Implementation</a:t>
            </a:r>
            <a:endParaRPr lang="en-SG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69916E-7C50-49F5-95CD-BEABD52E4806}"/>
              </a:ext>
            </a:extLst>
          </p:cNvPr>
          <p:cNvGrpSpPr/>
          <p:nvPr/>
        </p:nvGrpSpPr>
        <p:grpSpPr>
          <a:xfrm>
            <a:off x="249381" y="1187533"/>
            <a:ext cx="8624815" cy="3832300"/>
            <a:chOff x="-45223" y="2069848"/>
            <a:chExt cx="9127634" cy="3872743"/>
          </a:xfrm>
        </p:grpSpPr>
        <p:sp>
          <p:nvSpPr>
            <p:cNvPr id="4" name="Rounded Rectangle 10">
              <a:extLst>
                <a:ext uri="{FF2B5EF4-FFF2-40B4-BE49-F238E27FC236}">
                  <a16:creationId xmlns:a16="http://schemas.microsoft.com/office/drawing/2014/main" id="{6F96A672-6CFA-4D13-AA33-68C44EF39FC5}"/>
                </a:ext>
              </a:extLst>
            </p:cNvPr>
            <p:cNvSpPr/>
            <p:nvPr/>
          </p:nvSpPr>
          <p:spPr>
            <a:xfrm>
              <a:off x="2236776" y="2129624"/>
              <a:ext cx="3633155" cy="3809263"/>
            </a:xfrm>
            <a:prstGeom prst="roundRect">
              <a:avLst>
                <a:gd name="adj" fmla="val 3678"/>
              </a:avLst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230114F-8975-419D-9FBA-172B77AD4306}"/>
                </a:ext>
              </a:extLst>
            </p:cNvPr>
            <p:cNvCxnSpPr/>
            <p:nvPr/>
          </p:nvCxnSpPr>
          <p:spPr>
            <a:xfrm>
              <a:off x="4315734" y="3632875"/>
              <a:ext cx="1852817" cy="38457"/>
            </a:xfrm>
            <a:prstGeom prst="straightConnector1">
              <a:avLst/>
            </a:prstGeom>
            <a:ln w="57150">
              <a:solidFill>
                <a:schemeClr val="accent4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CEBD97-2869-46C3-B530-426ACF006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16200000">
              <a:off x="2316507" y="2346847"/>
              <a:ext cx="3472174" cy="3472174"/>
            </a:xfrm>
            <a:prstGeom prst="rect">
              <a:avLst/>
            </a:prstGeom>
            <a:ln w="63500">
              <a:noFill/>
            </a:ln>
          </p:spPr>
        </p:pic>
        <p:cxnSp>
          <p:nvCxnSpPr>
            <p:cNvPr id="7" name="Elbow Connector 8">
              <a:extLst>
                <a:ext uri="{FF2B5EF4-FFF2-40B4-BE49-F238E27FC236}">
                  <a16:creationId xmlns:a16="http://schemas.microsoft.com/office/drawing/2014/main" id="{3FE8B639-D870-49F8-BC9B-9F216736EE96}"/>
                </a:ext>
              </a:extLst>
            </p:cNvPr>
            <p:cNvCxnSpPr/>
            <p:nvPr/>
          </p:nvCxnSpPr>
          <p:spPr>
            <a:xfrm flipV="1">
              <a:off x="1013596" y="4866332"/>
              <a:ext cx="5132708" cy="21837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4565A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0037-file-empty.eps">
              <a:extLst>
                <a:ext uri="{FF2B5EF4-FFF2-40B4-BE49-F238E27FC236}">
                  <a16:creationId xmlns:a16="http://schemas.microsoft.com/office/drawing/2014/main" id="{273BBC18-FFE4-4266-BFBA-8C0AF471A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0695" y="3531618"/>
              <a:ext cx="1437992" cy="169245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F41CEA0E-A3DE-4F4A-8CD6-EBEC0FAE97B0}"/>
                </a:ext>
              </a:extLst>
            </p:cNvPr>
            <p:cNvSpPr/>
            <p:nvPr/>
          </p:nvSpPr>
          <p:spPr>
            <a:xfrm>
              <a:off x="6353867" y="3080847"/>
              <a:ext cx="2569812" cy="2861744"/>
            </a:xfrm>
            <a:prstGeom prst="roundRect">
              <a:avLst>
                <a:gd name="adj" fmla="val 3832"/>
              </a:avLst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0" name="Elbow Connector 6">
              <a:extLst>
                <a:ext uri="{FF2B5EF4-FFF2-40B4-BE49-F238E27FC236}">
                  <a16:creationId xmlns:a16="http://schemas.microsoft.com/office/drawing/2014/main" id="{1A3CAEBD-1F40-456C-B0C5-45FA2E893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0948" y="2619628"/>
              <a:ext cx="4677603" cy="1019574"/>
            </a:xfrm>
            <a:prstGeom prst="bentConnector3">
              <a:avLst>
                <a:gd name="adj1" fmla="val 71080"/>
              </a:avLst>
            </a:prstGeom>
            <a:ln w="57150">
              <a:solidFill>
                <a:schemeClr val="accent4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797E3C-EE91-467A-B7EA-F5D09B7CB261}"/>
                </a:ext>
              </a:extLst>
            </p:cNvPr>
            <p:cNvSpPr/>
            <p:nvPr/>
          </p:nvSpPr>
          <p:spPr>
            <a:xfrm>
              <a:off x="-25611" y="4641358"/>
              <a:ext cx="1748604" cy="396914"/>
            </a:xfrm>
            <a:prstGeom prst="rect">
              <a:avLst/>
            </a:prstGeom>
            <a:solidFill>
              <a:srgbClr val="04565A"/>
            </a:solidFill>
            <a:ln>
              <a:solidFill>
                <a:srgbClr val="04565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271F70-BEDD-4407-B41C-AC96D13B49C2}"/>
                </a:ext>
              </a:extLst>
            </p:cNvPr>
            <p:cNvSpPr/>
            <p:nvPr/>
          </p:nvSpPr>
          <p:spPr>
            <a:xfrm>
              <a:off x="-37409" y="3462720"/>
              <a:ext cx="1823952" cy="381063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accent4"/>
                </a:solidFill>
                <a:latin typeface="Arial"/>
                <a:cs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2968C7-3EC3-4823-B115-21F19C528F94}"/>
                </a:ext>
              </a:extLst>
            </p:cNvPr>
            <p:cNvSpPr txBox="1"/>
            <p:nvPr/>
          </p:nvSpPr>
          <p:spPr>
            <a:xfrm>
              <a:off x="6910963" y="2467270"/>
              <a:ext cx="2103509" cy="279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2"/>
                  </a:solidFill>
                </a:rPr>
                <a:t>INVALID TLD LABEL </a:t>
              </a:r>
            </a:p>
          </p:txBody>
        </p:sp>
        <p:pic>
          <p:nvPicPr>
            <p:cNvPr id="14" name="Picture 13" descr="0272-cross.eps">
              <a:extLst>
                <a:ext uri="{FF2B5EF4-FFF2-40B4-BE49-F238E27FC236}">
                  <a16:creationId xmlns:a16="http://schemas.microsoft.com/office/drawing/2014/main" id="{79CC3238-7DFB-42E9-9999-6BD85CC7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1757" y="2469199"/>
              <a:ext cx="264751" cy="26984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BEA970-2C6F-42CE-82BB-03152C170E98}"/>
                </a:ext>
              </a:extLst>
            </p:cNvPr>
            <p:cNvSpPr/>
            <p:nvPr/>
          </p:nvSpPr>
          <p:spPr>
            <a:xfrm>
              <a:off x="-45223" y="4682189"/>
              <a:ext cx="1768217" cy="279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  <a:cs typeface="Source Sans Pro"/>
                </a:rPr>
                <a:t>Existing TLD: </a:t>
              </a:r>
              <a:r>
                <a:rPr lang="en-US" sz="1200" b="1" i="1" dirty="0">
                  <a:solidFill>
                    <a:schemeClr val="bg1"/>
                  </a:solidFill>
                  <a:latin typeface="+mj-lt"/>
                  <a:cs typeface="Source Sans Pro"/>
                </a:rPr>
                <a:t>t1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8ABE25D-F1FB-44DA-85A2-7C0E96EE5C82}"/>
                </a:ext>
              </a:extLst>
            </p:cNvPr>
            <p:cNvSpPr/>
            <p:nvPr/>
          </p:nvSpPr>
          <p:spPr>
            <a:xfrm>
              <a:off x="6910963" y="3196332"/>
              <a:ext cx="1623646" cy="5252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accent3"/>
                  </a:solidFill>
                </a:rPr>
                <a:t>VALID TLD LABEL</a:t>
              </a:r>
            </a:p>
            <a:p>
              <a:pPr algn="ctr">
                <a:lnSpc>
                  <a:spcPct val="150000"/>
                </a:lnSpc>
              </a:pPr>
              <a:r>
                <a:rPr lang="en-US" sz="1200" b="1" i="1" u="sng" dirty="0">
                  <a:solidFill>
                    <a:schemeClr val="accent3"/>
                  </a:solidFill>
                </a:rPr>
                <a:t> </a:t>
              </a:r>
              <a:r>
                <a:rPr lang="en-US" sz="1200" b="1" u="sng" dirty="0">
                  <a:solidFill>
                    <a:schemeClr val="accent3"/>
                  </a:solidFill>
                </a:rPr>
                <a:t>ALL VARIANTS:</a:t>
              </a:r>
            </a:p>
          </p:txBody>
        </p:sp>
        <p:pic>
          <p:nvPicPr>
            <p:cNvPr id="17" name="Picture 16" descr="0273-checkmark.eps">
              <a:extLst>
                <a:ext uri="{FF2B5EF4-FFF2-40B4-BE49-F238E27FC236}">
                  <a16:creationId xmlns:a16="http://schemas.microsoft.com/office/drawing/2014/main" id="{BEC0B3E3-4CF3-4628-BF47-1649C305B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1757" y="3209529"/>
              <a:ext cx="364080" cy="28006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A46BB2-DE75-4FD9-B840-6BD672826ABE}"/>
                </a:ext>
              </a:extLst>
            </p:cNvPr>
            <p:cNvSpPr txBox="1"/>
            <p:nvPr/>
          </p:nvSpPr>
          <p:spPr>
            <a:xfrm>
              <a:off x="7507905" y="3745423"/>
              <a:ext cx="1260144" cy="839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solidFill>
                    <a:schemeClr val="accent3"/>
                  </a:solidFill>
                </a:rPr>
                <a:t>t1v1  </a:t>
              </a:r>
            </a:p>
            <a:p>
              <a:r>
                <a:rPr lang="en-US" sz="1200" b="1" i="1" dirty="0">
                  <a:solidFill>
                    <a:schemeClr val="accent3"/>
                  </a:solidFill>
                </a:rPr>
                <a:t>t1v2</a:t>
              </a:r>
            </a:p>
            <a:p>
              <a:r>
                <a:rPr lang="en-US" sz="1200" b="1" i="1" dirty="0">
                  <a:solidFill>
                    <a:schemeClr val="accent2"/>
                  </a:solidFill>
                </a:rPr>
                <a:t>t1v3</a:t>
              </a:r>
            </a:p>
            <a:p>
              <a:r>
                <a:rPr lang="en-US" sz="1200" b="1" i="1" dirty="0">
                  <a:solidFill>
                    <a:schemeClr val="accent2"/>
                  </a:solidFill>
                </a:rPr>
                <a:t>t1v4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70F5AE3-F9F6-43C0-A7E0-E32CB5B97ABA}"/>
                </a:ext>
              </a:extLst>
            </p:cNvPr>
            <p:cNvSpPr/>
            <p:nvPr/>
          </p:nvSpPr>
          <p:spPr>
            <a:xfrm>
              <a:off x="7795968" y="5563306"/>
              <a:ext cx="901158" cy="2565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u="sng" dirty="0">
                  <a:solidFill>
                    <a:schemeClr val="accent2"/>
                  </a:solidFill>
                </a:rPr>
                <a:t>BLOCKED</a:t>
              </a:r>
            </a:p>
          </p:txBody>
        </p:sp>
        <p:pic>
          <p:nvPicPr>
            <p:cNvPr id="20" name="Picture 19" descr="0049-folder-open.eps">
              <a:extLst>
                <a:ext uri="{FF2B5EF4-FFF2-40B4-BE49-F238E27FC236}">
                  <a16:creationId xmlns:a16="http://schemas.microsoft.com/office/drawing/2014/main" id="{CE646A14-E079-447B-8D79-66478BD2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6300" y="5042167"/>
              <a:ext cx="428299" cy="354170"/>
            </a:xfrm>
            <a:prstGeom prst="rect">
              <a:avLst/>
            </a:prstGeom>
          </p:spPr>
        </p:pic>
        <p:pic>
          <p:nvPicPr>
            <p:cNvPr id="21" name="Picture 20" descr="0049-folder-open.eps">
              <a:extLst>
                <a:ext uri="{FF2B5EF4-FFF2-40B4-BE49-F238E27FC236}">
                  <a16:creationId xmlns:a16="http://schemas.microsoft.com/office/drawing/2014/main" id="{03FB281C-DC0A-4B23-AF14-0FFF6A8B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6725" y="4966428"/>
              <a:ext cx="611481" cy="50564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B97974-4B44-4132-9587-1A371E873FBB}"/>
                </a:ext>
              </a:extLst>
            </p:cNvPr>
            <p:cNvSpPr/>
            <p:nvPr/>
          </p:nvSpPr>
          <p:spPr>
            <a:xfrm>
              <a:off x="6407826" y="5558482"/>
              <a:ext cx="1264200" cy="2565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u="sng" dirty="0">
                  <a:solidFill>
                    <a:schemeClr val="accent3"/>
                  </a:solidFill>
                </a:rPr>
                <a:t>ALLOCATABLE</a:t>
              </a:r>
            </a:p>
          </p:txBody>
        </p:sp>
        <p:pic>
          <p:nvPicPr>
            <p:cNvPr id="23" name="Picture 22" descr="0106-forward.eps">
              <a:extLst>
                <a:ext uri="{FF2B5EF4-FFF2-40B4-BE49-F238E27FC236}">
                  <a16:creationId xmlns:a16="http://schemas.microsoft.com/office/drawing/2014/main" id="{F273DDA3-D2BB-4F45-BE1B-42AF0003A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212931">
              <a:off x="6668431" y="4114413"/>
              <a:ext cx="891882" cy="614411"/>
            </a:xfrm>
            <a:prstGeom prst="rect">
              <a:avLst/>
            </a:prstGeom>
          </p:spPr>
        </p:pic>
        <p:pic>
          <p:nvPicPr>
            <p:cNvPr id="24" name="Picture 23" descr="0107-reply.eps">
              <a:extLst>
                <a:ext uri="{FF2B5EF4-FFF2-40B4-BE49-F238E27FC236}">
                  <a16:creationId xmlns:a16="http://schemas.microsoft.com/office/drawing/2014/main" id="{4C5CDBF5-2422-48F8-8158-CAC8A651D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519890">
              <a:off x="8132800" y="4390953"/>
              <a:ext cx="444483" cy="463556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C8F4E77-117A-4775-AE46-5FD7D999B55B}"/>
                </a:ext>
              </a:extLst>
            </p:cNvPr>
            <p:cNvGrpSpPr/>
            <p:nvPr/>
          </p:nvGrpSpPr>
          <p:grpSpPr>
            <a:xfrm>
              <a:off x="2849697" y="3745798"/>
              <a:ext cx="1129535" cy="1120534"/>
              <a:chOff x="2217824" y="2808109"/>
              <a:chExt cx="887217" cy="1044944"/>
            </a:xfrm>
          </p:grpSpPr>
          <p:pic>
            <p:nvPicPr>
              <p:cNvPr id="45" name="Picture 44" descr="0037-file-empty.eps">
                <a:extLst>
                  <a:ext uri="{FF2B5EF4-FFF2-40B4-BE49-F238E27FC236}">
                    <a16:creationId xmlns:a16="http://schemas.microsoft.com/office/drawing/2014/main" id="{9D10014F-6E28-4131-8181-FF50F6EDB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/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17824" y="2808109"/>
                <a:ext cx="887217" cy="1044944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6A110D2-5223-49D3-8C85-CCCF836CF2D3}"/>
                  </a:ext>
                </a:extLst>
              </p:cNvPr>
              <p:cNvSpPr/>
              <p:nvPr/>
            </p:nvSpPr>
            <p:spPr>
              <a:xfrm>
                <a:off x="2393783" y="3268074"/>
                <a:ext cx="529277" cy="3190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/>
                  <a:t>العربیة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A4A5383-7D64-48C3-9CA6-E9DDA2919D72}"/>
                  </a:ext>
                </a:extLst>
              </p:cNvPr>
              <p:cNvSpPr txBox="1"/>
              <p:nvPr/>
            </p:nvSpPr>
            <p:spPr>
              <a:xfrm>
                <a:off x="2253055" y="3101911"/>
                <a:ext cx="809747" cy="261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Arabic</a:t>
                </a:r>
              </a:p>
            </p:txBody>
          </p:sp>
        </p:grpSp>
        <p:pic>
          <p:nvPicPr>
            <p:cNvPr id="26" name="Picture 25" descr="0037-file-empty.eps">
              <a:extLst>
                <a:ext uri="{FF2B5EF4-FFF2-40B4-BE49-F238E27FC236}">
                  <a16:creationId xmlns:a16="http://schemas.microsoft.com/office/drawing/2014/main" id="{6D310189-A8BE-4B86-9655-156A33E7A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2980" y="3023280"/>
              <a:ext cx="924816" cy="109026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7" name="Picture 26" descr="0037-file-empty.eps">
              <a:extLst>
                <a:ext uri="{FF2B5EF4-FFF2-40B4-BE49-F238E27FC236}">
                  <a16:creationId xmlns:a16="http://schemas.microsoft.com/office/drawing/2014/main" id="{8326683C-7288-490D-B827-110D6001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3318" y="3539062"/>
              <a:ext cx="835957" cy="98388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774C546-C589-4601-B44A-BE91BF3C9A86}"/>
                </a:ext>
              </a:extLst>
            </p:cNvPr>
            <p:cNvSpPr/>
            <p:nvPr/>
          </p:nvSpPr>
          <p:spPr>
            <a:xfrm>
              <a:off x="3979233" y="3970158"/>
              <a:ext cx="434633" cy="342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ไทย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9D74923-CEB8-41A8-A3AB-912AECEAAECE}"/>
                </a:ext>
              </a:extLst>
            </p:cNvPr>
            <p:cNvSpPr/>
            <p:nvPr/>
          </p:nvSpPr>
          <p:spPr>
            <a:xfrm>
              <a:off x="3912896" y="3802254"/>
              <a:ext cx="531331" cy="279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Thai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84A51C2-3D02-4EB0-BEF0-E0E59039AAD0}"/>
                </a:ext>
              </a:extLst>
            </p:cNvPr>
            <p:cNvSpPr/>
            <p:nvPr/>
          </p:nvSpPr>
          <p:spPr>
            <a:xfrm>
              <a:off x="48149" y="3507869"/>
              <a:ext cx="1718850" cy="279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cs typeface="Source Sans Pro"/>
                </a:rPr>
                <a:t>Applied-for TLD: </a:t>
              </a:r>
              <a:r>
                <a:rPr lang="en-US" sz="1200" b="1" i="1" dirty="0">
                  <a:solidFill>
                    <a:schemeClr val="bg1"/>
                  </a:solidFill>
                  <a:cs typeface="Source Sans Pro"/>
                </a:rPr>
                <a:t>t1</a:t>
              </a:r>
              <a:r>
                <a:rPr lang="en-US" sz="1200" b="1" dirty="0">
                  <a:solidFill>
                    <a:schemeClr val="bg1"/>
                  </a:solidFill>
                  <a:cs typeface="Source Sans Pro"/>
                </a:rPr>
                <a:t> </a:t>
              </a:r>
            </a:p>
          </p:txBody>
        </p:sp>
        <p:sp>
          <p:nvSpPr>
            <p:cNvPr id="31" name="Triangle 40">
              <a:extLst>
                <a:ext uri="{FF2B5EF4-FFF2-40B4-BE49-F238E27FC236}">
                  <a16:creationId xmlns:a16="http://schemas.microsoft.com/office/drawing/2014/main" id="{8AAB8A13-B991-487A-B9B1-AAE7614B4C69}"/>
                </a:ext>
              </a:extLst>
            </p:cNvPr>
            <p:cNvSpPr/>
            <p:nvPr/>
          </p:nvSpPr>
          <p:spPr>
            <a:xfrm rot="5400000">
              <a:off x="2052111" y="3535833"/>
              <a:ext cx="205774" cy="218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Triangle 41">
              <a:extLst>
                <a:ext uri="{FF2B5EF4-FFF2-40B4-BE49-F238E27FC236}">
                  <a16:creationId xmlns:a16="http://schemas.microsoft.com/office/drawing/2014/main" id="{3FFC1907-9AF4-4D22-ABA0-0EABF337A744}"/>
                </a:ext>
              </a:extLst>
            </p:cNvPr>
            <p:cNvSpPr/>
            <p:nvPr/>
          </p:nvSpPr>
          <p:spPr>
            <a:xfrm rot="5400000">
              <a:off x="2054123" y="4767251"/>
              <a:ext cx="208755" cy="246268"/>
            </a:xfrm>
            <a:prstGeom prst="triangle">
              <a:avLst/>
            </a:prstGeom>
            <a:solidFill>
              <a:srgbClr val="04565A"/>
            </a:solidFill>
            <a:ln>
              <a:solidFill>
                <a:srgbClr val="04565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accent4"/>
                </a:solidFill>
              </a:endParaRPr>
            </a:p>
          </p:txBody>
        </p:sp>
        <p:sp>
          <p:nvSpPr>
            <p:cNvPr id="33" name="Rounded Rectangle 42">
              <a:extLst>
                <a:ext uri="{FF2B5EF4-FFF2-40B4-BE49-F238E27FC236}">
                  <a16:creationId xmlns:a16="http://schemas.microsoft.com/office/drawing/2014/main" id="{66C00A00-D047-4570-8BA4-17242FE820D4}"/>
                </a:ext>
              </a:extLst>
            </p:cNvPr>
            <p:cNvSpPr/>
            <p:nvPr/>
          </p:nvSpPr>
          <p:spPr>
            <a:xfrm>
              <a:off x="6355580" y="2379414"/>
              <a:ext cx="2571666" cy="495981"/>
            </a:xfrm>
            <a:prstGeom prst="roundRect">
              <a:avLst>
                <a:gd name="adj" fmla="val 9058"/>
              </a:avLst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4F0060-6686-4F57-8C87-5526D921ACCC}"/>
                </a:ext>
              </a:extLst>
            </p:cNvPr>
            <p:cNvSpPr/>
            <p:nvPr/>
          </p:nvSpPr>
          <p:spPr>
            <a:xfrm>
              <a:off x="3205123" y="3468153"/>
              <a:ext cx="546599" cy="342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m-ET" sz="1600" dirty="0"/>
                <a:t>ግዕዝ</a:t>
              </a:r>
              <a:endParaRPr lang="en-US" sz="1050" b="1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FC4D955-8FA0-4FBE-8BE1-6B038E987B63}"/>
                </a:ext>
              </a:extLst>
            </p:cNvPr>
            <p:cNvSpPr/>
            <p:nvPr/>
          </p:nvSpPr>
          <p:spPr>
            <a:xfrm>
              <a:off x="3054291" y="3297605"/>
              <a:ext cx="840085" cy="279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Ethiopic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C9406B4-4305-4841-A501-6BE8B8AEA6BC}"/>
                </a:ext>
              </a:extLst>
            </p:cNvPr>
            <p:cNvSpPr txBox="1"/>
            <p:nvPr/>
          </p:nvSpPr>
          <p:spPr>
            <a:xfrm>
              <a:off x="3862001" y="4634371"/>
              <a:ext cx="741344" cy="3732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Source Sans Pro"/>
                </a:rPr>
                <a:t>   </a:t>
              </a:r>
              <a:r>
                <a:rPr lang="mr-IN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Source Sans Pro"/>
                </a:rPr>
                <a:t>…</a:t>
              </a:r>
              <a:r>
                <a:rPr 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Source Sans Pro"/>
                </a:rPr>
                <a:t>28</a:t>
              </a:r>
            </a:p>
            <a:p>
              <a:r>
                <a:rPr 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Source Sans Pro"/>
                </a:rPr>
                <a:t> scripts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3DB9183-608A-408D-9C02-F150E9D874F9}"/>
                </a:ext>
              </a:extLst>
            </p:cNvPr>
            <p:cNvSpPr txBox="1"/>
            <p:nvPr/>
          </p:nvSpPr>
          <p:spPr>
            <a:xfrm>
              <a:off x="2231503" y="5188590"/>
              <a:ext cx="2162477" cy="65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2"/>
                  </a:solidFill>
                </a:rPr>
                <a:t>RZ-LGR</a:t>
              </a:r>
              <a:endParaRPr lang="en-SG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4B22BF-4DFE-4770-951B-056C0509B033}"/>
                </a:ext>
              </a:extLst>
            </p:cNvPr>
            <p:cNvSpPr txBox="1"/>
            <p:nvPr/>
          </p:nvSpPr>
          <p:spPr>
            <a:xfrm>
              <a:off x="6293992" y="2069848"/>
              <a:ext cx="2788419" cy="25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accent2"/>
                  </a:solidFill>
                </a:rPr>
                <a:t>SECURE AND STABLE RESULTS: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F3AEDA-218A-4F4D-AC5E-9CF2BD911302}"/>
                </a:ext>
              </a:extLst>
            </p:cNvPr>
            <p:cNvSpPr txBox="1"/>
            <p:nvPr/>
          </p:nvSpPr>
          <p:spPr>
            <a:xfrm rot="10800000">
              <a:off x="7857101" y="4235955"/>
              <a:ext cx="268111" cy="497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dirty="0">
                  <a:cs typeface="Source Sans Pro"/>
                </a:rPr>
                <a:t>{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7D814A7-C0CD-493F-AB30-B71A40FFD31A}"/>
                </a:ext>
              </a:extLst>
            </p:cNvPr>
            <p:cNvSpPr txBox="1"/>
            <p:nvPr/>
          </p:nvSpPr>
          <p:spPr>
            <a:xfrm>
              <a:off x="7418615" y="3716631"/>
              <a:ext cx="260242" cy="497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  <a:cs typeface="Source Sans Pro"/>
                </a:rPr>
                <a:t>{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D2422B4-ABC4-4AA5-95F3-B2A4C3EEB337}"/>
                </a:ext>
              </a:extLst>
            </p:cNvPr>
            <p:cNvSpPr txBox="1"/>
            <p:nvPr/>
          </p:nvSpPr>
          <p:spPr>
            <a:xfrm rot="2185736">
              <a:off x="2425513" y="2677956"/>
              <a:ext cx="1755185" cy="219851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215706"/>
                </a:avLst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LGR Tool</a:t>
              </a:r>
              <a:endParaRPr lang="en-SG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DE59A75-06F4-4EDB-B280-D67D06E7341F}"/>
                </a:ext>
              </a:extLst>
            </p:cNvPr>
            <p:cNvSpPr/>
            <p:nvPr/>
          </p:nvSpPr>
          <p:spPr>
            <a:xfrm rot="2748412">
              <a:off x="4736968" y="3561037"/>
              <a:ext cx="172197" cy="17073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380BB5-2ED7-4F8E-8C66-9293F791A092}"/>
                </a:ext>
              </a:extLst>
            </p:cNvPr>
            <p:cNvSpPr/>
            <p:nvPr/>
          </p:nvSpPr>
          <p:spPr>
            <a:xfrm>
              <a:off x="7875722" y="4914981"/>
              <a:ext cx="627794" cy="632666"/>
            </a:xfrm>
            <a:prstGeom prst="ellipse">
              <a:avLst/>
            </a:prstGeom>
            <a:noFill/>
            <a:ln w="952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600">
                <a:solidFill>
                  <a:srgbClr val="FF0000"/>
                </a:solidFill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7B8EC9F-76D1-4879-84D1-FDC08B372CF3}"/>
                </a:ext>
              </a:extLst>
            </p:cNvPr>
            <p:cNvCxnSpPr>
              <a:cxnSpLocks/>
              <a:stCxn id="43" idx="1"/>
              <a:endCxn id="43" idx="5"/>
            </p:cNvCxnSpPr>
            <p:nvPr/>
          </p:nvCxnSpPr>
          <p:spPr>
            <a:xfrm>
              <a:off x="7967660" y="5007633"/>
              <a:ext cx="443917" cy="447362"/>
            </a:xfrm>
            <a:prstGeom prst="line">
              <a:avLst/>
            </a:prstGeom>
            <a:ln w="95250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3429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>
            <a:extLst>
              <a:ext uri="{FF2B5EF4-FFF2-40B4-BE49-F238E27FC236}">
                <a16:creationId xmlns:a16="http://schemas.microsoft.com/office/drawing/2014/main" id="{313AD358-8C98-46B0-B774-62E9F428A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/>
          <a:lstStyle/>
          <a:p>
            <a:r>
              <a:rPr lang="en-US" dirty="0"/>
              <a:t>Status of Generation Panels</a:t>
            </a:r>
            <a:endParaRPr lang="en-S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8FC4E4-CE6D-F945-AC81-DF722E87D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5760"/>
            <a:ext cx="9144000" cy="522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64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RZ-LGR Procedure</a:t>
            </a:r>
          </a:p>
        </p:txBody>
      </p:sp>
    </p:spTree>
    <p:extLst>
      <p:ext uri="{BB962C8B-B14F-4D97-AF65-F5344CB8AC3E}">
        <p14:creationId xmlns:p14="http://schemas.microsoft.com/office/powerpoint/2010/main" val="467467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BC5E-3687-4944-8F42-A7DD62F80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Zone LGR Procedure</a:t>
            </a:r>
            <a:endParaRPr lang="en-SG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55D2FB7-765E-4D34-AEF2-AC3628D4A8A0}"/>
              </a:ext>
            </a:extLst>
          </p:cNvPr>
          <p:cNvSpPr txBox="1">
            <a:spLocks/>
          </p:cNvSpPr>
          <p:nvPr/>
        </p:nvSpPr>
        <p:spPr>
          <a:xfrm>
            <a:off x="109583" y="784647"/>
            <a:ext cx="4779356" cy="487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0">
              <a:lnSpc>
                <a:spcPct val="90000"/>
              </a:lnSpc>
              <a:buSzPct val="100000"/>
              <a:buFont typeface="Arial"/>
              <a:buNone/>
            </a:pPr>
            <a:r>
              <a:rPr lang="en-US" sz="2400" dirty="0">
                <a:solidFill>
                  <a:srgbClr val="0D436C"/>
                </a:solidFill>
              </a:rPr>
              <a:t>Generation Panels 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Generate proposals for script </a:t>
            </a:r>
            <a:b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</a:b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specific LGRs, based on community expertise and requirements</a:t>
            </a:r>
          </a:p>
          <a:p>
            <a:pPr marL="133350" indent="0">
              <a:lnSpc>
                <a:spcPct val="90000"/>
              </a:lnSpc>
              <a:buSzPct val="100000"/>
              <a:buFont typeface="Arial"/>
              <a:buNone/>
            </a:pPr>
            <a:r>
              <a:rPr lang="en-US" sz="2400" dirty="0">
                <a:solidFill>
                  <a:srgbClr val="EA903A"/>
                </a:solidFill>
              </a:rPr>
              <a:t>Integration Panel</a:t>
            </a:r>
          </a:p>
          <a:p>
            <a:pPr lvl="1">
              <a:buSzPct val="100000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Integrates them into common Root Zone LGR while minimizing the risk </a:t>
            </a:r>
            <a:b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</a:b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to Root Zone as shared resource</a:t>
            </a:r>
          </a:p>
          <a:p>
            <a:pPr marL="133350" indent="0">
              <a:lnSpc>
                <a:spcPct val="90000"/>
              </a:lnSpc>
              <a:buSzPct val="100000"/>
              <a:buFont typeface="Arial"/>
              <a:buNone/>
            </a:pPr>
            <a:r>
              <a:rPr lang="en-US" sz="2400" dirty="0">
                <a:solidFill>
                  <a:schemeClr val="accent3"/>
                </a:solidFill>
              </a:rPr>
              <a:t>Label Generation Rules (LGR)</a:t>
            </a:r>
          </a:p>
          <a:p>
            <a:pPr lvl="1">
              <a:lnSpc>
                <a:spcPct val="80000"/>
              </a:lnSpc>
              <a:buSzPct val="100000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Which labels are permissible</a:t>
            </a:r>
          </a:p>
          <a:p>
            <a:pPr lvl="1">
              <a:lnSpc>
                <a:spcPct val="80000"/>
              </a:lnSpc>
              <a:buSzPct val="100000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Which variant labels exist</a:t>
            </a:r>
          </a:p>
          <a:p>
            <a:pPr lvl="1">
              <a:lnSpc>
                <a:spcPct val="80000"/>
              </a:lnSpc>
              <a:buSzPct val="100000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Which variant labels may be allocated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A4AB90-726E-45FD-B99D-E8390264C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1" t="13323" r="37879" b="15028"/>
          <a:stretch/>
        </p:blipFill>
        <p:spPr>
          <a:xfrm>
            <a:off x="4888939" y="784647"/>
            <a:ext cx="3934691" cy="3685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F79802-78C5-469B-B75B-61BA942B0D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72" t="60730" r="14849" b="10538"/>
          <a:stretch/>
        </p:blipFill>
        <p:spPr>
          <a:xfrm>
            <a:off x="7299631" y="4469957"/>
            <a:ext cx="1644073" cy="14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48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  <a:cs typeface="Arial"/>
              </a:rPr>
              <a:t>High Level Process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979B46-783E-4A4C-BE3C-8970B070D67E}"/>
              </a:ext>
            </a:extLst>
          </p:cNvPr>
          <p:cNvCxnSpPr/>
          <p:nvPr/>
        </p:nvCxnSpPr>
        <p:spPr>
          <a:xfrm>
            <a:off x="2522467" y="4199061"/>
            <a:ext cx="914400" cy="91440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85A7A21-4BFE-244D-8D36-CC3E39CFA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55" y="697880"/>
            <a:ext cx="7188155" cy="441558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75F4DE8-1E16-EA41-B0F8-1F1B5ACBCC79}"/>
              </a:ext>
            </a:extLst>
          </p:cNvPr>
          <p:cNvSpPr/>
          <p:nvPr/>
        </p:nvSpPr>
        <p:spPr>
          <a:xfrm>
            <a:off x="708934" y="5092475"/>
            <a:ext cx="8256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Procedure to Develop and Maintain the Label Generation Rules for the Root Zone in Respect of IDNA Labels </a:t>
            </a:r>
            <a:r>
              <a:rPr lang="en-US" dirty="0">
                <a:hlinkClick r:id="rId4"/>
              </a:rPr>
              <a:t>https://www.icann.org/en/system/files/files/draft-lgr-procedure-20mar13-en.pdf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40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Generation Rules for the Root 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102077"/>
            <a:ext cx="7907338" cy="4571813"/>
          </a:xfrm>
        </p:spPr>
        <p:txBody>
          <a:bodyPr/>
          <a:lstStyle/>
          <a:p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Root Zone, single “table” containing data for all scripts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it is a shared resource, must be conservative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be stable and secure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be based on inclusion based analysis</a:t>
            </a:r>
          </a:p>
          <a:p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script or writing system: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code points are valid for use?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any of these code points variants of each other?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the any additional constraints on the labels?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 work of the Generation Panel: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LGR Proposal (XML)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LGR Supporting Document (PDF)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 Labels File (TXT)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55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Panel Analysis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84AD29-55E5-AC4D-B6F0-396C8DDAB804}"/>
              </a:ext>
            </a:extLst>
          </p:cNvPr>
          <p:cNvSpPr/>
          <p:nvPr/>
        </p:nvSpPr>
        <p:spPr>
          <a:xfrm>
            <a:off x="778476" y="2784559"/>
            <a:ext cx="57088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Code 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Variant Code 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Whole Label Evaluation Rules</a:t>
            </a:r>
          </a:p>
        </p:txBody>
      </p:sp>
    </p:spTree>
    <p:extLst>
      <p:ext uri="{BB962C8B-B14F-4D97-AF65-F5344CB8AC3E}">
        <p14:creationId xmlns:p14="http://schemas.microsoft.com/office/powerpoint/2010/main" val="1641567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E8222-353B-454E-8FC5-9EEADA336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LGR for the Root Zone</a:t>
            </a:r>
            <a:endParaRPr lang="en-S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602189-38D6-49EC-B41E-9CE01977FC7F}"/>
              </a:ext>
            </a:extLst>
          </p:cNvPr>
          <p:cNvSpPr/>
          <p:nvPr/>
        </p:nvSpPr>
        <p:spPr>
          <a:xfrm>
            <a:off x="329367" y="1188331"/>
            <a:ext cx="8384323" cy="48007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Unicode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FC738-9B7F-4D3D-A351-0AE02583ECF9}"/>
              </a:ext>
            </a:extLst>
          </p:cNvPr>
          <p:cNvSpPr txBox="1"/>
          <p:nvPr/>
        </p:nvSpPr>
        <p:spPr>
          <a:xfrm>
            <a:off x="2457957" y="3361873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Source Sans Pro"/>
                <a:cs typeface="Source Sans Pro"/>
              </a:rPr>
              <a:t>… </a:t>
            </a:r>
            <a:endParaRPr lang="en-US" b="1" dirty="0">
              <a:latin typeface="Source Sans Pro"/>
              <a:cs typeface="Source Sans Pr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79A796-65ED-48E8-B703-BA687C96B1E4}"/>
              </a:ext>
            </a:extLst>
          </p:cNvPr>
          <p:cNvSpPr txBox="1"/>
          <p:nvPr/>
        </p:nvSpPr>
        <p:spPr>
          <a:xfrm>
            <a:off x="6722772" y="3361872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Source Sans Pro"/>
                <a:cs typeface="Source Sans Pro"/>
              </a:rPr>
              <a:t>… </a:t>
            </a:r>
            <a:endParaRPr lang="en-US" b="1" dirty="0">
              <a:latin typeface="Source Sans Pro"/>
              <a:cs typeface="Source Sans Pr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99CFCF-A70F-4FAA-8CB9-5508349F0A1B}"/>
              </a:ext>
            </a:extLst>
          </p:cNvPr>
          <p:cNvSpPr/>
          <p:nvPr/>
        </p:nvSpPr>
        <p:spPr>
          <a:xfrm>
            <a:off x="959662" y="1575303"/>
            <a:ext cx="7170344" cy="3856776"/>
          </a:xfrm>
          <a:prstGeom prst="rect">
            <a:avLst/>
          </a:prstGeom>
          <a:solidFill>
            <a:srgbClr val="E8A6C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IDNA2008 – by IETF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8DF1C8-962F-4D91-BF36-7FF69FC06BF3}"/>
              </a:ext>
            </a:extLst>
          </p:cNvPr>
          <p:cNvSpPr/>
          <p:nvPr/>
        </p:nvSpPr>
        <p:spPr>
          <a:xfrm>
            <a:off x="1566242" y="2067183"/>
            <a:ext cx="5893806" cy="3002757"/>
          </a:xfrm>
          <a:prstGeom prst="rect">
            <a:avLst/>
          </a:prstGeom>
          <a:solidFill>
            <a:srgbClr val="F3F19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Maximal Starting Repertoire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– by Integration Panel of ICANN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62DA48A-4D9B-4E69-9016-890EE5E14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900036"/>
              </p:ext>
            </p:extLst>
          </p:nvPr>
        </p:nvGraphicFramePr>
        <p:xfrm>
          <a:off x="5977197" y="2270621"/>
          <a:ext cx="12496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X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X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X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X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X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X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X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EF2B596-585C-4AF4-9143-4D2D4A303B84}"/>
              </a:ext>
            </a:extLst>
          </p:cNvPr>
          <p:cNvSpPr txBox="1"/>
          <p:nvPr/>
        </p:nvSpPr>
        <p:spPr>
          <a:xfrm>
            <a:off x="2697946" y="760493"/>
            <a:ext cx="623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"/>
                <a:cs typeface="Source Sans Pro"/>
              </a:rPr>
              <a:t>LGR Proposal – by </a:t>
            </a:r>
            <a:r>
              <a:rPr lang="en-US" b="1" dirty="0">
                <a:solidFill>
                  <a:srgbClr val="FF0000"/>
                </a:solidFill>
                <a:latin typeface="Source Sans Pro"/>
                <a:cs typeface="Source Sans Pro"/>
              </a:rPr>
              <a:t>Generation Panel </a:t>
            </a:r>
            <a:r>
              <a:rPr lang="en-US" dirty="0">
                <a:latin typeface="Source Sans Pro"/>
                <a:cs typeface="Source Sans Pro"/>
              </a:rPr>
              <a:t>of Script Community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00C194-33C1-4A0D-A2A9-BFFA802DE363}"/>
              </a:ext>
            </a:extLst>
          </p:cNvPr>
          <p:cNvCxnSpPr>
            <a:stCxn id="12" idx="2"/>
          </p:cNvCxnSpPr>
          <p:nvPr/>
        </p:nvCxnSpPr>
        <p:spPr>
          <a:xfrm>
            <a:off x="5816749" y="1129825"/>
            <a:ext cx="484463" cy="12150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785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28F0-5979-4DAF-AFE4-16D02957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MSR and LGR</a:t>
            </a:r>
            <a:endParaRPr lang="en-S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1C3426-CE76-48D5-97F7-D678923E51F2}"/>
              </a:ext>
            </a:extLst>
          </p:cNvPr>
          <p:cNvSpPr/>
          <p:nvPr/>
        </p:nvSpPr>
        <p:spPr>
          <a:xfrm>
            <a:off x="2872026" y="910753"/>
            <a:ext cx="5901271" cy="470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>
              <a:spcBef>
                <a:spcPts val="600"/>
              </a:spcBef>
              <a:buSzPct val="75000"/>
            </a:pP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Which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points </a:t>
            </a: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included in the Root Zone </a:t>
            </a:r>
          </a:p>
          <a:p>
            <a:pPr marL="742950" lvl="2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exclusions from MSR (pink) correct?</a:t>
            </a:r>
          </a:p>
          <a:p>
            <a:pPr marL="742950" lvl="2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must be included in LGR? </a:t>
            </a:r>
          </a:p>
          <a:p>
            <a:pPr marL="1200150" lvl="3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“everyday, general purpose [use ...] in a stable and widespread manner”</a:t>
            </a:r>
          </a:p>
          <a:p>
            <a:pPr marL="914400" lvl="3">
              <a:spcBef>
                <a:spcPts val="600"/>
              </a:spcBef>
              <a:buSzPct val="75000"/>
            </a:pPr>
            <a:endParaRPr lang="en-US" sz="1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l">
              <a:spcBef>
                <a:spcPts val="600"/>
              </a:spcBef>
              <a:buSzPct val="75000"/>
            </a:pP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Are there any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 code points</a:t>
            </a:r>
            <a:endParaRPr lang="en-US" dirty="0">
              <a:solidFill>
                <a:srgbClr val="0C1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code points when replaced produce labels considered confusingly similar by an end-user</a:t>
            </a:r>
          </a:p>
          <a:p>
            <a:pPr marL="457200" lvl="2">
              <a:spcBef>
                <a:spcPts val="600"/>
              </a:spcBef>
              <a:buSzPct val="75000"/>
            </a:pPr>
            <a:endParaRPr lang="en-US" sz="1000" dirty="0">
              <a:solidFill>
                <a:srgbClr val="0C1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l">
              <a:spcBef>
                <a:spcPts val="600"/>
              </a:spcBef>
              <a:buSzPct val="75000"/>
            </a:pP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Are there any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label-level constraints</a:t>
            </a:r>
            <a:endParaRPr lang="en-US" dirty="0">
              <a:solidFill>
                <a:srgbClr val="0C1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</a:t>
            </a:r>
            <a:r>
              <a:rPr lang="en-US" dirty="0" err="1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formedness</a:t>
            </a: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cluster?</a:t>
            </a:r>
          </a:p>
          <a:p>
            <a:pPr marL="742950" lvl="2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Constraints on initial or final position in a label?</a:t>
            </a:r>
          </a:p>
          <a:p>
            <a:pPr marL="742950" lvl="2" indent="-285750">
              <a:spcBef>
                <a:spcPts val="600"/>
              </a:spcBef>
              <a:buSzPct val="75000"/>
              <a:buFont typeface="Wingdings" charset="2"/>
              <a:buChar char=""/>
            </a:pP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47ADCF-4A3E-D140-ABA2-DAEC5D4BB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32"/>
          <a:stretch/>
        </p:blipFill>
        <p:spPr>
          <a:xfrm>
            <a:off x="530610" y="700687"/>
            <a:ext cx="2230270" cy="545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81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Overall Goal?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599" y="1470212"/>
            <a:ext cx="8299269" cy="4571813"/>
          </a:xfrm>
        </p:spPr>
        <p:txBody>
          <a:bodyPr/>
          <a:lstStyle/>
          <a:p>
            <a:r>
              <a:rPr lang="en-US" sz="2400" dirty="0"/>
              <a:t>Goal is to create a mnemonic system for use in the Domain Name System (DNS)</a:t>
            </a:r>
          </a:p>
          <a:p>
            <a:pPr lvl="1"/>
            <a:r>
              <a:rPr lang="en-US" sz="2400" dirty="0"/>
              <a:t>A mechanism to remember IP address</a:t>
            </a:r>
          </a:p>
          <a:p>
            <a:pPr lvl="1"/>
            <a:r>
              <a:rPr lang="en-US" sz="2400" dirty="0"/>
              <a:t>Must remain secure and stable in use – if DNS is confusing to users, then the motivation is not met</a:t>
            </a:r>
          </a:p>
          <a:p>
            <a:pPr lvl="1"/>
            <a:r>
              <a:rPr lang="en-US" sz="2400" dirty="0"/>
              <a:t>Not required to completely cover a language or a script</a:t>
            </a:r>
          </a:p>
          <a:p>
            <a:pPr lvl="1"/>
            <a:r>
              <a:rPr lang="en-US" sz="2400" dirty="0"/>
              <a:t>May not form labels which are words in a language</a:t>
            </a:r>
          </a:p>
          <a:p>
            <a:pPr lvl="2"/>
            <a:r>
              <a:rPr lang="en-US" sz="2400" dirty="0"/>
              <a:t>Not restricted to “correct” spellings</a:t>
            </a:r>
          </a:p>
          <a:p>
            <a:pPr lvl="2"/>
            <a:r>
              <a:rPr lang="en-US" sz="2400" dirty="0"/>
              <a:t>May not carry a meaning in the “lexical” sense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11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48738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48738" y="3681668"/>
            <a:ext cx="2539800" cy="87588"/>
          </a:xfrm>
          <a:prstGeom prst="rect">
            <a:avLst/>
          </a:prstGeom>
          <a:solidFill>
            <a:srgbClr val="114E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cs typeface="Aria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074908" y="3895123"/>
            <a:ext cx="498944" cy="4989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6759" y="1982152"/>
            <a:ext cx="2080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Background of IDN TLD Program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95032" y="1992434"/>
            <a:ext cx="2244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Root Zone Label Generation Rule Project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83988" y="1982152"/>
            <a:ext cx="2080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RZ-LGR Procedure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6759" y="4364806"/>
            <a:ext cx="2080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LGR 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79874" y="4364806"/>
            <a:ext cx="2080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LGR Proposal (XML)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48737" y="4364806"/>
            <a:ext cx="2539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LGR Test Labels </a:t>
            </a:r>
            <a:b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(TXT)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48738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62580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Repertoire?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599" y="1470212"/>
            <a:ext cx="8091055" cy="4571813"/>
          </a:xfrm>
        </p:spPr>
        <p:txBody>
          <a:bodyPr/>
          <a:lstStyle/>
          <a:p>
            <a:r>
              <a:rPr lang="en-US" sz="2400" dirty="0"/>
              <a:t>Define a set of code points which are generally understand and used by the community</a:t>
            </a:r>
          </a:p>
          <a:p>
            <a:r>
              <a:rPr lang="en-US" sz="2400" dirty="0"/>
              <a:t>Avoid using code points which are not well understood:</a:t>
            </a:r>
          </a:p>
          <a:p>
            <a:pPr lvl="1"/>
            <a:r>
              <a:rPr lang="en-US" sz="2400" dirty="0"/>
              <a:t>Special purpose use</a:t>
            </a:r>
          </a:p>
          <a:p>
            <a:pPr lvl="1"/>
            <a:r>
              <a:rPr lang="en-US" sz="2400" dirty="0"/>
              <a:t>Historic use</a:t>
            </a:r>
          </a:p>
          <a:p>
            <a:r>
              <a:rPr lang="en-US" sz="2400" dirty="0"/>
              <a:t>Avoid using code points which are not stable in their use</a:t>
            </a:r>
          </a:p>
          <a:p>
            <a:pPr lvl="1"/>
            <a:r>
              <a:rPr lang="en-US" sz="2400" dirty="0"/>
              <a:t>New orthographic formulations</a:t>
            </a:r>
          </a:p>
          <a:p>
            <a:pPr lvl="1"/>
            <a:r>
              <a:rPr lang="en-US" sz="2400" dirty="0"/>
              <a:t>Discontinued orthographic conventions</a:t>
            </a:r>
          </a:p>
          <a:p>
            <a:r>
              <a:rPr lang="en-US" sz="2400" dirty="0"/>
              <a:t>Remain conservative – when in doubt, better to exclude a code point</a:t>
            </a:r>
          </a:p>
        </p:txBody>
      </p:sp>
    </p:spTree>
    <p:extLst>
      <p:ext uri="{BB962C8B-B14F-4D97-AF65-F5344CB8AC3E}">
        <p14:creationId xmlns:p14="http://schemas.microsoft.com/office/powerpoint/2010/main" val="882842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F40B2-6380-42FC-B7D0-98E148A58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6179"/>
            <a:ext cx="8855593" cy="450663"/>
          </a:xfrm>
        </p:spPr>
        <p:txBody>
          <a:bodyPr/>
          <a:lstStyle/>
          <a:p>
            <a:r>
              <a:rPr lang="en-US" dirty="0"/>
              <a:t>What is the Goal of Variant Code Points?</a:t>
            </a:r>
            <a:endParaRPr lang="en-S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8CE8A7-7F70-4DC6-BB4C-050D7850DEC3}"/>
              </a:ext>
            </a:extLst>
          </p:cNvPr>
          <p:cNvSpPr/>
          <p:nvPr/>
        </p:nvSpPr>
        <p:spPr>
          <a:xfrm>
            <a:off x="319118" y="1502786"/>
            <a:ext cx="8480850" cy="431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>
              <a:spcBef>
                <a:spcPts val="1000"/>
              </a:spcBef>
              <a:buSzPct val="75000"/>
              <a:buFont typeface="Wingdings" panose="05000000000000000000" pitchFamily="2" charset="2"/>
              <a:buChar char="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Successfully defining variant rules for an LGR is not trivial</a:t>
            </a:r>
          </a:p>
          <a:p>
            <a:pPr marL="457200" lvl="3" indent="-457200">
              <a:spcBef>
                <a:spcPts val="1000"/>
              </a:spcBef>
              <a:buSzPct val="75000"/>
              <a:buFont typeface="Wingdings" panose="05000000000000000000" pitchFamily="2" charset="2"/>
              <a:buChar char="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Code point or code point sequences causing two (or more) labels functionally “the same” in a script</a:t>
            </a:r>
          </a:p>
          <a:p>
            <a:pPr marL="457200" lvl="3" indent="-457200">
              <a:spcBef>
                <a:spcPts val="1000"/>
              </a:spcBef>
              <a:buSzPct val="75000"/>
              <a:buFont typeface="Wingdings" panose="05000000000000000000" pitchFamily="2" charset="2"/>
              <a:buChar char="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Make the mnemonic system to minimize user confusion</a:t>
            </a:r>
          </a:p>
          <a:p>
            <a:pPr marL="457200" lvl="3" indent="-457200">
              <a:spcBef>
                <a:spcPts val="1000"/>
              </a:spcBef>
              <a:buSzPct val="75000"/>
              <a:buFont typeface="Wingdings" panose="05000000000000000000" pitchFamily="2" charset="2"/>
              <a:buChar char="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Conservatism requires </a:t>
            </a:r>
          </a:p>
          <a:p>
            <a:pPr marL="914400" lvl="4" indent="-457200">
              <a:spcBef>
                <a:spcPts val="1000"/>
              </a:spcBef>
              <a:buSzPct val="75000"/>
              <a:buFont typeface="Wingdings" panose="05000000000000000000" pitchFamily="2" charset="2"/>
              <a:buChar char="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maximizing “blocked” variants </a:t>
            </a:r>
          </a:p>
          <a:p>
            <a:pPr marL="914400" lvl="4" indent="-457200">
              <a:spcBef>
                <a:spcPts val="1000"/>
              </a:spcBef>
              <a:buSzPct val="75000"/>
              <a:buFont typeface="Wingdings" panose="05000000000000000000" pitchFamily="2" charset="2"/>
              <a:buChar char="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minimize “allocatable” variants</a:t>
            </a:r>
          </a:p>
          <a:p>
            <a:pPr marL="457200" lvl="3" indent="-457200">
              <a:spcBef>
                <a:spcPts val="1000"/>
              </a:spcBef>
              <a:buSzPct val="75000"/>
              <a:buFont typeface="Wingdings" panose="05000000000000000000" pitchFamily="2" charset="2"/>
              <a:buChar char="¤"/>
            </a:pPr>
            <a:endParaRPr lang="en-US" sz="24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457200" lvl="3" indent="-457200">
              <a:spcBef>
                <a:spcPts val="1000"/>
              </a:spcBef>
              <a:buSzPct val="75000"/>
              <a:buFont typeface="Wingdings" panose="05000000000000000000" pitchFamily="2" charset="2"/>
              <a:buChar char="¤"/>
            </a:pPr>
            <a:endParaRPr lang="en-US" sz="24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681849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000C-CFF1-4FB4-9883-9EAF0D92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Goal of Cross-Script Variants?</a:t>
            </a:r>
            <a:endParaRPr lang="en-S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605CCF-76B1-4475-8189-A8D8A856672F}"/>
              </a:ext>
            </a:extLst>
          </p:cNvPr>
          <p:cNvSpPr/>
          <p:nvPr/>
        </p:nvSpPr>
        <p:spPr>
          <a:xfrm>
            <a:off x="534601" y="1402699"/>
            <a:ext cx="8136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75000"/>
              <a:buFont typeface="+mj-lt"/>
              <a:buAutoNum type="arabicPeriod"/>
            </a:pPr>
            <a:r>
              <a:rPr lang="en-US" sz="2400" dirty="0">
                <a:solidFill>
                  <a:srgbClr val="0C1F24"/>
                </a:solidFill>
                <a:cs typeface="Arial"/>
              </a:rPr>
              <a:t>Are there any related scripts? </a:t>
            </a:r>
          </a:p>
          <a:p>
            <a:pPr marL="457200" indent="-457200">
              <a:buSzPct val="75000"/>
              <a:buFont typeface="+mj-lt"/>
              <a:buAutoNum type="arabicPeriod"/>
            </a:pPr>
            <a:r>
              <a:rPr lang="en-US" sz="2400" dirty="0">
                <a:solidFill>
                  <a:srgbClr val="0C1F24"/>
                </a:solidFill>
                <a:cs typeface="Arial"/>
              </a:rPr>
              <a:t>Are there any specific characters which are indistinguishable between these scripts?</a:t>
            </a:r>
          </a:p>
          <a:p>
            <a:pPr marL="457200" indent="-457200">
              <a:buSzPct val="75000"/>
              <a:buFont typeface="+mj-lt"/>
              <a:buAutoNum type="arabicPeriod"/>
            </a:pPr>
            <a:r>
              <a:rPr lang="en-US" sz="2400" dirty="0">
                <a:solidFill>
                  <a:srgbClr val="0C1F24"/>
                </a:solidFill>
                <a:cs typeface="Arial"/>
              </a:rPr>
              <a:t>Are there sufficient such characters to form confusable labels across scripts?</a:t>
            </a:r>
          </a:p>
          <a:p>
            <a:pPr>
              <a:buSzPct val="75000"/>
            </a:pPr>
            <a:endParaRPr lang="en-US" sz="2400" dirty="0">
              <a:solidFill>
                <a:srgbClr val="0C1F24"/>
              </a:solidFill>
              <a:cs typeface="Arial"/>
            </a:endParaRPr>
          </a:p>
          <a:p>
            <a:pPr>
              <a:buSzPct val="75000"/>
            </a:pPr>
            <a:endParaRPr lang="en-US" sz="2400" dirty="0">
              <a:solidFill>
                <a:srgbClr val="0C1F2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935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000C-CFF1-4FB4-9883-9EAF0D92B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76" y="120318"/>
            <a:ext cx="8905020" cy="450663"/>
          </a:xfrm>
        </p:spPr>
        <p:txBody>
          <a:bodyPr/>
          <a:lstStyle/>
          <a:p>
            <a:r>
              <a:rPr lang="en-US" dirty="0"/>
              <a:t>What is the Goal of Label Level Rules?</a:t>
            </a:r>
            <a:endParaRPr lang="en-S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8629AF-F18C-48A5-8FB6-36C62F60F1C4}"/>
              </a:ext>
            </a:extLst>
          </p:cNvPr>
          <p:cNvSpPr/>
          <p:nvPr/>
        </p:nvSpPr>
        <p:spPr>
          <a:xfrm>
            <a:off x="520464" y="1336119"/>
            <a:ext cx="8103072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cs typeface="Arial"/>
              </a:rPr>
              <a:t>Goal is to reduce label space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cs typeface="Arial"/>
              </a:rPr>
              <a:t>Preventing labels which should not be possible for various reasons</a:t>
            </a:r>
          </a:p>
          <a:p>
            <a:pPr marL="1200150" lvl="2" indent="-285750"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cs typeface="Arial"/>
              </a:rPr>
              <a:t>Not licensed by the script (but not spelling rules)</a:t>
            </a:r>
          </a:p>
          <a:p>
            <a:pPr marL="1200150" lvl="2" indent="-285750"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cs typeface="Arial"/>
              </a:rPr>
              <a:t>Cause security issues</a:t>
            </a:r>
          </a:p>
          <a:p>
            <a:pPr marL="1200150" lvl="2" indent="-285750"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cs typeface="Arial"/>
              </a:rPr>
              <a:t>Cause usability constraints</a:t>
            </a:r>
          </a:p>
          <a:p>
            <a:pPr marL="1200150" lvl="2" indent="-285750"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cs typeface="Arial"/>
              </a:rPr>
              <a:t>Other?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cs typeface="Arial"/>
              </a:rPr>
              <a:t>Reducing allocatable label by making them blocked in certain cases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cs typeface="Arial"/>
              </a:rPr>
              <a:t>Put in contextual contexts for code points or their sequences</a:t>
            </a:r>
            <a:br>
              <a:rPr lang="en-US" sz="2400" dirty="0">
                <a:solidFill>
                  <a:srgbClr val="0C1F24"/>
                </a:solidFill>
                <a:cs typeface="Arial"/>
              </a:rPr>
            </a:br>
            <a:endParaRPr lang="en-US" sz="2400" dirty="0">
              <a:solidFill>
                <a:srgbClr val="0C1F24"/>
              </a:solidFill>
              <a:cs typeface="Arial"/>
            </a:endParaRPr>
          </a:p>
          <a:p>
            <a:pPr marL="742950" lvl="1" indent="-285750">
              <a:buSzPct val="75000"/>
              <a:buFont typeface="Wingdings" charset="2"/>
              <a:buChar char=""/>
            </a:pPr>
            <a:endParaRPr lang="en-US" sz="1900" dirty="0">
              <a:solidFill>
                <a:srgbClr val="0C1F2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388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LGR Proposal (XML)</a:t>
            </a:r>
          </a:p>
        </p:txBody>
      </p:sp>
    </p:spTree>
    <p:extLst>
      <p:ext uri="{BB962C8B-B14F-4D97-AF65-F5344CB8AC3E}">
        <p14:creationId xmlns:p14="http://schemas.microsoft.com/office/powerpoint/2010/main" val="3163197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2804-C900-4929-BC79-CF961A22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LGR Specification</a:t>
            </a:r>
            <a:endParaRPr lang="en-S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77C004-99E8-4F33-B43B-4D1B1843A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831" b="7264"/>
          <a:stretch/>
        </p:blipFill>
        <p:spPr>
          <a:xfrm>
            <a:off x="4236099" y="860876"/>
            <a:ext cx="4549555" cy="53067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C34CFD-E386-45E0-A78D-4B58A955267F}"/>
              </a:ext>
            </a:extLst>
          </p:cNvPr>
          <p:cNvSpPr/>
          <p:nvPr/>
        </p:nvSpPr>
        <p:spPr>
          <a:xfrm>
            <a:off x="149288" y="727988"/>
            <a:ext cx="40028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200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 Generation Rulesets (LGRs) used to generate domain name labels, as specified in </a:t>
            </a:r>
            <a:r>
              <a:rPr lang="en-US" sz="2200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RFC 7940</a:t>
            </a:r>
            <a:endParaRPr lang="en-US" sz="2200" dirty="0">
              <a:solidFill>
                <a:srgbClr val="0C1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A9F5B-5481-4542-9494-55355111E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804" y="2240813"/>
            <a:ext cx="3831203" cy="21990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CC86D5-E678-423B-86DA-C5A796587E2D}"/>
              </a:ext>
            </a:extLst>
          </p:cNvPr>
          <p:cNvSpPr/>
          <p:nvPr/>
        </p:nvSpPr>
        <p:spPr>
          <a:xfrm>
            <a:off x="783771" y="2668812"/>
            <a:ext cx="811764" cy="1544842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70EB75B-DE98-4C53-BAC3-96A5BC5A0F9E}"/>
              </a:ext>
            </a:extLst>
          </p:cNvPr>
          <p:cNvSpPr/>
          <p:nvPr/>
        </p:nvSpPr>
        <p:spPr>
          <a:xfrm>
            <a:off x="1483567" y="3126014"/>
            <a:ext cx="3163078" cy="391885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DB7B70-AA23-41AB-9B69-884E4E488096}"/>
              </a:ext>
            </a:extLst>
          </p:cNvPr>
          <p:cNvSpPr/>
          <p:nvPr/>
        </p:nvSpPr>
        <p:spPr>
          <a:xfrm flipH="1">
            <a:off x="4646645" y="5306799"/>
            <a:ext cx="4313098" cy="860876"/>
          </a:xfrm>
          <a:custGeom>
            <a:avLst/>
            <a:gdLst>
              <a:gd name="connsiteX0" fmla="*/ 46653 w 2799183"/>
              <a:gd name="connsiteY0" fmla="*/ 867747 h 867747"/>
              <a:gd name="connsiteX1" fmla="*/ 2799183 w 2799183"/>
              <a:gd name="connsiteY1" fmla="*/ 867747 h 867747"/>
              <a:gd name="connsiteX2" fmla="*/ 2799183 w 2799183"/>
              <a:gd name="connsiteY2" fmla="*/ 158620 h 867747"/>
              <a:gd name="connsiteX3" fmla="*/ 2556588 w 2799183"/>
              <a:gd name="connsiteY3" fmla="*/ 83976 h 867747"/>
              <a:gd name="connsiteX4" fmla="*/ 2472612 w 2799183"/>
              <a:gd name="connsiteY4" fmla="*/ 37322 h 867747"/>
              <a:gd name="connsiteX5" fmla="*/ 2295330 w 2799183"/>
              <a:gd name="connsiteY5" fmla="*/ 0 h 867747"/>
              <a:gd name="connsiteX6" fmla="*/ 1996751 w 2799183"/>
              <a:gd name="connsiteY6" fmla="*/ 9331 h 867747"/>
              <a:gd name="connsiteX7" fmla="*/ 1875453 w 2799183"/>
              <a:gd name="connsiteY7" fmla="*/ 27992 h 867747"/>
              <a:gd name="connsiteX8" fmla="*/ 1782147 w 2799183"/>
              <a:gd name="connsiteY8" fmla="*/ 37322 h 867747"/>
              <a:gd name="connsiteX9" fmla="*/ 1754155 w 2799183"/>
              <a:gd name="connsiteY9" fmla="*/ 46653 h 867747"/>
              <a:gd name="connsiteX10" fmla="*/ 1716832 w 2799183"/>
              <a:gd name="connsiteY10" fmla="*/ 55984 h 867747"/>
              <a:gd name="connsiteX11" fmla="*/ 1651518 w 2799183"/>
              <a:gd name="connsiteY11" fmla="*/ 83976 h 867747"/>
              <a:gd name="connsiteX12" fmla="*/ 1604865 w 2799183"/>
              <a:gd name="connsiteY12" fmla="*/ 93306 h 867747"/>
              <a:gd name="connsiteX13" fmla="*/ 1548881 w 2799183"/>
              <a:gd name="connsiteY13" fmla="*/ 111967 h 867747"/>
              <a:gd name="connsiteX14" fmla="*/ 1511559 w 2799183"/>
              <a:gd name="connsiteY14" fmla="*/ 139959 h 867747"/>
              <a:gd name="connsiteX15" fmla="*/ 1446245 w 2799183"/>
              <a:gd name="connsiteY15" fmla="*/ 167951 h 867747"/>
              <a:gd name="connsiteX16" fmla="*/ 1380930 w 2799183"/>
              <a:gd name="connsiteY16" fmla="*/ 205273 h 867747"/>
              <a:gd name="connsiteX17" fmla="*/ 1278294 w 2799183"/>
              <a:gd name="connsiteY17" fmla="*/ 251927 h 867747"/>
              <a:gd name="connsiteX18" fmla="*/ 1222310 w 2799183"/>
              <a:gd name="connsiteY18" fmla="*/ 289249 h 867747"/>
              <a:gd name="connsiteX19" fmla="*/ 1184988 w 2799183"/>
              <a:gd name="connsiteY19" fmla="*/ 317241 h 867747"/>
              <a:gd name="connsiteX20" fmla="*/ 1156996 w 2799183"/>
              <a:gd name="connsiteY20" fmla="*/ 326571 h 867747"/>
              <a:gd name="connsiteX21" fmla="*/ 1129004 w 2799183"/>
              <a:gd name="connsiteY21" fmla="*/ 345233 h 867747"/>
              <a:gd name="connsiteX22" fmla="*/ 1101012 w 2799183"/>
              <a:gd name="connsiteY22" fmla="*/ 354563 h 867747"/>
              <a:gd name="connsiteX23" fmla="*/ 1082351 w 2799183"/>
              <a:gd name="connsiteY23" fmla="*/ 373225 h 867747"/>
              <a:gd name="connsiteX24" fmla="*/ 1045028 w 2799183"/>
              <a:gd name="connsiteY24" fmla="*/ 391886 h 867747"/>
              <a:gd name="connsiteX25" fmla="*/ 989045 w 2799183"/>
              <a:gd name="connsiteY25" fmla="*/ 410547 h 867747"/>
              <a:gd name="connsiteX26" fmla="*/ 933061 w 2799183"/>
              <a:gd name="connsiteY26" fmla="*/ 438539 h 867747"/>
              <a:gd name="connsiteX27" fmla="*/ 830424 w 2799183"/>
              <a:gd name="connsiteY27" fmla="*/ 475861 h 867747"/>
              <a:gd name="connsiteX28" fmla="*/ 606490 w 2799183"/>
              <a:gd name="connsiteY28" fmla="*/ 466531 h 867747"/>
              <a:gd name="connsiteX29" fmla="*/ 485192 w 2799183"/>
              <a:gd name="connsiteY29" fmla="*/ 429208 h 867747"/>
              <a:gd name="connsiteX30" fmla="*/ 457200 w 2799183"/>
              <a:gd name="connsiteY30" fmla="*/ 410547 h 867747"/>
              <a:gd name="connsiteX31" fmla="*/ 410547 w 2799183"/>
              <a:gd name="connsiteY31" fmla="*/ 391886 h 867747"/>
              <a:gd name="connsiteX32" fmla="*/ 326571 w 2799183"/>
              <a:gd name="connsiteY32" fmla="*/ 345233 h 867747"/>
              <a:gd name="connsiteX33" fmla="*/ 233265 w 2799183"/>
              <a:gd name="connsiteY33" fmla="*/ 289249 h 867747"/>
              <a:gd name="connsiteX34" fmla="*/ 186612 w 2799183"/>
              <a:gd name="connsiteY34" fmla="*/ 261257 h 867747"/>
              <a:gd name="connsiteX35" fmla="*/ 149290 w 2799183"/>
              <a:gd name="connsiteY35" fmla="*/ 242596 h 867747"/>
              <a:gd name="connsiteX36" fmla="*/ 121298 w 2799183"/>
              <a:gd name="connsiteY36" fmla="*/ 223935 h 867747"/>
              <a:gd name="connsiteX37" fmla="*/ 83975 w 2799183"/>
              <a:gd name="connsiteY37" fmla="*/ 214604 h 867747"/>
              <a:gd name="connsiteX38" fmla="*/ 27992 w 2799183"/>
              <a:gd name="connsiteY38" fmla="*/ 186612 h 867747"/>
              <a:gd name="connsiteX39" fmla="*/ 0 w 2799183"/>
              <a:gd name="connsiteY39" fmla="*/ 186612 h 867747"/>
              <a:gd name="connsiteX40" fmla="*/ 46653 w 2799183"/>
              <a:gd name="connsiteY40" fmla="*/ 867747 h 86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799183" h="867747">
                <a:moveTo>
                  <a:pt x="46653" y="867747"/>
                </a:moveTo>
                <a:lnTo>
                  <a:pt x="2799183" y="867747"/>
                </a:lnTo>
                <a:lnTo>
                  <a:pt x="2799183" y="158620"/>
                </a:lnTo>
                <a:lnTo>
                  <a:pt x="2556588" y="83976"/>
                </a:lnTo>
                <a:cubicBezTo>
                  <a:pt x="2528596" y="68425"/>
                  <a:pt x="2502536" y="48722"/>
                  <a:pt x="2472612" y="37322"/>
                </a:cubicBezTo>
                <a:cubicBezTo>
                  <a:pt x="2412631" y="14472"/>
                  <a:pt x="2356813" y="8784"/>
                  <a:pt x="2295330" y="0"/>
                </a:cubicBezTo>
                <a:cubicBezTo>
                  <a:pt x="2195804" y="3110"/>
                  <a:pt x="2096195" y="4231"/>
                  <a:pt x="1996751" y="9331"/>
                </a:cubicBezTo>
                <a:cubicBezTo>
                  <a:pt x="1966054" y="10905"/>
                  <a:pt x="1907240" y="24019"/>
                  <a:pt x="1875453" y="27992"/>
                </a:cubicBezTo>
                <a:cubicBezTo>
                  <a:pt x="1844437" y="31869"/>
                  <a:pt x="1813249" y="34212"/>
                  <a:pt x="1782147" y="37322"/>
                </a:cubicBezTo>
                <a:cubicBezTo>
                  <a:pt x="1772816" y="40432"/>
                  <a:pt x="1763612" y="43951"/>
                  <a:pt x="1754155" y="46653"/>
                </a:cubicBezTo>
                <a:cubicBezTo>
                  <a:pt x="1741825" y="50176"/>
                  <a:pt x="1728839" y="51481"/>
                  <a:pt x="1716832" y="55984"/>
                </a:cubicBezTo>
                <a:cubicBezTo>
                  <a:pt x="1663433" y="76009"/>
                  <a:pt x="1697853" y="72392"/>
                  <a:pt x="1651518" y="83976"/>
                </a:cubicBezTo>
                <a:cubicBezTo>
                  <a:pt x="1636133" y="87822"/>
                  <a:pt x="1620165" y="89133"/>
                  <a:pt x="1604865" y="93306"/>
                </a:cubicBezTo>
                <a:cubicBezTo>
                  <a:pt x="1585887" y="98482"/>
                  <a:pt x="1548881" y="111967"/>
                  <a:pt x="1548881" y="111967"/>
                </a:cubicBezTo>
                <a:cubicBezTo>
                  <a:pt x="1536440" y="121298"/>
                  <a:pt x="1524746" y="131717"/>
                  <a:pt x="1511559" y="139959"/>
                </a:cubicBezTo>
                <a:cubicBezTo>
                  <a:pt x="1466553" y="168088"/>
                  <a:pt x="1486645" y="150637"/>
                  <a:pt x="1446245" y="167951"/>
                </a:cubicBezTo>
                <a:cubicBezTo>
                  <a:pt x="1331753" y="217019"/>
                  <a:pt x="1474624" y="158425"/>
                  <a:pt x="1380930" y="205273"/>
                </a:cubicBezTo>
                <a:cubicBezTo>
                  <a:pt x="1301665" y="244906"/>
                  <a:pt x="1432118" y="149380"/>
                  <a:pt x="1278294" y="251927"/>
                </a:cubicBezTo>
                <a:cubicBezTo>
                  <a:pt x="1259633" y="264368"/>
                  <a:pt x="1240252" y="275792"/>
                  <a:pt x="1222310" y="289249"/>
                </a:cubicBezTo>
                <a:cubicBezTo>
                  <a:pt x="1209869" y="298580"/>
                  <a:pt x="1198490" y="309526"/>
                  <a:pt x="1184988" y="317241"/>
                </a:cubicBezTo>
                <a:cubicBezTo>
                  <a:pt x="1176449" y="322121"/>
                  <a:pt x="1166327" y="323461"/>
                  <a:pt x="1156996" y="326571"/>
                </a:cubicBezTo>
                <a:cubicBezTo>
                  <a:pt x="1147665" y="332792"/>
                  <a:pt x="1139034" y="340218"/>
                  <a:pt x="1129004" y="345233"/>
                </a:cubicBezTo>
                <a:cubicBezTo>
                  <a:pt x="1120207" y="349631"/>
                  <a:pt x="1109446" y="349503"/>
                  <a:pt x="1101012" y="354563"/>
                </a:cubicBezTo>
                <a:cubicBezTo>
                  <a:pt x="1093469" y="359089"/>
                  <a:pt x="1089671" y="368345"/>
                  <a:pt x="1082351" y="373225"/>
                </a:cubicBezTo>
                <a:cubicBezTo>
                  <a:pt x="1070778" y="380941"/>
                  <a:pt x="1057943" y="386720"/>
                  <a:pt x="1045028" y="391886"/>
                </a:cubicBezTo>
                <a:cubicBezTo>
                  <a:pt x="1026764" y="399191"/>
                  <a:pt x="989045" y="410547"/>
                  <a:pt x="989045" y="410547"/>
                </a:cubicBezTo>
                <a:cubicBezTo>
                  <a:pt x="950304" y="449286"/>
                  <a:pt x="994969" y="411024"/>
                  <a:pt x="933061" y="438539"/>
                </a:cubicBezTo>
                <a:cubicBezTo>
                  <a:pt x="834979" y="482132"/>
                  <a:pt x="941024" y="457429"/>
                  <a:pt x="830424" y="475861"/>
                </a:cubicBezTo>
                <a:cubicBezTo>
                  <a:pt x="755779" y="472751"/>
                  <a:pt x="680852" y="473727"/>
                  <a:pt x="606490" y="466531"/>
                </a:cubicBezTo>
                <a:cubicBezTo>
                  <a:pt x="596535" y="465568"/>
                  <a:pt x="498133" y="434960"/>
                  <a:pt x="485192" y="429208"/>
                </a:cubicBezTo>
                <a:cubicBezTo>
                  <a:pt x="474945" y="424654"/>
                  <a:pt x="467230" y="415562"/>
                  <a:pt x="457200" y="410547"/>
                </a:cubicBezTo>
                <a:cubicBezTo>
                  <a:pt x="442219" y="403057"/>
                  <a:pt x="425251" y="399906"/>
                  <a:pt x="410547" y="391886"/>
                </a:cubicBezTo>
                <a:cubicBezTo>
                  <a:pt x="309716" y="336887"/>
                  <a:pt x="391918" y="367014"/>
                  <a:pt x="326571" y="345233"/>
                </a:cubicBezTo>
                <a:cubicBezTo>
                  <a:pt x="212753" y="269352"/>
                  <a:pt x="319339" y="337068"/>
                  <a:pt x="233265" y="289249"/>
                </a:cubicBezTo>
                <a:cubicBezTo>
                  <a:pt x="217412" y="280442"/>
                  <a:pt x="202465" y="270064"/>
                  <a:pt x="186612" y="261257"/>
                </a:cubicBezTo>
                <a:cubicBezTo>
                  <a:pt x="174453" y="254502"/>
                  <a:pt x="161366" y="249497"/>
                  <a:pt x="149290" y="242596"/>
                </a:cubicBezTo>
                <a:cubicBezTo>
                  <a:pt x="139553" y="237032"/>
                  <a:pt x="131605" y="228352"/>
                  <a:pt x="121298" y="223935"/>
                </a:cubicBezTo>
                <a:cubicBezTo>
                  <a:pt x="109511" y="218883"/>
                  <a:pt x="96416" y="217714"/>
                  <a:pt x="83975" y="214604"/>
                </a:cubicBezTo>
                <a:cubicBezTo>
                  <a:pt x="62483" y="200277"/>
                  <a:pt x="53743" y="190904"/>
                  <a:pt x="27992" y="186612"/>
                </a:cubicBezTo>
                <a:cubicBezTo>
                  <a:pt x="18788" y="185078"/>
                  <a:pt x="9331" y="186612"/>
                  <a:pt x="0" y="186612"/>
                </a:cubicBezTo>
                <a:lnTo>
                  <a:pt x="46653" y="86774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8472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Labels File (TXT)</a:t>
            </a:r>
          </a:p>
        </p:txBody>
      </p:sp>
    </p:spTree>
    <p:extLst>
      <p:ext uri="{BB962C8B-B14F-4D97-AF65-F5344CB8AC3E}">
        <p14:creationId xmlns:p14="http://schemas.microsoft.com/office/powerpoint/2010/main" val="4157438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000C-CFF1-4FB4-9883-9EAF0D92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a Test Labels File Have?</a:t>
            </a:r>
            <a:endParaRPr lang="en-S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8629AF-F18C-48A5-8FB6-36C62F60F1C4}"/>
              </a:ext>
            </a:extLst>
          </p:cNvPr>
          <p:cNvSpPr/>
          <p:nvPr/>
        </p:nvSpPr>
        <p:spPr>
          <a:xfrm>
            <a:off x="374904" y="792422"/>
            <a:ext cx="86235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dirty="0"/>
              <a:t>Have a list of labels</a:t>
            </a:r>
          </a:p>
          <a:p>
            <a:pPr>
              <a:buSzPct val="75000"/>
            </a:pPr>
            <a:r>
              <a:rPr lang="en-US" dirty="0"/>
              <a:t>     a. At least 50 valid labels, possibly more, also addressing the following:</a:t>
            </a:r>
          </a:p>
          <a:p>
            <a:pPr marL="862013" indent="-282575">
              <a:buSzPct val="75000"/>
            </a:pPr>
            <a:r>
              <a:rPr lang="en-US" dirty="0" err="1"/>
              <a:t>i</a:t>
            </a:r>
            <a:r>
              <a:rPr lang="en-US" dirty="0"/>
              <a:t>.</a:t>
            </a:r>
            <a:r>
              <a:rPr lang="en-US" sz="800" dirty="0"/>
              <a:t>     </a:t>
            </a:r>
            <a:r>
              <a:rPr lang="en-US" dirty="0"/>
              <a:t>Labels should cover all languages shortlisted for inclusion in the proposal for that script (EGIDS 1-4)</a:t>
            </a:r>
          </a:p>
          <a:p>
            <a:pPr marL="862013" indent="-282575">
              <a:buSzPct val="75000"/>
            </a:pPr>
            <a:r>
              <a:rPr lang="en-US" dirty="0"/>
              <a:t>ii.</a:t>
            </a:r>
            <a:r>
              <a:rPr lang="en-US" sz="800" dirty="0"/>
              <a:t>     </a:t>
            </a:r>
            <a:r>
              <a:rPr lang="en-US" dirty="0"/>
              <a:t>Labels should cover all the code points in the repertoire</a:t>
            </a:r>
          </a:p>
          <a:p>
            <a:pPr marL="579438" lvl="1" indent="-234950"/>
            <a:r>
              <a:rPr lang="en-US" dirty="0"/>
              <a:t>b. A reasonable list of invalid labels containing some of the out-of-repertoire code points</a:t>
            </a:r>
          </a:p>
          <a:p>
            <a:pPr marL="579438" lvl="1" indent="-234950"/>
            <a:endParaRPr lang="en-US" dirty="0"/>
          </a:p>
          <a:p>
            <a:pPr marL="285750" lvl="1" indent="-285750">
              <a:buSzPct val="75000"/>
              <a:buFont typeface="Wingdings" charset="2"/>
              <a:buChar char=""/>
            </a:pPr>
            <a:r>
              <a:rPr lang="en-US" dirty="0"/>
              <a:t>Have a list of labels which have variant labels (if the script proposal has variants listed), following by a list of all within-script and cross-script variant labels for that label.  A reasonable coverage of variant code points is suggested </a:t>
            </a:r>
          </a:p>
          <a:p>
            <a:pPr marL="285750" lvl="1" indent="-285750">
              <a:buSzPct val="75000"/>
              <a:buFont typeface="Wingdings" charset="2"/>
              <a:buChar char=""/>
            </a:pPr>
            <a:endParaRPr lang="en-US" dirty="0"/>
          </a:p>
          <a:p>
            <a:pPr marL="285750" lvl="1" indent="-285750">
              <a:buSzPct val="75000"/>
              <a:buFont typeface="Wingdings" charset="2"/>
              <a:buChar char=""/>
            </a:pPr>
            <a:r>
              <a:rPr lang="en-US" dirty="0"/>
              <a:t>Have a few labels for each rule</a:t>
            </a:r>
          </a:p>
          <a:p>
            <a:pPr marL="579438" lvl="1" indent="-234950">
              <a:buSzPct val="75000"/>
            </a:pPr>
            <a:r>
              <a:rPr lang="en-US" dirty="0"/>
              <a:t>a. Have positive examples, creating valid labels</a:t>
            </a:r>
          </a:p>
          <a:p>
            <a:pPr marL="579438" lvl="1" indent="-234950">
              <a:buSzPct val="75000"/>
            </a:pPr>
            <a:r>
              <a:rPr lang="en-US" dirty="0"/>
              <a:t>b. Have negative examples, with invalid labels as they should fail that specific rule – in some cases you may have to make us some nonsense labels just for that purpose</a:t>
            </a:r>
          </a:p>
          <a:p>
            <a:pPr marL="579438" lvl="1" indent="-234950">
              <a:buSzPct val="75000"/>
            </a:pPr>
            <a:r>
              <a:rPr lang="en-US" dirty="0"/>
              <a:t>c. In case there are multiple ways a rule can fail, please suggest a few examples for each of those cases</a:t>
            </a:r>
            <a:br>
              <a:rPr lang="en-US" sz="1900" dirty="0">
                <a:solidFill>
                  <a:srgbClr val="0C1F24"/>
                </a:solidFill>
                <a:cs typeface="Arial"/>
              </a:rPr>
            </a:br>
            <a:endParaRPr lang="en-US" sz="1900" dirty="0">
              <a:solidFill>
                <a:srgbClr val="0C1F24"/>
              </a:solidFill>
              <a:cs typeface="Arial"/>
            </a:endParaRPr>
          </a:p>
          <a:p>
            <a:pPr marL="742950" lvl="1" indent="-285750">
              <a:buSzPct val="75000"/>
              <a:buFont typeface="Wingdings" charset="2"/>
              <a:buChar char=""/>
            </a:pPr>
            <a:endParaRPr lang="en-US" sz="1900" dirty="0">
              <a:solidFill>
                <a:srgbClr val="0C1F24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591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 about Test Labels File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6E4728-15F1-8945-81E9-2235C90696DB}"/>
              </a:ext>
            </a:extLst>
          </p:cNvPr>
          <p:cNvSpPr/>
          <p:nvPr/>
        </p:nvSpPr>
        <p:spPr>
          <a:xfrm>
            <a:off x="584489" y="1188821"/>
            <a:ext cx="83350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 Does it cover all inclusion code points?</a:t>
            </a:r>
          </a:p>
          <a:p>
            <a:r>
              <a:rPr lang="en-US" sz="2400" dirty="0"/>
              <a:t>2. Does it cover exclusion code points?</a:t>
            </a:r>
          </a:p>
          <a:p>
            <a:r>
              <a:rPr lang="en-US" sz="2400" dirty="0"/>
              <a:t>3. Does it cover all in-script variant sets?</a:t>
            </a:r>
          </a:p>
          <a:p>
            <a:r>
              <a:rPr lang="en-US" sz="2400" dirty="0"/>
              <a:t>4. Does it cover all cross-script variant sets?</a:t>
            </a:r>
          </a:p>
          <a:p>
            <a:r>
              <a:rPr lang="en-US" sz="2400" dirty="0"/>
              <a:t>5. Does it cover all rules for valid cases?</a:t>
            </a:r>
          </a:p>
          <a:p>
            <a:r>
              <a:rPr lang="en-US" sz="2400" dirty="0"/>
              <a:t>6. Does it cover all rules for invalid cases?</a:t>
            </a:r>
          </a:p>
          <a:p>
            <a:pPr marL="457200" indent="-457200">
              <a:buSzPct val="75000"/>
              <a:buFont typeface="+mj-lt"/>
              <a:buAutoNum type="arabicPeriod"/>
            </a:pPr>
            <a:endParaRPr lang="en-US" sz="2400" dirty="0">
              <a:solidFill>
                <a:srgbClr val="0C1F2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53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the Test Labels File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091A36-18EF-7843-A72F-ECDAB58678FF}"/>
              </a:ext>
            </a:extLst>
          </p:cNvPr>
          <p:cNvSpPr/>
          <p:nvPr/>
        </p:nvSpPr>
        <p:spPr>
          <a:xfrm>
            <a:off x="612568" y="1291439"/>
            <a:ext cx="7537621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ourier" pitchFamily="2" charset="0"/>
              </a:rPr>
              <a:t># Labels-CyrillicScript-20180403</a:t>
            </a:r>
          </a:p>
          <a:p>
            <a:r>
              <a:rPr lang="en-US" sz="1200" dirty="0">
                <a:solidFill>
                  <a:srgbClr val="000000"/>
                </a:solidFill>
                <a:latin typeface="Courier" pitchFamily="2" charset="0"/>
              </a:rPr>
              <a:t># valid label in repertoire</a:t>
            </a:r>
          </a:p>
          <a:p>
            <a:r>
              <a:rPr lang="az-Cyrl-AZ" sz="1200" dirty="0">
                <a:solidFill>
                  <a:srgbClr val="000000"/>
                </a:solidFill>
                <a:latin typeface="Monaco" pitchFamily="2" charset="0"/>
              </a:rPr>
              <a:t>пойти</a:t>
            </a:r>
          </a:p>
          <a:p>
            <a:r>
              <a:rPr lang="az-Cyrl-AZ" sz="1200" dirty="0">
                <a:solidFill>
                  <a:srgbClr val="000000"/>
                </a:solidFill>
                <a:latin typeface="Monaco" pitchFamily="2" charset="0"/>
              </a:rPr>
              <a:t>дом</a:t>
            </a:r>
          </a:p>
          <a:p>
            <a:r>
              <a:rPr lang="az-Cyrl-AZ" sz="1200" dirty="0">
                <a:solidFill>
                  <a:srgbClr val="000000"/>
                </a:solidFill>
                <a:latin typeface="Monaco" pitchFamily="2" charset="0"/>
              </a:rPr>
              <a:t>тоже</a:t>
            </a:r>
          </a:p>
          <a:p>
            <a:r>
              <a:rPr lang="az-Cyrl-AZ" sz="1200" dirty="0">
                <a:solidFill>
                  <a:srgbClr val="000000"/>
                </a:solidFill>
                <a:latin typeface="Monaco" pitchFamily="2" charset="0"/>
              </a:rPr>
              <a:t>хороший</a:t>
            </a:r>
          </a:p>
          <a:p>
            <a:r>
              <a:rPr lang="az-Cyrl-AZ" sz="1200" dirty="0">
                <a:solidFill>
                  <a:srgbClr val="000000"/>
                </a:solidFill>
                <a:latin typeface="Monaco" pitchFamily="2" charset="0"/>
              </a:rPr>
              <a:t>:</a:t>
            </a:r>
            <a:endParaRPr lang="en-US" sz="1200" dirty="0">
              <a:solidFill>
                <a:srgbClr val="000000"/>
              </a:solidFill>
              <a:latin typeface="Monaco" pitchFamily="2" charset="0"/>
            </a:endParaRPr>
          </a:p>
          <a:p>
            <a:endParaRPr lang="az-Cyrl-AZ" sz="12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az-Cyrl-AZ" sz="1200" dirty="0">
                <a:solidFill>
                  <a:srgbClr val="000000"/>
                </a:solidFill>
                <a:latin typeface="Courier" pitchFamily="2" charset="0"/>
              </a:rPr>
              <a:t># </a:t>
            </a:r>
            <a:r>
              <a:rPr lang="en-US" sz="1200" dirty="0">
                <a:solidFill>
                  <a:srgbClr val="000000"/>
                </a:solidFill>
                <a:latin typeface="Courier" pitchFamily="2" charset="0"/>
              </a:rPr>
              <a:t>invalid label out of repertoire</a:t>
            </a:r>
          </a:p>
          <a:p>
            <a:r>
              <a:rPr lang="th-TH" sz="1200" dirty="0">
                <a:solidFill>
                  <a:srgbClr val="000000"/>
                </a:solidFill>
                <a:latin typeface="Ayuthaya" pitchFamily="2" charset="-34"/>
                <a:cs typeface="Ayuthaya" pitchFamily="2" charset="-34"/>
              </a:rPr>
              <a:t>ทดสอบ </a:t>
            </a: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F7008E-3257-874C-A6F3-EF1A9EFDBAA6}"/>
              </a:ext>
            </a:extLst>
          </p:cNvPr>
          <p:cNvSpPr/>
          <p:nvPr/>
        </p:nvSpPr>
        <p:spPr>
          <a:xfrm>
            <a:off x="612568" y="3902834"/>
            <a:ext cx="7537621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th-TH" sz="1200" dirty="0">
                <a:solidFill>
                  <a:srgbClr val="000000"/>
                </a:solidFill>
                <a:latin typeface="Courier" pitchFamily="2" charset="0"/>
              </a:rPr>
              <a:t># </a:t>
            </a:r>
            <a:r>
              <a:rPr lang="en-US" sz="1200" dirty="0">
                <a:solidFill>
                  <a:srgbClr val="000000"/>
                </a:solidFill>
                <a:latin typeface="Courier" pitchFamily="2" charset="0"/>
              </a:rPr>
              <a:t>valid labels with corresponding list of variants</a:t>
            </a:r>
          </a:p>
          <a:p>
            <a:r>
              <a:rPr lang="en-US" sz="1200" dirty="0">
                <a:solidFill>
                  <a:srgbClr val="000000"/>
                </a:solidFill>
                <a:latin typeface="Courier" pitchFamily="2" charset="0"/>
              </a:rPr>
              <a:t># </a:t>
            </a:r>
            <a:r>
              <a:rPr lang="az-Cyrl-AZ" sz="1200" dirty="0">
                <a:solidFill>
                  <a:srgbClr val="000000"/>
                </a:solidFill>
                <a:latin typeface="Monaco" pitchFamily="2" charset="0"/>
              </a:rPr>
              <a:t>сидеть</a:t>
            </a:r>
            <a:r>
              <a:rPr lang="az-Cyrl-AZ" sz="1200" dirty="0">
                <a:solidFill>
                  <a:srgbClr val="000000"/>
                </a:solidFill>
                <a:latin typeface="Courier" pitchFamily="2" charset="0"/>
              </a:rPr>
              <a:t> - 0 </a:t>
            </a:r>
            <a:r>
              <a:rPr lang="en-US" sz="1200" dirty="0" err="1">
                <a:solidFill>
                  <a:srgbClr val="000000"/>
                </a:solidFill>
                <a:latin typeface="Courier" pitchFamily="2" charset="0"/>
              </a:rPr>
              <a:t>allocatable</a:t>
            </a:r>
            <a:r>
              <a:rPr lang="en-US" sz="1200" dirty="0">
                <a:solidFill>
                  <a:srgbClr val="000000"/>
                </a:solidFill>
                <a:latin typeface="Courier" pitchFamily="2" charset="0"/>
              </a:rPr>
              <a:t> variants, 3 blocked variants</a:t>
            </a:r>
          </a:p>
          <a:p>
            <a:r>
              <a:rPr lang="az-Cyrl-AZ" sz="1200" dirty="0">
                <a:solidFill>
                  <a:srgbClr val="000000"/>
                </a:solidFill>
                <a:latin typeface="Monaco" pitchFamily="2" charset="0"/>
              </a:rPr>
              <a:t>сидеть</a:t>
            </a:r>
          </a:p>
          <a:p>
            <a:r>
              <a:rPr lang="az-Cyrl-AZ" sz="1200" dirty="0">
                <a:solidFill>
                  <a:srgbClr val="000000"/>
                </a:solidFill>
                <a:latin typeface="Monaco" pitchFamily="2" charset="0"/>
              </a:rPr>
              <a:t>сид</a:t>
            </a:r>
            <a:r>
              <a:rPr lang="en-US" sz="1200" dirty="0">
                <a:solidFill>
                  <a:srgbClr val="000000"/>
                </a:solidFill>
                <a:latin typeface="Courier" pitchFamily="2" charset="0"/>
              </a:rPr>
              <a:t>e</a:t>
            </a:r>
            <a:r>
              <a:rPr lang="az-Cyrl-AZ" sz="1200" dirty="0">
                <a:solidFill>
                  <a:srgbClr val="000000"/>
                </a:solidFill>
                <a:latin typeface="Monaco" pitchFamily="2" charset="0"/>
              </a:rPr>
              <a:t>ть</a:t>
            </a:r>
            <a:r>
              <a:rPr lang="az-Cyrl-AZ" sz="1200" dirty="0">
                <a:solidFill>
                  <a:srgbClr val="000000"/>
                </a:solidFill>
                <a:latin typeface="Courier" pitchFamily="2" charset="0"/>
              </a:rPr>
              <a:t> </a:t>
            </a:r>
            <a:endParaRPr lang="az-Cyrl-AZ" sz="1200" dirty="0">
              <a:solidFill>
                <a:srgbClr val="000000"/>
              </a:solidFill>
              <a:latin typeface="Monaco" pitchFamily="2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urier" pitchFamily="2" charset="0"/>
              </a:rPr>
              <a:t>c</a:t>
            </a:r>
            <a:r>
              <a:rPr lang="az-Cyrl-AZ" sz="1200" dirty="0">
                <a:solidFill>
                  <a:srgbClr val="000000"/>
                </a:solidFill>
                <a:latin typeface="Monaco" pitchFamily="2" charset="0"/>
              </a:rPr>
              <a:t>идеть</a:t>
            </a:r>
            <a:r>
              <a:rPr lang="az-Cyrl-AZ" sz="1200" dirty="0">
                <a:solidFill>
                  <a:srgbClr val="000000"/>
                </a:solidFill>
                <a:latin typeface="Courier" pitchFamily="2" charset="0"/>
              </a:rPr>
              <a:t> </a:t>
            </a:r>
            <a:endParaRPr lang="az-Cyrl-AZ" sz="1200" dirty="0">
              <a:solidFill>
                <a:srgbClr val="000000"/>
              </a:solidFill>
              <a:latin typeface="Monaco" pitchFamily="2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urier" pitchFamily="2" charset="0"/>
              </a:rPr>
              <a:t>c</a:t>
            </a:r>
            <a:r>
              <a:rPr lang="az-Cyrl-AZ" sz="1200" dirty="0">
                <a:solidFill>
                  <a:srgbClr val="000000"/>
                </a:solidFill>
                <a:latin typeface="Monaco" pitchFamily="2" charset="0"/>
              </a:rPr>
              <a:t>ид</a:t>
            </a:r>
            <a:r>
              <a:rPr lang="en-US" sz="1200" dirty="0">
                <a:solidFill>
                  <a:srgbClr val="000000"/>
                </a:solidFill>
                <a:latin typeface="Courier" pitchFamily="2" charset="0"/>
              </a:rPr>
              <a:t>e</a:t>
            </a:r>
            <a:r>
              <a:rPr lang="az-Cyrl-AZ" sz="1200" dirty="0">
                <a:solidFill>
                  <a:srgbClr val="000000"/>
                </a:solidFill>
                <a:latin typeface="Monaco" pitchFamily="2" charset="0"/>
              </a:rPr>
              <a:t>ть</a:t>
            </a:r>
            <a:br>
              <a:rPr lang="en-US" sz="1200" dirty="0">
                <a:solidFill>
                  <a:srgbClr val="000000"/>
                </a:solidFill>
                <a:latin typeface="Courier" pitchFamily="2" charset="0"/>
              </a:rPr>
            </a:br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urier" pitchFamily="2" charset="0"/>
              </a:rPr>
              <a:t># </a:t>
            </a:r>
            <a:r>
              <a:rPr lang="az-Cyrl-AZ" sz="1200" dirty="0">
                <a:solidFill>
                  <a:srgbClr val="000000"/>
                </a:solidFill>
                <a:latin typeface="Monaco" pitchFamily="2" charset="0"/>
              </a:rPr>
              <a:t>мӗн</a:t>
            </a:r>
            <a:r>
              <a:rPr lang="az-Cyrl-AZ" sz="1200" dirty="0">
                <a:solidFill>
                  <a:srgbClr val="000000"/>
                </a:solidFill>
                <a:latin typeface="Courier" pitchFamily="2" charset="0"/>
              </a:rPr>
              <a:t> - 0 </a:t>
            </a:r>
            <a:r>
              <a:rPr lang="en-US" sz="1200" dirty="0" err="1">
                <a:solidFill>
                  <a:srgbClr val="000000"/>
                </a:solidFill>
                <a:latin typeface="Courier" pitchFamily="2" charset="0"/>
              </a:rPr>
              <a:t>allocatable</a:t>
            </a:r>
            <a:r>
              <a:rPr lang="en-US" sz="1200" dirty="0">
                <a:solidFill>
                  <a:srgbClr val="000000"/>
                </a:solidFill>
                <a:latin typeface="Courier" pitchFamily="2" charset="0"/>
              </a:rPr>
              <a:t> variants, 1 blocked variants</a:t>
            </a:r>
          </a:p>
          <a:p>
            <a:r>
              <a:rPr lang="az-Cyrl-AZ" sz="1200" dirty="0">
                <a:solidFill>
                  <a:srgbClr val="000000"/>
                </a:solidFill>
                <a:latin typeface="Monaco" pitchFamily="2" charset="0"/>
              </a:rPr>
              <a:t>мӗн</a:t>
            </a:r>
          </a:p>
          <a:p>
            <a:r>
              <a:rPr lang="az-Cyrl-AZ" sz="1200" dirty="0">
                <a:solidFill>
                  <a:srgbClr val="000000"/>
                </a:solidFill>
                <a:latin typeface="Monaco" pitchFamily="2" charset="0"/>
              </a:rPr>
              <a:t>м</a:t>
            </a:r>
            <a:r>
              <a:rPr lang="en-US" sz="1200" dirty="0" err="1">
                <a:solidFill>
                  <a:srgbClr val="000000"/>
                </a:solidFill>
                <a:latin typeface="Courier" pitchFamily="2" charset="0"/>
              </a:rPr>
              <a:t>ĕ</a:t>
            </a:r>
            <a:r>
              <a:rPr lang="az-Cyrl-AZ" sz="1200" dirty="0">
                <a:solidFill>
                  <a:srgbClr val="000000"/>
                </a:solidFill>
                <a:latin typeface="Monaco" pitchFamily="2" charset="0"/>
              </a:rPr>
              <a:t>н</a:t>
            </a:r>
            <a:endParaRPr lang="az-Cyrl-AZ" sz="1200" dirty="0">
              <a:solidFill>
                <a:srgbClr val="000000"/>
              </a:solidFill>
              <a:effectLst/>
              <a:latin typeface="Monaco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DFC617-1713-8642-9DEB-C1E689C97F83}"/>
              </a:ext>
            </a:extLst>
          </p:cNvPr>
          <p:cNvSpPr/>
          <p:nvPr/>
        </p:nvSpPr>
        <p:spPr>
          <a:xfrm>
            <a:off x="515446" y="862905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dirty="0"/>
              <a:t>Code point coverage 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D1ED2A-5BCF-6D48-B5B9-E2046DA7F1E2}"/>
              </a:ext>
            </a:extLst>
          </p:cNvPr>
          <p:cNvSpPr/>
          <p:nvPr/>
        </p:nvSpPr>
        <p:spPr>
          <a:xfrm>
            <a:off x="515445" y="3554254"/>
            <a:ext cx="1994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dirty="0"/>
              <a:t>Variant set test</a:t>
            </a:r>
          </a:p>
        </p:txBody>
      </p:sp>
    </p:spTree>
    <p:extLst>
      <p:ext uri="{BB962C8B-B14F-4D97-AF65-F5344CB8AC3E}">
        <p14:creationId xmlns:p14="http://schemas.microsoft.com/office/powerpoint/2010/main" val="126915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of IDN TLD Program</a:t>
            </a:r>
          </a:p>
        </p:txBody>
      </p:sp>
    </p:spTree>
    <p:extLst>
      <p:ext uri="{BB962C8B-B14F-4D97-AF65-F5344CB8AC3E}">
        <p14:creationId xmlns:p14="http://schemas.microsoft.com/office/powerpoint/2010/main" val="3150728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6DFA1D-7A26-1D4A-89CB-D8C5D13FB0AC}"/>
              </a:ext>
            </a:extLst>
          </p:cNvPr>
          <p:cNvSpPr/>
          <p:nvPr/>
        </p:nvSpPr>
        <p:spPr>
          <a:xfrm>
            <a:off x="185351" y="5663683"/>
            <a:ext cx="8822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More examples: </a:t>
            </a:r>
            <a:r>
              <a:rPr lang="en-US" dirty="0">
                <a:hlinkClick r:id="rId2"/>
              </a:rPr>
              <a:t>https://www.icann.org/resources/pages/lgr-proposals-2015-12-01-en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435D4-B97D-2643-A634-5254484EC3F5}"/>
              </a:ext>
            </a:extLst>
          </p:cNvPr>
          <p:cNvSpPr/>
          <p:nvPr/>
        </p:nvSpPr>
        <p:spPr>
          <a:xfrm>
            <a:off x="374904" y="971692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dirty="0"/>
              <a:t>WLE test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C181A8-EB18-4F44-A85D-FA68BC6D6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23" y="1389962"/>
            <a:ext cx="4069926" cy="41426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6B98A5-0A6F-4449-8265-4A87B3C7BEBE}"/>
              </a:ext>
            </a:extLst>
          </p:cNvPr>
          <p:cNvSpPr/>
          <p:nvPr/>
        </p:nvSpPr>
        <p:spPr>
          <a:xfrm>
            <a:off x="612568" y="1291439"/>
            <a:ext cx="7537621" cy="4339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urier" pitchFamily="2" charset="0"/>
              </a:rPr>
              <a:t>   </a:t>
            </a: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  <a:p>
            <a:endParaRPr lang="en-US" sz="12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62A9ED07-D52B-684D-A0B2-3D168C0941EB}"/>
              </a:ext>
            </a:extLst>
          </p:cNvPr>
          <p:cNvSpPr txBox="1">
            <a:spLocks/>
          </p:cNvSpPr>
          <p:nvPr/>
        </p:nvSpPr>
        <p:spPr>
          <a:xfrm>
            <a:off x="411975" y="37071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800" b="1" i="0" kern="1200" baseline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/>
              <a:t>Example of the Test Labels File</a:t>
            </a:r>
          </a:p>
        </p:txBody>
      </p:sp>
    </p:spTree>
    <p:extLst>
      <p:ext uri="{BB962C8B-B14F-4D97-AF65-F5344CB8AC3E}">
        <p14:creationId xmlns:p14="http://schemas.microsoft.com/office/powerpoint/2010/main" val="2476877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F9D7-2487-534B-89E0-8EE193ED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CC6D6F-D4BD-C34A-B40D-64FA2E4E2820}"/>
              </a:ext>
            </a:extLst>
          </p:cNvPr>
          <p:cNvSpPr/>
          <p:nvPr/>
        </p:nvSpPr>
        <p:spPr>
          <a:xfrm>
            <a:off x="374904" y="1064270"/>
            <a:ext cx="824262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/>
              <a:t>Thank you NBGP for the hard work</a:t>
            </a: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400" dirty="0"/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sz="2400" dirty="0"/>
              <a:t>We have a lot of  progress in ALL nine scripts</a:t>
            </a: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400" dirty="0"/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/>
              <a:t>Next step: send updated and completes proposal for each script across for IP review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endParaRPr lang="en-US" sz="2400" dirty="0"/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sz="2400" dirty="0"/>
              <a:t>For each script, need the complete set:</a:t>
            </a:r>
          </a:p>
          <a:p>
            <a:pPr marL="1371600" lvl="2" indent="-457200">
              <a:buSzPct val="75000"/>
              <a:buFont typeface="+mj-lt"/>
              <a:buAutoNum type="arabicPeriod"/>
            </a:pPr>
            <a:endParaRPr lang="en-US" sz="2400" dirty="0"/>
          </a:p>
          <a:p>
            <a:pPr marL="1371600" lvl="2" indent="-457200">
              <a:buSzPct val="75000"/>
              <a:buFont typeface="+mj-lt"/>
              <a:buAutoNum type="arabicPeriod"/>
            </a:pPr>
            <a:r>
              <a:rPr lang="en-US" sz="2400" dirty="0"/>
              <a:t>Proposal Document (DOCX)</a:t>
            </a:r>
          </a:p>
          <a:p>
            <a:pPr marL="1371600" lvl="2" indent="-457200">
              <a:buSzPct val="75000"/>
              <a:buFont typeface="+mj-lt"/>
              <a:buAutoNum type="arabicPeriod"/>
            </a:pPr>
            <a:r>
              <a:rPr lang="en-US" sz="2400" dirty="0"/>
              <a:t>XML File (XML)</a:t>
            </a:r>
          </a:p>
          <a:p>
            <a:pPr marL="1371600" lvl="2" indent="-457200">
              <a:buSzPct val="75000"/>
              <a:buFont typeface="+mj-lt"/>
              <a:buAutoNum type="arabicPeriod"/>
            </a:pPr>
            <a:r>
              <a:rPr lang="en-US" sz="2400" dirty="0"/>
              <a:t>Test Labels File (TXT)</a:t>
            </a:r>
          </a:p>
          <a:p>
            <a:pPr marL="579438" lvl="1" indent="-23495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9624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 with the IDN Program</a:t>
            </a:r>
          </a:p>
        </p:txBody>
      </p:sp>
      <p:sp>
        <p:nvSpPr>
          <p:cNvPr id="5" name="Text Placeholder 32"/>
          <p:cNvSpPr txBox="1">
            <a:spLocks/>
          </p:cNvSpPr>
          <p:nvPr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icann.org/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idn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6" name="Text Placeholder 33"/>
          <p:cNvSpPr txBox="1">
            <a:spLocks/>
          </p:cNvSpPr>
          <p:nvPr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8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9" name="Picture 8" descr="1420947842_social_style_3_flikr-128.png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11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12" name="Picture 11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14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8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15" name="Picture 14" descr="1420948433_social_style_3_twiter-128.png">
              <a:hlinkClick r:id="rId9" action="ppaction://hlinkfile"/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17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18" name="Picture 17" descr="1420948141_social_style_3_facebook-128.png">
              <a:hlinkClick r:id="rId12" action="ppaction://hlinkfile"/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20" name="Picture 19" descr="1420948149_social_style_3_youtube-128.png">
              <a:hlinkClick r:id="rId14" action="ppaction://hlinkfile"/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21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6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6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23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26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27" name="Picture 26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  <p:sp>
        <p:nvSpPr>
          <p:cNvPr id="28" name="Text Placeholder 29"/>
          <p:cNvSpPr txBox="1">
            <a:spLocks/>
          </p:cNvSpPr>
          <p:nvPr/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Email: IDNProgram@icann.org</a:t>
            </a:r>
          </a:p>
        </p:txBody>
      </p:sp>
    </p:spTree>
    <p:extLst>
      <p:ext uri="{BB962C8B-B14F-4D97-AF65-F5344CB8AC3E}">
        <p14:creationId xmlns:p14="http://schemas.microsoft.com/office/powerpoint/2010/main" val="185976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DBD4-04E0-45E2-A637-10A21D5C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ASCII Domain Name Label</a:t>
            </a:r>
            <a:endParaRPr lang="en-SG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7EB308AB-6CF2-443F-95FD-A8F5442B0F6F}"/>
              </a:ext>
            </a:extLst>
          </p:cNvPr>
          <p:cNvSpPr/>
          <p:nvPr/>
        </p:nvSpPr>
        <p:spPr>
          <a:xfrm rot="16200000">
            <a:off x="3495897" y="1842715"/>
            <a:ext cx="380245" cy="279253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CAF0A1EE-35CE-4D22-A9ED-95BA07C55477}"/>
              </a:ext>
            </a:extLst>
          </p:cNvPr>
          <p:cNvSpPr/>
          <p:nvPr/>
        </p:nvSpPr>
        <p:spPr>
          <a:xfrm rot="16200000">
            <a:off x="5814965" y="2600943"/>
            <a:ext cx="380245" cy="127607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00DCFE-D88D-4FD5-9B0D-7015FFF32EA3}"/>
              </a:ext>
            </a:extLst>
          </p:cNvPr>
          <p:cNvSpPr/>
          <p:nvPr/>
        </p:nvSpPr>
        <p:spPr>
          <a:xfrm>
            <a:off x="1367060" y="3608315"/>
            <a:ext cx="44408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Forming ASCII Labels</a:t>
            </a:r>
            <a:r>
              <a:rPr lang="en-US" sz="2200" b="1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200" b="1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LDH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200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etters [a-z]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200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igits [0-9]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200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yphen (LDH)</a:t>
            </a:r>
          </a:p>
          <a:p>
            <a:r>
              <a:rPr lang="en-US" sz="2200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 length = 63</a:t>
            </a:r>
          </a:p>
          <a:p>
            <a:r>
              <a:rPr lang="en-US" sz="2200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constraints (e.g. on hyphen)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91802D-062C-48B6-BB27-A7ED20C60599}"/>
              </a:ext>
            </a:extLst>
          </p:cNvPr>
          <p:cNvSpPr/>
          <p:nvPr/>
        </p:nvSpPr>
        <p:spPr>
          <a:xfrm>
            <a:off x="5172709" y="3608315"/>
            <a:ext cx="36815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Forming ASCII Labels</a:t>
            </a:r>
          </a:p>
          <a:p>
            <a:r>
              <a:rPr lang="en-US" sz="2200" b="1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only Letters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Letters [a-z]</a:t>
            </a:r>
          </a:p>
          <a:p>
            <a:r>
              <a:rPr lang="en-US" sz="2200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 length = 63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DE9F8-0EE1-43F1-B113-0717EBE351A2}"/>
              </a:ext>
            </a:extLst>
          </p:cNvPr>
          <p:cNvSpPr txBox="1"/>
          <p:nvPr/>
        </p:nvSpPr>
        <p:spPr>
          <a:xfrm>
            <a:off x="3686546" y="2150495"/>
            <a:ext cx="14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Second Level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Domain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6A464B-69DB-4A4E-BBD7-3379B038713F}"/>
              </a:ext>
            </a:extLst>
          </p:cNvPr>
          <p:cNvSpPr txBox="1"/>
          <p:nvPr/>
        </p:nvSpPr>
        <p:spPr>
          <a:xfrm>
            <a:off x="5236490" y="2150495"/>
            <a:ext cx="1465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Top Level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Domain (TLD)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53E4E3-AAAB-4F1A-B2F9-1DBFE1BA052A}"/>
              </a:ext>
            </a:extLst>
          </p:cNvPr>
          <p:cNvSpPr txBox="1"/>
          <p:nvPr/>
        </p:nvSpPr>
        <p:spPr>
          <a:xfrm>
            <a:off x="2180926" y="2150492"/>
            <a:ext cx="1258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Third Level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Domain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1649DBC2-1340-43B8-A27F-605D20929258}"/>
              </a:ext>
            </a:extLst>
          </p:cNvPr>
          <p:cNvSpPr/>
          <p:nvPr/>
        </p:nvSpPr>
        <p:spPr>
          <a:xfrm rot="16200000">
            <a:off x="2564520" y="1134437"/>
            <a:ext cx="380245" cy="125701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7350125C-18EE-4C61-8389-332DA6A55B0E}"/>
              </a:ext>
            </a:extLst>
          </p:cNvPr>
          <p:cNvSpPr/>
          <p:nvPr/>
        </p:nvSpPr>
        <p:spPr>
          <a:xfrm rot="16200000">
            <a:off x="4224092" y="810110"/>
            <a:ext cx="380245" cy="190566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A165C088-D3CC-48AE-B68C-645792D92607}"/>
              </a:ext>
            </a:extLst>
          </p:cNvPr>
          <p:cNvSpPr/>
          <p:nvPr/>
        </p:nvSpPr>
        <p:spPr>
          <a:xfrm rot="16200000">
            <a:off x="5779101" y="1238999"/>
            <a:ext cx="380245" cy="10478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31C777-26B2-46CB-8570-F55A4B8B547F}"/>
              </a:ext>
            </a:extLst>
          </p:cNvPr>
          <p:cNvSpPr txBox="1"/>
          <p:nvPr/>
        </p:nvSpPr>
        <p:spPr>
          <a:xfrm>
            <a:off x="2062427" y="877340"/>
            <a:ext cx="50288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C1F24"/>
                </a:solidFill>
                <a:latin typeface="Source Sans Pro"/>
                <a:cs typeface="Source Sans Pro"/>
              </a:rPr>
              <a:t>www.cafe123.</a:t>
            </a:r>
            <a:r>
              <a:rPr lang="en-US" sz="4400" b="1" dirty="0">
                <a:solidFill>
                  <a:srgbClr val="FF0000"/>
                </a:solidFill>
                <a:latin typeface="Source Sans Pro"/>
                <a:cs typeface="Source Sans Pro"/>
              </a:rPr>
              <a:t>com</a:t>
            </a:r>
            <a:endParaRPr lang="en-US" sz="3600" b="1" dirty="0">
              <a:solidFill>
                <a:srgbClr val="FF0000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4227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CCA0-003D-4515-8EF9-D0A2920D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Internationalized Domain Name (IDN) Labels</a:t>
            </a:r>
            <a:endParaRPr lang="en-S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DB709-2D59-4D1E-AA6C-1EA1CB5CED1D}"/>
              </a:ext>
            </a:extLst>
          </p:cNvPr>
          <p:cNvSpPr txBox="1"/>
          <p:nvPr/>
        </p:nvSpPr>
        <p:spPr>
          <a:xfrm>
            <a:off x="2603908" y="1890136"/>
            <a:ext cx="1322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IDN Second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Level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563338-87E3-4C97-B7E2-001F1C7CD2F4}"/>
              </a:ext>
            </a:extLst>
          </p:cNvPr>
          <p:cNvSpPr txBox="1"/>
          <p:nvPr/>
        </p:nvSpPr>
        <p:spPr>
          <a:xfrm>
            <a:off x="4619977" y="1886816"/>
            <a:ext cx="97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IDN Top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Level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Domain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3B138222-9240-4E96-9EE5-5CAAA33D6070}"/>
              </a:ext>
            </a:extLst>
          </p:cNvPr>
          <p:cNvSpPr/>
          <p:nvPr/>
        </p:nvSpPr>
        <p:spPr>
          <a:xfrm rot="16200000">
            <a:off x="3254699" y="846095"/>
            <a:ext cx="350705" cy="145115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A02FAA5C-9704-40A4-B031-96BA0F516BB5}"/>
              </a:ext>
            </a:extLst>
          </p:cNvPr>
          <p:cNvSpPr/>
          <p:nvPr/>
        </p:nvSpPr>
        <p:spPr>
          <a:xfrm rot="16200000">
            <a:off x="4867900" y="909799"/>
            <a:ext cx="317153" cy="129019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7F529F7-3BE1-4AA7-9724-9339DCDAE047}"/>
              </a:ext>
            </a:extLst>
          </p:cNvPr>
          <p:cNvSpPr/>
          <p:nvPr/>
        </p:nvSpPr>
        <p:spPr>
          <a:xfrm rot="16200000">
            <a:off x="3050147" y="2367510"/>
            <a:ext cx="380245" cy="133085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9F8B99AB-8601-48DF-BADE-6390D46962B5}"/>
              </a:ext>
            </a:extLst>
          </p:cNvPr>
          <p:cNvSpPr/>
          <p:nvPr/>
        </p:nvSpPr>
        <p:spPr>
          <a:xfrm rot="16200000">
            <a:off x="4836353" y="2603386"/>
            <a:ext cx="380245" cy="8591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70E4A5-5A60-4F0D-8481-736B35ED788E}"/>
              </a:ext>
            </a:extLst>
          </p:cNvPr>
          <p:cNvSpPr/>
          <p:nvPr/>
        </p:nvSpPr>
        <p:spPr>
          <a:xfrm>
            <a:off x="574766" y="3402274"/>
            <a:ext cx="388804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Syntax of IDN Labels </a:t>
            </a:r>
          </a:p>
          <a:p>
            <a:r>
              <a:rPr lang="en-US" sz="2200" b="1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 U-Label: </a:t>
            </a:r>
            <a:r>
              <a:rPr lang="en-US" sz="2200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Unicode code points as constrained by IDNA 2008</a:t>
            </a:r>
          </a:p>
          <a:p>
            <a:r>
              <a:rPr lang="en-US" sz="2200" b="1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 A-Label - “</a:t>
            </a:r>
            <a:r>
              <a:rPr lang="en-US" sz="2200" b="1" dirty="0" err="1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xn</a:t>
            </a:r>
            <a:r>
              <a:rPr lang="en-US" sz="2200" b="1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--” </a:t>
            </a:r>
            <a:r>
              <a:rPr lang="en-US" sz="2200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followed by </a:t>
            </a:r>
            <a:r>
              <a:rPr lang="en-US" sz="2200" dirty="0" err="1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punycode</a:t>
            </a:r>
            <a:r>
              <a:rPr lang="en-US" sz="2200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U-Label of length 59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FA5BCC-98DA-44F7-B4EC-667C39D06F3F}"/>
              </a:ext>
            </a:extLst>
          </p:cNvPr>
          <p:cNvSpPr/>
          <p:nvPr/>
        </p:nvSpPr>
        <p:spPr>
          <a:xfrm>
            <a:off x="4572000" y="3409740"/>
            <a:ext cx="41875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Syntax of IDN Labels</a:t>
            </a:r>
          </a:p>
          <a:p>
            <a:r>
              <a:rPr lang="en-US" sz="2200" b="1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 U-Label, </a:t>
            </a:r>
            <a:r>
              <a:rPr lang="en-US" sz="2200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</a:t>
            </a:r>
            <a:r>
              <a:rPr lang="en-US" sz="2200" b="1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constrained by 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“letter” principle </a:t>
            </a:r>
            <a:r>
              <a:rPr lang="en-US" sz="2200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TLDs</a:t>
            </a:r>
          </a:p>
          <a:p>
            <a:r>
              <a:rPr lang="en-US" sz="2200" b="1" dirty="0">
                <a:solidFill>
                  <a:srgbClr val="0C1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 A-Label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1E0644-71C2-1440-AAB7-CB6C52C5F94E}"/>
              </a:ext>
            </a:extLst>
          </p:cNvPr>
          <p:cNvSpPr txBox="1"/>
          <p:nvPr/>
        </p:nvSpPr>
        <p:spPr>
          <a:xfrm>
            <a:off x="2704475" y="748187"/>
            <a:ext cx="3038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4800" b="1" dirty="0">
                <a:latin typeface="Source Sans Pro"/>
                <a:cs typeface="Source Sans Pro"/>
              </a:rPr>
              <a:t>हिन्दी</a:t>
            </a:r>
            <a:r>
              <a:rPr lang="en-US" sz="4800" b="1" dirty="0">
                <a:latin typeface="Source Sans Pro"/>
                <a:cs typeface="Source Sans Pro"/>
              </a:rPr>
              <a:t>.</a:t>
            </a:r>
            <a:r>
              <a:rPr lang="hi-IN" sz="4800" b="1" dirty="0">
                <a:solidFill>
                  <a:srgbClr val="FF0000"/>
                </a:solidFill>
                <a:latin typeface="Source Sans Pro"/>
                <a:cs typeface="Source Sans Pro"/>
              </a:rPr>
              <a:t>भारत</a:t>
            </a:r>
            <a:endParaRPr lang="en-US" sz="4800" b="1" dirty="0">
              <a:solidFill>
                <a:srgbClr val="FF0000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1215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A832-E9D9-4234-AFE1-82633D5C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“Same” or Different Domain Labels?</a:t>
            </a:r>
            <a:endParaRPr lang="en-S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A1E908-A9C8-1444-81CC-9EF4F040DF27}"/>
              </a:ext>
            </a:extLst>
          </p:cNvPr>
          <p:cNvSpPr txBox="1">
            <a:spLocks/>
          </p:cNvSpPr>
          <p:nvPr/>
        </p:nvSpPr>
        <p:spPr>
          <a:xfrm>
            <a:off x="374904" y="1053881"/>
            <a:ext cx="7785644" cy="7409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2200" dirty="0">
                <a:solidFill>
                  <a:srgbClr val="000000"/>
                </a:solidFill>
              </a:rPr>
              <a:t>Example of within-script variant labels (Arabic script)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7423C-7449-B442-88E4-BF854975FFEB}"/>
              </a:ext>
            </a:extLst>
          </p:cNvPr>
          <p:cNvSpPr/>
          <p:nvPr/>
        </p:nvSpPr>
        <p:spPr>
          <a:xfrm>
            <a:off x="1186824" y="1470723"/>
            <a:ext cx="45608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ur-PK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شبکۃ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b="1" dirty="0"/>
              <a:t>(</a:t>
            </a:r>
            <a:r>
              <a:rPr lang="en-SG" sz="2200" b="1" dirty="0">
                <a:solidFill>
                  <a:schemeClr val="accent5"/>
                </a:solidFill>
              </a:rPr>
              <a:t>06C3</a:t>
            </a:r>
            <a:r>
              <a:rPr lang="en-SG" sz="2200" b="1" dirty="0"/>
              <a:t> </a:t>
            </a:r>
            <a:r>
              <a:rPr lang="en-SG" sz="2200" b="1" dirty="0">
                <a:solidFill>
                  <a:schemeClr val="accent1"/>
                </a:solidFill>
              </a:rPr>
              <a:t>06A9</a:t>
            </a:r>
            <a:r>
              <a:rPr lang="en-SG" sz="2200" b="1" dirty="0"/>
              <a:t> 0628 0634)</a:t>
            </a:r>
            <a:endParaRPr lang="ur-PK" sz="2200" b="1" dirty="0"/>
          </a:p>
          <a:p>
            <a:pPr>
              <a:buSzPct val="75000"/>
            </a:pPr>
            <a:r>
              <a:rPr lang="ur-PK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شبکة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b="1" dirty="0"/>
              <a:t>(</a:t>
            </a:r>
            <a:r>
              <a:rPr lang="en-SG" sz="2200" b="1" dirty="0">
                <a:solidFill>
                  <a:schemeClr val="accent3"/>
                </a:solidFill>
              </a:rPr>
              <a:t>0629</a:t>
            </a:r>
            <a:r>
              <a:rPr lang="en-SG" sz="2200" b="1" dirty="0"/>
              <a:t> </a:t>
            </a:r>
            <a:r>
              <a:rPr lang="en-SG" sz="2200" b="1" dirty="0">
                <a:solidFill>
                  <a:schemeClr val="accent1"/>
                </a:solidFill>
              </a:rPr>
              <a:t>06A9</a:t>
            </a:r>
            <a:r>
              <a:rPr lang="en-SG" sz="2200" b="1" dirty="0"/>
              <a:t> 0628 0634)</a:t>
            </a:r>
            <a:endParaRPr lang="ur-PK" sz="2200" b="1" dirty="0"/>
          </a:p>
          <a:p>
            <a:pPr>
              <a:buSzPct val="75000"/>
            </a:pPr>
            <a:r>
              <a:rPr lang="ur-PK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شبكة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b="1" dirty="0"/>
              <a:t>(</a:t>
            </a:r>
            <a:r>
              <a:rPr lang="en-SG" sz="2200" b="1" dirty="0">
                <a:solidFill>
                  <a:schemeClr val="accent3"/>
                </a:solidFill>
              </a:rPr>
              <a:t>0629</a:t>
            </a:r>
            <a:r>
              <a:rPr lang="en-SG" sz="2200" b="1" dirty="0"/>
              <a:t> </a:t>
            </a:r>
            <a:r>
              <a:rPr lang="en-SG" sz="2200" b="1" dirty="0">
                <a:solidFill>
                  <a:schemeClr val="accent4"/>
                </a:solidFill>
              </a:rPr>
              <a:t>0643</a:t>
            </a:r>
            <a:r>
              <a:rPr lang="en-SG" sz="2200" b="1" dirty="0"/>
              <a:t> 0628 0634)</a:t>
            </a:r>
            <a:endParaRPr lang="en-US" sz="2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59A94A-C304-DA46-A025-8AF1F77877F4}"/>
              </a:ext>
            </a:extLst>
          </p:cNvPr>
          <p:cNvSpPr txBox="1">
            <a:spLocks/>
          </p:cNvSpPr>
          <p:nvPr/>
        </p:nvSpPr>
        <p:spPr>
          <a:xfrm>
            <a:off x="374904" y="4473513"/>
            <a:ext cx="8946342" cy="74097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Example of cross-script variant label (Latin script and Cyrillic script)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393C93-AD7D-CB4F-9E3F-C6E39E2FDCB0}"/>
              </a:ext>
            </a:extLst>
          </p:cNvPr>
          <p:cNvSpPr txBox="1">
            <a:spLocks/>
          </p:cNvSpPr>
          <p:nvPr/>
        </p:nvSpPr>
        <p:spPr>
          <a:xfrm>
            <a:off x="374904" y="2823286"/>
            <a:ext cx="9317644" cy="74097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Example of within-script variant labels (Simplified Chinese and Traditional Chinese)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5DA56E-162E-A745-BF6B-CD3A6CD5BE0A}"/>
              </a:ext>
            </a:extLst>
          </p:cNvPr>
          <p:cNvSpPr/>
          <p:nvPr/>
        </p:nvSpPr>
        <p:spPr>
          <a:xfrm>
            <a:off x="1186824" y="4870938"/>
            <a:ext cx="44690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SG" sz="2200" b="1" dirty="0">
                <a:latin typeface="Arial"/>
                <a:cs typeface="Arial"/>
              </a:rPr>
              <a:t>epic (0065 0070 0069 0063)</a:t>
            </a:r>
          </a:p>
          <a:p>
            <a:pPr>
              <a:buSzPct val="75000"/>
            </a:pPr>
            <a:r>
              <a:rPr lang="en-SG" sz="2200" b="1" dirty="0" err="1">
                <a:latin typeface="Arial"/>
                <a:cs typeface="Arial"/>
              </a:rPr>
              <a:t>еріс</a:t>
            </a:r>
            <a:r>
              <a:rPr lang="en-SG" sz="2200" b="1" dirty="0">
                <a:latin typeface="Arial"/>
                <a:cs typeface="Arial"/>
              </a:rPr>
              <a:t> (</a:t>
            </a:r>
            <a:r>
              <a:rPr lang="en-SG" sz="2200" b="1" dirty="0">
                <a:solidFill>
                  <a:schemeClr val="accent1"/>
                </a:solidFill>
                <a:latin typeface="Arial"/>
                <a:cs typeface="Arial"/>
              </a:rPr>
              <a:t>0435 0440 0456 0441</a:t>
            </a:r>
            <a:r>
              <a:rPr lang="en-SG" sz="2200" b="1" dirty="0">
                <a:latin typeface="Arial"/>
                <a:cs typeface="Arial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F0682B-6DB7-D44F-8EA2-38B36A240EE7}"/>
              </a:ext>
            </a:extLst>
          </p:cNvPr>
          <p:cNvSpPr/>
          <p:nvPr/>
        </p:nvSpPr>
        <p:spPr>
          <a:xfrm>
            <a:off x="1232697" y="3564258"/>
            <a:ext cx="4423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dirty="0">
                <a:latin typeface="Arial Rounded MT Bold" panose="020F0704030504030204" pitchFamily="34" charset="0"/>
                <a:cs typeface="Arial" panose="020B0604020202020204" pitchFamily="34" charset="0"/>
              </a:rPr>
              <a:t>名称	</a:t>
            </a:r>
            <a:r>
              <a:rPr lang="en-US" altLang="ja-JP" sz="2200" dirty="0">
                <a:latin typeface="Arial Rounded MT Bold" panose="020F0704030504030204" pitchFamily="34" charset="0"/>
                <a:cs typeface="Arial" panose="020B0604020202020204" pitchFamily="34" charset="0"/>
              </a:rPr>
              <a:t>(540D </a:t>
            </a:r>
            <a:r>
              <a:rPr lang="en-US" altLang="ja-JP" sz="2200" dirty="0">
                <a:solidFill>
                  <a:schemeClr val="accent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79F0</a:t>
            </a:r>
            <a:r>
              <a:rPr lang="en-SG" altLang="ja-JP" sz="2200" dirty="0">
                <a:latin typeface="Arial Rounded MT Bold" panose="020F070403050403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ja-JP" altLang="en-US" sz="2200" dirty="0">
                <a:latin typeface="Arial Rounded MT Bold" panose="020F0704030504030204" pitchFamily="34" charset="0"/>
                <a:cs typeface="Arial" panose="020B0604020202020204" pitchFamily="34" charset="0"/>
              </a:rPr>
              <a:t>名稱	</a:t>
            </a:r>
            <a:r>
              <a:rPr lang="en-US" altLang="ja-JP" sz="2200" dirty="0">
                <a:latin typeface="Arial Rounded MT Bold" panose="020F0704030504030204" pitchFamily="34" charset="0"/>
                <a:cs typeface="Arial" panose="020B0604020202020204" pitchFamily="34" charset="0"/>
              </a:rPr>
              <a:t>(540D </a:t>
            </a:r>
            <a:r>
              <a:rPr lang="en-US" altLang="ja-JP" sz="2200" dirty="0">
                <a:solidFill>
                  <a:schemeClr val="accent4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7A31</a:t>
            </a:r>
            <a:r>
              <a:rPr lang="en-US" altLang="ja-JP" sz="2200" dirty="0">
                <a:latin typeface="Arial Rounded MT Bold" panose="020F070403050403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2088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A832-E9D9-4234-AFE1-82633D5C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Scripts Require Label Level Rules</a:t>
            </a:r>
            <a:endParaRPr lang="en-S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A1E908-A9C8-1444-81CC-9EF4F040DF27}"/>
              </a:ext>
            </a:extLst>
          </p:cNvPr>
          <p:cNvSpPr txBox="1">
            <a:spLocks/>
          </p:cNvSpPr>
          <p:nvPr/>
        </p:nvSpPr>
        <p:spPr>
          <a:xfrm>
            <a:off x="374903" y="1053881"/>
            <a:ext cx="8012951" cy="38888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2200" dirty="0">
                <a:solidFill>
                  <a:srgbClr val="000000"/>
                </a:solidFill>
              </a:rPr>
              <a:t>Allow only specific sequences in the script, otherwise could create unpredictable rendering issues for labels</a:t>
            </a:r>
          </a:p>
          <a:p>
            <a:pPr lvl="1"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800" dirty="0">
                <a:solidFill>
                  <a:srgbClr val="000000"/>
                </a:solidFill>
              </a:rPr>
              <a:t>Rendering issues can cause confusion in reading labels and potentially security issues for end users</a:t>
            </a:r>
          </a:p>
          <a:p>
            <a:pPr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2200" dirty="0">
                <a:solidFill>
                  <a:srgbClr val="000000"/>
                </a:solidFill>
              </a:rPr>
              <a:t>Prevent labels which should not be allowed or usable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2200" dirty="0">
                <a:solidFill>
                  <a:srgbClr val="000000"/>
                </a:solidFill>
              </a:rPr>
              <a:t>For NBGP it means encoding Akshara rules</a:t>
            </a:r>
          </a:p>
          <a:p>
            <a:pPr lvl="1">
              <a:spcBef>
                <a:spcPts val="2000"/>
              </a:spcBef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</a:pPr>
            <a:r>
              <a:rPr lang="en-US" sz="1800" dirty="0">
                <a:solidFill>
                  <a:srgbClr val="000000"/>
                </a:solidFill>
              </a:rPr>
              <a:t>But should not try to encode language specific spelling rules to allow for innovative labels</a:t>
            </a:r>
          </a:p>
        </p:txBody>
      </p:sp>
    </p:spTree>
    <p:extLst>
      <p:ext uri="{BB962C8B-B14F-4D97-AF65-F5344CB8AC3E}">
        <p14:creationId xmlns:p14="http://schemas.microsoft.com/office/powerpoint/2010/main" val="98801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BD06-17DB-4584-AF10-02AE8394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IDN Program Objectives</a:t>
            </a:r>
            <a:endParaRPr lang="en-S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3BD5A1-5B38-41FF-B6EC-8EA95BF3413A}"/>
              </a:ext>
            </a:extLst>
          </p:cNvPr>
          <p:cNvSpPr/>
          <p:nvPr/>
        </p:nvSpPr>
        <p:spPr>
          <a:xfrm>
            <a:off x="1848910" y="2469781"/>
            <a:ext cx="5475345" cy="15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75000"/>
            </a:pPr>
            <a:endParaRPr lang="en-US" sz="1125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>
              <a:buSzPct val="75000"/>
            </a:pPr>
            <a:r>
              <a:rPr lang="en-SG" sz="2100" b="1" dirty="0">
                <a:latin typeface="Arial"/>
                <a:cs typeface="Arial"/>
              </a:rPr>
              <a:t>Enable deployment of domain names </a:t>
            </a:r>
          </a:p>
          <a:p>
            <a:pPr algn="ctr">
              <a:buSzPct val="75000"/>
            </a:pPr>
            <a:r>
              <a:rPr lang="en-SG" sz="2100" b="1" dirty="0">
                <a:latin typeface="Arial"/>
                <a:cs typeface="Arial"/>
              </a:rPr>
              <a:t>in the local languages and scripts </a:t>
            </a:r>
          </a:p>
          <a:p>
            <a:pPr algn="ctr">
              <a:buSzPct val="75000"/>
            </a:pPr>
            <a:r>
              <a:rPr lang="en-SG" sz="2100" b="1" dirty="0">
                <a:latin typeface="Arial"/>
                <a:cs typeface="Arial"/>
              </a:rPr>
              <a:t>used by the </a:t>
            </a:r>
            <a:r>
              <a:rPr lang="en-SG" sz="2100" b="1" dirty="0">
                <a:cs typeface="Arial"/>
              </a:rPr>
              <a:t>communities globally </a:t>
            </a:r>
          </a:p>
          <a:p>
            <a:pPr algn="ctr">
              <a:buSzPct val="75000"/>
            </a:pPr>
            <a:r>
              <a:rPr lang="en-SG" sz="2100" b="1" dirty="0">
                <a:cs typeface="Arial"/>
              </a:rPr>
              <a:t>in a secure and stable manner</a:t>
            </a:r>
          </a:p>
        </p:txBody>
      </p:sp>
    </p:spTree>
    <p:extLst>
      <p:ext uri="{BB962C8B-B14F-4D97-AF65-F5344CB8AC3E}">
        <p14:creationId xmlns:p14="http://schemas.microsoft.com/office/powerpoint/2010/main" val="106774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Zone Label Generation Rule Project</a:t>
            </a:r>
          </a:p>
        </p:txBody>
      </p:sp>
    </p:spTree>
    <p:extLst>
      <p:ext uri="{BB962C8B-B14F-4D97-AF65-F5344CB8AC3E}">
        <p14:creationId xmlns:p14="http://schemas.microsoft.com/office/powerpoint/2010/main" val="2919527129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20170620</Template>
  <TotalTime>1403</TotalTime>
  <Words>1403</Words>
  <Application>Microsoft Office PowerPoint</Application>
  <PresentationFormat>On-screen Show (4:3)</PresentationFormat>
  <Paragraphs>311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ＭＳ Ｐゴシック</vt:lpstr>
      <vt:lpstr>Arial</vt:lpstr>
      <vt:lpstr>Arial Rounded MT Bold</vt:lpstr>
      <vt:lpstr>Ayuthaya</vt:lpstr>
      <vt:lpstr>Calibri</vt:lpstr>
      <vt:lpstr>Cordia New</vt:lpstr>
      <vt:lpstr>Courier</vt:lpstr>
      <vt:lpstr>Courier New</vt:lpstr>
      <vt:lpstr>Monaco</vt:lpstr>
      <vt:lpstr>Nyala</vt:lpstr>
      <vt:lpstr>Segoe UI</vt:lpstr>
      <vt:lpstr>Source Sans Pro</vt:lpstr>
      <vt:lpstr>Source Sans Pro Light</vt:lpstr>
      <vt:lpstr>Wingdings</vt:lpstr>
      <vt:lpstr>ICANNPPT_Arial_4x3_June 2017_potx</vt:lpstr>
      <vt:lpstr>Developing Label Generation Rules (LGR) for the Root Zone</vt:lpstr>
      <vt:lpstr>Agenda</vt:lpstr>
      <vt:lpstr>Background of IDN TLD Program</vt:lpstr>
      <vt:lpstr>ASCII Domain Name Label</vt:lpstr>
      <vt:lpstr>Internationalized Domain Name (IDN) Labels</vt:lpstr>
      <vt:lpstr>“Same” or Different Domain Labels?</vt:lpstr>
      <vt:lpstr>Complex Scripts Require Label Level Rules</vt:lpstr>
      <vt:lpstr>IDN Program Objectives</vt:lpstr>
      <vt:lpstr>Root Zone Label Generation Rule Project</vt:lpstr>
      <vt:lpstr>RZ-LGR for IDN Variant Implementation</vt:lpstr>
      <vt:lpstr>Status of Generation Panels</vt:lpstr>
      <vt:lpstr>RZ-LGR Procedure</vt:lpstr>
      <vt:lpstr>Root Zone LGR Procedure</vt:lpstr>
      <vt:lpstr>High Level Process </vt:lpstr>
      <vt:lpstr>Label Generation Rules for the Root Zone</vt:lpstr>
      <vt:lpstr>Generation Panel Analysis</vt:lpstr>
      <vt:lpstr>LGR for the Root Zone</vt:lpstr>
      <vt:lpstr>MSR and LGR</vt:lpstr>
      <vt:lpstr>What is the Overall Goal?</vt:lpstr>
      <vt:lpstr>What is the Repertoire?</vt:lpstr>
      <vt:lpstr>What is the Goal of Variant Code Points?</vt:lpstr>
      <vt:lpstr>What is the Goal of Cross-Script Variants?</vt:lpstr>
      <vt:lpstr>What is the Goal of Label Level Rules?</vt:lpstr>
      <vt:lpstr>LGR Proposal (XML)</vt:lpstr>
      <vt:lpstr>LGR Specification</vt:lpstr>
      <vt:lpstr>Test Labels File (TXT)</vt:lpstr>
      <vt:lpstr>What Should a Test Labels File Have?</vt:lpstr>
      <vt:lpstr>Questions to Ask about Test Labels File</vt:lpstr>
      <vt:lpstr>Example of the Test Labels File</vt:lpstr>
      <vt:lpstr>PowerPoint Presentation</vt:lpstr>
      <vt:lpstr>Thank you</vt:lpstr>
      <vt:lpstr>Engage with the IDN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Sarmad Hussain</cp:lastModifiedBy>
  <cp:revision>79</cp:revision>
  <cp:lastPrinted>2017-01-26T19:29:02Z</cp:lastPrinted>
  <dcterms:created xsi:type="dcterms:W3CDTF">2017-12-04T11:39:10Z</dcterms:created>
  <dcterms:modified xsi:type="dcterms:W3CDTF">2018-04-22T13:36:27Z</dcterms:modified>
</cp:coreProperties>
</file>