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740" r:id="rId2"/>
    <p:sldId id="699" r:id="rId3"/>
    <p:sldId id="698" r:id="rId4"/>
    <p:sldId id="707" r:id="rId5"/>
    <p:sldId id="381" r:id="rId6"/>
    <p:sldId id="574" r:id="rId7"/>
    <p:sldId id="576" r:id="rId8"/>
    <p:sldId id="575" r:id="rId9"/>
    <p:sldId id="577" r:id="rId10"/>
    <p:sldId id="581" r:id="rId11"/>
    <p:sldId id="579" r:id="rId12"/>
    <p:sldId id="582" r:id="rId13"/>
    <p:sldId id="583" r:id="rId14"/>
    <p:sldId id="584" r:id="rId15"/>
    <p:sldId id="545" r:id="rId16"/>
    <p:sldId id="744" r:id="rId17"/>
    <p:sldId id="745" r:id="rId18"/>
    <p:sldId id="401" r:id="rId19"/>
    <p:sldId id="578" r:id="rId20"/>
    <p:sldId id="746" r:id="rId21"/>
    <p:sldId id="580" r:id="rId22"/>
    <p:sldId id="398" r:id="rId23"/>
    <p:sldId id="544" r:id="rId24"/>
    <p:sldId id="594" r:id="rId25"/>
    <p:sldId id="587" r:id="rId26"/>
    <p:sldId id="296" r:id="rId27"/>
    <p:sldId id="548" r:id="rId28"/>
    <p:sldId id="572" r:id="rId29"/>
    <p:sldId id="586" r:id="rId30"/>
    <p:sldId id="621" r:id="rId31"/>
    <p:sldId id="629" r:id="rId32"/>
    <p:sldId id="558" r:id="rId33"/>
    <p:sldId id="564" r:id="rId34"/>
    <p:sldId id="630" r:id="rId35"/>
    <p:sldId id="627" r:id="rId36"/>
    <p:sldId id="741" r:id="rId37"/>
    <p:sldId id="322" r:id="rId38"/>
    <p:sldId id="747" r:id="rId39"/>
    <p:sldId id="748" r:id="rId40"/>
    <p:sldId id="749" r:id="rId41"/>
    <p:sldId id="750" r:id="rId42"/>
    <p:sldId id="751" r:id="rId43"/>
    <p:sldId id="752" r:id="rId44"/>
    <p:sldId id="753" r:id="rId45"/>
    <p:sldId id="726" r:id="rId46"/>
    <p:sldId id="754" r:id="rId47"/>
    <p:sldId id="755" r:id="rId48"/>
    <p:sldId id="756" r:id="rId49"/>
    <p:sldId id="760" r:id="rId50"/>
    <p:sldId id="757" r:id="rId51"/>
    <p:sldId id="758" r:id="rId52"/>
    <p:sldId id="759" r:id="rId53"/>
    <p:sldId id="761" r:id="rId54"/>
    <p:sldId id="762" r:id="rId55"/>
    <p:sldId id="605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7665" autoAdjust="0"/>
    <p:restoredTop sz="94088" autoAdjust="0"/>
  </p:normalViewPr>
  <p:slideViewPr>
    <p:cSldViewPr snapToGrid="0" snapToObjects="1">
      <p:cViewPr varScale="1">
        <p:scale>
          <a:sx n="103" d="100"/>
          <a:sy n="103" d="100"/>
        </p:scale>
        <p:origin x="184" y="728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3/7/19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3/7/19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 for volunteers: https://</a:t>
            </a:r>
            <a:r>
              <a:rPr lang="en-US" dirty="0" err="1"/>
              <a:t>www.icann.org</a:t>
            </a:r>
            <a:r>
              <a:rPr lang="en-US" dirty="0"/>
              <a:t>/news/announcement-2018-02-08-en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36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To adjust the length and width of the arrow, click on the arrow, grab a corner, and lengthen or shorten, depending on your preference.  </a:t>
            </a:r>
          </a:p>
          <a:p>
            <a:endParaRPr lang="en-US" baseline="0" dirty="0"/>
          </a:p>
          <a:p>
            <a:r>
              <a:rPr lang="en-US" baseline="0" dirty="0"/>
              <a:t>To add a bubble, click on the bubble, ensure it is fully highlighted, COPY and PASTE.  Then drag the bubble to your preferred placement.  </a:t>
            </a:r>
          </a:p>
          <a:p>
            <a:endParaRPr lang="en-US" baseline="0" dirty="0"/>
          </a:p>
          <a:p>
            <a:r>
              <a:rPr lang="en-US" baseline="0" dirty="0"/>
              <a:t>To delete a bubble, click on the bubble, ensuring it is highlighted and click DELETE.  If you make a mistake, go to your top bar on PP and click EDIT, UNDO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4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29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slide can be used for text, graphics or any other elements.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5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stylized agenda slide</a:t>
            </a:r>
            <a:r>
              <a:rPr lang="en-US" baseline="0" dirty="0"/>
              <a:t> for your presentation.</a:t>
            </a:r>
          </a:p>
          <a:p>
            <a:endParaRPr lang="en-US" baseline="0" dirty="0"/>
          </a:p>
          <a:p>
            <a:r>
              <a:rPr lang="en-US" dirty="0"/>
              <a:t>To</a:t>
            </a:r>
            <a:r>
              <a:rPr lang="en-US" baseline="0" dirty="0"/>
              <a:t> </a:t>
            </a:r>
            <a:r>
              <a:rPr lang="en-US" dirty="0"/>
              <a:t>delete a box,</a:t>
            </a:r>
            <a:r>
              <a:rPr lang="en-US" baseline="0" dirty="0"/>
              <a:t> </a:t>
            </a:r>
            <a:r>
              <a:rPr lang="en-US" dirty="0"/>
              <a:t>if there are too many boxes,</a:t>
            </a:r>
            <a:r>
              <a:rPr lang="en-US" baseline="0" dirty="0"/>
              <a:t> click the edge of the box, ensure the entire box is highlighted, then DELETE.  </a:t>
            </a:r>
          </a:p>
          <a:p>
            <a:endParaRPr lang="en-US" baseline="0" dirty="0"/>
          </a:p>
          <a:p>
            <a:r>
              <a:rPr lang="en-US" baseline="0" dirty="0"/>
              <a:t>To update the numbers and text, click inside the circle for the numbers or in the box for the text, revise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20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To adjust the length and width of the arrow, click on the arrow, grab a corner, and lengthen or shorten, depending on your preference.  </a:t>
            </a:r>
          </a:p>
          <a:p>
            <a:endParaRPr lang="en-US" baseline="0" dirty="0"/>
          </a:p>
          <a:p>
            <a:r>
              <a:rPr lang="en-US" baseline="0" dirty="0"/>
              <a:t>To add a bubble, click on the bubble, ensure it is fully highlighted, COPY and PASTE.  Then drag the bubble to your preferred placement.  </a:t>
            </a:r>
          </a:p>
          <a:p>
            <a:endParaRPr lang="en-US" baseline="0" dirty="0"/>
          </a:p>
          <a:p>
            <a:r>
              <a:rPr lang="en-US" baseline="0" dirty="0"/>
              <a:t>To delete a bubble, click on the bubble, ensuring it is highlighted and click DELETE.  If you make a mistake, go to your top bar on PP and click EDIT, UNDO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16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4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78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stylized agenda slide</a:t>
            </a:r>
            <a:r>
              <a:rPr lang="en-US" baseline="0" dirty="0"/>
              <a:t> for your presentation.</a:t>
            </a:r>
          </a:p>
          <a:p>
            <a:endParaRPr lang="en-US" baseline="0" dirty="0"/>
          </a:p>
          <a:p>
            <a:r>
              <a:rPr lang="en-US" dirty="0"/>
              <a:t>To</a:t>
            </a:r>
            <a:r>
              <a:rPr lang="en-US" baseline="0" dirty="0"/>
              <a:t> </a:t>
            </a:r>
            <a:r>
              <a:rPr lang="en-US" dirty="0"/>
              <a:t>delete a box,</a:t>
            </a:r>
            <a:r>
              <a:rPr lang="en-US" baseline="0" dirty="0"/>
              <a:t> </a:t>
            </a:r>
            <a:r>
              <a:rPr lang="en-US" dirty="0"/>
              <a:t>if there are too many boxes,</a:t>
            </a:r>
            <a:r>
              <a:rPr lang="en-US" baseline="0" dirty="0"/>
              <a:t> click the edge of the box, ensure the entire box is highlighted, then DELETE.  </a:t>
            </a:r>
          </a:p>
          <a:p>
            <a:endParaRPr lang="en-US" baseline="0" dirty="0"/>
          </a:p>
          <a:p>
            <a:r>
              <a:rPr lang="en-US" baseline="0" dirty="0"/>
              <a:t>To update the numbers and text, click inside the circle for the numbers or in the box for the text, revise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42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stylized agenda slide</a:t>
            </a:r>
            <a:r>
              <a:rPr lang="en-US" baseline="0" dirty="0"/>
              <a:t> for your presentation.</a:t>
            </a:r>
          </a:p>
          <a:p>
            <a:endParaRPr lang="en-US" baseline="0" dirty="0"/>
          </a:p>
          <a:p>
            <a:r>
              <a:rPr lang="en-US" dirty="0"/>
              <a:t>To</a:t>
            </a:r>
            <a:r>
              <a:rPr lang="en-US" baseline="0" dirty="0"/>
              <a:t> </a:t>
            </a:r>
            <a:r>
              <a:rPr lang="en-US" dirty="0"/>
              <a:t>delete a box,</a:t>
            </a:r>
            <a:r>
              <a:rPr lang="en-US" baseline="0" dirty="0"/>
              <a:t> </a:t>
            </a:r>
            <a:r>
              <a:rPr lang="en-US" dirty="0"/>
              <a:t>if there are too many boxes,</a:t>
            </a:r>
            <a:r>
              <a:rPr lang="en-US" baseline="0" dirty="0"/>
              <a:t> click the edge of the box, ensure the entire box is highlighted, then DELETE.  </a:t>
            </a:r>
          </a:p>
          <a:p>
            <a:endParaRPr lang="en-US" baseline="0" dirty="0"/>
          </a:p>
          <a:p>
            <a:r>
              <a:rPr lang="en-US" baseline="0" dirty="0"/>
              <a:t>To update the numbers and text, click inside the circle for the numbers or in the box for the text, revise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1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21" Type="http://schemas.openxmlformats.org/officeDocument/2006/relationships/hyperlink" Target="https://www.instagram.com/icannorg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20.emf"/><Relationship Id="rId16" Type="http://schemas.openxmlformats.org/officeDocument/2006/relationships/image" Target="../media/image25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6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4.png"/><Relationship Id="rId22" Type="http://schemas.openxmlformats.org/officeDocument/2006/relationships/image" Target="../media/image27.tiff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4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4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4" y="4544352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4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54" name="Group 53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76" name="Text Placeholder 32"/>
              <p:cNvSpPr txBox="1">
                <a:spLocks/>
              </p:cNvSpPr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flickr.com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7" name="Picture 76" descr="1420947842_social_style_3_flikr-128.png">
                <a:hlinkClick r:id="rId4" action="ppaction://hlinkfile"/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74" name="Text Placeholder 32"/>
              <p:cNvSpPr txBox="1">
                <a:spLocks/>
              </p:cNvSpPr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linkedin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/company/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5" name="Picture 7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72" name="Text Placeholder 32"/>
              <p:cNvSpPr txBox="1">
                <a:spLocks/>
              </p:cNvSpPr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9"/>
                  </a:rPr>
                  <a:t>@icann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3" name="Picture 72" descr="1420948433_social_style_3_twiter-128.png">
                <a:hlinkClick r:id="rId10" action="ppaction://hlinkfile"/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70" name="Text Placeholder 32"/>
              <p:cNvSpPr txBox="1">
                <a:spLocks/>
              </p:cNvSpPr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facebook.com/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icannorg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 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1" name="Picture 70" descr="1420948141_social_style_3_facebook-128.png">
                <a:hlinkClick r:id="rId13" action="ppaction://hlinkfile"/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id="68" name="Picture 67" descr="1420948149_social_style_3_youtube-128.png">
                <a:hlinkClick r:id="rId15" action="ppaction://hlinkfile"/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69" name="Text Placeholder 32"/>
              <p:cNvSpPr txBox="1">
                <a:spLocks/>
              </p:cNvSpPr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youtube.com/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icannnews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66" name="Text Placeholder 32"/>
              <p:cNvSpPr txBox="1">
                <a:spLocks/>
              </p:cNvSpPr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soundcloud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64" name="Text Placeholder 32"/>
              <p:cNvSpPr txBox="1">
                <a:spLocks/>
              </p:cNvSpPr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slideshare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icannpresentations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5" name="Picture 6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62" name="Text Placeholder 32"/>
              <p:cNvSpPr txBox="1">
                <a:spLocks/>
              </p:cNvSpPr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1"/>
                  </a:rPr>
                  <a:t>instagram.com/icannorg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4703" y="4228306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188569" y="3214997"/>
            <a:ext cx="6160437" cy="2426437"/>
            <a:chOff x="2188569" y="3214997"/>
            <a:chExt cx="6160437" cy="242643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5245434"/>
              <a:ext cx="2365413" cy="396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216852"/>
              <a:ext cx="2310353" cy="396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893046"/>
              <a:ext cx="2786823" cy="396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4569240"/>
              <a:ext cx="1893176" cy="396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08" y="3891809"/>
              <a:ext cx="2291295" cy="396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4568621"/>
              <a:ext cx="2344236" cy="396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5245434"/>
              <a:ext cx="1717413" cy="3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10" y="3214997"/>
              <a:ext cx="1145646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</p:spTree>
    <p:extLst>
      <p:ext uri="{BB962C8B-B14F-4D97-AF65-F5344CB8AC3E}">
        <p14:creationId xmlns:p14="http://schemas.microsoft.com/office/powerpoint/2010/main" val="332564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2A38-9571-8943-B1EC-5DD787849B1C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4635-328A-4942-B933-9316327A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8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  <p:sldLayoutId id="2147483756" r:id="rId49"/>
    <p:sldLayoutId id="2147483757" r:id="rId50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8228" TargetMode="External"/><Relationship Id="rId2" Type="http://schemas.openxmlformats.org/officeDocument/2006/relationships/hyperlink" Target="https://www.icann.org/en/system/files/files/draft-lgr-procedure-20mar13-en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mmunity.icann.org/download/attachments/43989034/Out-of-Repertoire-Variants_2017-09-25a.pdf" TargetMode="External"/><Relationship Id="rId4" Type="http://schemas.openxmlformats.org/officeDocument/2006/relationships/hyperlink" Target="https://www.icann.org/sites/default/files/lgr/lgr-2-overview-26jul17-en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5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tter.com/icann" TargetMode="External"/><Relationship Id="rId13" Type="http://schemas.openxmlformats.org/officeDocument/2006/relationships/image" Target="../media/image24.png"/><Relationship Id="rId18" Type="http://schemas.openxmlformats.org/officeDocument/2006/relationships/image" Target="../media/image26.png"/><Relationship Id="rId3" Type="http://schemas.openxmlformats.org/officeDocument/2006/relationships/hyperlink" Target="flickr.com/photos/icann" TargetMode="External"/><Relationship Id="rId7" Type="http://schemas.openxmlformats.org/officeDocument/2006/relationships/image" Target="../media/image22.png"/><Relationship Id="rId12" Type="http://schemas.openxmlformats.org/officeDocument/2006/relationships/hyperlink" Target="facebook.com/icannorg" TargetMode="External"/><Relationship Id="rId17" Type="http://schemas.openxmlformats.org/officeDocument/2006/relationships/hyperlink" Target="https://soundcloud.com/icann" TargetMode="External"/><Relationship Id="rId2" Type="http://schemas.openxmlformats.org/officeDocument/2006/relationships/hyperlink" Target="https://www.flickr.com/photos/icann" TargetMode="External"/><Relationship Id="rId16" Type="http://schemas.openxmlformats.org/officeDocument/2006/relationships/hyperlink" Target="https://www.youtube.com/user/ICANNnews" TargetMode="External"/><Relationship Id="rId1" Type="http://schemas.openxmlformats.org/officeDocument/2006/relationships/slideLayout" Target="../slideLayouts/slideLayout49.xml"/><Relationship Id="rId6" Type="http://schemas.openxmlformats.org/officeDocument/2006/relationships/hyperlink" Target="linkedin.com/company/icann" TargetMode="External"/><Relationship Id="rId11" Type="http://schemas.openxmlformats.org/officeDocument/2006/relationships/hyperlink" Target="https://www.facebook.com/icannorg" TargetMode="External"/><Relationship Id="rId5" Type="http://schemas.openxmlformats.org/officeDocument/2006/relationships/hyperlink" Target="https://www.linkedin.com/company/icann" TargetMode="External"/><Relationship Id="rId15" Type="http://schemas.openxmlformats.org/officeDocument/2006/relationships/image" Target="../media/image25.png"/><Relationship Id="rId10" Type="http://schemas.openxmlformats.org/officeDocument/2006/relationships/image" Target="../media/image23.png"/><Relationship Id="rId19" Type="http://schemas.openxmlformats.org/officeDocument/2006/relationships/hyperlink" Target="https://www.slideshare.net/icannpresentations" TargetMode="External"/><Relationship Id="rId4" Type="http://schemas.openxmlformats.org/officeDocument/2006/relationships/image" Target="../media/image21.png"/><Relationship Id="rId9" Type="http://schemas.openxmlformats.org/officeDocument/2006/relationships/hyperlink" Target="twitter.com/icann" TargetMode="External"/><Relationship Id="rId14" Type="http://schemas.openxmlformats.org/officeDocument/2006/relationships/hyperlink" Target="youtube.com/user/ICANNnew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48" y="142361"/>
            <a:ext cx="4592992" cy="274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82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Determining visually exchangeable variants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80060" y="1539240"/>
            <a:ext cx="8404860" cy="4297680"/>
          </a:xfrm>
        </p:spPr>
        <p:txBody>
          <a:bodyPr/>
          <a:lstStyle/>
          <a:p>
            <a:r>
              <a:rPr lang="en-US" dirty="0"/>
              <a:t>It is not mere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visual similarity, such cases are resolved outside of LGRs</a:t>
            </a:r>
          </a:p>
          <a:p>
            <a:r>
              <a:rPr lang="en-US" dirty="0"/>
              <a:t>But “</a:t>
            </a:r>
            <a:r>
              <a:rPr lang="en-US" i="1" dirty="0"/>
              <a:t>Even for variants based on visual similarity, there exists a subset of evaluation rules that could be applied in an automated manner, obviating the need for further case-by case or even contextual review</a:t>
            </a:r>
            <a:r>
              <a:rPr lang="en-US" dirty="0"/>
              <a:t>” </a:t>
            </a:r>
            <a:br>
              <a:rPr lang="en-US" dirty="0"/>
            </a:br>
            <a:r>
              <a:rPr lang="en-US" dirty="0"/>
              <a:t>[Procedure A3.3]</a:t>
            </a:r>
          </a:p>
          <a:p>
            <a:r>
              <a:rPr lang="en-US" dirty="0"/>
              <a:t>IDN labels are much more restrictive than normal text</a:t>
            </a:r>
          </a:p>
          <a:p>
            <a:r>
              <a:rPr lang="en-US" dirty="0"/>
              <a:t>Identifiers are not restricted to being actual words</a:t>
            </a:r>
          </a:p>
          <a:p>
            <a:r>
              <a:rPr lang="en-US" dirty="0"/>
              <a:t>Procedure and IAB have directed the process to be biased to the conservative side</a:t>
            </a:r>
          </a:p>
          <a:p>
            <a:pPr lvl="1"/>
            <a:r>
              <a:rPr lang="en-US" dirty="0"/>
              <a:t>A TLD cannot be visual identical to another one because users will be misled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7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In-script </a:t>
            </a:r>
            <a:r>
              <a:rPr lang="fr-FR" dirty="0" err="1"/>
              <a:t>Exchangeability</a:t>
            </a:r>
            <a:endParaRPr lang="fr-F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F0FA0B-5AF2-40A6-98F3-43F9F484B7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24940" y="5099322"/>
            <a:ext cx="6873238" cy="4506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Exchangeable or not?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BD56D9D-5F97-4E56-B7EA-8BD2F88131E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35140" y="1371152"/>
          <a:ext cx="6202918" cy="31425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2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0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434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/>
                          <a:cs typeface="Arial"/>
                        </a:rPr>
                        <a:t>Example of TABERU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770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食べる</a:t>
                      </a:r>
                      <a:endParaRPr lang="en-US" sz="1700" b="0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000" kern="1200" dirty="0">
                          <a:solidFill>
                            <a:srgbClr val="1A87C9"/>
                          </a:solidFill>
                          <a:latin typeface="Arial"/>
                          <a:ea typeface="+mn-ea"/>
                          <a:cs typeface="Arial"/>
                        </a:rPr>
                        <a:t>Japanese "to eat", Kanji + Hiragana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462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食ベる</a:t>
                      </a:r>
                      <a:endParaRPr lang="en-US" sz="1700" b="0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000" kern="1200" dirty="0">
                          <a:solidFill>
                            <a:srgbClr val="1A87C9"/>
                          </a:solidFill>
                          <a:latin typeface="Arial"/>
                          <a:ea typeface="+mn-ea"/>
                          <a:cs typeface="Arial"/>
                        </a:rPr>
                        <a:t>Substituting Katakana </a:t>
                      </a:r>
                      <a:r>
                        <a:rPr lang="ja-JP" altLang="en-US" sz="2000" kern="1200" dirty="0">
                          <a:solidFill>
                            <a:srgbClr val="1A87C9"/>
                          </a:solidFill>
                          <a:latin typeface="Arial"/>
                          <a:ea typeface="+mn-ea"/>
                          <a:cs typeface="Arial"/>
                        </a:rPr>
                        <a:t>ベ</a:t>
                      </a:r>
                      <a:endParaRPr lang="en-US" sz="2000" kern="1200" dirty="0">
                        <a:solidFill>
                          <a:srgbClr val="1A87C9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669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Allocatable and Blocked Variants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38150" y="1426023"/>
            <a:ext cx="8267700" cy="4869180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i="1" dirty="0"/>
              <a:t>The output of this procedure should aim to maximize the number of blocked variants, and to minimize the number of allocatable variants</a:t>
            </a:r>
            <a:r>
              <a:rPr lang="en-US" dirty="0"/>
              <a:t>.”</a:t>
            </a:r>
            <a:br>
              <a:rPr lang="en-US" dirty="0"/>
            </a:br>
            <a:r>
              <a:rPr lang="en-US" dirty="0"/>
              <a:t>[procedure A3.3]</a:t>
            </a:r>
          </a:p>
          <a:p>
            <a:r>
              <a:rPr lang="en-US" dirty="0"/>
              <a:t>Therefore, all LGRs must contain mechanism to reduce the number of allocatable variants when such a mapping/action set is defined.</a:t>
            </a:r>
          </a:p>
          <a:p>
            <a:r>
              <a:rPr lang="en-US" dirty="0"/>
              <a:t>Examples of mitigations:</a:t>
            </a:r>
          </a:p>
          <a:p>
            <a:pPr lvl="1"/>
            <a:r>
              <a:rPr lang="en-US" dirty="0"/>
              <a:t>Arabic, using WLE rules to limit permutations</a:t>
            </a:r>
          </a:p>
          <a:p>
            <a:pPr lvl="1"/>
            <a:r>
              <a:rPr lang="en-US" dirty="0"/>
              <a:t>Chinese (Draft), using a mix of mapping types and actions to reduce the number of allocatable labels (typically: original, 1 traditional, 1 simplified)</a:t>
            </a:r>
          </a:p>
          <a:p>
            <a:pPr lvl="1"/>
            <a:r>
              <a:rPr lang="en-US" dirty="0"/>
              <a:t>Tamil SRI/SHRI </a:t>
            </a:r>
            <a:r>
              <a:rPr lang="en-US" dirty="0" err="1"/>
              <a:t>ஸ்ரீ</a:t>
            </a:r>
            <a:r>
              <a:rPr lang="en-US" dirty="0"/>
              <a:t> / ஶ</a:t>
            </a:r>
            <a:r>
              <a:rPr lang="en-US" dirty="0" err="1"/>
              <a:t>்ரீ</a:t>
            </a:r>
            <a:r>
              <a:rPr lang="en-US" dirty="0"/>
              <a:t> alternation, using WLE rules to restrict permutation in a single label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40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Variants are defined as Mapping + Context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84692" y="2313962"/>
            <a:ext cx="8217348" cy="38280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Example is a NULL Variant because 093C maps to </a:t>
            </a:r>
            <a:r>
              <a:rPr lang="en-US" i="1" dirty="0"/>
              <a:t>nothing</a:t>
            </a:r>
            <a:r>
              <a:rPr lang="en-US" dirty="0"/>
              <a:t> when mapping from 0906 093C (Variant 2) to 0906 (Variant 1)</a:t>
            </a:r>
          </a:p>
          <a:p>
            <a:r>
              <a:rPr lang="en-US" dirty="0"/>
              <a:t>Variant 1 to Variant 2 relationship does not exist if the Variant 1 character is followed by a Nukta (U+093C) to avoid possible recursion:</a:t>
            </a:r>
          </a:p>
          <a:p>
            <a:pPr lvl="1"/>
            <a:r>
              <a:rPr lang="en-US" dirty="0"/>
              <a:t>The 0906 in the new variant mapping including it could be mapped again to keep making the variant mapping longer</a:t>
            </a:r>
          </a:p>
          <a:p>
            <a:pPr lvl="1"/>
            <a:r>
              <a:rPr lang="en-US" dirty="0"/>
              <a:t>This context rule is required to keep the variant set transitive.</a:t>
            </a:r>
          </a:p>
          <a:p>
            <a:r>
              <a:rPr lang="en-US" dirty="0"/>
              <a:t>Variant 2 to Variant 1 relationship seemingly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does not require the same context because the string 0906 093C </a:t>
            </a:r>
            <a:r>
              <a:rPr lang="en-US" dirty="0" err="1"/>
              <a:t>093C</a:t>
            </a:r>
            <a:r>
              <a:rPr lang="en-US" dirty="0"/>
              <a:t> is invalid per Nukta context rule. </a:t>
            </a:r>
          </a:p>
          <a:p>
            <a:pPr lvl="1"/>
            <a:r>
              <a:rPr lang="en-US" dirty="0"/>
              <a:t>However it is required to keep the variant mappings symmetric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5DC75F-1F64-4C53-AAA5-1D4BA080079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4904" y="715991"/>
          <a:ext cx="7867772" cy="137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4197">
                  <a:extLst>
                    <a:ext uri="{9D8B030D-6E8A-4147-A177-3AD203B41FA5}">
                      <a16:colId xmlns:a16="http://schemas.microsoft.com/office/drawing/2014/main" val="3711555686"/>
                    </a:ext>
                  </a:extLst>
                </a:gridCol>
                <a:gridCol w="676595">
                  <a:extLst>
                    <a:ext uri="{9D8B030D-6E8A-4147-A177-3AD203B41FA5}">
                      <a16:colId xmlns:a16="http://schemas.microsoft.com/office/drawing/2014/main" val="456982462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835390676"/>
                    </a:ext>
                  </a:extLst>
                </a:gridCol>
                <a:gridCol w="815340">
                  <a:extLst>
                    <a:ext uri="{9D8B030D-6E8A-4147-A177-3AD203B41FA5}">
                      <a16:colId xmlns:a16="http://schemas.microsoft.com/office/drawing/2014/main" val="3580706174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7495717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76083605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10835065"/>
                    </a:ext>
                  </a:extLst>
                </a:gridCol>
                <a:gridCol w="1546860">
                  <a:extLst>
                    <a:ext uri="{9D8B030D-6E8A-4147-A177-3AD203B41FA5}">
                      <a16:colId xmlns:a16="http://schemas.microsoft.com/office/drawing/2014/main" val="1532812014"/>
                    </a:ext>
                  </a:extLst>
                </a:gridCol>
              </a:tblGrid>
              <a:tr h="3958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Variant 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Glyph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Variant 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Glyph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Type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Required Context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Comment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700091777"/>
                  </a:ext>
                </a:extLst>
              </a:tr>
              <a:tr h="395843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0906</a:t>
                      </a:r>
                    </a:p>
                  </a:txBody>
                  <a:tcPr marL="30480" marR="30480" marT="30480" marB="30480" anchor="ctr"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आ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0906 093C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आ़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↔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blocked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not: followed-by-</a:t>
                      </a:r>
                      <a:r>
                        <a:rPr lang="en-US" sz="2000" b="1" dirty="0" err="1">
                          <a:effectLst/>
                        </a:rPr>
                        <a:t>Nukta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Devanagari variant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647475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707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80060" y="1539240"/>
            <a:ext cx="8458200" cy="40538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Procedure to Develop and Maintain the Label Generation Rules for the Root Zone in Respect of IDNA Labels</a:t>
            </a:r>
            <a:br>
              <a:rPr lang="en-US" dirty="0"/>
            </a:br>
            <a:r>
              <a:rPr lang="en-US" dirty="0">
                <a:hlinkClick r:id="rId2"/>
              </a:rPr>
              <a:t>https://www.icann.org/en/system/files/files/draft-lgr-procedure-20mar13-en.pdf</a:t>
            </a:r>
            <a:r>
              <a:rPr lang="en-US" dirty="0"/>
              <a:t> </a:t>
            </a:r>
          </a:p>
          <a:p>
            <a:r>
              <a:rPr lang="en-US" dirty="0"/>
              <a:t>Guidance on Designing Label Generation Rulesets (LGRs) Supporting Variant Labels </a:t>
            </a:r>
            <a:br>
              <a:rPr lang="en-US" dirty="0"/>
            </a:br>
            <a:r>
              <a:rPr lang="en-US" dirty="0">
                <a:hlinkClick r:id="rId3"/>
              </a:rPr>
              <a:t>https://tools.ietf.org/html/rfc8228</a:t>
            </a:r>
            <a:r>
              <a:rPr lang="en-US" dirty="0"/>
              <a:t> </a:t>
            </a:r>
          </a:p>
          <a:p>
            <a:r>
              <a:rPr lang="en-US" dirty="0"/>
              <a:t>Root Zone Label Generation Rules 2.0</a:t>
            </a:r>
            <a:br>
              <a:rPr lang="en-US" dirty="0"/>
            </a:br>
            <a:r>
              <a:rPr lang="en-US" dirty="0">
                <a:hlinkClick r:id="rId4"/>
              </a:rPr>
              <a:t>https://www.icann.org/sites/default/files/lgr/lgr-2-overview-26jul17-en.pdf</a:t>
            </a:r>
            <a:r>
              <a:rPr lang="en-US" dirty="0"/>
              <a:t> </a:t>
            </a:r>
          </a:p>
          <a:p>
            <a:r>
              <a:rPr lang="en-US" dirty="0"/>
              <a:t>Out of </a:t>
            </a:r>
            <a:r>
              <a:rPr lang="en-US"/>
              <a:t>Repertoire Variants in </a:t>
            </a:r>
            <a:r>
              <a:rPr lang="en-US" dirty="0"/>
              <a:t>Root-Zone LGR and Proposals</a:t>
            </a:r>
            <a:br>
              <a:rPr lang="en-US" dirty="0"/>
            </a:br>
            <a:r>
              <a:rPr lang="en-US" dirty="0">
                <a:hlinkClick r:id="rId5"/>
              </a:rPr>
              <a:t>https://community.icann.org/download/attachments/43989034/Out-of-Repertoire-Variants_2017-09-25a.pdf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7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by RZ-LGR Study Group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Dennis Tanaka</a:t>
            </a:r>
          </a:p>
        </p:txBody>
      </p:sp>
    </p:spTree>
    <p:extLst>
      <p:ext uri="{BB962C8B-B14F-4D97-AF65-F5344CB8AC3E}">
        <p14:creationId xmlns:p14="http://schemas.microsoft.com/office/powerpoint/2010/main" val="847167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/>
              <a:t> Background</a:t>
            </a:r>
          </a:p>
          <a:p>
            <a:r>
              <a:rPr lang="en-US" sz="2400" dirty="0"/>
              <a:t> Scope of Work </a:t>
            </a:r>
          </a:p>
          <a:p>
            <a:r>
              <a:rPr lang="en-US" sz="2400" dirty="0"/>
              <a:t> Current status</a:t>
            </a:r>
          </a:p>
          <a:p>
            <a:r>
              <a:rPr lang="en-US" sz="2400" dirty="0"/>
              <a:t> Next Steps</a:t>
            </a:r>
          </a:p>
        </p:txBody>
      </p:sp>
    </p:spTree>
    <p:extLst>
      <p:ext uri="{BB962C8B-B14F-4D97-AF65-F5344CB8AC3E}">
        <p14:creationId xmlns:p14="http://schemas.microsoft.com/office/powerpoint/2010/main" val="3378871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800" dirty="0"/>
              <a:t>RZ-LGR available through the LGR Procedure</a:t>
            </a:r>
          </a:p>
          <a:p>
            <a:pPr lvl="1"/>
            <a:r>
              <a:rPr lang="en-US" sz="1800" dirty="0"/>
              <a:t>Several scripts already integrated; many others in-progress</a:t>
            </a:r>
          </a:p>
          <a:p>
            <a:r>
              <a:rPr lang="en-US" sz="1800" dirty="0"/>
              <a:t>Need of a harmonized way to use the RZ-LGR for ccTLDs and </a:t>
            </a:r>
            <a:r>
              <a:rPr lang="en-US" sz="1800" dirty="0" err="1"/>
              <a:t>gTLDs</a:t>
            </a:r>
            <a:endParaRPr lang="en-US" sz="1800" dirty="0"/>
          </a:p>
          <a:p>
            <a:pPr lvl="1"/>
            <a:r>
              <a:rPr lang="en-US" sz="1800" dirty="0"/>
              <a:t>Single source to validate top-level labels and calculate variant labels</a:t>
            </a:r>
          </a:p>
          <a:p>
            <a:r>
              <a:rPr lang="en-US" sz="1800" dirty="0"/>
              <a:t>Need for a technical assessment of the implementation of the RZ-LGR</a:t>
            </a:r>
          </a:p>
          <a:p>
            <a:pPr lvl="1"/>
            <a:r>
              <a:rPr lang="en-US" sz="1800" dirty="0"/>
              <a:t>Technical considerations for subsequent policy</a:t>
            </a:r>
          </a:p>
          <a:p>
            <a:pPr lvl="1"/>
            <a:endParaRPr lang="en-US" sz="1800" dirty="0"/>
          </a:p>
          <a:p>
            <a:endParaRPr lang="en-US" sz="1800" dirty="0"/>
          </a:p>
          <a:p>
            <a:pPr lvl="1"/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00C24A-CFAA-7840-AFB9-F8B45DB98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378" y="3909961"/>
            <a:ext cx="4683917" cy="213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30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863DA-19AC-854E-ABEC-038308A7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 – Study Group Members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99258D-0B93-C64C-9EB5-EC56E860BB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9938" y="872783"/>
          <a:ext cx="7807570" cy="4880610"/>
        </p:xfrm>
        <a:graphic>
          <a:graphicData uri="http://schemas.openxmlformats.org/drawingml/2006/table">
            <a:tbl>
              <a:tblPr/>
              <a:tblGrid>
                <a:gridCol w="614463">
                  <a:extLst>
                    <a:ext uri="{9D8B030D-6E8A-4147-A177-3AD203B41FA5}">
                      <a16:colId xmlns:a16="http://schemas.microsoft.com/office/drawing/2014/main" val="4127299411"/>
                    </a:ext>
                  </a:extLst>
                </a:gridCol>
                <a:gridCol w="2286221">
                  <a:extLst>
                    <a:ext uri="{9D8B030D-6E8A-4147-A177-3AD203B41FA5}">
                      <a16:colId xmlns:a16="http://schemas.microsoft.com/office/drawing/2014/main" val="3490698561"/>
                    </a:ext>
                  </a:extLst>
                </a:gridCol>
                <a:gridCol w="3160147">
                  <a:extLst>
                    <a:ext uri="{9D8B030D-6E8A-4147-A177-3AD203B41FA5}">
                      <a16:colId xmlns:a16="http://schemas.microsoft.com/office/drawing/2014/main" val="3731137224"/>
                    </a:ext>
                  </a:extLst>
                </a:gridCol>
                <a:gridCol w="1746739">
                  <a:extLst>
                    <a:ext uri="{9D8B030D-6E8A-4147-A177-3AD203B41FA5}">
                      <a16:colId xmlns:a16="http://schemas.microsoft.com/office/drawing/2014/main" val="15584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br>
                        <a:rPr lang="en-US" sz="1600" b="1" dirty="0">
                          <a:solidFill>
                            <a:srgbClr val="172B4D"/>
                          </a:solidFill>
                          <a:effectLst/>
                        </a:rPr>
                      </a:br>
                      <a:endParaRPr lang="en-US" sz="1600" b="1" dirty="0">
                        <a:solidFill>
                          <a:srgbClr val="172B4D"/>
                        </a:solidFill>
                        <a:effectLst/>
                      </a:endParaRPr>
                    </a:p>
                  </a:txBody>
                  <a:tcPr marL="95250" marR="1428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rgbClr val="172B4D"/>
                          </a:solidFill>
                          <a:effectLst/>
                        </a:rPr>
                        <a:t>Name</a:t>
                      </a:r>
                    </a:p>
                  </a:txBody>
                  <a:tcPr marL="95250" marR="1428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rgbClr val="172B4D"/>
                          </a:solidFill>
                          <a:effectLst/>
                        </a:rPr>
                        <a:t>Organization</a:t>
                      </a:r>
                    </a:p>
                  </a:txBody>
                  <a:tcPr marL="95250" marR="1428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rgbClr val="172B4D"/>
                          </a:solidFill>
                          <a:effectLst/>
                        </a:rPr>
                        <a:t>Sponsoring Organization</a:t>
                      </a:r>
                    </a:p>
                  </a:txBody>
                  <a:tcPr marL="95250" marR="1428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084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1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Mirjana </a:t>
                      </a:r>
                      <a:r>
                        <a:rPr lang="en-US" sz="1600" dirty="0" err="1">
                          <a:effectLst/>
                        </a:rPr>
                        <a:t>Tasic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.</a:t>
                      </a:r>
                      <a:r>
                        <a:rPr lang="en-US" sz="1600" dirty="0" err="1">
                          <a:effectLst/>
                        </a:rPr>
                        <a:t>rs</a:t>
                      </a:r>
                      <a:r>
                        <a:rPr lang="en-US" sz="1600" dirty="0">
                          <a:effectLst/>
                        </a:rPr>
                        <a:t> and .</a:t>
                      </a:r>
                      <a:r>
                        <a:rPr lang="az-Cyrl-AZ" sz="1600" dirty="0">
                          <a:effectLst/>
                        </a:rPr>
                        <a:t>срб 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>
                          <a:effectLst/>
                        </a:rPr>
                        <a:t>ccNSO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98961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2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 err="1">
                          <a:effectLst/>
                        </a:rPr>
                        <a:t>Edmon</a:t>
                      </a:r>
                      <a:r>
                        <a:rPr lang="en-US" sz="1600" dirty="0">
                          <a:effectLst/>
                        </a:rPr>
                        <a:t> Chung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.</a:t>
                      </a:r>
                      <a:r>
                        <a:rPr lang="en-US" sz="1600" dirty="0" err="1">
                          <a:effectLst/>
                        </a:rPr>
                        <a:t>asia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GNSO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321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3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Gaurav Vedi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Dominion Registries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GNSO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1515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4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Dusan Stojicevic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 err="1">
                          <a:effectLst/>
                        </a:rPr>
                        <a:t>Gransy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GNSO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8247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5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Dennis Tan Tanaka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Verisign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GNSO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5857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6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Wei Wang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KNET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GNSO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530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7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Ajay Data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XGENPLUS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GNSO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3647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8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Alireza Saleh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IRNIC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IAB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6412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 err="1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Dessalegn</a:t>
                      </a:r>
                      <a:r>
                        <a:rPr lang="en-US" sz="1600" b="0" i="0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Yehuala</a:t>
                      </a:r>
                      <a:r>
                        <a:rPr lang="en-US" sz="1600" b="0" i="0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Addis Ababa Univ. and Ethiopic Generation Panel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427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Harsha </a:t>
                      </a:r>
                      <a:r>
                        <a:rPr lang="en-US" sz="1600" b="0" i="0" dirty="0" err="1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Wijayawardhana</a:t>
                      </a:r>
                      <a:endParaRPr lang="en-US" sz="1600" b="0" i="0" dirty="0">
                        <a:solidFill>
                          <a:srgbClr val="172B4D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Sinhala Generation Panel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916495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8A956C0-62FD-AE4C-B1AD-4A9D77D7F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22" y="15351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09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Scope of Work</a:t>
            </a:r>
          </a:p>
        </p:txBody>
      </p:sp>
      <p:grpSp>
        <p:nvGrpSpPr>
          <p:cNvPr id="6" name="Group 1"/>
          <p:cNvGrpSpPr/>
          <p:nvPr/>
        </p:nvGrpSpPr>
        <p:grpSpPr>
          <a:xfrm>
            <a:off x="636995" y="863191"/>
            <a:ext cx="3694988" cy="1393630"/>
            <a:chOff x="366700" y="1106827"/>
            <a:chExt cx="4141800" cy="1858171"/>
          </a:xfrm>
        </p:grpSpPr>
        <p:grpSp>
          <p:nvGrpSpPr>
            <p:cNvPr id="5" name="Group 4"/>
            <p:cNvGrpSpPr/>
            <p:nvPr/>
          </p:nvGrpSpPr>
          <p:grpSpPr>
            <a:xfrm>
              <a:off x="1772542" y="1106827"/>
              <a:ext cx="2735958" cy="1858171"/>
              <a:chOff x="3238331" y="1142680"/>
              <a:chExt cx="3116958" cy="1858171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3238331" y="1142680"/>
                <a:ext cx="2697370" cy="381642"/>
              </a:xfrm>
              <a:prstGeom prst="rect">
                <a:avLst/>
              </a:prstGeom>
              <a:noFill/>
            </p:spPr>
            <p:txBody>
              <a:bodyPr wrap="square" lIns="20250" rIns="20250" anchor="ctr">
                <a:spAutoFit/>
              </a:bodyPr>
              <a:lstStyle/>
              <a:p>
                <a:pPr defTabSz="342812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AU" sz="1400" b="1" dirty="0">
                    <a:solidFill>
                      <a:srgbClr val="1A87C9"/>
                    </a:solidFill>
                    <a:ea typeface="Segoe UI" panose="020B0502040204020203" pitchFamily="34" charset="0"/>
                    <a:cs typeface="Arial"/>
                  </a:rPr>
                  <a:t>WHO will use it?</a:t>
                </a:r>
              </a:p>
            </p:txBody>
          </p:sp>
          <p:sp>
            <p:nvSpPr>
              <p:cNvPr id="34" name="TextBox 33"/>
              <p:cNvSpPr txBox="1">
                <a:spLocks noChangeArrowheads="1"/>
              </p:cNvSpPr>
              <p:nvPr/>
            </p:nvSpPr>
            <p:spPr bwMode="auto">
              <a:xfrm>
                <a:off x="3244680" y="1441452"/>
                <a:ext cx="3110609" cy="1559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0250" rIns="202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TLD applicant (ccTLD, gTLD)</a:t>
                </a: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Generation and Integration Panels</a:t>
                </a: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Other stakeholders  </a:t>
                </a:r>
                <a:endParaRPr lang="id-ID" sz="1400" dirty="0">
                  <a:solidFill>
                    <a:srgbClr val="0A304B"/>
                  </a:solidFill>
                  <a:latin typeface="+mn-lt"/>
                  <a:cs typeface="Arial"/>
                </a:endParaRPr>
              </a:p>
            </p:txBody>
          </p:sp>
        </p:grpSp>
        <p:sp>
          <p:nvSpPr>
            <p:cNvPr id="50" name="Chevron 49"/>
            <p:cNvSpPr/>
            <p:nvPr/>
          </p:nvSpPr>
          <p:spPr>
            <a:xfrm>
              <a:off x="366700" y="1267488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rgbClr val="1A87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marL="76200" algn="ctr">
                <a:lnSpc>
                  <a:spcPts val="1785"/>
                </a:lnSpc>
                <a:defRPr/>
              </a:pPr>
              <a:r>
                <a:rPr lang="en-AU" sz="1600" dirty="0">
                  <a:solidFill>
                    <a:prstClr val="white"/>
                  </a:solidFill>
                  <a:cs typeface="Arial"/>
                </a:rPr>
                <a:t>1</a:t>
              </a:r>
              <a:endParaRPr lang="en-US" sz="1600" dirty="0">
                <a:solidFill>
                  <a:prstClr val="white"/>
                </a:solidFill>
                <a:cs typeface="Arial"/>
              </a:endParaRPr>
            </a:p>
          </p:txBody>
        </p:sp>
      </p:grpSp>
      <p:grpSp>
        <p:nvGrpSpPr>
          <p:cNvPr id="10" name="Group 2"/>
          <p:cNvGrpSpPr/>
          <p:nvPr/>
        </p:nvGrpSpPr>
        <p:grpSpPr>
          <a:xfrm>
            <a:off x="636995" y="2505418"/>
            <a:ext cx="3696466" cy="1393630"/>
            <a:chOff x="364730" y="2709405"/>
            <a:chExt cx="4143769" cy="1858173"/>
          </a:xfrm>
        </p:grpSpPr>
        <p:sp>
          <p:nvSpPr>
            <p:cNvPr id="51" name="Chevron 50"/>
            <p:cNvSpPr/>
            <p:nvPr/>
          </p:nvSpPr>
          <p:spPr>
            <a:xfrm>
              <a:off x="364730" y="2883730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marL="76200" algn="ctr">
                <a:lnSpc>
                  <a:spcPts val="1785"/>
                </a:lnSpc>
                <a:defRPr/>
              </a:pPr>
              <a:r>
                <a:rPr lang="en-US" sz="1600">
                  <a:solidFill>
                    <a:prstClr val="white"/>
                  </a:solidFill>
                  <a:cs typeface="Arial"/>
                </a:rPr>
                <a:t>2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772540" y="2709405"/>
              <a:ext cx="2735959" cy="1858173"/>
              <a:chOff x="3238329" y="1142680"/>
              <a:chExt cx="3116959" cy="1858173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3238329" y="1142680"/>
                <a:ext cx="2931980" cy="381643"/>
              </a:xfrm>
              <a:prstGeom prst="rect">
                <a:avLst/>
              </a:prstGeom>
              <a:noFill/>
            </p:spPr>
            <p:txBody>
              <a:bodyPr wrap="square" lIns="20250" rIns="20250" anchor="ctr">
                <a:spAutoFit/>
              </a:bodyPr>
              <a:lstStyle/>
              <a:p>
                <a:pPr defTabSz="342812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AU" sz="1400" b="1" dirty="0">
                    <a:solidFill>
                      <a:schemeClr val="accent3"/>
                    </a:solidFill>
                    <a:ea typeface="Segoe UI" panose="020B0502040204020203" pitchFamily="34" charset="0"/>
                    <a:cs typeface="Arial"/>
                  </a:rPr>
                  <a:t>WHAT does it do?</a:t>
                </a:r>
              </a:p>
            </p:txBody>
          </p:sp>
          <p:sp>
            <p:nvSpPr>
              <p:cNvPr id="56" name="TextBox 55"/>
              <p:cNvSpPr txBox="1">
                <a:spLocks noChangeArrowheads="1"/>
              </p:cNvSpPr>
              <p:nvPr/>
            </p:nvSpPr>
            <p:spPr bwMode="auto">
              <a:xfrm>
                <a:off x="3244680" y="1441451"/>
                <a:ext cx="3110608" cy="1559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0250" rIns="202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Syntax validation</a:t>
                </a: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Calculation of variant labels and disposition values</a:t>
                </a: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What if RZ-LGR calculation is not accepted?</a:t>
                </a:r>
                <a:endParaRPr lang="id-ID" sz="1400" dirty="0">
                  <a:solidFill>
                    <a:srgbClr val="0A304B"/>
                  </a:solidFill>
                  <a:latin typeface="+mn-lt"/>
                  <a:cs typeface="Arial"/>
                </a:endParaRPr>
              </a:p>
            </p:txBody>
          </p:sp>
        </p:grpSp>
      </p:grpSp>
      <p:grpSp>
        <p:nvGrpSpPr>
          <p:cNvPr id="11" name="Group 3"/>
          <p:cNvGrpSpPr/>
          <p:nvPr/>
        </p:nvGrpSpPr>
        <p:grpSpPr>
          <a:xfrm>
            <a:off x="636995" y="4158683"/>
            <a:ext cx="3920275" cy="2039960"/>
            <a:chOff x="364730" y="4286793"/>
            <a:chExt cx="4429636" cy="2719950"/>
          </a:xfrm>
        </p:grpSpPr>
        <p:sp>
          <p:nvSpPr>
            <p:cNvPr id="52" name="Chevron 51"/>
            <p:cNvSpPr/>
            <p:nvPr/>
          </p:nvSpPr>
          <p:spPr>
            <a:xfrm>
              <a:off x="364730" y="4453163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marL="76200" algn="ctr">
                <a:lnSpc>
                  <a:spcPts val="1785"/>
                </a:lnSpc>
                <a:defRPr/>
              </a:pPr>
              <a:r>
                <a:rPr lang="en-AU" sz="1600">
                  <a:solidFill>
                    <a:prstClr val="white"/>
                  </a:solidFill>
                  <a:cs typeface="Arial"/>
                </a:rPr>
                <a:t>3</a:t>
              </a:r>
              <a:endParaRPr lang="en-US" sz="1600">
                <a:solidFill>
                  <a:prstClr val="white"/>
                </a:solidFill>
                <a:cs typeface="Arial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772539" y="4286793"/>
              <a:ext cx="3021827" cy="2719950"/>
              <a:chOff x="3238328" y="1142680"/>
              <a:chExt cx="3442636" cy="2719950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3238328" y="1142680"/>
                <a:ext cx="3442636" cy="381643"/>
              </a:xfrm>
              <a:prstGeom prst="rect">
                <a:avLst/>
              </a:prstGeom>
              <a:noFill/>
            </p:spPr>
            <p:txBody>
              <a:bodyPr wrap="square" lIns="20250" rIns="20250" anchor="ctr">
                <a:spAutoFit/>
              </a:bodyPr>
              <a:lstStyle/>
              <a:p>
                <a:pPr defTabSz="342812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AU" sz="1400" b="1">
                    <a:solidFill>
                      <a:schemeClr val="accent4"/>
                    </a:solidFill>
                    <a:ea typeface="Segoe UI" panose="020B0502040204020203" pitchFamily="34" charset="0"/>
                    <a:cs typeface="Arial"/>
                  </a:rPr>
                  <a:t>WHY is it important?</a:t>
                </a:r>
              </a:p>
            </p:txBody>
          </p:sp>
          <p:sp>
            <p:nvSpPr>
              <p:cNvPr id="59" name="TextBox 58"/>
              <p:cNvSpPr txBox="1">
                <a:spLocks noChangeArrowheads="1"/>
              </p:cNvSpPr>
              <p:nvPr/>
            </p:nvSpPr>
            <p:spPr bwMode="auto">
              <a:xfrm>
                <a:off x="3244679" y="1441451"/>
                <a:ext cx="3110608" cy="2421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0250" rIns="202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Single source and/or repository, for consistency and predictable results</a:t>
                </a: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But, what about scripts not yet integrated in the LGR? What are the technical issues subsequent policy would need to address</a:t>
                </a:r>
                <a:endParaRPr lang="id-ID" sz="1400" dirty="0">
                  <a:solidFill>
                    <a:srgbClr val="0A304B"/>
                  </a:solidFill>
                  <a:latin typeface="+mn-lt"/>
                  <a:cs typeface="Arial"/>
                </a:endParaRPr>
              </a:p>
            </p:txBody>
          </p:sp>
        </p:grpSp>
      </p:grpSp>
      <p:grpSp>
        <p:nvGrpSpPr>
          <p:cNvPr id="4" name="Group 4"/>
          <p:cNvGrpSpPr/>
          <p:nvPr/>
        </p:nvGrpSpPr>
        <p:grpSpPr>
          <a:xfrm>
            <a:off x="4861295" y="849590"/>
            <a:ext cx="3880565" cy="1604312"/>
            <a:chOff x="4592318" y="1100475"/>
            <a:chExt cx="4383100" cy="2139084"/>
          </a:xfrm>
        </p:grpSpPr>
        <p:sp>
          <p:nvSpPr>
            <p:cNvPr id="53" name="Chevron 52"/>
            <p:cNvSpPr/>
            <p:nvPr/>
          </p:nvSpPr>
          <p:spPr>
            <a:xfrm>
              <a:off x="4592318" y="1267488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marL="76200" algn="ctr">
                <a:lnSpc>
                  <a:spcPts val="1785"/>
                </a:lnSpc>
                <a:defRPr/>
              </a:pPr>
              <a:r>
                <a:rPr lang="en-AU" sz="1600">
                  <a:solidFill>
                    <a:prstClr val="white"/>
                  </a:solidFill>
                  <a:cs typeface="Arial"/>
                </a:rPr>
                <a:t>4</a:t>
              </a:r>
              <a:endParaRPr lang="en-US" sz="1600">
                <a:solidFill>
                  <a:prstClr val="white"/>
                </a:solidFill>
                <a:cs typeface="Arial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6006480" y="1100475"/>
              <a:ext cx="2968938" cy="2139084"/>
              <a:chOff x="3238331" y="1149028"/>
              <a:chExt cx="2968938" cy="2139084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238331" y="1149028"/>
                <a:ext cx="2968938" cy="381643"/>
              </a:xfrm>
              <a:prstGeom prst="rect">
                <a:avLst/>
              </a:prstGeom>
              <a:noFill/>
            </p:spPr>
            <p:txBody>
              <a:bodyPr wrap="square" lIns="20250" rIns="20250" anchor="ctr">
                <a:spAutoFit/>
              </a:bodyPr>
              <a:lstStyle/>
              <a:p>
                <a:pPr defTabSz="342812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AU" sz="1400" b="1" dirty="0">
                    <a:solidFill>
                      <a:schemeClr val="accent5"/>
                    </a:solidFill>
                    <a:ea typeface="Segoe UI" panose="020B0502040204020203" pitchFamily="34" charset="0"/>
                    <a:cs typeface="Arial"/>
                  </a:rPr>
                  <a:t>WHEN do you apply it?</a:t>
                </a:r>
              </a:p>
            </p:txBody>
          </p:sp>
          <p:sp>
            <p:nvSpPr>
              <p:cNvPr id="62" name="TextBox 61"/>
              <p:cNvSpPr txBox="1">
                <a:spLocks noChangeArrowheads="1"/>
              </p:cNvSpPr>
              <p:nvPr/>
            </p:nvSpPr>
            <p:spPr bwMode="auto">
              <a:xfrm>
                <a:off x="3244682" y="1441451"/>
                <a:ext cx="2826371" cy="1846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0250" rIns="202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Existing TLDs and new TLD applications</a:t>
                </a: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cs typeface="Arial"/>
                  </a:rPr>
                  <a:t>gTLDs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: application window</a:t>
                </a: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ccTLDs: Fast Track process (rolling)</a:t>
                </a: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Reserved TLD labels</a:t>
                </a:r>
              </a:p>
            </p:txBody>
          </p:sp>
        </p:grpSp>
      </p:grpSp>
      <p:grpSp>
        <p:nvGrpSpPr>
          <p:cNvPr id="3" name="Group 5"/>
          <p:cNvGrpSpPr/>
          <p:nvPr/>
        </p:nvGrpSpPr>
        <p:grpSpPr>
          <a:xfrm>
            <a:off x="4861295" y="2602943"/>
            <a:ext cx="4158861" cy="1824516"/>
            <a:chOff x="4592318" y="2671305"/>
            <a:chExt cx="4821483" cy="2432689"/>
          </a:xfrm>
        </p:grpSpPr>
        <p:sp>
          <p:nvSpPr>
            <p:cNvPr id="20" name="Chevron 19"/>
            <p:cNvSpPr/>
            <p:nvPr/>
          </p:nvSpPr>
          <p:spPr>
            <a:xfrm>
              <a:off x="4592318" y="2883730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rgbClr val="0D4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marL="76200" algn="ctr">
                <a:lnSpc>
                  <a:spcPts val="1785"/>
                </a:lnSpc>
                <a:defRPr/>
              </a:pPr>
              <a:r>
                <a:rPr lang="en-AU" sz="1600">
                  <a:solidFill>
                    <a:prstClr val="white"/>
                  </a:solidFill>
                  <a:cs typeface="Arial"/>
                </a:rPr>
                <a:t>5</a:t>
              </a:r>
              <a:endParaRPr lang="en-US" sz="1600">
                <a:solidFill>
                  <a:prstClr val="white"/>
                </a:solidFill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06480" y="2671305"/>
              <a:ext cx="3407321" cy="381643"/>
            </a:xfrm>
            <a:prstGeom prst="rect">
              <a:avLst/>
            </a:prstGeom>
            <a:noFill/>
          </p:spPr>
          <p:txBody>
            <a:bodyPr wrap="square" lIns="20250" rIns="20250" anchor="ctr">
              <a:spAutoFit/>
            </a:bodyPr>
            <a:lstStyle/>
            <a:p>
              <a:pPr defTabSz="342812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AU" sz="1400" b="1">
                  <a:solidFill>
                    <a:srgbClr val="0D436C"/>
                  </a:solidFill>
                  <a:ea typeface="Segoe UI" panose="020B0502040204020203" pitchFamily="34" charset="0"/>
                  <a:cs typeface="Arial"/>
                </a:rPr>
                <a:t>WHERE do you find it?</a:t>
              </a: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6009327" y="2970076"/>
              <a:ext cx="2829873" cy="213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0250" rIns="202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171450" indent="-171450" eaLnBrk="1" hangingPunct="1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cs typeface="Arial"/>
                </a:rPr>
                <a:t>Implementation (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cs typeface="Arial"/>
                </a:rPr>
                <a:t>i.e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cs typeface="Arial"/>
                </a:rPr>
                <a:t>, specs, test cases)  </a:t>
              </a:r>
            </a:p>
            <a:p>
              <a:pPr marL="171450" indent="-171450" eaLnBrk="1" hangingPunct="1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cs typeface="Arial"/>
                </a:rPr>
                <a:t>Maintenance (e.g., update to repertoire, variant rules, etc.)</a:t>
              </a:r>
            </a:p>
            <a:p>
              <a:pPr marL="171450" indent="-171450" eaLnBrk="1" hangingPunct="1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cs typeface="Arial"/>
                </a:rPr>
                <a:t>Repository of normative XML</a:t>
              </a:r>
            </a:p>
          </p:txBody>
        </p:sp>
      </p:grpSp>
      <p:grpSp>
        <p:nvGrpSpPr>
          <p:cNvPr id="12" name="Group 6"/>
          <p:cNvGrpSpPr/>
          <p:nvPr/>
        </p:nvGrpSpPr>
        <p:grpSpPr>
          <a:xfrm>
            <a:off x="4879122" y="4454848"/>
            <a:ext cx="3880564" cy="1824516"/>
            <a:chOff x="4592318" y="4286793"/>
            <a:chExt cx="4246882" cy="2432689"/>
          </a:xfrm>
        </p:grpSpPr>
        <p:sp>
          <p:nvSpPr>
            <p:cNvPr id="30" name="Chevron 29"/>
            <p:cNvSpPr/>
            <p:nvPr/>
          </p:nvSpPr>
          <p:spPr>
            <a:xfrm>
              <a:off x="4592318" y="4453163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marL="76200" algn="ctr">
                <a:lnSpc>
                  <a:spcPts val="1785"/>
                </a:lnSpc>
                <a:defRPr/>
              </a:pPr>
              <a:r>
                <a:rPr lang="en-AU" sz="1400" dirty="0">
                  <a:solidFill>
                    <a:prstClr val="white"/>
                  </a:solidFill>
                  <a:cs typeface="Arial"/>
                </a:rPr>
                <a:t>6</a:t>
              </a:r>
              <a:endParaRPr lang="en-US" sz="1400" dirty="0">
                <a:solidFill>
                  <a:prstClr val="white"/>
                </a:solidFill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06480" y="4286793"/>
              <a:ext cx="2832720" cy="381643"/>
            </a:xfrm>
            <a:prstGeom prst="rect">
              <a:avLst/>
            </a:prstGeom>
            <a:noFill/>
          </p:spPr>
          <p:txBody>
            <a:bodyPr wrap="square" lIns="20250" rIns="20250" anchor="ctr">
              <a:spAutoFit/>
            </a:bodyPr>
            <a:lstStyle/>
            <a:p>
              <a:pPr defTabSz="342812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AU" sz="1400" b="1" dirty="0">
                  <a:solidFill>
                    <a:schemeClr val="accent6"/>
                  </a:solidFill>
                  <a:ea typeface="Segoe UI" panose="020B0502040204020203" pitchFamily="34" charset="0"/>
                  <a:cs typeface="Arial"/>
                </a:rPr>
                <a:t>Other Considerations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6009327" y="4585564"/>
              <a:ext cx="2829873" cy="213391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20250" rIns="202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171450" indent="-171450" eaLnBrk="1" hangingPunct="1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cs typeface="Arial"/>
                </a:rPr>
                <a:t>Variant states and transition among states</a:t>
              </a:r>
            </a:p>
            <a:p>
              <a:pPr marL="171450" indent="-171450" eaLnBrk="1" hangingPunct="1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cs typeface="Arial"/>
                </a:rPr>
                <a:t>Limits on 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cs typeface="Arial"/>
                </a:rPr>
                <a:t>allocatable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cs typeface="Arial"/>
                </a:rPr>
                <a:t> variant labels</a:t>
              </a:r>
            </a:p>
            <a:p>
              <a:pPr marL="171450" indent="-171450" eaLnBrk="1" hangingPunct="1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cs typeface="Arial"/>
                </a:rPr>
                <a:t>Other security and stability considerations (e.g., single character IDN TLDs)</a:t>
              </a:r>
              <a:endParaRPr lang="id-ID" sz="1400" dirty="0">
                <a:solidFill>
                  <a:srgbClr val="0A304B"/>
                </a:solidFill>
                <a:latin typeface="+mn-lt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753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IDN Root Zone LGR Workshop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70848" y="4593844"/>
            <a:ext cx="6382512" cy="716808"/>
          </a:xfrm>
        </p:spPr>
        <p:txBody>
          <a:bodyPr>
            <a:normAutofit/>
          </a:bodyPr>
          <a:lstStyle/>
          <a:p>
            <a:r>
              <a:rPr lang="en-US" dirty="0"/>
              <a:t>Sarmad Hussain</a:t>
            </a:r>
          </a:p>
          <a:p>
            <a:r>
              <a:rPr lang="en-US" dirty="0"/>
              <a:t>Director, IDN Programs, ICANN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ICANN64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13 March 2019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252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 in Scope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53D356-2FD1-6140-A601-EBDF1D172F8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800" dirty="0"/>
              <a:t>Semantic validation</a:t>
            </a:r>
          </a:p>
          <a:p>
            <a:pPr lvl="1"/>
            <a:r>
              <a:rPr lang="en-US" sz="1800" dirty="0"/>
              <a:t>IDN ccTLD, Geo-Names, Brand, Community, etc.</a:t>
            </a:r>
          </a:p>
          <a:p>
            <a:r>
              <a:rPr lang="en-US" sz="1800" dirty="0"/>
              <a:t>Limiting number of </a:t>
            </a:r>
            <a:r>
              <a:rPr lang="en-US" sz="1800" dirty="0" err="1"/>
              <a:t>allocatable</a:t>
            </a:r>
            <a:r>
              <a:rPr lang="en-US" sz="1800" dirty="0"/>
              <a:t> variant TLDs</a:t>
            </a:r>
          </a:p>
          <a:p>
            <a:r>
              <a:rPr lang="en-US" sz="1800" dirty="0"/>
              <a:t>How to process TLD applications whose script is not yet supported by the Root Zone LGR.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20599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recommendations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1323" y="1247473"/>
            <a:ext cx="7907338" cy="45718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RZ-LGR is meant for all forms of top-level domain names (u-labels, a-labels and all other </a:t>
            </a:r>
            <a:r>
              <a:rPr lang="en-US" dirty="0" err="1"/>
              <a:t>ldh</a:t>
            </a:r>
            <a:r>
              <a:rPr lang="en-US" dirty="0"/>
              <a:t> labels)</a:t>
            </a:r>
          </a:p>
          <a:p>
            <a:pPr marL="692150" lvl="2" indent="-342900"/>
            <a:r>
              <a:rPr lang="en-US" dirty="0"/>
              <a:t>ASCII set (a-z) is a subset of Latin script; cross-script variants in Cyrillic, Greek or Armenian scripts are possible.</a:t>
            </a:r>
          </a:p>
          <a:p>
            <a:r>
              <a:rPr lang="en-US" dirty="0"/>
              <a:t>For scripts or writing systems integrated into the RZ-LGR, the RZ-LGR is the sole authoritative source </a:t>
            </a:r>
          </a:p>
          <a:p>
            <a:pPr marL="687388" lvl="1" indent="-338138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to validate top-level domain labels, and </a:t>
            </a:r>
          </a:p>
          <a:p>
            <a:pPr marL="687388" lvl="1" indent="-338138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to calculate variant labels and disposition values.</a:t>
            </a:r>
          </a:p>
          <a:p>
            <a:r>
              <a:rPr lang="en-US" dirty="0"/>
              <a:t>Policy should not overturn calculations of the RZ-LGR; doing so would invalidate the entire RZ-LGR.</a:t>
            </a:r>
          </a:p>
          <a:p>
            <a:r>
              <a:rPr lang="en-US" dirty="0"/>
              <a:t>For scripts not yet incorporated into the RZ-LGR, the SG defers to a policy development process to determine whether it is advisable to delegate an applied-for label which can’t be validated by the RZ-LGR.</a:t>
            </a:r>
          </a:p>
          <a:p>
            <a:pPr marL="91440"/>
            <a:endParaRPr lang="en-US" dirty="0"/>
          </a:p>
          <a:p>
            <a:pPr marL="9144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64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recommendations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165412"/>
            <a:ext cx="7907338" cy="45718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Changes to the repertoire, variant code points or whole label evaluation rules should not affect existing top-level domains.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Subsequent changes to components of the RZ-LGR must conform to the LGR Procedure.</a:t>
            </a:r>
          </a:p>
          <a:p>
            <a:r>
              <a:rPr lang="en-US" dirty="0"/>
              <a:t>There should be one and only one authoritative source for the RZ-LGR xml file (e.g. IANA).</a:t>
            </a:r>
          </a:p>
          <a:p>
            <a:r>
              <a:rPr lang="en-US" dirty="0"/>
              <a:t>ICANN should make available a non-authoritative implementation of the RZ-LGR as a community service.</a:t>
            </a:r>
          </a:p>
          <a:p>
            <a:r>
              <a:rPr lang="en-US" dirty="0"/>
              <a:t>Number of </a:t>
            </a:r>
            <a:r>
              <a:rPr lang="en-US" dirty="0" err="1"/>
              <a:t>allocatable</a:t>
            </a:r>
            <a:r>
              <a:rPr lang="en-US" dirty="0"/>
              <a:t> variant labels should be as small as possible.</a:t>
            </a:r>
          </a:p>
          <a:p>
            <a:r>
              <a:rPr lang="en-US" dirty="0"/>
              <a:t>ICANN and the relevant SOs needs to develop a process to resolve cases when a TLD applicant does not agree with the calculations of the RZ-LGR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Any resolution that requires changes to the RZ-LGR must conform to the LGR Procedure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21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Chinese Generation Panel Update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0074" y="2765533"/>
            <a:ext cx="7907338" cy="1818824"/>
          </a:xfrm>
        </p:spPr>
        <p:txBody>
          <a:bodyPr>
            <a:normAutofit/>
          </a:bodyPr>
          <a:lstStyle/>
          <a:p>
            <a:r>
              <a:rPr lang="en-US" sz="2000" dirty="0"/>
              <a:t>Wei WANG				</a:t>
            </a:r>
          </a:p>
          <a:p>
            <a:r>
              <a:rPr lang="en-US" sz="2000" dirty="0"/>
              <a:t>Kenny HUANG</a:t>
            </a:r>
          </a:p>
          <a:p>
            <a:r>
              <a:rPr lang="en-US" sz="2000" dirty="0"/>
              <a:t>C-GP Co-Chairs</a:t>
            </a:r>
          </a:p>
          <a:p>
            <a:r>
              <a:rPr lang="en-US" sz="20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313090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350124" y="1299014"/>
            <a:ext cx="2539800" cy="21752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48738" y="1299014"/>
            <a:ext cx="2539800" cy="2175252"/>
          </a:xfrm>
          <a:prstGeom prst="rect">
            <a:avLst/>
          </a:prstGeom>
          <a:solidFill>
            <a:schemeClr val="accent4">
              <a:alpha val="63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0124" y="1299014"/>
            <a:ext cx="253980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48738" y="1299014"/>
            <a:ext cx="2539800" cy="87588"/>
          </a:xfrm>
          <a:prstGeom prst="rect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cs typeface="Arial" panose="020B060402020202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1511" y="3681668"/>
            <a:ext cx="2539800" cy="21752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cs typeface="Arial" panose="020B060402020202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50124" y="3681668"/>
            <a:ext cx="2539800" cy="2175252"/>
          </a:xfrm>
          <a:prstGeom prst="rect">
            <a:avLst/>
          </a:prstGeom>
          <a:solidFill>
            <a:schemeClr val="accent2">
              <a:alpha val="8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cs typeface="Arial" panose="020B060402020202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1511" y="3681668"/>
            <a:ext cx="2539800" cy="87588"/>
          </a:xfrm>
          <a:prstGeom prst="rect">
            <a:avLst/>
          </a:prstGeom>
          <a:solidFill>
            <a:srgbClr val="AC4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cs typeface="Arial" panose="020B060402020202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50124" y="3681668"/>
            <a:ext cx="2539800" cy="875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cs typeface="Arial" panose="020B0604020202020204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367741" y="1501265"/>
            <a:ext cx="498944" cy="49894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cs typeface="Arial" panose="020B0604020202020204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074908" y="1501265"/>
            <a:ext cx="498944" cy="4989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cs typeface="Arial" panose="020B0604020202020204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67741" y="3895123"/>
            <a:ext cx="498944" cy="498944"/>
          </a:xfrm>
          <a:prstGeom prst="ellipse">
            <a:avLst/>
          </a:prstGeom>
          <a:solidFill>
            <a:srgbClr val="0A32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cs typeface="Arial" panose="020B0604020202020204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675282" y="3895123"/>
            <a:ext cx="498944" cy="498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511" y="1299014"/>
            <a:ext cx="2539800" cy="2175252"/>
          </a:xfrm>
          <a:prstGeom prst="rect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511" y="1299014"/>
            <a:ext cx="2539800" cy="87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66927" y="1510650"/>
            <a:ext cx="498944" cy="4989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cs typeface="Arial" panose="020B06040202020202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1549" y="2341055"/>
            <a:ext cx="208004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CGP Work Overview</a:t>
            </a:r>
            <a:endParaRPr lang="en-US" sz="160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79874" y="2340589"/>
            <a:ext cx="208004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+mn-ea"/>
              </a:rPr>
              <a:t>CJK Coordination</a:t>
            </a:r>
            <a:endParaRPr lang="en-US" sz="160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83988" y="2341150"/>
            <a:ext cx="208004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Arial" panose="020B0604020202020204"/>
                <a:cs typeface="Arial" panose="020B0604020202020204"/>
                <a:sym typeface="+mn-ea"/>
              </a:rPr>
              <a:t>CGP Proposal Draft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/>
                <a:cs typeface="Arial" panose="020B0604020202020204"/>
                <a:sym typeface="+mn-ea"/>
              </a:rPr>
              <a:t>201902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6375" y="4734138"/>
            <a:ext cx="208004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FFFFFF"/>
                </a:solidFill>
                <a:cs typeface="Arial" panose="020B0604020202020204"/>
              </a:rPr>
              <a:t>Visual Similarity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1511" y="1519144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0124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8738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1511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0124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5</a:t>
            </a:r>
          </a:p>
        </p:txBody>
      </p:sp>
      <p:sp>
        <p:nvSpPr>
          <p:cNvPr id="34" name="TextBox 44"/>
          <p:cNvSpPr txBox="1"/>
          <p:nvPr/>
        </p:nvSpPr>
        <p:spPr>
          <a:xfrm>
            <a:off x="3579874" y="4718037"/>
            <a:ext cx="208004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Next Step</a:t>
            </a:r>
            <a:endParaRPr lang="en-US" sz="160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6C6FA29C-8E28-8746-A5EE-912839468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648383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</p:spPr>
        <p:txBody>
          <a:bodyPr/>
          <a:lstStyle/>
          <a:p>
            <a:r>
              <a:rPr lang="en-US" dirty="0"/>
              <a:t>CGP  </a:t>
            </a:r>
            <a:r>
              <a:rPr lang="en-US" altLang="zh-CN" dirty="0" err="1"/>
              <a:t>CGP</a:t>
            </a:r>
            <a:r>
              <a:rPr lang="en-US" altLang="zh-CN" dirty="0"/>
              <a:t> </a:t>
            </a:r>
            <a:r>
              <a:rPr lang="en-US" dirty="0"/>
              <a:t>Team and Work Process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533108" y="2943031"/>
            <a:ext cx="8078457" cy="2938600"/>
            <a:chOff x="727112" y="802396"/>
            <a:chExt cx="11097657" cy="4529768"/>
          </a:xfrm>
        </p:grpSpPr>
        <p:sp>
          <p:nvSpPr>
            <p:cNvPr id="6" name="矩形 5"/>
            <p:cNvSpPr/>
            <p:nvPr/>
          </p:nvSpPr>
          <p:spPr>
            <a:xfrm>
              <a:off x="2412694" y="2842351"/>
              <a:ext cx="1465244" cy="694063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/>
                <a:t>Repertoire</a:t>
              </a:r>
              <a:endParaRPr lang="zh-CN" altLang="en-US" sz="1200" b="1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4482029" y="2842351"/>
              <a:ext cx="1465244" cy="694063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/>
                <a:t>Variant Set</a:t>
              </a:r>
              <a:endParaRPr lang="zh-CN" altLang="en-US" sz="1200" b="1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6676222" y="2842350"/>
              <a:ext cx="1685582" cy="694063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/>
                <a:t>WLE</a:t>
              </a:r>
              <a:endParaRPr lang="zh-CN" altLang="en-US" sz="1200" b="1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9061373" y="2842350"/>
              <a:ext cx="2063827" cy="694063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/>
                <a:t>XML LGR</a:t>
              </a:r>
              <a:endParaRPr lang="zh-CN" altLang="en-US" sz="1200" b="1" dirty="0"/>
            </a:p>
          </p:txBody>
        </p:sp>
        <p:cxnSp>
          <p:nvCxnSpPr>
            <p:cNvPr id="10" name="直接箭头连接符 9"/>
            <p:cNvCxnSpPr>
              <a:stCxn id="6" idx="3"/>
              <a:endCxn id="7" idx="1"/>
            </p:cNvCxnSpPr>
            <p:nvPr/>
          </p:nvCxnSpPr>
          <p:spPr>
            <a:xfrm>
              <a:off x="3877938" y="3189383"/>
              <a:ext cx="604091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>
              <a:stCxn id="7" idx="3"/>
              <a:endCxn id="8" idx="1"/>
            </p:cNvCxnSpPr>
            <p:nvPr/>
          </p:nvCxnSpPr>
          <p:spPr>
            <a:xfrm flipV="1">
              <a:off x="5947273" y="3189382"/>
              <a:ext cx="728949" cy="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>
              <a:stCxn id="8" idx="3"/>
              <a:endCxn id="9" idx="1"/>
            </p:cNvCxnSpPr>
            <p:nvPr/>
          </p:nvCxnSpPr>
          <p:spPr>
            <a:xfrm>
              <a:off x="8361804" y="3189382"/>
              <a:ext cx="699569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圆角矩形 12"/>
            <p:cNvSpPr/>
            <p:nvPr/>
          </p:nvSpPr>
          <p:spPr>
            <a:xfrm>
              <a:off x="5485482" y="4649119"/>
              <a:ext cx="1652530" cy="683045"/>
            </a:xfrm>
            <a:prstGeom prst="round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/>
                <a:t>CJK Coordination</a:t>
              </a:r>
              <a:endParaRPr lang="zh-CN" altLang="en-US" sz="1200" b="1" dirty="0"/>
            </a:p>
          </p:txBody>
        </p:sp>
        <p:cxnSp>
          <p:nvCxnSpPr>
            <p:cNvPr id="14" name="肘形连接符 13"/>
            <p:cNvCxnSpPr>
              <a:stCxn id="9" idx="2"/>
              <a:endCxn id="13" idx="3"/>
            </p:cNvCxnSpPr>
            <p:nvPr/>
          </p:nvCxnSpPr>
          <p:spPr>
            <a:xfrm rot="5400000">
              <a:off x="7888536" y="2785890"/>
              <a:ext cx="1454229" cy="2955275"/>
            </a:xfrm>
            <a:prstGeom prst="bent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肘形连接符 14"/>
            <p:cNvCxnSpPr>
              <a:stCxn id="13" idx="1"/>
              <a:endCxn id="6" idx="2"/>
            </p:cNvCxnSpPr>
            <p:nvPr/>
          </p:nvCxnSpPr>
          <p:spPr>
            <a:xfrm rot="10800000">
              <a:off x="3145316" y="3536414"/>
              <a:ext cx="2340166" cy="1454228"/>
            </a:xfrm>
            <a:prstGeom prst="bent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肘形连接符 15"/>
            <p:cNvCxnSpPr>
              <a:stCxn id="13" idx="1"/>
              <a:endCxn id="7" idx="2"/>
            </p:cNvCxnSpPr>
            <p:nvPr/>
          </p:nvCxnSpPr>
          <p:spPr>
            <a:xfrm rot="10800000">
              <a:off x="5214652" y="3536414"/>
              <a:ext cx="270831" cy="1454228"/>
            </a:xfrm>
            <a:prstGeom prst="bent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圆角矩形 16"/>
            <p:cNvSpPr/>
            <p:nvPr/>
          </p:nvSpPr>
          <p:spPr>
            <a:xfrm>
              <a:off x="7885323" y="802396"/>
              <a:ext cx="1652530" cy="683045"/>
            </a:xfrm>
            <a:prstGeom prst="round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/>
                <a:t>IP</a:t>
              </a:r>
            </a:p>
            <a:p>
              <a:pPr algn="ctr"/>
              <a:r>
                <a:rPr lang="en-US" altLang="zh-CN" sz="1200" b="1" dirty="0"/>
                <a:t>Consultation</a:t>
              </a:r>
              <a:endParaRPr lang="zh-CN" altLang="en-US" sz="1200" b="1" dirty="0"/>
            </a:p>
          </p:txBody>
        </p:sp>
        <p:cxnSp>
          <p:nvCxnSpPr>
            <p:cNvPr id="18" name="肘形连接符 17"/>
            <p:cNvCxnSpPr>
              <a:stCxn id="9" idx="0"/>
              <a:endCxn id="17" idx="3"/>
            </p:cNvCxnSpPr>
            <p:nvPr/>
          </p:nvCxnSpPr>
          <p:spPr>
            <a:xfrm rot="16200000" flipV="1">
              <a:off x="8966355" y="1715418"/>
              <a:ext cx="1698431" cy="555434"/>
            </a:xfrm>
            <a:prstGeom prst="bent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肘形连接符 18"/>
            <p:cNvCxnSpPr>
              <a:stCxn id="17" idx="1"/>
              <a:endCxn id="8" idx="0"/>
            </p:cNvCxnSpPr>
            <p:nvPr/>
          </p:nvCxnSpPr>
          <p:spPr>
            <a:xfrm rot="10800000" flipV="1">
              <a:off x="7519013" y="1143918"/>
              <a:ext cx="366310" cy="1698431"/>
            </a:xfrm>
            <a:prstGeom prst="bent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>
              <a:stCxn id="9" idx="3"/>
            </p:cNvCxnSpPr>
            <p:nvPr/>
          </p:nvCxnSpPr>
          <p:spPr>
            <a:xfrm flipV="1">
              <a:off x="11125200" y="3189381"/>
              <a:ext cx="699569" cy="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>
              <a:stCxn id="23" idx="3"/>
              <a:endCxn id="6" idx="1"/>
            </p:cNvCxnSpPr>
            <p:nvPr/>
          </p:nvCxnSpPr>
          <p:spPr>
            <a:xfrm flipV="1">
              <a:off x="1856342" y="3189383"/>
              <a:ext cx="556352" cy="550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肘形连接符 21"/>
            <p:cNvCxnSpPr>
              <a:stCxn id="17" idx="1"/>
              <a:endCxn id="7" idx="0"/>
            </p:cNvCxnSpPr>
            <p:nvPr/>
          </p:nvCxnSpPr>
          <p:spPr>
            <a:xfrm rot="10800000" flipV="1">
              <a:off x="5214651" y="1143919"/>
              <a:ext cx="2670672" cy="1698432"/>
            </a:xfrm>
            <a:prstGeom prst="bent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圆角矩形 22"/>
            <p:cNvSpPr/>
            <p:nvPr/>
          </p:nvSpPr>
          <p:spPr>
            <a:xfrm>
              <a:off x="727112" y="2853368"/>
              <a:ext cx="1129230" cy="683045"/>
            </a:xfrm>
            <a:prstGeom prst="round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/>
                <a:t>CGP</a:t>
              </a:r>
              <a:endParaRPr lang="zh-CN" altLang="en-US" sz="1200" b="1" dirty="0"/>
            </a:p>
          </p:txBody>
        </p:sp>
        <p:cxnSp>
          <p:nvCxnSpPr>
            <p:cNvPr id="24" name="肘形连接符 23"/>
            <p:cNvCxnSpPr>
              <a:stCxn id="17" idx="1"/>
              <a:endCxn id="6" idx="0"/>
            </p:cNvCxnSpPr>
            <p:nvPr/>
          </p:nvCxnSpPr>
          <p:spPr>
            <a:xfrm rot="10800000" flipV="1">
              <a:off x="3145317" y="1143919"/>
              <a:ext cx="4740007" cy="1698432"/>
            </a:xfrm>
            <a:prstGeom prst="bent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5"/>
          <p:cNvSpPr txBox="1"/>
          <p:nvPr/>
        </p:nvSpPr>
        <p:spPr>
          <a:xfrm>
            <a:off x="485857" y="1151919"/>
            <a:ext cx="7720594" cy="19861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>
                <a:solidFill>
                  <a:srgbClr val="000000"/>
                </a:solidFill>
              </a:defRPr>
            </a:lvl1pPr>
            <a:lvl2pPr marL="798513" lvl="1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1900">
                <a:solidFill>
                  <a:srgbClr val="000000"/>
                </a:solidFill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1900">
                <a:solidFill>
                  <a:srgbClr val="000000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spcBef>
                <a:spcPts val="600"/>
              </a:spcBef>
            </a:pPr>
            <a:r>
              <a:rPr lang="en-US" altLang="zh-CN" sz="1600" dirty="0"/>
              <a:t>Members, 23 experts from 10 countries/regions</a:t>
            </a:r>
          </a:p>
          <a:p>
            <a:pPr lvl="1">
              <a:spcBef>
                <a:spcPts val="600"/>
              </a:spcBef>
            </a:pPr>
            <a:r>
              <a:rPr lang="en-US" altLang="zh-CN" sz="1600" dirty="0"/>
              <a:t>China mainland, Taiwan, Hong Kong, Macau, Singapore, Malaysia, as well as members from Europe and North America.</a:t>
            </a:r>
          </a:p>
          <a:p>
            <a:pPr>
              <a:spcBef>
                <a:spcPts val="600"/>
              </a:spcBef>
            </a:pPr>
            <a:r>
              <a:rPr lang="en-US" altLang="zh-CN" sz="1600" dirty="0"/>
              <a:t>Advisor, Edmon CHUNG</a:t>
            </a:r>
          </a:p>
          <a:p>
            <a:pPr lvl="1">
              <a:spcBef>
                <a:spcPts val="600"/>
              </a:spcBef>
            </a:pPr>
            <a:r>
              <a:rPr lang="en-US" altLang="zh-CN" sz="1600" dirty="0"/>
              <a:t>CEO of </a:t>
            </a:r>
            <a:r>
              <a:rPr lang="en-US" altLang="zh-CN" sz="1600" dirty="0" err="1"/>
              <a:t>dotAsia</a:t>
            </a:r>
            <a:r>
              <a:rPr lang="en-US" altLang="zh-CN" sz="1600" dirty="0"/>
              <a:t> and Co-Chair of the Universal Acceptance Steering Group</a:t>
            </a:r>
          </a:p>
          <a:p>
            <a:pPr>
              <a:spcBef>
                <a:spcPts val="600"/>
              </a:spcBef>
            </a:pPr>
            <a:r>
              <a:rPr lang="en-US" altLang="zh-CN" sz="1600" dirty="0"/>
              <a:t>CJK coordination working group</a:t>
            </a:r>
            <a:endParaRPr lang="zh-CN" altLang="en-US" sz="1600" dirty="0" err="1"/>
          </a:p>
        </p:txBody>
      </p:sp>
      <p:sp>
        <p:nvSpPr>
          <p:cNvPr id="50" name="Chevron 49"/>
          <p:cNvSpPr/>
          <p:nvPr/>
        </p:nvSpPr>
        <p:spPr>
          <a:xfrm>
            <a:off x="154339" y="87147"/>
            <a:ext cx="1098727" cy="491489"/>
          </a:xfrm>
          <a:prstGeom prst="chevron">
            <a:avLst>
              <a:gd name="adj" fmla="val 27026"/>
            </a:avLst>
          </a:prstGeom>
          <a:solidFill>
            <a:srgbClr val="1A87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 eaLnBrk="1" fontAlgn="auto" hangingPunct="1">
              <a:lnSpc>
                <a:spcPts val="2380"/>
              </a:lnSpc>
              <a:spcBef>
                <a:spcPts val="0"/>
              </a:spcBef>
              <a:defRPr/>
            </a:pPr>
            <a:r>
              <a:rPr lang="en-AU" sz="2300" dirty="0">
                <a:solidFill>
                  <a:prstClr val="white"/>
                </a:solidFill>
                <a:cs typeface="Arial" panose="020B0604020202020204"/>
              </a:rPr>
              <a:t>1</a:t>
            </a:r>
            <a:endParaRPr lang="en-US" sz="2300" dirty="0">
              <a:solidFill>
                <a:prstClr val="white"/>
              </a:solidFill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96011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532" y="61797"/>
            <a:ext cx="7064323" cy="435045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CGP Work Review</a:t>
            </a:r>
            <a:br>
              <a:rPr lang="en-US" altLang="zh-CN" dirty="0"/>
            </a:br>
            <a:endParaRPr lang="en-US" dirty="0">
              <a:latin typeface="+mn-lt"/>
              <a:cs typeface="Arial" panose="020B0604020202020204"/>
            </a:endParaRPr>
          </a:p>
        </p:txBody>
      </p:sp>
      <p:sp>
        <p:nvSpPr>
          <p:cNvPr id="50" name="Chevron 49"/>
          <p:cNvSpPr/>
          <p:nvPr/>
        </p:nvSpPr>
        <p:spPr>
          <a:xfrm>
            <a:off x="108075" y="61797"/>
            <a:ext cx="1097930" cy="491490"/>
          </a:xfrm>
          <a:prstGeom prst="chevron">
            <a:avLst>
              <a:gd name="adj" fmla="val 27026"/>
            </a:avLst>
          </a:prstGeom>
          <a:solidFill>
            <a:srgbClr val="1A87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 eaLnBrk="1" fontAlgn="auto" hangingPunct="1">
              <a:lnSpc>
                <a:spcPts val="2380"/>
              </a:lnSpc>
              <a:spcBef>
                <a:spcPts val="0"/>
              </a:spcBef>
              <a:defRPr/>
            </a:pPr>
            <a:r>
              <a:rPr lang="en-AU" sz="2300" dirty="0">
                <a:solidFill>
                  <a:prstClr val="white"/>
                </a:solidFill>
                <a:cs typeface="Arial" panose="020B0604020202020204"/>
              </a:rPr>
              <a:t>1</a:t>
            </a:r>
            <a:endParaRPr lang="en-US" sz="2300" dirty="0">
              <a:solidFill>
                <a:prstClr val="white"/>
              </a:solidFill>
              <a:cs typeface="Arial" panose="020B0604020202020204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-9472" y="1386994"/>
            <a:ext cx="9102638" cy="3663702"/>
            <a:chOff x="459" y="1188"/>
            <a:chExt cx="15857" cy="7361"/>
          </a:xfrm>
        </p:grpSpPr>
        <p:sp>
          <p:nvSpPr>
            <p:cNvPr id="6" name="Chevron 48"/>
            <p:cNvSpPr/>
            <p:nvPr/>
          </p:nvSpPr>
          <p:spPr>
            <a:xfrm>
              <a:off x="628" y="6082"/>
              <a:ext cx="15688" cy="150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6"/>
            <p:cNvSpPr/>
            <p:nvPr/>
          </p:nvSpPr>
          <p:spPr>
            <a:xfrm>
              <a:off x="1320" y="6020"/>
              <a:ext cx="262" cy="262"/>
            </a:xfrm>
            <a:prstGeom prst="ellipse">
              <a:avLst/>
            </a:prstGeom>
            <a:solidFill>
              <a:srgbClr val="1D98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14"/>
            <p:cNvSpPr/>
            <p:nvPr/>
          </p:nvSpPr>
          <p:spPr>
            <a:xfrm>
              <a:off x="5231" y="6020"/>
              <a:ext cx="262" cy="262"/>
            </a:xfrm>
            <a:prstGeom prst="ellipse">
              <a:avLst/>
            </a:prstGeom>
            <a:solidFill>
              <a:srgbClr val="EA90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15"/>
            <p:cNvSpPr/>
            <p:nvPr/>
          </p:nvSpPr>
          <p:spPr>
            <a:xfrm>
              <a:off x="7197" y="6020"/>
              <a:ext cx="262" cy="262"/>
            </a:xfrm>
            <a:prstGeom prst="ellipse">
              <a:avLst/>
            </a:prstGeom>
            <a:solidFill>
              <a:srgbClr val="DB60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32"/>
            <p:cNvSpPr/>
            <p:nvPr/>
          </p:nvSpPr>
          <p:spPr>
            <a:xfrm>
              <a:off x="9110" y="6020"/>
              <a:ext cx="262" cy="262"/>
            </a:xfrm>
            <a:prstGeom prst="ellipse">
              <a:avLst/>
            </a:prstGeom>
            <a:solidFill>
              <a:srgbClr val="0D43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6"/>
            <p:cNvSpPr/>
            <p:nvPr/>
          </p:nvSpPr>
          <p:spPr>
            <a:xfrm>
              <a:off x="11033" y="6020"/>
              <a:ext cx="262" cy="262"/>
            </a:xfrm>
            <a:prstGeom prst="ellipse">
              <a:avLst/>
            </a:prstGeom>
            <a:solidFill>
              <a:srgbClr val="1768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Group 13"/>
            <p:cNvGrpSpPr/>
            <p:nvPr/>
          </p:nvGrpSpPr>
          <p:grpSpPr>
            <a:xfrm>
              <a:off x="459" y="3431"/>
              <a:ext cx="1984" cy="1984"/>
              <a:chOff x="569487" y="2043501"/>
              <a:chExt cx="1346792" cy="1346792"/>
            </a:xfrm>
          </p:grpSpPr>
          <p:sp>
            <p:nvSpPr>
              <p:cNvPr id="27" name="Teardrop 10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rgbClr val="2599D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11"/>
              <p:cNvSpPr txBox="1"/>
              <p:nvPr/>
            </p:nvSpPr>
            <p:spPr>
              <a:xfrm>
                <a:off x="594800" y="2386020"/>
                <a:ext cx="1273358" cy="712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Sep</a:t>
                </a:r>
                <a:endParaRPr lang="en-US" sz="1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2014</a:t>
                </a:r>
              </a:p>
            </p:txBody>
          </p:sp>
        </p:grpSp>
        <p:grpSp>
          <p:nvGrpSpPr>
            <p:cNvPr id="32" name="Group 17"/>
            <p:cNvGrpSpPr/>
            <p:nvPr/>
          </p:nvGrpSpPr>
          <p:grpSpPr>
            <a:xfrm>
              <a:off x="2402" y="3487"/>
              <a:ext cx="1984" cy="2794"/>
              <a:chOff x="2105815" y="2043501"/>
              <a:chExt cx="1346792" cy="1897087"/>
            </a:xfrm>
          </p:grpSpPr>
          <p:sp>
            <p:nvSpPr>
              <p:cNvPr id="40" name="Oval 12"/>
              <p:cNvSpPr/>
              <p:nvPr/>
            </p:nvSpPr>
            <p:spPr>
              <a:xfrm>
                <a:off x="2690831" y="3762814"/>
                <a:ext cx="177774" cy="177774"/>
              </a:xfrm>
              <a:prstGeom prst="ellipse">
                <a:avLst/>
              </a:prstGeom>
              <a:solidFill>
                <a:srgbClr val="1B6F7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7" name="Group 21"/>
              <p:cNvGrpSpPr/>
              <p:nvPr/>
            </p:nvGrpSpPr>
            <p:grpSpPr>
              <a:xfrm>
                <a:off x="2105815" y="2043501"/>
                <a:ext cx="1346792" cy="1346792"/>
                <a:chOff x="569487" y="2043501"/>
                <a:chExt cx="1346792" cy="1346792"/>
              </a:xfrm>
            </p:grpSpPr>
            <p:sp>
              <p:nvSpPr>
                <p:cNvPr id="48" name="Teardrop 22"/>
                <p:cNvSpPr/>
                <p:nvPr/>
              </p:nvSpPr>
              <p:spPr>
                <a:xfrm rot="8100000">
                  <a:off x="569487" y="2043501"/>
                  <a:ext cx="1346792" cy="1346792"/>
                </a:xfrm>
                <a:prstGeom prst="teardrop">
                  <a:avLst>
                    <a:gd name="adj" fmla="val 96125"/>
                  </a:avLst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TextBox 16"/>
                <p:cNvSpPr txBox="1"/>
                <p:nvPr/>
              </p:nvSpPr>
              <p:spPr>
                <a:xfrm>
                  <a:off x="594800" y="2233249"/>
                  <a:ext cx="1273358" cy="9641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Mar </a:t>
                  </a:r>
                  <a:r>
                    <a:rPr 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2015</a:t>
                  </a:r>
                </a:p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May 2015</a:t>
                  </a:r>
                </a:p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Jul 2015</a:t>
                  </a:r>
                </a:p>
                <a:p>
                  <a:pPr algn="ctr"/>
                  <a:r>
                    <a:rPr lang="en-US" altLang="zh-CN" sz="1000" dirty="0">
                      <a:solidFill>
                        <a:srgbClr val="FFFF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Oct 2015</a:t>
                  </a:r>
                </a:p>
              </p:txBody>
            </p:sp>
          </p:grpSp>
        </p:grpSp>
        <p:grpSp>
          <p:nvGrpSpPr>
            <p:cNvPr id="55" name="Group 24"/>
            <p:cNvGrpSpPr/>
            <p:nvPr/>
          </p:nvGrpSpPr>
          <p:grpSpPr>
            <a:xfrm>
              <a:off x="4344" y="3431"/>
              <a:ext cx="1984" cy="1984"/>
              <a:chOff x="569487" y="2043501"/>
              <a:chExt cx="1346792" cy="1346792"/>
            </a:xfrm>
          </p:grpSpPr>
          <p:sp>
            <p:nvSpPr>
              <p:cNvPr id="56" name="Teardrop 25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Box 19"/>
              <p:cNvSpPr txBox="1"/>
              <p:nvPr/>
            </p:nvSpPr>
            <p:spPr>
              <a:xfrm>
                <a:off x="594800" y="2386020"/>
                <a:ext cx="1273358" cy="880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Mar 2016</a:t>
                </a:r>
              </a:p>
              <a:p>
                <a:pPr algn="ctr"/>
                <a:r>
                  <a:rPr lang="en-US" altLang="zh-CN" sz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Jun 2016</a:t>
                </a:r>
              </a:p>
              <a:p>
                <a:pPr algn="ctr"/>
                <a:r>
                  <a:rPr lang="en-US" altLang="zh-CN" sz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Aug 2016</a:t>
                </a:r>
              </a:p>
            </p:txBody>
          </p:sp>
        </p:grpSp>
        <p:grpSp>
          <p:nvGrpSpPr>
            <p:cNvPr id="58" name="Group 28"/>
            <p:cNvGrpSpPr/>
            <p:nvPr/>
          </p:nvGrpSpPr>
          <p:grpSpPr>
            <a:xfrm>
              <a:off x="6287" y="3431"/>
              <a:ext cx="1984" cy="1984"/>
              <a:chOff x="569487" y="2043501"/>
              <a:chExt cx="1346792" cy="1346792"/>
            </a:xfrm>
          </p:grpSpPr>
          <p:sp>
            <p:nvSpPr>
              <p:cNvPr id="59" name="Teardrop 30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Box 22"/>
              <p:cNvSpPr txBox="1"/>
              <p:nvPr/>
            </p:nvSpPr>
            <p:spPr>
              <a:xfrm>
                <a:off x="606202" y="2274487"/>
                <a:ext cx="1273358" cy="964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Sep 2016</a:t>
                </a:r>
              </a:p>
              <a:p>
                <a:pPr algn="ctr"/>
                <a:r>
                  <a: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Nov 2016</a:t>
                </a:r>
              </a:p>
              <a:p>
                <a:pPr algn="ctr"/>
                <a:r>
                  <a:rPr lang="en-US" altLang="zh-CN" sz="10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Sep 2016</a:t>
                </a:r>
              </a:p>
              <a:p>
                <a:pPr algn="ctr"/>
                <a:r>
                  <a:rPr lang="en-US" altLang="zh-CN" sz="10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Nov 2016</a:t>
                </a:r>
              </a:p>
            </p:txBody>
          </p:sp>
        </p:grpSp>
        <p:grpSp>
          <p:nvGrpSpPr>
            <p:cNvPr id="61" name="Group 42"/>
            <p:cNvGrpSpPr/>
            <p:nvPr/>
          </p:nvGrpSpPr>
          <p:grpSpPr>
            <a:xfrm>
              <a:off x="8229" y="3431"/>
              <a:ext cx="1984" cy="1984"/>
              <a:chOff x="569487" y="2043501"/>
              <a:chExt cx="1346792" cy="1346792"/>
            </a:xfrm>
          </p:grpSpPr>
          <p:sp>
            <p:nvSpPr>
              <p:cNvPr id="62" name="Teardrop 43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Box 25"/>
              <p:cNvSpPr txBox="1"/>
              <p:nvPr/>
            </p:nvSpPr>
            <p:spPr>
              <a:xfrm>
                <a:off x="594800" y="2123343"/>
                <a:ext cx="1273358" cy="1173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Frequent Updates</a:t>
                </a:r>
              </a:p>
              <a:p>
                <a:pPr algn="ctr"/>
                <a:r>
                  <a: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 …</a:t>
                </a:r>
              </a:p>
              <a:p>
                <a:pPr algn="ctr"/>
                <a:r>
                  <a:rPr lang="en-US" sz="10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 2017</a:t>
                </a:r>
              </a:p>
              <a:p>
                <a:pPr algn="ctr"/>
                <a:r>
                  <a:rPr lang="en-US" sz="10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Jul 2017</a:t>
                </a:r>
              </a:p>
            </p:txBody>
          </p:sp>
        </p:grpSp>
        <p:grpSp>
          <p:nvGrpSpPr>
            <p:cNvPr id="64" name="Group 34"/>
            <p:cNvGrpSpPr/>
            <p:nvPr/>
          </p:nvGrpSpPr>
          <p:grpSpPr>
            <a:xfrm>
              <a:off x="10172" y="3431"/>
              <a:ext cx="1984" cy="1984"/>
              <a:chOff x="569487" y="2043501"/>
              <a:chExt cx="1346792" cy="1346792"/>
            </a:xfrm>
          </p:grpSpPr>
          <p:sp>
            <p:nvSpPr>
              <p:cNvPr id="65" name="Teardrop 35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rgbClr val="1768B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TextBox 28"/>
              <p:cNvSpPr txBox="1"/>
              <p:nvPr/>
            </p:nvSpPr>
            <p:spPr>
              <a:xfrm>
                <a:off x="594800" y="2386020"/>
                <a:ext cx="1273358" cy="544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 2017</a:t>
                </a:r>
              </a:p>
              <a:p>
                <a:pPr algn="ctr"/>
                <a:r>
                  <a:rPr lang="en-US" sz="10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Feb 2018</a:t>
                </a:r>
              </a:p>
            </p:txBody>
          </p:sp>
        </p:grpSp>
        <p:sp>
          <p:nvSpPr>
            <p:cNvPr id="67" name="TextBox 29"/>
            <p:cNvSpPr txBox="1"/>
            <p:nvPr/>
          </p:nvSpPr>
          <p:spPr>
            <a:xfrm>
              <a:off x="573" y="6405"/>
              <a:ext cx="1512" cy="1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CGP Formed Up</a:t>
              </a:r>
            </a:p>
          </p:txBody>
        </p:sp>
        <p:sp>
          <p:nvSpPr>
            <p:cNvPr id="68" name="TextBox 30"/>
            <p:cNvSpPr txBox="1"/>
            <p:nvPr/>
          </p:nvSpPr>
          <p:spPr>
            <a:xfrm>
              <a:off x="1807" y="2149"/>
              <a:ext cx="3340" cy="1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CJ </a:t>
              </a:r>
              <a:r>
                <a:rPr lang="en-US" altLang="zh-CN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Meeting@Dallas</a:t>
              </a:r>
            </a:p>
            <a:p>
              <a:pPr algn="ctr"/>
              <a:r>
                <a:rPr lang="en-US" altLang="zh-CN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CDNC Meeting@Tapei</a:t>
              </a:r>
            </a:p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CJK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Meeting@Seoul</a:t>
              </a:r>
            </a:p>
          </p:txBody>
        </p:sp>
        <p:sp>
          <p:nvSpPr>
            <p:cNvPr id="69" name="TextBox 31"/>
            <p:cNvSpPr txBox="1"/>
            <p:nvPr/>
          </p:nvSpPr>
          <p:spPr>
            <a:xfrm>
              <a:off x="6033" y="2390"/>
              <a:ext cx="2847" cy="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CK </a:t>
              </a:r>
              <a:r>
                <a:rPr lang="en-US" altLang="zh-CN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Meeting@Taipei</a:t>
              </a:r>
              <a:endParaRPr lang="en-US" altLang="zh-CN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CK </a:t>
              </a:r>
              <a:r>
                <a:rPr lang="en-US" altLang="zh-CN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Meeting@Seoul</a:t>
              </a:r>
            </a:p>
          </p:txBody>
        </p:sp>
        <p:sp>
          <p:nvSpPr>
            <p:cNvPr id="70" name="TextBox 32"/>
            <p:cNvSpPr txBox="1"/>
            <p:nvPr/>
          </p:nvSpPr>
          <p:spPr>
            <a:xfrm>
              <a:off x="8410" y="6508"/>
              <a:ext cx="1511" cy="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Proposal v8</a:t>
              </a:r>
            </a:p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Proposal v9</a:t>
              </a:r>
            </a:p>
          </p:txBody>
        </p:sp>
        <p:sp>
          <p:nvSpPr>
            <p:cNvPr id="71" name="TextBox 33"/>
            <p:cNvSpPr txBox="1"/>
            <p:nvPr/>
          </p:nvSpPr>
          <p:spPr>
            <a:xfrm>
              <a:off x="10277" y="6504"/>
              <a:ext cx="1720" cy="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Proposal v10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IP Feedback 201802</a:t>
              </a:r>
            </a:p>
          </p:txBody>
        </p:sp>
        <p:sp>
          <p:nvSpPr>
            <p:cNvPr id="72" name="矩形 71"/>
            <p:cNvSpPr/>
            <p:nvPr/>
          </p:nvSpPr>
          <p:spPr>
            <a:xfrm>
              <a:off x="2362" y="6421"/>
              <a:ext cx="1861" cy="2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CGP Base Repertoire &amp;</a:t>
              </a:r>
            </a:p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Variant Extension Review</a:t>
              </a:r>
            </a:p>
          </p:txBody>
        </p:sp>
        <p:sp>
          <p:nvSpPr>
            <p:cNvPr id="73" name="TextBox 40"/>
            <p:cNvSpPr txBox="1"/>
            <p:nvPr/>
          </p:nvSpPr>
          <p:spPr>
            <a:xfrm>
              <a:off x="4078" y="1188"/>
              <a:ext cx="2805" cy="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CJK </a:t>
              </a:r>
              <a:r>
                <a:rPr lang="en-US" altLang="zh-CN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Meeting@Beijing</a:t>
              </a:r>
            </a:p>
          </p:txBody>
        </p:sp>
        <p:sp>
          <p:nvSpPr>
            <p:cNvPr id="74" name="TextBox 40"/>
            <p:cNvSpPr txBox="1"/>
            <p:nvPr/>
          </p:nvSpPr>
          <p:spPr>
            <a:xfrm>
              <a:off x="4339" y="6460"/>
              <a:ext cx="1754" cy="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CGP Proposal Draft v1</a:t>
              </a:r>
            </a:p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IP Feedback</a:t>
              </a:r>
            </a:p>
          </p:txBody>
        </p:sp>
        <p:sp>
          <p:nvSpPr>
            <p:cNvPr id="75" name="TextBox 40"/>
            <p:cNvSpPr txBox="1"/>
            <p:nvPr/>
          </p:nvSpPr>
          <p:spPr>
            <a:xfrm>
              <a:off x="6486" y="6508"/>
              <a:ext cx="1681" cy="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CGP Proposal Draft v2</a:t>
              </a:r>
            </a:p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IP Feedback</a:t>
              </a:r>
            </a:p>
          </p:txBody>
        </p:sp>
        <p:sp>
          <p:nvSpPr>
            <p:cNvPr id="76" name="TextBox 40"/>
            <p:cNvSpPr txBox="1"/>
            <p:nvPr/>
          </p:nvSpPr>
          <p:spPr>
            <a:xfrm>
              <a:off x="9679" y="2402"/>
              <a:ext cx="3231" cy="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Repertoire Size</a:t>
              </a:r>
            </a:p>
            <a:p>
              <a:pPr algn="ctr"/>
              <a:r>
                <a:rPr lang="en-US" altLang="zh-CN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Limited Labels number</a:t>
              </a:r>
            </a:p>
          </p:txBody>
        </p:sp>
        <p:sp>
          <p:nvSpPr>
            <p:cNvPr id="77" name="文本框 4"/>
            <p:cNvSpPr txBox="1"/>
            <p:nvPr/>
          </p:nvSpPr>
          <p:spPr>
            <a:xfrm>
              <a:off x="12121" y="6591"/>
              <a:ext cx="1736" cy="148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200" dirty="0">
                  <a:effectLst/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Proposal v11</a:t>
              </a:r>
            </a:p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IP Feedback 201812</a:t>
              </a:r>
            </a:p>
            <a:p>
              <a:pPr algn="ctr"/>
              <a:endParaRPr lang="en-US" altLang="zh-CN" sz="120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</p:txBody>
        </p:sp>
        <p:grpSp>
          <p:nvGrpSpPr>
            <p:cNvPr id="78" name="Group 17"/>
            <p:cNvGrpSpPr/>
            <p:nvPr/>
          </p:nvGrpSpPr>
          <p:grpSpPr>
            <a:xfrm>
              <a:off x="12120" y="3513"/>
              <a:ext cx="1984" cy="2794"/>
              <a:chOff x="2105815" y="2043501"/>
              <a:chExt cx="1346792" cy="1897087"/>
            </a:xfrm>
          </p:grpSpPr>
          <p:sp>
            <p:nvSpPr>
              <p:cNvPr id="79" name="Oval 12"/>
              <p:cNvSpPr/>
              <p:nvPr/>
            </p:nvSpPr>
            <p:spPr>
              <a:xfrm>
                <a:off x="2690831" y="3762814"/>
                <a:ext cx="177774" cy="177774"/>
              </a:xfrm>
              <a:prstGeom prst="ellipse">
                <a:avLst/>
              </a:prstGeom>
              <a:solidFill>
                <a:srgbClr val="1B6F7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0" name="Group 21"/>
              <p:cNvGrpSpPr/>
              <p:nvPr/>
            </p:nvGrpSpPr>
            <p:grpSpPr>
              <a:xfrm>
                <a:off x="2105815" y="2043501"/>
                <a:ext cx="1346792" cy="1346792"/>
                <a:chOff x="569487" y="2043501"/>
                <a:chExt cx="1346792" cy="1346792"/>
              </a:xfrm>
            </p:grpSpPr>
            <p:sp>
              <p:nvSpPr>
                <p:cNvPr id="81" name="Teardrop 22"/>
                <p:cNvSpPr/>
                <p:nvPr/>
              </p:nvSpPr>
              <p:spPr>
                <a:xfrm rot="8100000">
                  <a:off x="569487" y="2043501"/>
                  <a:ext cx="1346792" cy="1346792"/>
                </a:xfrm>
                <a:prstGeom prst="teardrop">
                  <a:avLst>
                    <a:gd name="adj" fmla="val 96125"/>
                  </a:avLst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TextBox 44"/>
                <p:cNvSpPr txBox="1"/>
                <p:nvPr/>
              </p:nvSpPr>
              <p:spPr>
                <a:xfrm>
                  <a:off x="594800" y="2335403"/>
                  <a:ext cx="1273358" cy="9641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Apr 2018</a:t>
                  </a:r>
                </a:p>
                <a:p>
                  <a:pPr algn="ctr"/>
                  <a:r>
                    <a:rPr lang="en-US" altLang="zh-CN" sz="1000" dirty="0">
                      <a:solidFill>
                        <a:srgbClr val="FFFF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Aug 2018</a:t>
                  </a:r>
                </a:p>
                <a:p>
                  <a:pPr algn="ctr"/>
                  <a:r>
                    <a:rPr lang="en-US" altLang="zh-CN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Oct 2018</a:t>
                  </a:r>
                </a:p>
                <a:p>
                  <a:pPr algn="ctr"/>
                  <a:r>
                    <a:rPr lang="en-US" altLang="zh-CN" sz="1000" dirty="0">
                      <a:solidFill>
                        <a:srgbClr val="FFFF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Dec 2018</a:t>
                  </a:r>
                </a:p>
              </p:txBody>
            </p:sp>
          </p:grpSp>
        </p:grpSp>
        <p:sp>
          <p:nvSpPr>
            <p:cNvPr id="83" name="Oval 14"/>
            <p:cNvSpPr/>
            <p:nvPr/>
          </p:nvSpPr>
          <p:spPr>
            <a:xfrm>
              <a:off x="14928" y="6066"/>
              <a:ext cx="262" cy="262"/>
            </a:xfrm>
            <a:prstGeom prst="ellipse">
              <a:avLst/>
            </a:prstGeom>
            <a:solidFill>
              <a:srgbClr val="EA90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4" name="Group 24"/>
            <p:cNvGrpSpPr/>
            <p:nvPr/>
          </p:nvGrpSpPr>
          <p:grpSpPr>
            <a:xfrm>
              <a:off x="14041" y="3478"/>
              <a:ext cx="1984" cy="1984"/>
              <a:chOff x="569487" y="2043501"/>
              <a:chExt cx="1346792" cy="1346792"/>
            </a:xfrm>
          </p:grpSpPr>
          <p:sp>
            <p:nvSpPr>
              <p:cNvPr id="85" name="Teardrop 25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Box 53"/>
              <p:cNvSpPr txBox="1"/>
              <p:nvPr/>
            </p:nvSpPr>
            <p:spPr>
              <a:xfrm>
                <a:off x="609393" y="2604919"/>
                <a:ext cx="1273358" cy="375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Feb 2019</a:t>
                </a:r>
              </a:p>
            </p:txBody>
          </p:sp>
        </p:grpSp>
        <p:sp>
          <p:nvSpPr>
            <p:cNvPr id="87" name="文本框 4"/>
            <p:cNvSpPr txBox="1"/>
            <p:nvPr/>
          </p:nvSpPr>
          <p:spPr>
            <a:xfrm>
              <a:off x="14094" y="6539"/>
              <a:ext cx="1876" cy="98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Proposal v12</a:t>
              </a:r>
            </a:p>
          </p:txBody>
        </p:sp>
        <p:sp>
          <p:nvSpPr>
            <p:cNvPr id="88" name="TextBox 40"/>
            <p:cNvSpPr txBox="1"/>
            <p:nvPr/>
          </p:nvSpPr>
          <p:spPr>
            <a:xfrm>
              <a:off x="11841" y="1334"/>
              <a:ext cx="2805" cy="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CDNC@Beijing</a:t>
              </a:r>
              <a:endParaRPr lang="en-US" altLang="zh-CN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zh-CN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CDNC@Beijing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054E06F-8201-EA4D-B12E-6CEEB71E2EA7}"/>
              </a:ext>
            </a:extLst>
          </p:cNvPr>
          <p:cNvCxnSpPr>
            <a:cxnSpLocks/>
            <a:stCxn id="73" idx="2"/>
          </p:cNvCxnSpPr>
          <p:nvPr/>
        </p:nvCxnSpPr>
        <p:spPr>
          <a:xfrm flipH="1">
            <a:off x="2873096" y="1848876"/>
            <a:ext cx="1" cy="50646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27D6BD9-F4BD-9B4E-A4FB-D75200F39A2D}"/>
              </a:ext>
            </a:extLst>
          </p:cNvPr>
          <p:cNvCxnSpPr>
            <a:cxnSpLocks/>
          </p:cNvCxnSpPr>
          <p:nvPr/>
        </p:nvCxnSpPr>
        <p:spPr>
          <a:xfrm flipH="1">
            <a:off x="7353892" y="1922376"/>
            <a:ext cx="1" cy="50646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98963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</p:spPr>
        <p:txBody>
          <a:bodyPr/>
          <a:lstStyle/>
          <a:p>
            <a:r>
              <a:rPr lang="en-US" dirty="0"/>
              <a:t>CGP  </a:t>
            </a:r>
            <a:r>
              <a:rPr dirty="0">
                <a:sym typeface="+mn-ea"/>
              </a:rPr>
              <a:t>CJK Coordination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3823" y="881494"/>
            <a:ext cx="7782939" cy="3619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>
              <a:defRPr lang="en-US"/>
            </a:defPPr>
            <a:lvl1pPr marL="342900" indent="-34290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600">
                <a:solidFill>
                  <a:srgbClr val="000000"/>
                </a:solidFill>
              </a:defRPr>
            </a:lvl1pPr>
            <a:lvl2pPr marL="798513" lvl="1" indent="-341313">
              <a:spcBef>
                <a:spcPts val="600"/>
              </a:spcBef>
              <a:buSzPct val="75000"/>
              <a:buFont typeface="Wingdings" panose="05000000000000000000" pitchFamily="2" charset="2"/>
              <a:buChar char=""/>
              <a:defRPr sz="16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1900">
                <a:solidFill>
                  <a:srgbClr val="000000"/>
                </a:solidFill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1900">
                <a:solidFill>
                  <a:srgbClr val="000000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altLang="zh-CN" sz="1800" dirty="0"/>
              <a:t>Script and Languages Covered</a:t>
            </a:r>
            <a:endParaRPr lang="zh-CN" altLang="zh-CN" sz="1800" dirty="0"/>
          </a:p>
        </p:txBody>
      </p:sp>
      <p:sp>
        <p:nvSpPr>
          <p:cNvPr id="4" name="Chevron 50"/>
          <p:cNvSpPr/>
          <p:nvPr/>
        </p:nvSpPr>
        <p:spPr>
          <a:xfrm>
            <a:off x="203200" y="34451"/>
            <a:ext cx="1095022" cy="552571"/>
          </a:xfrm>
          <a:prstGeom prst="chevron">
            <a:avLst>
              <a:gd name="adj" fmla="val 270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US" sz="2300" dirty="0">
                <a:solidFill>
                  <a:prstClr val="white"/>
                </a:solidFill>
                <a:cs typeface="Arial" panose="020B0604020202020204"/>
              </a:rPr>
              <a:t>2</a:t>
            </a: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23" y="3250093"/>
            <a:ext cx="4077970" cy="2809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886419"/>
              </p:ext>
            </p:extLst>
          </p:nvPr>
        </p:nvGraphicFramePr>
        <p:xfrm>
          <a:off x="513823" y="1243473"/>
          <a:ext cx="7692628" cy="1612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4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1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70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Language</a:t>
                      </a:r>
                      <a:endParaRPr lang="zh-CN" sz="1400" b="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ISO 15924 Code</a:t>
                      </a:r>
                      <a:endParaRPr lang="zh-CN" sz="1400" b="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Countries</a:t>
                      </a:r>
                      <a:endParaRPr lang="zh-CN" sz="1400" b="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Local Names of the Script</a:t>
                      </a:r>
                      <a:endParaRPr lang="zh-CN" sz="1400" b="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49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</a:rPr>
                        <a:t>Chinese</a:t>
                      </a:r>
                      <a:endParaRPr lang="zh-CN" sz="1400" b="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kern="100" dirty="0" err="1">
                          <a:effectLst/>
                        </a:rPr>
                        <a:t>cdo</a:t>
                      </a:r>
                      <a:r>
                        <a:rPr lang="en-US" sz="1400" b="0" kern="100" dirty="0">
                          <a:effectLst/>
                        </a:rPr>
                        <a:t>, </a:t>
                      </a:r>
                      <a:r>
                        <a:rPr lang="en-US" sz="1400" b="0" kern="100" dirty="0" err="1">
                          <a:effectLst/>
                        </a:rPr>
                        <a:t>cjy</a:t>
                      </a:r>
                      <a:r>
                        <a:rPr lang="en-US" sz="1400" b="0" kern="100" dirty="0">
                          <a:effectLst/>
                        </a:rPr>
                        <a:t>, </a:t>
                      </a:r>
                      <a:r>
                        <a:rPr lang="en-US" sz="1400" b="0" kern="100" dirty="0" err="1">
                          <a:effectLst/>
                        </a:rPr>
                        <a:t>cmn</a:t>
                      </a:r>
                      <a:r>
                        <a:rPr lang="en-US" sz="1400" b="0" kern="100" dirty="0">
                          <a:effectLst/>
                        </a:rPr>
                        <a:t>, </a:t>
                      </a:r>
                      <a:r>
                        <a:rPr lang="en-US" sz="1400" b="0" kern="100" dirty="0" err="1">
                          <a:effectLst/>
                        </a:rPr>
                        <a:t>cpx</a:t>
                      </a:r>
                      <a:r>
                        <a:rPr lang="en-US" sz="1400" b="0" kern="100" dirty="0">
                          <a:effectLst/>
                        </a:rPr>
                        <a:t>, </a:t>
                      </a:r>
                      <a:r>
                        <a:rPr lang="en-US" sz="1400" b="0" kern="100" dirty="0" err="1">
                          <a:effectLst/>
                        </a:rPr>
                        <a:t>czh</a:t>
                      </a:r>
                      <a:r>
                        <a:rPr lang="en-US" sz="1400" b="0" kern="100" dirty="0">
                          <a:effectLst/>
                        </a:rPr>
                        <a:t>, </a:t>
                      </a:r>
                      <a:r>
                        <a:rPr lang="en-US" sz="1400" b="0" kern="100" dirty="0" err="1">
                          <a:effectLst/>
                        </a:rPr>
                        <a:t>czo</a:t>
                      </a:r>
                      <a:r>
                        <a:rPr lang="en-US" sz="1400" b="0" kern="100" dirty="0">
                          <a:effectLst/>
                        </a:rPr>
                        <a:t>, </a:t>
                      </a:r>
                      <a:r>
                        <a:rPr lang="en-US" sz="1400" b="0" kern="100" dirty="0" err="1">
                          <a:effectLst/>
                        </a:rPr>
                        <a:t>gan</a:t>
                      </a:r>
                      <a:r>
                        <a:rPr lang="en-US" sz="1400" b="0" kern="100" dirty="0">
                          <a:effectLst/>
                        </a:rPr>
                        <a:t>, </a:t>
                      </a:r>
                      <a:r>
                        <a:rPr lang="en-US" sz="1400" b="0" kern="100" dirty="0" err="1">
                          <a:effectLst/>
                        </a:rPr>
                        <a:t>hak</a:t>
                      </a:r>
                      <a:r>
                        <a:rPr lang="en-US" sz="1400" b="0" kern="100" dirty="0">
                          <a:effectLst/>
                        </a:rPr>
                        <a:t>, </a:t>
                      </a:r>
                      <a:r>
                        <a:rPr lang="en-US" sz="1400" b="0" kern="100" dirty="0" err="1">
                          <a:effectLst/>
                        </a:rPr>
                        <a:t>hsn</a:t>
                      </a:r>
                      <a:r>
                        <a:rPr lang="en-US" sz="1400" b="0" kern="100" dirty="0">
                          <a:effectLst/>
                        </a:rPr>
                        <a:t>, </a:t>
                      </a:r>
                      <a:r>
                        <a:rPr lang="en-US" sz="1400" b="0" kern="100" dirty="0" err="1">
                          <a:effectLst/>
                        </a:rPr>
                        <a:t>lzh</a:t>
                      </a:r>
                      <a:r>
                        <a:rPr lang="en-US" sz="1400" b="0" kern="100" dirty="0">
                          <a:effectLst/>
                        </a:rPr>
                        <a:t>, </a:t>
                      </a:r>
                      <a:r>
                        <a:rPr lang="en-US" sz="1400" b="0" kern="100" dirty="0" err="1">
                          <a:effectLst/>
                        </a:rPr>
                        <a:t>mnp</a:t>
                      </a:r>
                      <a:r>
                        <a:rPr lang="en-US" sz="1400" b="0" kern="100" dirty="0">
                          <a:effectLst/>
                        </a:rPr>
                        <a:t>, nan, </a:t>
                      </a:r>
                      <a:r>
                        <a:rPr lang="en-US" sz="1400" b="0" kern="100" dirty="0" err="1">
                          <a:effectLst/>
                        </a:rPr>
                        <a:t>wuu</a:t>
                      </a:r>
                      <a:r>
                        <a:rPr lang="en-US" sz="1400" b="0" kern="100" dirty="0">
                          <a:effectLst/>
                        </a:rPr>
                        <a:t>, </a:t>
                      </a:r>
                      <a:r>
                        <a:rPr lang="en-US" sz="1400" b="0" kern="100" dirty="0" err="1">
                          <a:effectLst/>
                        </a:rPr>
                        <a:t>yue</a:t>
                      </a:r>
                      <a:r>
                        <a:rPr lang="en-US" sz="1400" b="0" kern="100" dirty="0">
                          <a:effectLst/>
                        </a:rPr>
                        <a:t>, </a:t>
                      </a:r>
                      <a:r>
                        <a:rPr lang="en-US" sz="1400" b="0" kern="100" dirty="0" err="1">
                          <a:effectLst/>
                        </a:rPr>
                        <a:t>zho</a:t>
                      </a:r>
                      <a:endParaRPr lang="zh-CN" sz="1400" b="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China</a:t>
                      </a:r>
                      <a:endParaRPr lang="zh-CN" sz="1400" b="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</a:rPr>
                        <a:t>汉字</a:t>
                      </a:r>
                      <a:r>
                        <a:rPr lang="en-US" sz="1400" b="0" kern="100" dirty="0">
                          <a:effectLst/>
                        </a:rPr>
                        <a:t> Hanzi</a:t>
                      </a:r>
                      <a:endParaRPr lang="zh-CN" sz="1400" b="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70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</a:rPr>
                        <a:t>Japanese</a:t>
                      </a:r>
                      <a:endParaRPr lang="zh-CN" sz="1400" b="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 err="1">
                          <a:effectLst/>
                        </a:rPr>
                        <a:t>jpn</a:t>
                      </a:r>
                      <a:endParaRPr lang="zh-CN" sz="1400" b="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Japan</a:t>
                      </a:r>
                      <a:endParaRPr lang="zh-CN" sz="1400" b="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</a:rPr>
                        <a:t>漢字</a:t>
                      </a:r>
                      <a:r>
                        <a:rPr lang="en-US" sz="1400" b="0" kern="100" dirty="0">
                          <a:effectLst/>
                        </a:rPr>
                        <a:t> Kanji</a:t>
                      </a:r>
                      <a:endParaRPr lang="zh-CN" sz="1400" b="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70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</a:rPr>
                        <a:t>Korean</a:t>
                      </a:r>
                      <a:endParaRPr lang="zh-CN" sz="1400" b="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 err="1">
                          <a:effectLst/>
                        </a:rPr>
                        <a:t>kor</a:t>
                      </a:r>
                      <a:endParaRPr lang="zh-CN" sz="1400" b="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Korea</a:t>
                      </a:r>
                      <a:endParaRPr lang="zh-CN" sz="1400" b="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</a:rPr>
                        <a:t>한자</a:t>
                      </a:r>
                      <a:r>
                        <a:rPr lang="en-US" sz="1400" b="0" kern="100" dirty="0">
                          <a:effectLst/>
                        </a:rPr>
                        <a:t> Hanja</a:t>
                      </a:r>
                      <a:endParaRPr lang="zh-CN" sz="1400" b="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1" name="图片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290" y="3250093"/>
            <a:ext cx="3529965" cy="280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9182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410" y="46179"/>
            <a:ext cx="6929445" cy="450663"/>
          </a:xfrm>
        </p:spPr>
        <p:txBody>
          <a:bodyPr/>
          <a:lstStyle/>
          <a:p>
            <a:r>
              <a:rPr lang="en-US" dirty="0"/>
              <a:t>CJK Coordination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8813" y="972230"/>
            <a:ext cx="8338523" cy="8617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342900" indent="-34290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600">
                <a:solidFill>
                  <a:srgbClr val="000000"/>
                </a:solidFill>
              </a:defRPr>
            </a:lvl1pPr>
            <a:lvl2pPr marL="798513" lvl="1" indent="-341313">
              <a:spcBef>
                <a:spcPts val="600"/>
              </a:spcBef>
              <a:buSzPct val="75000"/>
              <a:buFont typeface="Wingdings" panose="05000000000000000000" pitchFamily="2" charset="2"/>
              <a:buChar char=""/>
              <a:defRPr sz="16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1900">
                <a:solidFill>
                  <a:srgbClr val="000000"/>
                </a:solidFill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1900">
                <a:solidFill>
                  <a:srgbClr val="000000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altLang="zh-CN" sz="1900" dirty="0"/>
              <a:t>Coordination within CGP</a:t>
            </a:r>
          </a:p>
          <a:p>
            <a:pPr lvl="1"/>
            <a:r>
              <a:rPr lang="en-US" altLang="zh-CN" sz="1900" dirty="0" err="1">
                <a:sym typeface="+mn-ea"/>
              </a:rPr>
              <a:t>Repertoire = CDNC + dotAsia</a:t>
            </a:r>
          </a:p>
          <a:p>
            <a:pPr lvl="1"/>
            <a:r>
              <a:rPr lang="en-US" altLang="zh-CN" sz="1900" dirty="0" err="1">
                <a:sym typeface="+mn-ea"/>
              </a:rPr>
              <a:t>Variant Mappings = CDNC + dotAsia + CGP Internal Review</a:t>
            </a:r>
            <a:endParaRPr lang="en-US" altLang="zh-CN" sz="1900" dirty="0"/>
          </a:p>
        </p:txBody>
      </p:sp>
      <p:sp>
        <p:nvSpPr>
          <p:cNvPr id="7" name="Chevron 50"/>
          <p:cNvSpPr/>
          <p:nvPr/>
        </p:nvSpPr>
        <p:spPr>
          <a:xfrm>
            <a:off x="225294" y="70587"/>
            <a:ext cx="1140178" cy="516435"/>
          </a:xfrm>
          <a:prstGeom prst="chevron">
            <a:avLst>
              <a:gd name="adj" fmla="val 270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US" sz="2300" dirty="0">
                <a:solidFill>
                  <a:prstClr val="white"/>
                </a:solidFill>
                <a:cs typeface="Arial" panose="020B0604020202020204"/>
              </a:rPr>
              <a:t>2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261516" y="2178755"/>
            <a:ext cx="5392351" cy="4027703"/>
            <a:chOff x="3547" y="2204"/>
            <a:chExt cx="8890" cy="7166"/>
          </a:xfrm>
        </p:grpSpPr>
        <p:sp>
          <p:nvSpPr>
            <p:cNvPr id="10" name="矩形 9"/>
            <p:cNvSpPr/>
            <p:nvPr/>
          </p:nvSpPr>
          <p:spPr>
            <a:xfrm>
              <a:off x="5155" y="4060"/>
              <a:ext cx="5170" cy="423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155" y="3535"/>
              <a:ext cx="5188" cy="474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zh-CN" sz="1200" b="1" dirty="0" err="1">
                  <a:solidFill>
                    <a:schemeClr val="accent1"/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dotAsia</a:t>
              </a:r>
              <a:r>
                <a:rPr lang="en-US" altLang="zh-CN" sz="1200" b="1" dirty="0">
                  <a:solidFill>
                    <a:schemeClr val="accent1"/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 122</a:t>
              </a:r>
              <a:endParaRPr lang="en-US" altLang="zh-CN" sz="1000" b="1" dirty="0">
                <a:solidFill>
                  <a:schemeClr val="accent1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endParaRPr>
            </a:p>
            <a:p>
              <a:pPr algn="r"/>
              <a:endParaRPr lang="zh-CN" altLang="en-US" sz="1000" b="1" dirty="0">
                <a:solidFill>
                  <a:schemeClr val="accent1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endParaRPr>
            </a:p>
            <a:p>
              <a:pPr algn="r"/>
              <a:endParaRPr lang="zh-CN" altLang="en-US" sz="1000" b="1" dirty="0">
                <a:solidFill>
                  <a:schemeClr val="accent1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endParaRPr>
            </a:p>
            <a:p>
              <a:pPr algn="r"/>
              <a:endParaRPr lang="zh-CN" altLang="en-US" sz="1000" b="1" dirty="0">
                <a:solidFill>
                  <a:schemeClr val="accent1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endParaRPr>
            </a:p>
            <a:p>
              <a:pPr algn="r"/>
              <a:endParaRPr lang="zh-CN" altLang="en-US" sz="1000" b="1" dirty="0">
                <a:solidFill>
                  <a:schemeClr val="accent1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endParaRPr>
            </a:p>
            <a:p>
              <a:pPr algn="r"/>
              <a:endParaRPr lang="zh-CN" altLang="en-US" sz="1000" b="1" dirty="0">
                <a:solidFill>
                  <a:schemeClr val="accent1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endParaRPr>
            </a:p>
            <a:p>
              <a:pPr algn="r"/>
              <a:endParaRPr lang="zh-CN" altLang="en-US" sz="1000" b="1" dirty="0">
                <a:solidFill>
                  <a:schemeClr val="accent1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endParaRPr>
            </a:p>
            <a:p>
              <a:pPr algn="r"/>
              <a:endParaRPr lang="zh-CN" altLang="en-US" sz="1000" b="1" dirty="0">
                <a:solidFill>
                  <a:schemeClr val="accent1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endParaRPr>
            </a:p>
            <a:p>
              <a:pPr algn="r"/>
              <a:endParaRPr lang="zh-CN" altLang="en-US" sz="1000" b="1" dirty="0">
                <a:solidFill>
                  <a:schemeClr val="accent1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endParaRPr>
            </a:p>
            <a:p>
              <a:pPr algn="r"/>
              <a:endParaRPr lang="zh-CN" altLang="en-US" sz="1000" b="1" dirty="0">
                <a:solidFill>
                  <a:schemeClr val="accent1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endParaRPr>
            </a:p>
            <a:p>
              <a:pPr algn="r"/>
              <a:endParaRPr lang="zh-CN" altLang="en-US" sz="1000" b="1" dirty="0">
                <a:solidFill>
                  <a:schemeClr val="accent1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endParaRPr>
            </a:p>
            <a:p>
              <a:pPr algn="r"/>
              <a:endParaRPr lang="zh-CN" altLang="en-US" sz="1000" b="1" dirty="0">
                <a:solidFill>
                  <a:schemeClr val="accent1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endParaRPr>
            </a:p>
            <a:p>
              <a:pPr algn="r"/>
              <a:endParaRPr lang="zh-CN" altLang="en-US" sz="1000" b="1" dirty="0">
                <a:solidFill>
                  <a:schemeClr val="accent1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173" y="4077"/>
              <a:ext cx="5153" cy="4389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0000"/>
              </a:schemeClr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altLang="zh-CN" sz="12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CDNC &amp; </a:t>
              </a:r>
              <a:r>
                <a:rPr lang="en-US" altLang="zh-CN" sz="1200" b="1" dirty="0" err="1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dotAsia</a:t>
              </a:r>
              <a:r>
                <a:rPr lang="en-US" altLang="zh-CN" sz="12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 19561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3723" y="3212"/>
              <a:ext cx="6620" cy="5081"/>
            </a:xfrm>
            <a:prstGeom prst="rect">
              <a:avLst/>
            </a:prstGeom>
            <a:noFill/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altLang="zh-CN" sz="1400" dirty="0"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MSR2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3547" y="2204"/>
              <a:ext cx="6778" cy="6262"/>
            </a:xfrm>
            <a:prstGeom prst="rect">
              <a:avLst/>
            </a:prstGeom>
            <a:noFill/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altLang="zh-CN" sz="1400" dirty="0"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MSR3</a:t>
              </a:r>
            </a:p>
          </p:txBody>
        </p:sp>
        <p:sp>
          <p:nvSpPr>
            <p:cNvPr id="15" name="右大括号 14"/>
            <p:cNvSpPr/>
            <p:nvPr/>
          </p:nvSpPr>
          <p:spPr>
            <a:xfrm>
              <a:off x="10343" y="3535"/>
              <a:ext cx="374" cy="4758"/>
            </a:xfrm>
            <a:prstGeom prst="rightBrace">
              <a:avLst>
                <a:gd name="adj1" fmla="val 72904"/>
                <a:gd name="adj2" fmla="val 5001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986" y="5406"/>
              <a:ext cx="1451" cy="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>
                  <a:latin typeface="Arial" panose="020B0604020202020204" pitchFamily="34" charset="0"/>
                  <a:cs typeface="Arial" panose="020B0604020202020204" pitchFamily="34" charset="0"/>
                </a:rPr>
                <a:t>dotAsia</a:t>
              </a:r>
            </a:p>
            <a:p>
              <a:r>
                <a:rPr lang="en-US" altLang="zh-CN" sz="1400">
                  <a:latin typeface="Arial" panose="020B0604020202020204" pitchFamily="34" charset="0"/>
                  <a:cs typeface="Arial" panose="020B0604020202020204" pitchFamily="34" charset="0"/>
                </a:rPr>
                <a:t>19683</a:t>
              </a:r>
            </a:p>
          </p:txBody>
        </p:sp>
        <p:sp>
          <p:nvSpPr>
            <p:cNvPr id="17" name="右大括号 16"/>
            <p:cNvSpPr/>
            <p:nvPr/>
          </p:nvSpPr>
          <p:spPr>
            <a:xfrm flipH="1">
              <a:off x="4790" y="4060"/>
              <a:ext cx="365" cy="4388"/>
            </a:xfrm>
            <a:prstGeom prst="rightBrace">
              <a:avLst>
                <a:gd name="adj1" fmla="val 72904"/>
                <a:gd name="adj2" fmla="val 5001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757" y="5860"/>
              <a:ext cx="1033" cy="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>
                  <a:latin typeface="Arial" panose="020B0604020202020204" pitchFamily="34" charset="0"/>
                  <a:cs typeface="Arial" panose="020B0604020202020204" pitchFamily="34" charset="0"/>
                </a:rPr>
                <a:t>CDNC</a:t>
              </a:r>
              <a:br>
                <a:rPr lang="en-US" altLang="zh-CN" sz="10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zh-CN" sz="1000">
                  <a:latin typeface="Arial" panose="020B0604020202020204" pitchFamily="34" charset="0"/>
                  <a:cs typeface="Arial" panose="020B0604020202020204" pitchFamily="34" charset="0"/>
                </a:rPr>
                <a:t>19561</a:t>
              </a:r>
            </a:p>
          </p:txBody>
        </p:sp>
        <p:sp>
          <p:nvSpPr>
            <p:cNvPr id="19" name="圆角矩形标注 18"/>
            <p:cNvSpPr/>
            <p:nvPr/>
          </p:nvSpPr>
          <p:spPr>
            <a:xfrm>
              <a:off x="9638" y="8747"/>
              <a:ext cx="1796" cy="623"/>
            </a:xfrm>
            <a:prstGeom prst="wedgeRoundRectCallout">
              <a:avLst>
                <a:gd name="adj1" fmla="val -59296"/>
                <a:gd name="adj2" fmla="val -112419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altLang="zh-CN" sz="8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2 CDNC only </a:t>
              </a:r>
            </a:p>
            <a:p>
              <a:r>
                <a:rPr lang="en-US" altLang="zh-CN" sz="8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in MSR3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7674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410" y="46179"/>
            <a:ext cx="6929445" cy="450663"/>
          </a:xfrm>
        </p:spPr>
        <p:txBody>
          <a:bodyPr/>
          <a:lstStyle/>
          <a:p>
            <a:r>
              <a:rPr lang="en-US" dirty="0"/>
              <a:t>CJK Coordination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590" y="920379"/>
            <a:ext cx="5502943" cy="1303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342900" indent="-34290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600">
                <a:solidFill>
                  <a:srgbClr val="000000"/>
                </a:solidFill>
              </a:defRPr>
            </a:lvl1pPr>
            <a:lvl2pPr marL="798513" lvl="1" indent="-341313">
              <a:spcBef>
                <a:spcPts val="600"/>
              </a:spcBef>
              <a:buSzPct val="75000"/>
              <a:buFont typeface="Wingdings" panose="05000000000000000000" pitchFamily="2" charset="2"/>
              <a:buChar char=""/>
              <a:defRPr sz="16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1900">
                <a:solidFill>
                  <a:srgbClr val="000000"/>
                </a:solidFill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1900">
                <a:solidFill>
                  <a:srgbClr val="000000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altLang="zh-CN" sz="1900" dirty="0"/>
              <a:t>Coordination between C, (J) and K</a:t>
            </a:r>
          </a:p>
          <a:p>
            <a:pPr lvl="1"/>
            <a:r>
              <a:rPr lang="en-US" altLang="zh-CN" sz="1900" dirty="0"/>
              <a:t>445 variant mapping entries</a:t>
            </a:r>
          </a:p>
          <a:p>
            <a:pPr lvl="1"/>
            <a:r>
              <a:rPr lang="en-US" altLang="zh-CN" sz="1900" dirty="0"/>
              <a:t>146 unacceptable variant groups</a:t>
            </a:r>
          </a:p>
        </p:txBody>
      </p:sp>
      <p:sp>
        <p:nvSpPr>
          <p:cNvPr id="7" name="Chevron 50"/>
          <p:cNvSpPr/>
          <p:nvPr/>
        </p:nvSpPr>
        <p:spPr>
          <a:xfrm>
            <a:off x="180269" y="46179"/>
            <a:ext cx="1162756" cy="496031"/>
          </a:xfrm>
          <a:prstGeom prst="chevron">
            <a:avLst>
              <a:gd name="adj" fmla="val 270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US" sz="2300" dirty="0">
                <a:solidFill>
                  <a:prstClr val="white"/>
                </a:solidFill>
                <a:cs typeface="Arial" panose="020B0604020202020204"/>
              </a:rPr>
              <a:t>2</a:t>
            </a:r>
          </a:p>
        </p:txBody>
      </p:sp>
      <p:pic>
        <p:nvPicPr>
          <p:cNvPr id="1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567" y="698418"/>
            <a:ext cx="2769870" cy="25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6105" y="3439795"/>
            <a:ext cx="5876925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椭圆 3"/>
          <p:cNvSpPr/>
          <p:nvPr/>
        </p:nvSpPr>
        <p:spPr>
          <a:xfrm>
            <a:off x="71120" y="3393440"/>
            <a:ext cx="1271905" cy="775970"/>
          </a:xfrm>
          <a:prstGeom prst="ellipse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CGP</a:t>
            </a:r>
          </a:p>
        </p:txBody>
      </p:sp>
      <p:sp>
        <p:nvSpPr>
          <p:cNvPr id="5" name="椭圆 4"/>
          <p:cNvSpPr/>
          <p:nvPr/>
        </p:nvSpPr>
        <p:spPr>
          <a:xfrm>
            <a:off x="110490" y="4643120"/>
            <a:ext cx="1271905" cy="775970"/>
          </a:xfrm>
          <a:prstGeom prst="ellipse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KGP</a:t>
            </a:r>
          </a:p>
        </p:txBody>
      </p:sp>
      <p:sp>
        <p:nvSpPr>
          <p:cNvPr id="6" name="椭圆 5"/>
          <p:cNvSpPr/>
          <p:nvPr/>
        </p:nvSpPr>
        <p:spPr>
          <a:xfrm>
            <a:off x="1536065" y="3393440"/>
            <a:ext cx="1271905" cy="77597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CGP</a:t>
            </a:r>
          </a:p>
        </p:txBody>
      </p:sp>
      <p:sp>
        <p:nvSpPr>
          <p:cNvPr id="8" name="椭圆 7"/>
          <p:cNvSpPr/>
          <p:nvPr/>
        </p:nvSpPr>
        <p:spPr>
          <a:xfrm>
            <a:off x="1575435" y="4643120"/>
            <a:ext cx="1271905" cy="77597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KGP</a:t>
            </a:r>
          </a:p>
        </p:txBody>
      </p:sp>
      <p:sp>
        <p:nvSpPr>
          <p:cNvPr id="9" name="椭圆 8"/>
          <p:cNvSpPr/>
          <p:nvPr/>
        </p:nvSpPr>
        <p:spPr>
          <a:xfrm>
            <a:off x="1553845" y="3456940"/>
            <a:ext cx="1045210" cy="649605"/>
          </a:xfrm>
          <a:prstGeom prst="ellipse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CGP</a:t>
            </a:r>
          </a:p>
        </p:txBody>
      </p:sp>
      <p:sp>
        <p:nvSpPr>
          <p:cNvPr id="10" name="椭圆 9"/>
          <p:cNvSpPr/>
          <p:nvPr/>
        </p:nvSpPr>
        <p:spPr>
          <a:xfrm>
            <a:off x="1575435" y="4721860"/>
            <a:ext cx="1023620" cy="617855"/>
          </a:xfrm>
          <a:prstGeom prst="ellipse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KGP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11150" y="5547360"/>
            <a:ext cx="8365490" cy="7385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600" b="1" dirty="0" err="1">
                <a:cs typeface="Source Sans Pro"/>
              </a:rPr>
              <a:t>Phase0		    Phase1		    Phase2			Phase3			      Phase4</a:t>
            </a:r>
          </a:p>
          <a:p>
            <a:r>
              <a:rPr lang="en-US" altLang="zh-CN" sz="1600" b="1" dirty="0" err="1">
                <a:cs typeface="Source Sans Pro"/>
              </a:rPr>
              <a:t>			    </a:t>
            </a:r>
            <a:r>
              <a:rPr lang="en-US" altLang="zh-CN" sz="1200" dirty="0" err="1">
                <a:cs typeface="Source Sans Pro"/>
              </a:rPr>
              <a:t>Self-Review</a:t>
            </a:r>
            <a:endParaRPr lang="en-US" altLang="zh-CN" sz="1600" b="1" dirty="0" err="1">
              <a:cs typeface="Source Sans Pro"/>
            </a:endParaRPr>
          </a:p>
          <a:p>
            <a:endParaRPr lang="en-US" altLang="zh-CN" sz="1600" b="1" dirty="0" err="1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16158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Session 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Variant Considerations 					- Michel </a:t>
            </a:r>
            <a:r>
              <a:rPr lang="en-US" dirty="0" err="1"/>
              <a:t>Suignard</a:t>
            </a:r>
            <a:endParaRPr lang="en-US" dirty="0"/>
          </a:p>
          <a:p>
            <a:r>
              <a:rPr lang="en-US" dirty="0"/>
              <a:t>Update by RZ-LGR Study Group			- Dennis Tanaka</a:t>
            </a:r>
          </a:p>
          <a:p>
            <a:r>
              <a:rPr lang="en-US" dirty="0"/>
              <a:t>Community Updates </a:t>
            </a:r>
          </a:p>
          <a:p>
            <a:pPr lvl="1"/>
            <a:r>
              <a:rPr lang="en-US" dirty="0"/>
              <a:t>Chinese GP Update					- Wei WANG, </a:t>
            </a:r>
            <a:br>
              <a:rPr lang="en-US" dirty="0"/>
            </a:br>
            <a:r>
              <a:rPr lang="en-US" dirty="0"/>
              <a:t>										  Kenny HUANG</a:t>
            </a:r>
          </a:p>
          <a:p>
            <a:pPr lvl="1"/>
            <a:r>
              <a:rPr lang="en-US" dirty="0"/>
              <a:t>Japanese GP Update					- Yoshiro </a:t>
            </a:r>
            <a:r>
              <a:rPr lang="en-US" dirty="0" err="1"/>
              <a:t>Yoneya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Korean GP Update					- </a:t>
            </a:r>
            <a:r>
              <a:rPr lang="en-US" dirty="0" err="1"/>
              <a:t>Dongman</a:t>
            </a:r>
            <a:r>
              <a:rPr lang="en-US" dirty="0"/>
              <a:t> LEE</a:t>
            </a:r>
          </a:p>
          <a:p>
            <a:r>
              <a:rPr lang="en-US" dirty="0"/>
              <a:t>Q/A</a:t>
            </a:r>
          </a:p>
        </p:txBody>
      </p:sp>
    </p:spTree>
    <p:extLst>
      <p:ext uri="{BB962C8B-B14F-4D97-AF65-F5344CB8AC3E}">
        <p14:creationId xmlns:p14="http://schemas.microsoft.com/office/powerpoint/2010/main" val="3745738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271895" y="3207385"/>
          <a:ext cx="842010" cy="198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4" name="对象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71895" y="3207385"/>
                        <a:ext cx="842010" cy="198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/>
        </p:nvSpPr>
        <p:spPr>
          <a:xfrm>
            <a:off x="477987" y="94908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2800" b="1" i="0" kern="1200" baseline="0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Arial" panose="020B0604020202020204"/>
              </a:defRPr>
            </a:lvl1pPr>
          </a:lstStyle>
          <a:p>
            <a:r>
              <a:rPr lang="en-US" dirty="0"/>
              <a:t>CGP  </a:t>
            </a:r>
            <a:r>
              <a:rPr lang="en-US" altLang="zh-CN" dirty="0"/>
              <a:t>Character source</a:t>
            </a:r>
            <a:endParaRPr lang="en-US" dirty="0"/>
          </a:p>
        </p:txBody>
      </p:sp>
      <p:sp>
        <p:nvSpPr>
          <p:cNvPr id="9" name="Chevron 50"/>
          <p:cNvSpPr/>
          <p:nvPr/>
        </p:nvSpPr>
        <p:spPr>
          <a:xfrm>
            <a:off x="187373" y="8236"/>
            <a:ext cx="1178583" cy="537336"/>
          </a:xfrm>
          <a:prstGeom prst="chevron">
            <a:avLst>
              <a:gd name="adj" fmla="val 2702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US" sz="2300" dirty="0">
                <a:solidFill>
                  <a:prstClr val="white"/>
                </a:solidFill>
                <a:cs typeface="Arial" panose="020B0604020202020204"/>
              </a:rPr>
              <a:t>3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186680" y="1506220"/>
            <a:ext cx="3296285" cy="2949986"/>
            <a:chOff x="3881" y="2394"/>
            <a:chExt cx="6459" cy="6056"/>
          </a:xfrm>
        </p:grpSpPr>
        <p:sp>
          <p:nvSpPr>
            <p:cNvPr id="10" name="矩形 9"/>
            <p:cNvSpPr/>
            <p:nvPr/>
          </p:nvSpPr>
          <p:spPr>
            <a:xfrm>
              <a:off x="5155" y="4481"/>
              <a:ext cx="5170" cy="3812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155" y="4481"/>
              <a:ext cx="5170" cy="39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US" altLang="zh-CN" sz="1200" b="1" dirty="0">
                <a:solidFill>
                  <a:schemeClr val="accent5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endParaRPr>
            </a:p>
            <a:p>
              <a:endParaRPr lang="en-US" altLang="zh-CN" sz="1200" b="1" dirty="0">
                <a:solidFill>
                  <a:schemeClr val="accent5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endParaRPr>
            </a:p>
            <a:p>
              <a:r>
                <a:rPr lang="en-US" altLang="zh-CN" sz="1200" b="1" dirty="0">
                  <a:solidFill>
                    <a:schemeClr val="accent5"/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2</a:t>
              </a:r>
              <a:r>
                <a:rPr lang="en-US" altLang="zh-CN" sz="1200" b="1" dirty="0">
                  <a:solidFill>
                    <a:srgbClr val="FFC000"/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8380" y="2500"/>
              <a:ext cx="1946" cy="67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l"/>
              <a:r>
                <a:rPr lang="en-US" altLang="zh-CN" sz="700" b="1" dirty="0" err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IICORE∩JGP</a:t>
              </a:r>
            </a:p>
            <a:p>
              <a:pPr lvl="0" algn="l"/>
              <a:r>
                <a:rPr lang="en-US" altLang="zh-CN" sz="700" b="1" dirty="0" err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IICORE∩KGP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696" y="2631"/>
              <a:ext cx="644" cy="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8380" y="3209"/>
              <a:ext cx="1946" cy="3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r"/>
              <a:r>
                <a:rPr lang="en-US" altLang="zh-CN" sz="900" b="1" dirty="0" err="1">
                  <a:solidFill>
                    <a:schemeClr val="accent6"/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  <a:sym typeface="+mn-ea"/>
                </a:rPr>
                <a:t>T</a:t>
              </a:r>
              <a:r>
                <a:rPr lang="en-US" altLang="zh-CN" sz="800" b="1" dirty="0" err="1">
                  <a:solidFill>
                    <a:schemeClr val="accent6"/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  <a:sym typeface="+mn-ea"/>
                </a:rPr>
                <a:t>GSCC 18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3881" y="2394"/>
              <a:ext cx="6445" cy="6054"/>
            </a:xfrm>
            <a:prstGeom prst="rect">
              <a:avLst/>
            </a:prstGeom>
            <a:noFill/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altLang="zh-CN" sz="1200" dirty="0"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MSR3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5547" y="3614"/>
              <a:ext cx="4778" cy="4836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2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altLang="zh-CN" sz="1400" b="1" dirty="0" err="1">
                  <a:solidFill>
                    <a:schemeClr val="accent2"/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dotAsia</a:t>
              </a:r>
              <a:r>
                <a:rPr lang="en-US" altLang="zh-CN" sz="1400" b="1" dirty="0">
                  <a:solidFill>
                    <a:schemeClr val="accent2"/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 Unqiue 122</a:t>
              </a:r>
            </a:p>
          </p:txBody>
        </p:sp>
      </p:grpSp>
      <p:graphicFrame>
        <p:nvGraphicFramePr>
          <p:cNvPr id="23" name="对象 2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49095" y="3429000"/>
          <a:ext cx="842010" cy="198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6" imgW="914400" imgH="215900" progId="Equation.KSEE3">
                  <p:embed/>
                </p:oleObj>
              </mc:Choice>
              <mc:Fallback>
                <p:oleObj r:id="rId6" imgW="914400" imgH="215900" progId="Equation.KSEE3">
                  <p:embed/>
                  <p:pic>
                    <p:nvPicPr>
                      <p:cNvPr id="23" name="对象 2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9095" y="3429000"/>
                        <a:ext cx="842010" cy="198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组合 24"/>
          <p:cNvGrpSpPr/>
          <p:nvPr/>
        </p:nvGrpSpPr>
        <p:grpSpPr>
          <a:xfrm>
            <a:off x="598170" y="1506855"/>
            <a:ext cx="3296795" cy="2949575"/>
            <a:chOff x="3881" y="2394"/>
            <a:chExt cx="6460" cy="6055"/>
          </a:xfrm>
        </p:grpSpPr>
        <p:sp>
          <p:nvSpPr>
            <p:cNvPr id="26" name="矩形 25"/>
            <p:cNvSpPr/>
            <p:nvPr/>
          </p:nvSpPr>
          <p:spPr>
            <a:xfrm>
              <a:off x="5155" y="4473"/>
              <a:ext cx="5170" cy="381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155" y="4480"/>
              <a:ext cx="5170" cy="39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US" altLang="zh-CN" sz="1200" b="1" dirty="0">
                <a:solidFill>
                  <a:schemeClr val="accent5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endParaRPr>
            </a:p>
            <a:p>
              <a:endParaRPr lang="en-US" altLang="zh-CN" sz="1200" b="1" dirty="0">
                <a:solidFill>
                  <a:schemeClr val="accent5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endParaRPr>
            </a:p>
            <a:p>
              <a:r>
                <a:rPr lang="en-US" altLang="zh-CN" sz="1200" b="1" dirty="0">
                  <a:solidFill>
                    <a:schemeClr val="accent5"/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2</a:t>
              </a:r>
              <a:endParaRPr lang="en-US" altLang="zh-CN" sz="1200" b="1" dirty="0">
                <a:solidFill>
                  <a:srgbClr val="FFC00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380" y="2500"/>
              <a:ext cx="1946" cy="67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l"/>
              <a:r>
                <a:rPr lang="en-US" altLang="zh-CN" sz="700" b="1" dirty="0" err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IICORE∩JGP</a:t>
              </a:r>
            </a:p>
            <a:p>
              <a:pPr lvl="0" algn="l"/>
              <a:r>
                <a:rPr lang="en-US" altLang="zh-CN" sz="700" b="1" dirty="0" err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IICORE∩KGP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696" y="2631"/>
              <a:ext cx="644" cy="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8380" y="3209"/>
              <a:ext cx="1946" cy="3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r"/>
              <a:r>
                <a:rPr lang="en-US" altLang="zh-CN" sz="900" b="1" dirty="0" err="1">
                  <a:solidFill>
                    <a:schemeClr val="accent6"/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  <a:sym typeface="+mn-ea"/>
                </a:rPr>
                <a:t>T</a:t>
              </a:r>
              <a:r>
                <a:rPr lang="en-US" altLang="zh-CN" sz="800" b="1" dirty="0" err="1">
                  <a:solidFill>
                    <a:schemeClr val="accent6"/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  <a:sym typeface="+mn-ea"/>
                </a:rPr>
                <a:t>GSCC 18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3881" y="2394"/>
              <a:ext cx="6445" cy="6054"/>
            </a:xfrm>
            <a:prstGeom prst="rect">
              <a:avLst/>
            </a:prstGeom>
            <a:noFill/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altLang="zh-CN" sz="1200" dirty="0"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MSR3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5561" y="3614"/>
              <a:ext cx="4780" cy="4834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2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altLang="zh-CN" sz="1400" b="1" dirty="0" err="1">
                  <a:solidFill>
                    <a:schemeClr val="accent2"/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dotAsia</a:t>
              </a:r>
              <a:r>
                <a:rPr lang="en-US" altLang="zh-CN" sz="1400" b="1" dirty="0">
                  <a:solidFill>
                    <a:schemeClr val="accent2"/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 Unqiue 124</a:t>
              </a:r>
            </a:p>
          </p:txBody>
        </p:sp>
      </p:grpSp>
      <p:sp>
        <p:nvSpPr>
          <p:cNvPr id="33" name="右箭头 32"/>
          <p:cNvSpPr/>
          <p:nvPr/>
        </p:nvSpPr>
        <p:spPr>
          <a:xfrm>
            <a:off x="4310380" y="2787650"/>
            <a:ext cx="522605" cy="385445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乘号 33"/>
          <p:cNvSpPr/>
          <p:nvPr/>
        </p:nvSpPr>
        <p:spPr>
          <a:xfrm>
            <a:off x="2931795" y="1592580"/>
            <a:ext cx="872490" cy="26035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乘号 34"/>
          <p:cNvSpPr/>
          <p:nvPr/>
        </p:nvSpPr>
        <p:spPr>
          <a:xfrm>
            <a:off x="7543165" y="1606550"/>
            <a:ext cx="872490" cy="26035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乘号 35"/>
          <p:cNvSpPr/>
          <p:nvPr/>
        </p:nvSpPr>
        <p:spPr>
          <a:xfrm>
            <a:off x="2931795" y="1852930"/>
            <a:ext cx="872490" cy="26035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乘号 36"/>
          <p:cNvSpPr/>
          <p:nvPr/>
        </p:nvSpPr>
        <p:spPr>
          <a:xfrm>
            <a:off x="7543165" y="1852930"/>
            <a:ext cx="872490" cy="26035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2628265" y="3129280"/>
            <a:ext cx="635000" cy="27686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 err="1">
                <a:cs typeface="Source Sans Pro"/>
              </a:rPr>
              <a:t>19559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216775" y="3129280"/>
            <a:ext cx="635000" cy="27686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 err="1">
                <a:cs typeface="Source Sans Pro"/>
              </a:rPr>
              <a:t>19561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90880" y="3981450"/>
            <a:ext cx="1009015" cy="4305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  <a:sym typeface="+mn-ea"/>
              </a:rPr>
              <a:t>CDNC</a:t>
            </a:r>
          </a:p>
          <a:p>
            <a:r>
              <a:rPr lang="en-US" sz="1400" b="1" dirty="0" err="1">
                <a:solidFill>
                  <a:schemeClr val="accent5"/>
                </a:solidFill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5262880" y="3981450"/>
            <a:ext cx="1009015" cy="4305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  <a:sym typeface="+mn-ea"/>
              </a:rPr>
              <a:t>CDNC</a:t>
            </a:r>
          </a:p>
          <a:p>
            <a:r>
              <a:rPr lang="en-US" sz="1400" b="1" dirty="0" err="1">
                <a:solidFill>
                  <a:schemeClr val="accent5"/>
                </a:solidFill>
                <a:cs typeface="Arial" panose="020B0604020202020204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625515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456184" y="173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2800" b="1" i="0" kern="1200" baseline="0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Arial" panose="020B0604020202020204"/>
              </a:defRPr>
            </a:lvl1pPr>
          </a:lstStyle>
          <a:p>
            <a:r>
              <a:rPr lang="en-US" dirty="0"/>
              <a:t>CGP  C-K Coordination Rollback</a:t>
            </a:r>
            <a:endParaRPr lang="zh-CN" altLang="en-US" dirty="0"/>
          </a:p>
        </p:txBody>
      </p:sp>
      <p:sp>
        <p:nvSpPr>
          <p:cNvPr id="9" name="Chevron 50"/>
          <p:cNvSpPr/>
          <p:nvPr/>
        </p:nvSpPr>
        <p:spPr>
          <a:xfrm>
            <a:off x="169334" y="126541"/>
            <a:ext cx="1174044" cy="467326"/>
          </a:xfrm>
          <a:prstGeom prst="chevron">
            <a:avLst>
              <a:gd name="adj" fmla="val 2702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US" sz="2300" dirty="0">
                <a:solidFill>
                  <a:prstClr val="white"/>
                </a:solidFill>
                <a:cs typeface="Arial" panose="020B0604020202020204"/>
              </a:rPr>
              <a:t>3</a:t>
            </a:r>
          </a:p>
        </p:txBody>
      </p:sp>
      <p:sp>
        <p:nvSpPr>
          <p:cNvPr id="2" name="竖卷形 1"/>
          <p:cNvSpPr/>
          <p:nvPr/>
        </p:nvSpPr>
        <p:spPr>
          <a:xfrm>
            <a:off x="868045" y="3985260"/>
            <a:ext cx="1839595" cy="2088515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/>
              <a:t>CK Coordination</a:t>
            </a:r>
          </a:p>
          <a:p>
            <a:pPr algn="ctr"/>
            <a:r>
              <a:rPr lang="en-US" altLang="zh-CN" sz="1600"/>
              <a:t>... ...</a:t>
            </a:r>
          </a:p>
          <a:p>
            <a:pPr algn="ctr"/>
            <a:endParaRPr lang="en-US" altLang="zh-CN" sz="1600"/>
          </a:p>
          <a:p>
            <a:pPr algn="ctr"/>
            <a:r>
              <a:rPr lang="en-US" altLang="zh-CN" sz="1600"/>
              <a:t>146 Groups</a:t>
            </a:r>
          </a:p>
          <a:p>
            <a:pPr algn="ctr"/>
            <a:r>
              <a:rPr lang="en-US" altLang="zh-CN" sz="1600"/>
              <a:t>445 entries</a:t>
            </a:r>
          </a:p>
        </p:txBody>
      </p:sp>
      <p:graphicFrame>
        <p:nvGraphicFramePr>
          <p:cNvPr id="3" name="表格 2"/>
          <p:cNvGraphicFramePr/>
          <p:nvPr>
            <p:extLst>
              <p:ext uri="{D42A27DB-BD31-4B8C-83A1-F6EECF244321}">
                <p14:modId xmlns:p14="http://schemas.microsoft.com/office/powerpoint/2010/main" val="433626464"/>
              </p:ext>
            </p:extLst>
          </p:nvPr>
        </p:nvGraphicFramePr>
        <p:xfrm>
          <a:off x="455295" y="1163462"/>
          <a:ext cx="8310880" cy="261937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7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6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445">
                <a:tc row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/>
                        <a:t>C Keep</a:t>
                      </a:r>
                      <a:endParaRPr lang="en-US" altLang="en-US" sz="1100" b="0"/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/>
                        <a:t>Type1</a:t>
                      </a:r>
                      <a:endParaRPr lang="en-US" altLang="en-US" sz="1100" b="0"/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/>
                        <a:t>Number of labels containing each disputed variant char &gt; 0;</a:t>
                      </a:r>
                    </a:p>
                    <a:p>
                      <a:pPr indent="0">
                        <a:buNone/>
                      </a:pPr>
                      <a:r>
                        <a:rPr lang="en-US" sz="1100" b="0"/>
                        <a:t>Semantic meaning of variant char in the labels are the same; </a:t>
                      </a:r>
                    </a:p>
                    <a:p>
                      <a:pPr indent="0">
                        <a:buNone/>
                      </a:pPr>
                      <a:r>
                        <a:rPr lang="en-US" sz="1100" b="0"/>
                        <a:t>CGP would insist to KEEP them as variants</a:t>
                      </a:r>
                      <a:endParaRPr lang="en-US" altLang="en-US" sz="1100" b="0"/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/>
                        <a:t>97</a:t>
                      </a:r>
                      <a:endParaRPr lang="en-US" altLang="en-US" sz="1100" b="0"/>
                    </a:p>
                  </a:txBody>
                  <a:tcPr marL="68580" marR="68580" marT="9525" marB="0" anchor="ctr"/>
                </a:tc>
                <a:tc row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/>
                        <a:t>141</a:t>
                      </a:r>
                      <a:endParaRPr lang="en-US" altLang="en-US" sz="1100" b="0"/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/>
                        <a:t>Type2</a:t>
                      </a:r>
                      <a:endParaRPr lang="en-US" altLang="en-US" sz="1100" b="0"/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/>
                        <a:t>Number of labels containing one disputed variant char ≈ 0;</a:t>
                      </a:r>
                    </a:p>
                    <a:p>
                      <a:pPr indent="0">
                        <a:buNone/>
                      </a:pPr>
                      <a:r>
                        <a:rPr lang="en-US" sz="1100" b="0" dirty="0"/>
                        <a:t>Semantic meaning of variant char in the labels are the same; </a:t>
                      </a:r>
                    </a:p>
                    <a:p>
                      <a:pPr indent="0">
                        <a:buNone/>
                      </a:pPr>
                      <a:r>
                        <a:rPr lang="en-US" sz="1100" b="0" dirty="0"/>
                        <a:t>CGP would insist to KEEP them as variants</a:t>
                      </a:r>
                      <a:endParaRPr lang="en-US" altLang="en-US" sz="1100" b="0" dirty="0"/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/>
                        <a:t>44</a:t>
                      </a:r>
                      <a:endParaRPr lang="en-US" altLang="en-US" sz="1100" b="0"/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225">
                <a:tc row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/>
                        <a:t>C Drop</a:t>
                      </a:r>
                      <a:endParaRPr lang="en-US" altLang="en-US" sz="1100" b="0"/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/>
                        <a:t>Type3</a:t>
                      </a:r>
                      <a:endParaRPr lang="en-US" altLang="en-US" sz="1100" b="0"/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/>
                        <a:t>Number of labels containing each disputed variant char ≈ 0;</a:t>
                      </a:r>
                    </a:p>
                    <a:p>
                      <a:pPr indent="0">
                        <a:buNone/>
                      </a:pPr>
                      <a:r>
                        <a:rPr lang="en-US" sz="1100" b="0"/>
                        <a:t>CGP would DROP the variant mappings and split them into independent characters</a:t>
                      </a:r>
                      <a:endParaRPr lang="en-US" altLang="en-US" sz="1100" b="0"/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/>
                        <a:t>12</a:t>
                      </a:r>
                      <a:endParaRPr lang="en-US" altLang="en-US" sz="1100" b="0"/>
                    </a:p>
                  </a:txBody>
                  <a:tcPr marL="68580" marR="68580" marT="9525" marB="0" anchor="ctr"/>
                </a:tc>
                <a:tc row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/>
                        <a:t>117</a:t>
                      </a:r>
                      <a:endParaRPr lang="en-US" altLang="en-US" sz="1100" b="0"/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/>
                        <a:t>Type4</a:t>
                      </a:r>
                      <a:endParaRPr lang="en-US" altLang="en-US" sz="1100" b="0"/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/>
                        <a:t>Number of labels containing one disputed variant char ≈ 0;</a:t>
                      </a:r>
                    </a:p>
                    <a:p>
                      <a:pPr indent="0">
                        <a:buNone/>
                      </a:pPr>
                      <a:r>
                        <a:rPr lang="en-US" sz="1100" b="0" dirty="0"/>
                        <a:t>CGP would DROP the variant mappings and split them into independent characters</a:t>
                      </a:r>
                      <a:endParaRPr lang="en-US" altLang="en-US" sz="1100" b="0" dirty="0"/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/>
                        <a:t>67</a:t>
                      </a:r>
                      <a:endParaRPr lang="en-US" altLang="en-US" sz="1100" b="0"/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/>
                        <a:t>Type5</a:t>
                      </a:r>
                      <a:endParaRPr lang="en-US" altLang="en-US" sz="1100" b="0"/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/>
                        <a:t>Number of labels containing any disputed variant char != 0;</a:t>
                      </a:r>
                    </a:p>
                    <a:p>
                      <a:pPr indent="0">
                        <a:buNone/>
                      </a:pPr>
                      <a:r>
                        <a:rPr lang="en-US" sz="1100" b="0"/>
                        <a:t>But semantic meaning of the chars in the labels NOT the same; </a:t>
                      </a:r>
                    </a:p>
                    <a:p>
                      <a:pPr indent="0">
                        <a:buNone/>
                      </a:pPr>
                      <a:r>
                        <a:rPr lang="en-US" sz="1100" b="0"/>
                        <a:t>CGP would DROP the variant mappings and split them into independent characters</a:t>
                      </a:r>
                      <a:endParaRPr lang="en-US" altLang="en-US" sz="1100" b="0"/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/>
                        <a:t>38</a:t>
                      </a:r>
                      <a:endParaRPr lang="en-US" altLang="en-US" sz="1100" b="0" dirty="0"/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竖卷形 5"/>
          <p:cNvSpPr/>
          <p:nvPr/>
        </p:nvSpPr>
        <p:spPr>
          <a:xfrm>
            <a:off x="6069965" y="3985260"/>
            <a:ext cx="1839595" cy="2088515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/>
              <a:t>CK Coordination</a:t>
            </a:r>
          </a:p>
          <a:p>
            <a:pPr algn="ctr"/>
            <a:endParaRPr lang="en-US" altLang="zh-CN" sz="1600"/>
          </a:p>
          <a:p>
            <a:pPr algn="ctr"/>
            <a:r>
              <a:rPr lang="en-US" altLang="zh-CN" sz="1600"/>
              <a:t>... ...</a:t>
            </a:r>
          </a:p>
          <a:p>
            <a:pPr algn="ctr"/>
            <a:endParaRPr lang="en-US" altLang="zh-CN" sz="1600"/>
          </a:p>
          <a:p>
            <a:pPr algn="ctr"/>
            <a:r>
              <a:rPr lang="en-US" altLang="zh-CN" sz="1600"/>
              <a:t>327 entries</a:t>
            </a:r>
          </a:p>
        </p:txBody>
      </p:sp>
      <p:sp>
        <p:nvSpPr>
          <p:cNvPr id="7" name="右箭头 6"/>
          <p:cNvSpPr/>
          <p:nvPr/>
        </p:nvSpPr>
        <p:spPr>
          <a:xfrm>
            <a:off x="3480435" y="4578350"/>
            <a:ext cx="1930400" cy="385445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55930" y="796290"/>
            <a:ext cx="6741795" cy="2457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Statistics of disputed groups in .CN/TW/HK/</a:t>
            </a:r>
            <a:r>
              <a:rPr lang="zh-CN" altLang="zh-C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网址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registration database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627755" y="4110990"/>
            <a:ext cx="1635125" cy="3073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000" b="1" dirty="0" err="1">
                <a:solidFill>
                  <a:schemeClr val="bg2">
                    <a:lumMod val="75000"/>
                  </a:schemeClr>
                </a:solidFill>
                <a:cs typeface="Source Sans Pro"/>
                <a:sym typeface="+mn-ea"/>
              </a:rPr>
              <a:t>∩ </a:t>
            </a:r>
            <a:r>
              <a:rPr lang="en-US" altLang="zh-CN" sz="2000" b="1" dirty="0" err="1">
                <a:solidFill>
                  <a:schemeClr val="bg2">
                    <a:lumMod val="75000"/>
                  </a:schemeClr>
                </a:solidFill>
                <a:cs typeface="Source Sans Pro"/>
              </a:rPr>
              <a:t>117 Groups</a:t>
            </a:r>
          </a:p>
        </p:txBody>
      </p:sp>
    </p:spTree>
    <p:extLst>
      <p:ext uri="{BB962C8B-B14F-4D97-AF65-F5344CB8AC3E}">
        <p14:creationId xmlns:p14="http://schemas.microsoft.com/office/powerpoint/2010/main" val="35361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</p:spPr>
        <p:txBody>
          <a:bodyPr/>
          <a:lstStyle/>
          <a:p>
            <a:r>
              <a:rPr lang="en-US" dirty="0"/>
              <a:t>CGP  </a:t>
            </a:r>
            <a:r>
              <a:rPr dirty="0">
                <a:sym typeface="+mn-ea"/>
              </a:rPr>
              <a:t>C-K Coordination Rollback</a:t>
            </a:r>
            <a:endParaRPr lang="en-US" dirty="0"/>
          </a:p>
        </p:txBody>
      </p:sp>
      <p:sp>
        <p:nvSpPr>
          <p:cNvPr id="4" name="Chevron 50"/>
          <p:cNvSpPr/>
          <p:nvPr/>
        </p:nvSpPr>
        <p:spPr>
          <a:xfrm>
            <a:off x="174272" y="56586"/>
            <a:ext cx="1162756" cy="517349"/>
          </a:xfrm>
          <a:prstGeom prst="chevron">
            <a:avLst>
              <a:gd name="adj" fmla="val 2702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US" sz="2300" dirty="0">
                <a:solidFill>
                  <a:prstClr val="white"/>
                </a:solidFill>
                <a:cs typeface="Arial" panose="020B0604020202020204"/>
              </a:rPr>
              <a:t>3</a:t>
            </a:r>
          </a:p>
        </p:txBody>
      </p:sp>
      <p:graphicFrame>
        <p:nvGraphicFramePr>
          <p:cNvPr id="5" name="表格 4"/>
          <p:cNvGraphicFramePr/>
          <p:nvPr/>
        </p:nvGraphicFramePr>
        <p:xfrm>
          <a:off x="374650" y="1543050"/>
          <a:ext cx="3726815" cy="1783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7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number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Original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Allocatable</a:t>
                      </a:r>
                    </a:p>
                    <a:p>
                      <a:pPr indent="0">
                        <a:buNone/>
                      </a:pPr>
                      <a:r>
                        <a:rPr lang="en-US" sz="1400"/>
                        <a:t>Simp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Allocatable </a:t>
                      </a:r>
                    </a:p>
                    <a:p>
                      <a:pPr indent="0">
                        <a:buNone/>
                      </a:pPr>
                      <a:r>
                        <a:rPr lang="en-US" sz="1400"/>
                        <a:t>Trad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2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AB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1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AB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C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103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AB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23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BC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5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ABC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1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ABCD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/>
          <p:nvPr/>
        </p:nvGraphicFramePr>
        <p:xfrm>
          <a:off x="374650" y="4009390"/>
          <a:ext cx="3726815" cy="1335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7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number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Original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Allocatable</a:t>
                      </a:r>
                    </a:p>
                    <a:p>
                      <a:pPr indent="0">
                        <a:buNone/>
                      </a:pPr>
                      <a:r>
                        <a:rPr lang="en-US" sz="1400"/>
                        <a:t>Simp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Allocatable </a:t>
                      </a:r>
                    </a:p>
                    <a:p>
                      <a:pPr indent="0">
                        <a:buNone/>
                      </a:pPr>
                      <a:r>
                        <a:rPr lang="en-US" sz="1400"/>
                        <a:t>Trad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/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/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/>
                        <a:t>AB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/>
                        <a:t>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/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/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/>
                        <a:t>BC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/>
                        <a:t>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/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AB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/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ABC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加号 7"/>
          <p:cNvSpPr/>
          <p:nvPr/>
        </p:nvSpPr>
        <p:spPr>
          <a:xfrm>
            <a:off x="1933575" y="3406775"/>
            <a:ext cx="608330" cy="562610"/>
          </a:xfrm>
          <a:prstGeom prst="mathPlus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于号 9"/>
          <p:cNvSpPr/>
          <p:nvPr/>
        </p:nvSpPr>
        <p:spPr>
          <a:xfrm>
            <a:off x="4101465" y="3496310"/>
            <a:ext cx="431165" cy="382905"/>
          </a:xfrm>
          <a:prstGeom prst="mathEqual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11" name="表格 10"/>
          <p:cNvGraphicFramePr/>
          <p:nvPr/>
        </p:nvGraphicFramePr>
        <p:xfrm>
          <a:off x="4838700" y="2762250"/>
          <a:ext cx="3726815" cy="20078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7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7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number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Original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Allocatable</a:t>
                      </a:r>
                    </a:p>
                    <a:p>
                      <a:pPr indent="0">
                        <a:buNone/>
                      </a:pPr>
                      <a:r>
                        <a:rPr lang="en-US" sz="1400"/>
                        <a:t>Simp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Allocatable </a:t>
                      </a:r>
                    </a:p>
                    <a:p>
                      <a:pPr indent="0">
                        <a:buNone/>
                      </a:pPr>
                      <a:r>
                        <a:rPr lang="en-US" sz="1400"/>
                        <a:t>Trad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AB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1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AB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C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/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/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/>
                        <a:t>BC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/>
                        <a:t>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 b="0">
                          <a:solidFill>
                            <a:srgbClr val="FF0000"/>
                          </a:solidFill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AB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23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BC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ABC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1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ABCD</a:t>
                      </a:r>
                      <a:endParaRPr lang="en-US" altLang="en-US" sz="140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310515" y="789940"/>
            <a:ext cx="80130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65760" indent="-365760"/>
            <a:r>
              <a:rPr lang="en-US" sz="2000" b="1">
                <a:solidFill>
                  <a:srgbClr val="36609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Reduce the number of multiple allocatable labels</a:t>
            </a:r>
          </a:p>
          <a:p>
            <a:pPr marL="365760" indent="-365760"/>
            <a:r>
              <a:rPr lang="en-US" altLang="en-US" sz="2000" b="1">
                <a:solidFill>
                  <a:srgbClr val="36609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--Add 29 entries with multiple allocatalbe variant charcters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38700" y="4895215"/>
            <a:ext cx="381000" cy="27686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b="1" dirty="0" err="1">
                <a:cs typeface="Source Sans Pro"/>
              </a:rPr>
              <a:t>164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4650" y="3460750"/>
            <a:ext cx="381000" cy="27686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b="1" dirty="0" err="1">
                <a:cs typeface="Source Sans Pro"/>
              </a:rPr>
              <a:t>135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4650" y="5399405"/>
            <a:ext cx="254000" cy="27686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b="1" dirty="0" err="1">
                <a:cs typeface="Source Sans Pro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177753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68168" y="46179"/>
            <a:ext cx="7119687" cy="450663"/>
          </a:xfrm>
        </p:spPr>
        <p:txBody>
          <a:bodyPr/>
          <a:lstStyle/>
          <a:p>
            <a:r>
              <a:rPr lang="en-US" altLang="zh-CN" dirty="0"/>
              <a:t>Visual Similarity</a:t>
            </a:r>
            <a:endParaRPr lang="zh-CN" altLang="en-US" dirty="0"/>
          </a:p>
        </p:txBody>
      </p:sp>
      <p:sp>
        <p:nvSpPr>
          <p:cNvPr id="3" name="Chevron 52"/>
          <p:cNvSpPr/>
          <p:nvPr/>
        </p:nvSpPr>
        <p:spPr>
          <a:xfrm>
            <a:off x="105412" y="68444"/>
            <a:ext cx="1162756" cy="496842"/>
          </a:xfrm>
          <a:prstGeom prst="chevron">
            <a:avLst>
              <a:gd name="adj" fmla="val 2702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AU" sz="2300" dirty="0">
                <a:solidFill>
                  <a:prstClr val="white"/>
                </a:solidFill>
                <a:cs typeface="Arial" panose="020B0604020202020204"/>
              </a:rPr>
              <a:t>4</a:t>
            </a:r>
            <a:endParaRPr lang="en-US" sz="2300" dirty="0">
              <a:solidFill>
                <a:prstClr val="white"/>
              </a:solidFill>
              <a:cs typeface="Arial" panose="020B0604020202020204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352743" y="1554480"/>
          <a:ext cx="3162935" cy="1626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9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2410"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楷体" panose="02010609060101010101" charset="-122"/>
                          <a:cs typeface="Arial" panose="020B0604020202020204" pitchFamily="34" charset="0"/>
                        </a:rPr>
                        <a:t>Source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" panose="02010609060101010101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楷体" panose="02010609060101010101" charset="-122"/>
                          <a:cs typeface="Arial" panose="020B0604020202020204" pitchFamily="34" charset="0"/>
                        </a:rPr>
                        <a:t>Glyph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" panose="02010609060101010101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楷体" panose="02010609060101010101" charset="-122"/>
                          <a:cs typeface="Arial" panose="020B0604020202020204" pitchFamily="34" charset="0"/>
                        </a:rPr>
                        <a:t>Target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" panose="02010609060101010101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楷体" panose="02010609060101010101" charset="-122"/>
                          <a:cs typeface="Arial" panose="020B0604020202020204" pitchFamily="34" charset="0"/>
                        </a:rPr>
                        <a:t>Glyph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" panose="02010609060101010101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楷体" panose="02010609060101010101" charset="-122"/>
                          <a:cs typeface="Arial" panose="020B0604020202020204" pitchFamily="34" charset="0"/>
                        </a:rPr>
                        <a:t>53E3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" panose="02010609060101010101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楷体" panose="02010609060101010101" charset="-122"/>
                          <a:cs typeface="黑体" panose="02010609060101010101" pitchFamily="49" charset="-122"/>
                        </a:rPr>
                        <a:t>口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" panose="02010609060101010101" charset="-122"/>
                        <a:cs typeface="黑体" panose="02010609060101010101" pitchFamily="49" charset="-122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4EC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楷体" panose="02010609060101010101" charset="-122"/>
                          <a:cs typeface="Arial" panose="020B0604020202020204" pitchFamily="34" charset="0"/>
                        </a:rPr>
                        <a:t>56D7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" panose="02010609060101010101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楷体" panose="02010609060101010101" charset="-122"/>
                          <a:cs typeface="黑体" panose="02010609060101010101" pitchFamily="49" charset="-122"/>
                        </a:rPr>
                        <a:t>囗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" panose="02010609060101010101" charset="-122"/>
                        <a:cs typeface="黑体" panose="02010609060101010101" pitchFamily="49" charset="-122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4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楷体" panose="02010609060101010101" charset="-122"/>
                          <a:cs typeface="Arial" panose="020B0604020202020204" pitchFamily="34" charset="0"/>
                        </a:rPr>
                        <a:t>571F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" panose="02010609060101010101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楷体" panose="02010609060101010101" charset="-122"/>
                          <a:cs typeface="黑体" panose="02010609060101010101" pitchFamily="49" charset="-122"/>
                        </a:rPr>
                        <a:t>土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" panose="02010609060101010101" charset="-122"/>
                        <a:cs typeface="黑体" panose="02010609060101010101" pitchFamily="49" charset="-122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4EC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楷体" panose="02010609060101010101" charset="-122"/>
                          <a:cs typeface="Arial" panose="020B0604020202020204" pitchFamily="34" charset="0"/>
                        </a:rPr>
                        <a:t>58EB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" panose="02010609060101010101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楷体" panose="02010609060101010101" charset="-122"/>
                          <a:cs typeface="黑体" panose="02010609060101010101" pitchFamily="49" charset="-122"/>
                        </a:rPr>
                        <a:t>士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" panose="02010609060101010101" charset="-122"/>
                        <a:cs typeface="黑体" panose="02010609060101010101" pitchFamily="49" charset="-122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4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楷体" panose="02010609060101010101" charset="-122"/>
                          <a:cs typeface="Arial" panose="020B0604020202020204" pitchFamily="34" charset="0"/>
                        </a:rPr>
                        <a:t>58AB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" panose="02010609060101010101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楷体" panose="02010609060101010101" charset="-122"/>
                          <a:cs typeface="黑体" panose="02010609060101010101" pitchFamily="49" charset="-122"/>
                        </a:rPr>
                        <a:t>墫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" panose="02010609060101010101" charset="-122"/>
                        <a:cs typeface="黑体" panose="02010609060101010101" pitchFamily="49" charset="-122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4EC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楷体" panose="02010609060101010101" charset="-122"/>
                          <a:cs typeface="Arial" panose="020B0604020202020204" pitchFamily="34" charset="0"/>
                        </a:rPr>
                        <a:t>58FF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" panose="02010609060101010101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楷体" panose="02010609060101010101" charset="-122"/>
                          <a:cs typeface="黑体" panose="02010609060101010101" pitchFamily="49" charset="-122"/>
                        </a:rPr>
                        <a:t>壿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" panose="02010609060101010101" charset="-122"/>
                        <a:cs typeface="黑体" panose="02010609060101010101" pitchFamily="49" charset="-122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4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楷体" panose="02010609060101010101" charset="-122"/>
                          <a:cs typeface="Arial" panose="020B0604020202020204" pitchFamily="34" charset="0"/>
                        </a:rPr>
                        <a:t>676E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" panose="02010609060101010101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楷体" panose="02010609060101010101" charset="-122"/>
                          <a:cs typeface="黑体" panose="02010609060101010101" pitchFamily="49" charset="-122"/>
                        </a:rPr>
                        <a:t>杮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" panose="02010609060101010101" charset="-122"/>
                        <a:cs typeface="黑体" panose="02010609060101010101" pitchFamily="49" charset="-122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4EC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楷体" panose="02010609060101010101" charset="-122"/>
                          <a:cs typeface="Arial" panose="020B0604020202020204" pitchFamily="34" charset="0"/>
                        </a:rPr>
                        <a:t>67FF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" panose="02010609060101010101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楷体" panose="02010609060101010101" charset="-122"/>
                          <a:cs typeface="黑体" panose="02010609060101010101" pitchFamily="49" charset="-122"/>
                        </a:rPr>
                        <a:t>柿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" panose="02010609060101010101" charset="-122"/>
                        <a:cs typeface="黑体" panose="02010609060101010101" pitchFamily="49" charset="-122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4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楷体" panose="02010609060101010101" charset="-122"/>
                          <a:cs typeface="Arial" panose="020B0604020202020204" pitchFamily="34" charset="0"/>
                        </a:rPr>
                        <a:t>8D7F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" panose="02010609060101010101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楷体" panose="02010609060101010101" charset="-122"/>
                          <a:cs typeface="黑体" panose="02010609060101010101" pitchFamily="49" charset="-122"/>
                        </a:rPr>
                        <a:t>赿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" panose="02010609060101010101" charset="-122"/>
                        <a:cs typeface="黑体" panose="02010609060101010101" pitchFamily="49" charset="-122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4EC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楷体" panose="02010609060101010101" charset="-122"/>
                          <a:cs typeface="Arial" panose="020B0604020202020204" pitchFamily="34" charset="0"/>
                        </a:rPr>
                        <a:t>8D86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" panose="02010609060101010101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楷体" panose="02010609060101010101" charset="-122"/>
                          <a:cs typeface="黑体" panose="02010609060101010101" pitchFamily="49" charset="-122"/>
                        </a:rPr>
                        <a:t>趆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" panose="02010609060101010101" charset="-122"/>
                        <a:cs typeface="黑体" panose="02010609060101010101" pitchFamily="49" charset="-122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4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楷体" panose="02010609060101010101" charset="-122"/>
                          <a:cs typeface="Arial" panose="020B0604020202020204" pitchFamily="34" charset="0"/>
                        </a:rPr>
                        <a:t>9E42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" panose="02010609060101010101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楷体" panose="02010609060101010101" charset="-122"/>
                          <a:cs typeface="黑体" panose="02010609060101010101" pitchFamily="49" charset="-122"/>
                        </a:rPr>
                        <a:t>鹂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" panose="02010609060101010101" charset="-122"/>
                        <a:cs typeface="黑体" panose="02010609060101010101" pitchFamily="49" charset="-122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4EC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楷体" panose="02010609060101010101" charset="-122"/>
                          <a:cs typeface="Arial" panose="020B0604020202020204" pitchFamily="34" charset="0"/>
                        </a:rPr>
                        <a:t>9E43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" panose="02010609060101010101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楷体" panose="02010609060101010101" charset="-122"/>
                          <a:cs typeface="黑体" panose="02010609060101010101" pitchFamily="49" charset="-122"/>
                        </a:rPr>
                        <a:t>鹃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" panose="02010609060101010101" charset="-122"/>
                        <a:cs typeface="黑体" panose="02010609060101010101" pitchFamily="49" charset="-122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4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53060" y="847090"/>
            <a:ext cx="6833235" cy="522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Unicode consortium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zh-CN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 confusables list  </a:t>
            </a:r>
            <a:r>
              <a:rPr lang="zh-CN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https://www.unicode.org/Public/security/11.0.0/confusables.txt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13175" y="1554480"/>
            <a:ext cx="5228590" cy="1508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 err="1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Disposition Pinciple:</a:t>
            </a:r>
            <a:endParaRPr lang="en-US" altLang="zh-CN" sz="1400" dirty="0" err="1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 err="1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Non-moden used ones will be treated as visual identical variants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 err="1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-- 58AB墫 &amp; 58FF壿</a:t>
            </a:r>
            <a:r>
              <a:rPr lang="zh-CN" altLang="en-US" sz="1400" dirty="0" err="1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、</a:t>
            </a:r>
            <a:r>
              <a:rPr lang="en-US" altLang="zh-CN" sz="1400" dirty="0" err="1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676E杮 &amp; 67FF柿</a:t>
            </a:r>
            <a:r>
              <a:rPr lang="zh-CN" altLang="en-US" sz="1400" dirty="0" err="1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、</a:t>
            </a:r>
            <a:r>
              <a:rPr lang="en-US" altLang="zh-CN" sz="1400" dirty="0" err="1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8D7F赿 &amp; 8D86趆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 err="1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Some will be kept with explaination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 err="1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-- 571F土 &amp; 58EB士</a:t>
            </a:r>
            <a:r>
              <a:rPr lang="zh-CN" altLang="en-US" sz="1400" dirty="0" err="1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、9E42鹂 </a:t>
            </a:r>
            <a:r>
              <a:rPr lang="en-US" altLang="zh-CN" sz="1400" dirty="0" err="1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&amp; </a:t>
            </a:r>
            <a:r>
              <a:rPr lang="zh-CN" altLang="en-US" sz="1400" dirty="0" err="1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9E43鹃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 err="1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Some will be blocked as radical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 err="1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-- 56D7 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囗</a:t>
            </a:r>
            <a:endParaRPr lang="en-US" altLang="zh-CN" sz="1400" dirty="0" err="1">
              <a:solidFill>
                <a:srgbClr val="000000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7" name="表格 6"/>
          <p:cNvGraphicFramePr/>
          <p:nvPr/>
        </p:nvGraphicFramePr>
        <p:xfrm>
          <a:off x="353060" y="3711575"/>
          <a:ext cx="3163570" cy="21234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718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8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22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/>
                        <a:t>Source</a:t>
                      </a:r>
                      <a:endParaRPr lang="en-US" altLang="en-US" sz="100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Glyph</a:t>
                      </a:r>
                      <a:endParaRPr lang="en-US" altLang="en-US" sz="100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/>
                        <a:t>Target</a:t>
                      </a:r>
                      <a:endParaRPr lang="en-US" altLang="en-US" sz="100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Glyph</a:t>
                      </a:r>
                      <a:endParaRPr lang="en-US" altLang="en-US" sz="100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/>
                        <a:t>C2A5</a:t>
                      </a:r>
                      <a:endParaRPr lang="en-US" altLang="en-US" sz="100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/>
                        <a:t>슥</a:t>
                      </a:r>
                      <a:endParaRPr lang="en-US" altLang="en-US" sz="100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/>
                        <a:t>4ECA</a:t>
                      </a:r>
                      <a:endParaRPr lang="en-US" altLang="en-US" sz="100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/>
                        <a:t>今</a:t>
                      </a:r>
                      <a:endParaRPr lang="en-US" altLang="en-US" sz="100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/>
                        <a:t>C2B4 </a:t>
                      </a:r>
                      <a:endParaRPr lang="en-US" altLang="en-US" sz="100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/>
                        <a:t>슴 </a:t>
                      </a:r>
                      <a:endParaRPr lang="en-US" altLang="en-US" sz="100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/>
                        <a:t>5408</a:t>
                      </a:r>
                      <a:endParaRPr lang="en-US" altLang="en-US" sz="100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/>
                        <a:t>合</a:t>
                      </a:r>
                      <a:endParaRPr lang="en-US" altLang="en-US" sz="100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/>
                        <a:t>C4F0</a:t>
                      </a:r>
                      <a:endParaRPr lang="en-US" altLang="en-US" sz="100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/>
                        <a:t>쓰</a:t>
                      </a:r>
                      <a:endParaRPr lang="en-US" altLang="en-US" sz="100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/>
                        <a:t>4E1B </a:t>
                      </a:r>
                      <a:endParaRPr lang="en-US" altLang="en-US" sz="100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/>
                        <a:t>丛</a:t>
                      </a:r>
                      <a:endParaRPr lang="en-US" altLang="en-US" sz="100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/>
                        <a:t>B9C8</a:t>
                      </a:r>
                      <a:endParaRPr lang="en-US" altLang="en-US" sz="100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/>
                        <a:t>마</a:t>
                      </a:r>
                      <a:endParaRPr lang="en-US" altLang="en-US" sz="100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/>
                        <a:t>535F</a:t>
                      </a:r>
                      <a:endParaRPr lang="en-US" altLang="en-US" sz="100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/>
                        <a:t>卟</a:t>
                      </a:r>
                      <a:endParaRPr lang="en-US" altLang="en-US" sz="100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/>
                        <a:t>B258 </a:t>
                      </a:r>
                      <a:endParaRPr lang="en-US" altLang="en-US" sz="100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/>
                        <a:t>뉘</a:t>
                      </a:r>
                      <a:endParaRPr lang="en-US" altLang="en-US" sz="100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/>
                        <a:t>723F</a:t>
                      </a:r>
                      <a:endParaRPr lang="en-US" altLang="en-US" sz="100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/>
                        <a:t>爿</a:t>
                      </a:r>
                      <a:endParaRPr lang="en-US" altLang="en-US" sz="100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/>
          <p:nvPr/>
        </p:nvGraphicFramePr>
        <p:xfrm>
          <a:off x="3813175" y="3712845"/>
          <a:ext cx="3543300" cy="212217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951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  <a:endParaRPr lang="en-US" altLang="en-US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Glyph</a:t>
                      </a:r>
                      <a:endParaRPr lang="en-US" altLang="en-US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US" altLang="en-US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Glyph</a:t>
                      </a:r>
                      <a:endParaRPr lang="en-US" altLang="en-US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U+3078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へ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U+30D8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ヘ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U+30AA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オ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U+624D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才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U+30AB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カ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U+529B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力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U+30ED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ロ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U+53E3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口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U+30CF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ハ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U+516B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八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U+30C8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ト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U+535C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卜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U+30CB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ニ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U+4E8C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二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U+30A8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エ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U+5DE5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工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454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68168" y="46179"/>
            <a:ext cx="7119687" cy="450663"/>
          </a:xfrm>
        </p:spPr>
        <p:txBody>
          <a:bodyPr/>
          <a:lstStyle/>
          <a:p>
            <a:r>
              <a:rPr lang="en-US" altLang="zh-CN" dirty="0"/>
              <a:t>Visual Similarity</a:t>
            </a:r>
            <a:endParaRPr lang="zh-CN" altLang="en-US" dirty="0"/>
          </a:p>
        </p:txBody>
      </p:sp>
      <p:sp>
        <p:nvSpPr>
          <p:cNvPr id="3" name="Chevron 52"/>
          <p:cNvSpPr/>
          <p:nvPr/>
        </p:nvSpPr>
        <p:spPr>
          <a:xfrm>
            <a:off x="68156" y="46179"/>
            <a:ext cx="1151467" cy="496842"/>
          </a:xfrm>
          <a:prstGeom prst="chevron">
            <a:avLst>
              <a:gd name="adj" fmla="val 2702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AU" sz="2300" dirty="0">
                <a:solidFill>
                  <a:prstClr val="white"/>
                </a:solidFill>
                <a:cs typeface="Arial" panose="020B0604020202020204"/>
              </a:rPr>
              <a:t>4</a:t>
            </a:r>
            <a:endParaRPr lang="en-US" sz="2300" dirty="0">
              <a:solidFill>
                <a:prstClr val="white"/>
              </a:solidFill>
              <a:cs typeface="Arial" panose="020B0604020202020204"/>
            </a:endParaRPr>
          </a:p>
        </p:txBody>
      </p:sp>
      <p:graphicFrame>
        <p:nvGraphicFramePr>
          <p:cNvPr id="8" name="对象 7"/>
          <p:cNvGraphicFramePr/>
          <p:nvPr/>
        </p:nvGraphicFramePr>
        <p:xfrm>
          <a:off x="384175" y="1104900"/>
          <a:ext cx="3857625" cy="5155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3" imgW="5648325" imgH="6953250" progId="Paint.Picture">
                  <p:embed/>
                </p:oleObj>
              </mc:Choice>
              <mc:Fallback>
                <p:oleObj r:id="rId3" imgW="5648325" imgH="6953250" progId="Paint.Picture">
                  <p:embed/>
                  <p:pic>
                    <p:nvPicPr>
                      <p:cNvPr id="8" name="对象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104900"/>
                        <a:ext cx="3857625" cy="5155565"/>
                      </a:xfrm>
                      <a:prstGeom prst="rect">
                        <a:avLst/>
                      </a:prstGeom>
                      <a:ln>
                        <a:solidFill>
                          <a:schemeClr val="bg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384175" y="765175"/>
            <a:ext cx="7341870" cy="2152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https://www.icann.org/en/system/files/correspondence/wei-et-al-to-marby-25jan19-en.pdf</a:t>
            </a:r>
          </a:p>
        </p:txBody>
      </p:sp>
      <p:sp>
        <p:nvSpPr>
          <p:cNvPr id="28" name="矩形 27"/>
          <p:cNvSpPr/>
          <p:nvPr/>
        </p:nvSpPr>
        <p:spPr>
          <a:xfrm>
            <a:off x="2068195" y="2405380"/>
            <a:ext cx="1010920" cy="375285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Repertoire</a:t>
            </a:r>
          </a:p>
        </p:txBody>
      </p:sp>
      <p:sp>
        <p:nvSpPr>
          <p:cNvPr id="29" name="矩形 28"/>
          <p:cNvSpPr/>
          <p:nvPr/>
        </p:nvSpPr>
        <p:spPr>
          <a:xfrm>
            <a:off x="3495675" y="2405380"/>
            <a:ext cx="1010920" cy="375285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Variant Set</a:t>
            </a:r>
          </a:p>
        </p:txBody>
      </p:sp>
      <p:sp>
        <p:nvSpPr>
          <p:cNvPr id="30" name="矩形 29"/>
          <p:cNvSpPr/>
          <p:nvPr/>
        </p:nvSpPr>
        <p:spPr>
          <a:xfrm>
            <a:off x="5010785" y="2405380"/>
            <a:ext cx="1163320" cy="375285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WLE</a:t>
            </a:r>
          </a:p>
        </p:txBody>
      </p:sp>
      <p:sp>
        <p:nvSpPr>
          <p:cNvPr id="32" name="矩形 31"/>
          <p:cNvSpPr/>
          <p:nvPr/>
        </p:nvSpPr>
        <p:spPr>
          <a:xfrm>
            <a:off x="6656705" y="2405380"/>
            <a:ext cx="1424305" cy="375285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XML LGR</a:t>
            </a:r>
          </a:p>
        </p:txBody>
      </p:sp>
      <p:cxnSp>
        <p:nvCxnSpPr>
          <p:cNvPr id="34" name="直接箭头连接符 33"/>
          <p:cNvCxnSpPr>
            <a:stCxn id="28" idx="3"/>
            <a:endCxn id="29" idx="1"/>
          </p:cNvCxnSpPr>
          <p:nvPr/>
        </p:nvCxnSpPr>
        <p:spPr>
          <a:xfrm>
            <a:off x="3089910" y="2593340"/>
            <a:ext cx="41656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29" idx="3"/>
            <a:endCxn id="30" idx="1"/>
          </p:cNvCxnSpPr>
          <p:nvPr/>
        </p:nvCxnSpPr>
        <p:spPr>
          <a:xfrm>
            <a:off x="4517390" y="2593340"/>
            <a:ext cx="50419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30" idx="3"/>
            <a:endCxn id="32" idx="1"/>
          </p:cNvCxnSpPr>
          <p:nvPr/>
        </p:nvCxnSpPr>
        <p:spPr>
          <a:xfrm>
            <a:off x="6184900" y="2593340"/>
            <a:ext cx="4826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圆角矩形 37"/>
          <p:cNvSpPr/>
          <p:nvPr/>
        </p:nvSpPr>
        <p:spPr>
          <a:xfrm>
            <a:off x="4189095" y="3071495"/>
            <a:ext cx="1414145" cy="410210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CJK Coordination</a:t>
            </a:r>
          </a:p>
        </p:txBody>
      </p:sp>
      <p:cxnSp>
        <p:nvCxnSpPr>
          <p:cNvPr id="40" name="肘形连接符 39"/>
          <p:cNvCxnSpPr/>
          <p:nvPr/>
        </p:nvCxnSpPr>
        <p:spPr>
          <a:xfrm rot="5400000">
            <a:off x="6058853" y="2062163"/>
            <a:ext cx="602615" cy="2039620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肘形连接符 40"/>
          <p:cNvCxnSpPr>
            <a:stCxn id="38" idx="1"/>
            <a:endCxn id="28" idx="2"/>
          </p:cNvCxnSpPr>
          <p:nvPr/>
        </p:nvCxnSpPr>
        <p:spPr>
          <a:xfrm rot="10800000">
            <a:off x="2573655" y="2780665"/>
            <a:ext cx="1615440" cy="495935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连接符 41"/>
          <p:cNvCxnSpPr>
            <a:stCxn id="38" idx="1"/>
            <a:endCxn id="29" idx="2"/>
          </p:cNvCxnSpPr>
          <p:nvPr/>
        </p:nvCxnSpPr>
        <p:spPr>
          <a:xfrm rot="10800000">
            <a:off x="4001135" y="2780665"/>
            <a:ext cx="187960" cy="495935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圆角矩形 42"/>
          <p:cNvSpPr/>
          <p:nvPr/>
        </p:nvSpPr>
        <p:spPr>
          <a:xfrm>
            <a:off x="5732780" y="1561465"/>
            <a:ext cx="1382395" cy="450850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IP</a:t>
            </a:r>
          </a:p>
          <a:p>
            <a:pPr algn="ctr"/>
            <a:r>
              <a:rPr lang="en-US" altLang="zh-CN" sz="1200" b="1" dirty="0"/>
              <a:t>Consultation</a:t>
            </a:r>
          </a:p>
        </p:txBody>
      </p:sp>
      <p:cxnSp>
        <p:nvCxnSpPr>
          <p:cNvPr id="44" name="肘形连接符 43"/>
          <p:cNvCxnSpPr>
            <a:endCxn id="43" idx="3"/>
          </p:cNvCxnSpPr>
          <p:nvPr/>
        </p:nvCxnSpPr>
        <p:spPr>
          <a:xfrm rot="16200000" flipV="1">
            <a:off x="7018020" y="1884045"/>
            <a:ext cx="577850" cy="383540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肘形连接符 44"/>
          <p:cNvCxnSpPr>
            <a:stCxn id="43" idx="1"/>
            <a:endCxn id="30" idx="0"/>
          </p:cNvCxnSpPr>
          <p:nvPr/>
        </p:nvCxnSpPr>
        <p:spPr>
          <a:xfrm rot="10800000" flipV="1">
            <a:off x="5592445" y="1786890"/>
            <a:ext cx="140335" cy="618490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49" idx="3"/>
            <a:endCxn id="28" idx="1"/>
          </p:cNvCxnSpPr>
          <p:nvPr/>
        </p:nvCxnSpPr>
        <p:spPr>
          <a:xfrm flipV="1">
            <a:off x="1683385" y="2593340"/>
            <a:ext cx="384810" cy="25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肘形连接符 47"/>
          <p:cNvCxnSpPr>
            <a:stCxn id="43" idx="1"/>
            <a:endCxn id="29" idx="0"/>
          </p:cNvCxnSpPr>
          <p:nvPr/>
        </p:nvCxnSpPr>
        <p:spPr>
          <a:xfrm rot="10800000" flipV="1">
            <a:off x="4001135" y="1786890"/>
            <a:ext cx="1731645" cy="618490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圆角矩形 48"/>
          <p:cNvSpPr/>
          <p:nvPr/>
        </p:nvSpPr>
        <p:spPr>
          <a:xfrm>
            <a:off x="904240" y="2411095"/>
            <a:ext cx="779145" cy="369570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CGP</a:t>
            </a:r>
          </a:p>
        </p:txBody>
      </p:sp>
      <p:cxnSp>
        <p:nvCxnSpPr>
          <p:cNvPr id="50" name="肘形连接符 49"/>
          <p:cNvCxnSpPr>
            <a:stCxn id="43" idx="1"/>
            <a:endCxn id="28" idx="0"/>
          </p:cNvCxnSpPr>
          <p:nvPr/>
        </p:nvCxnSpPr>
        <p:spPr>
          <a:xfrm rot="10800000" flipV="1">
            <a:off x="2573655" y="1786890"/>
            <a:ext cx="3159125" cy="618490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4587875" y="4321175"/>
            <a:ext cx="1724025" cy="964565"/>
          </a:xfrm>
          <a:prstGeom prst="rect">
            <a:avLst/>
          </a:prstGeom>
          <a:ln w="1905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1" dirty="0"/>
              <a:t>Evaluation</a:t>
            </a:r>
          </a:p>
          <a:p>
            <a:pPr algn="ctr"/>
            <a:r>
              <a:rPr lang="en-US" altLang="zh-CN" sz="1400" b="1" dirty="0"/>
              <a:t>(including Visual Similarity)</a:t>
            </a:r>
          </a:p>
        </p:txBody>
      </p:sp>
      <p:sp>
        <p:nvSpPr>
          <p:cNvPr id="53" name="矩形 52"/>
          <p:cNvSpPr/>
          <p:nvPr/>
        </p:nvSpPr>
        <p:spPr>
          <a:xfrm>
            <a:off x="643890" y="4502150"/>
            <a:ext cx="1424305" cy="601980"/>
          </a:xfrm>
          <a:prstGeom prst="rect">
            <a:avLst/>
          </a:prstGeom>
          <a:ln w="1905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1" dirty="0"/>
              <a:t>Appllicaiton</a:t>
            </a:r>
          </a:p>
        </p:txBody>
      </p:sp>
      <p:sp>
        <p:nvSpPr>
          <p:cNvPr id="55" name="矩形 54"/>
          <p:cNvSpPr/>
          <p:nvPr/>
        </p:nvSpPr>
        <p:spPr>
          <a:xfrm>
            <a:off x="2305050" y="4437380"/>
            <a:ext cx="1883410" cy="715010"/>
          </a:xfrm>
          <a:prstGeom prst="rect">
            <a:avLst/>
          </a:prstGeom>
          <a:ln w="1905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1" dirty="0"/>
              <a:t>LGR</a:t>
            </a:r>
          </a:p>
          <a:p>
            <a:pPr algn="ctr"/>
            <a:r>
              <a:rPr lang="en-US" altLang="zh-CN" sz="1400" b="1" dirty="0"/>
              <a:t>(Allocatable Labels)</a:t>
            </a:r>
          </a:p>
        </p:txBody>
      </p:sp>
      <p:cxnSp>
        <p:nvCxnSpPr>
          <p:cNvPr id="56" name="直接箭头连接符 55"/>
          <p:cNvCxnSpPr>
            <a:stCxn id="53" idx="3"/>
            <a:endCxn id="55" idx="1"/>
          </p:cNvCxnSpPr>
          <p:nvPr/>
        </p:nvCxnSpPr>
        <p:spPr>
          <a:xfrm flipV="1">
            <a:off x="2068195" y="4794885"/>
            <a:ext cx="236855" cy="8255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6898005" y="4502150"/>
            <a:ext cx="1424305" cy="601980"/>
          </a:xfrm>
          <a:prstGeom prst="rect">
            <a:avLst/>
          </a:prstGeom>
          <a:ln w="1905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1" dirty="0"/>
              <a:t>Delegation</a:t>
            </a:r>
          </a:p>
        </p:txBody>
      </p:sp>
      <p:cxnSp>
        <p:nvCxnSpPr>
          <p:cNvPr id="58" name="直接箭头连接符 57"/>
          <p:cNvCxnSpPr>
            <a:stCxn id="55" idx="3"/>
            <a:endCxn id="51" idx="1"/>
          </p:cNvCxnSpPr>
          <p:nvPr/>
        </p:nvCxnSpPr>
        <p:spPr>
          <a:xfrm>
            <a:off x="4188460" y="4794885"/>
            <a:ext cx="399415" cy="889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>
            <a:stCxn id="51" idx="3"/>
          </p:cNvCxnSpPr>
          <p:nvPr/>
        </p:nvCxnSpPr>
        <p:spPr>
          <a:xfrm>
            <a:off x="6322695" y="4803775"/>
            <a:ext cx="586105" cy="635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 flipV="1">
            <a:off x="8322310" y="4803140"/>
            <a:ext cx="586105" cy="127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肘形连接符 60"/>
          <p:cNvCxnSpPr>
            <a:stCxn id="32" idx="3"/>
            <a:endCxn id="55" idx="0"/>
          </p:cNvCxnSpPr>
          <p:nvPr/>
        </p:nvCxnSpPr>
        <p:spPr>
          <a:xfrm flipH="1">
            <a:off x="3246755" y="2593340"/>
            <a:ext cx="4834255" cy="1844040"/>
          </a:xfrm>
          <a:prstGeom prst="bentConnector4">
            <a:avLst>
              <a:gd name="adj1" fmla="val -4926"/>
              <a:gd name="adj2" fmla="val 6494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205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1800" dirty="0"/>
              <a:t>C-K Coordination Rollback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Option1: back to 117 groups (Phase 1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Option2: back to 0 groups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Phase 0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Visual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Similarty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Option1: leave the issue to evaluation process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Option2: Solve 6 Hanzi-Hanzi pairs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Option3: Import Kanji-Hanzi and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Hangual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-Hanja pairs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n"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268168" y="46179"/>
            <a:ext cx="7119687" cy="45066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 Next Step</a:t>
            </a:r>
            <a:endParaRPr lang="zh-CN" altLang="en-US" dirty="0"/>
          </a:p>
        </p:txBody>
      </p:sp>
      <p:sp>
        <p:nvSpPr>
          <p:cNvPr id="5" name="Chevron 52"/>
          <p:cNvSpPr/>
          <p:nvPr/>
        </p:nvSpPr>
        <p:spPr>
          <a:xfrm>
            <a:off x="139279" y="0"/>
            <a:ext cx="1128889" cy="587022"/>
          </a:xfrm>
          <a:prstGeom prst="chevron">
            <a:avLst>
              <a:gd name="adj" fmla="val 270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US" altLang="en-AU" sz="2300" dirty="0">
                <a:solidFill>
                  <a:schemeClr val="bg1"/>
                </a:solidFill>
                <a:cs typeface="Arial" panose="020B0604020202020204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522402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 Generation Panel Update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0074" y="2765533"/>
            <a:ext cx="7907338" cy="1818824"/>
          </a:xfrm>
        </p:spPr>
        <p:txBody>
          <a:bodyPr>
            <a:normAutofit/>
          </a:bodyPr>
          <a:lstStyle/>
          <a:p>
            <a:r>
              <a:rPr lang="en-US" dirty="0"/>
              <a:t>Yoshiro </a:t>
            </a:r>
            <a:r>
              <a:rPr lang="en-US" dirty="0" err="1"/>
              <a:t>Yoneya</a:t>
            </a:r>
            <a:r>
              <a:rPr lang="en-US" dirty="0"/>
              <a:t> </a:t>
            </a:r>
            <a:br>
              <a:rPr lang="en-US" dirty="0"/>
            </a:br>
            <a:r>
              <a:rPr lang="en-US" sz="2000" dirty="0"/>
              <a:t>J-GP Member			</a:t>
            </a:r>
          </a:p>
        </p:txBody>
      </p:sp>
    </p:spTree>
    <p:extLst>
      <p:ext uri="{BB962C8B-B14F-4D97-AF65-F5344CB8AC3E}">
        <p14:creationId xmlns:p14="http://schemas.microsoft.com/office/powerpoint/2010/main" val="3104476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350124" y="1299014"/>
            <a:ext cx="2539800" cy="217525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48738" y="1299014"/>
            <a:ext cx="2539800" cy="2175252"/>
          </a:xfrm>
          <a:prstGeom prst="rect">
            <a:avLst/>
          </a:prstGeom>
          <a:solidFill>
            <a:schemeClr val="accent4">
              <a:alpha val="63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0124" y="1299014"/>
            <a:ext cx="253980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48738" y="1299014"/>
            <a:ext cx="2539800" cy="87588"/>
          </a:xfrm>
          <a:prstGeom prst="rect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1511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50124" y="3681668"/>
            <a:ext cx="2539800" cy="2175252"/>
          </a:xfrm>
          <a:prstGeom prst="rect">
            <a:avLst/>
          </a:prstGeom>
          <a:solidFill>
            <a:schemeClr val="accent2">
              <a:alpha val="86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1511" y="3681668"/>
            <a:ext cx="2539800" cy="87588"/>
          </a:xfrm>
          <a:prstGeom prst="rect">
            <a:avLst/>
          </a:prstGeom>
          <a:solidFill>
            <a:srgbClr val="AC4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50124" y="3681668"/>
            <a:ext cx="2539800" cy="875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367741" y="1501265"/>
            <a:ext cx="498944" cy="4989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074908" y="1501265"/>
            <a:ext cx="498944" cy="4989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67741" y="3895123"/>
            <a:ext cx="498944" cy="498944"/>
          </a:xfrm>
          <a:prstGeom prst="ellipse">
            <a:avLst/>
          </a:prstGeom>
          <a:solidFill>
            <a:srgbClr val="0A32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675282" y="3895123"/>
            <a:ext cx="498944" cy="498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511" y="1299014"/>
            <a:ext cx="2539800" cy="2175252"/>
          </a:xfrm>
          <a:prstGeom prst="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511" y="1299014"/>
            <a:ext cx="2539800" cy="87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66927" y="1510650"/>
            <a:ext cx="498944" cy="4989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6759" y="1982152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Steps of Japanese Generation Panel (JGP)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79874" y="1982152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Generation Panel Membership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83988" y="1982152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Overview of the Japanese Root LGR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7459" y="4364806"/>
            <a:ext cx="254529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Coordination among Chinese/Japanese/</a:t>
            </a:r>
            <a:r>
              <a:rPr lang="en-US" sz="1600" dirty="0" err="1">
                <a:solidFill>
                  <a:srgbClr val="FFFFFF"/>
                </a:solidFill>
                <a:latin typeface="Arial"/>
                <a:cs typeface="Arial"/>
              </a:rPr>
              <a:t>Koean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 GPs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79874" y="4364806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Reduction of </a:t>
            </a:r>
            <a:r>
              <a:rPr lang="en-US" sz="1600" dirty="0" err="1">
                <a:solidFill>
                  <a:srgbClr val="FFFFFF"/>
                </a:solidFill>
                <a:latin typeface="Arial"/>
                <a:cs typeface="Arial"/>
              </a:rPr>
              <a:t>allocatable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 variant labels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1511" y="1519144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0124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8738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1511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0124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2" name="Rectangle 15"/>
          <p:cNvSpPr/>
          <p:nvPr/>
        </p:nvSpPr>
        <p:spPr>
          <a:xfrm>
            <a:off x="6052854" y="3675630"/>
            <a:ext cx="2539800" cy="2175252"/>
          </a:xfrm>
          <a:prstGeom prst="rect">
            <a:avLst/>
          </a:prstGeom>
          <a:solidFill>
            <a:srgbClr val="0E4B91">
              <a:alpha val="63000"/>
            </a:srgb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3" name="Rectangle 21"/>
          <p:cNvSpPr/>
          <p:nvPr/>
        </p:nvSpPr>
        <p:spPr>
          <a:xfrm>
            <a:off x="6052854" y="3675630"/>
            <a:ext cx="2539800" cy="87588"/>
          </a:xfrm>
          <a:prstGeom prst="rect">
            <a:avLst/>
          </a:prstGeom>
          <a:solidFill>
            <a:srgbClr val="1553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4" name="Oval 46"/>
          <p:cNvSpPr/>
          <p:nvPr/>
        </p:nvSpPr>
        <p:spPr>
          <a:xfrm>
            <a:off x="7079024" y="3877881"/>
            <a:ext cx="498944" cy="498944"/>
          </a:xfrm>
          <a:prstGeom prst="ellipse">
            <a:avLst/>
          </a:prstGeom>
          <a:solidFill>
            <a:srgbClr val="1854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5" name="TextBox 28"/>
          <p:cNvSpPr txBox="1"/>
          <p:nvPr/>
        </p:nvSpPr>
        <p:spPr>
          <a:xfrm>
            <a:off x="6288104" y="4358768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Handling characters with visual similarity </a:t>
            </a:r>
          </a:p>
        </p:txBody>
      </p:sp>
      <p:sp>
        <p:nvSpPr>
          <p:cNvPr id="36" name="TextBox 26"/>
          <p:cNvSpPr txBox="1"/>
          <p:nvPr/>
        </p:nvSpPr>
        <p:spPr>
          <a:xfrm>
            <a:off x="6052854" y="3884811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490942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7327" y="46179"/>
            <a:ext cx="8012951" cy="450663"/>
          </a:xfrm>
        </p:spPr>
        <p:txBody>
          <a:bodyPr>
            <a:normAutofit fontScale="90000"/>
          </a:bodyPr>
          <a:lstStyle/>
          <a:p>
            <a:r>
              <a:rPr lang="en-US" dirty="0"/>
              <a:t>Steps of Japanese Generation Panel (JGP)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741405"/>
            <a:ext cx="8246076" cy="534635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>
              <a:spcBef>
                <a:spcPts val="600"/>
              </a:spcBef>
            </a:pPr>
            <a:r>
              <a:rPr lang="en-US" altLang="ja-JP" dirty="0"/>
              <a:t>Mandate</a:t>
            </a:r>
          </a:p>
          <a:p>
            <a:pPr lvl="1">
              <a:spcBef>
                <a:spcPts val="600"/>
              </a:spcBef>
            </a:pPr>
            <a:r>
              <a:rPr lang="en-US" altLang="ja-JP" dirty="0"/>
              <a:t>Proposing LGR for TLDs of Japanese language/scripts</a:t>
            </a:r>
          </a:p>
          <a:p>
            <a:pPr lvl="1">
              <a:spcBef>
                <a:spcPts val="600"/>
              </a:spcBef>
            </a:pPr>
            <a:r>
              <a:rPr lang="en-US" altLang="ja-JP" dirty="0"/>
              <a:t>that co-exists in harmony with LGRs for other languages/scripts</a:t>
            </a:r>
          </a:p>
          <a:p>
            <a:pPr>
              <a:spcBef>
                <a:spcPts val="600"/>
              </a:spcBef>
            </a:pPr>
            <a:r>
              <a:rPr lang="en-US" altLang="ja-JP" dirty="0"/>
              <a:t>Steps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altLang="ja-JP" dirty="0"/>
              <a:t>Step1 : Populate JGP with diverse experts</a:t>
            </a:r>
            <a:r>
              <a:rPr lang="ja-JP" altLang="en-US"/>
              <a:t> </a:t>
            </a:r>
            <a:r>
              <a:rPr lang="en-US" altLang="ja-JP" dirty="0"/>
              <a:t>(Aug/2014~)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altLang="ja-JP" dirty="0"/>
              <a:t>Step2 : Define the requirements and basic framework of Japanese 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altLang="ja-JP" dirty="0"/>
              <a:t>	      LGR based on the expertise and experience of Japanese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altLang="ja-JP" dirty="0"/>
              <a:t>	      IDNs</a:t>
            </a:r>
            <a:r>
              <a:rPr lang="ja-JP" altLang="en-US"/>
              <a:t> </a:t>
            </a:r>
            <a:r>
              <a:rPr lang="en-US" altLang="ja-JP" dirty="0"/>
              <a:t>(~April/2015)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altLang="ja-JP" dirty="0"/>
              <a:t>Step3 : Coordinate with other language Generation Panels 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altLang="ja-JP" dirty="0"/>
              <a:t>	      whose languages interrelated with Japanese (~February/2017)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altLang="ja-JP" dirty="0">
                <a:solidFill>
                  <a:srgbClr val="00B0F0"/>
                </a:solidFill>
              </a:rPr>
              <a:t>Step4 : Finalize LGR following necessary consultation with IP and 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altLang="ja-JP" dirty="0">
                <a:solidFill>
                  <a:srgbClr val="00B0F0"/>
                </a:solidFill>
              </a:rPr>
              <a:t>	      Japanese community (March/2017~)</a:t>
            </a:r>
          </a:p>
        </p:txBody>
      </p:sp>
      <p:sp>
        <p:nvSpPr>
          <p:cNvPr id="4" name="下矢印 3"/>
          <p:cNvSpPr/>
          <p:nvPr/>
        </p:nvSpPr>
        <p:spPr>
          <a:xfrm rot="8460000">
            <a:off x="1985399" y="5150987"/>
            <a:ext cx="792162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2530248" y="5516912"/>
            <a:ext cx="61766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B0F0"/>
                </a:solidFill>
              </a:rPr>
              <a:t>We are still here!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B0F0"/>
                </a:solidFill>
              </a:rPr>
              <a:t>Rather, we are requested by ICANN/IP to go back to Step2</a:t>
            </a:r>
            <a:endParaRPr lang="ja-JP" altLang="en-US" sz="1800" dirty="0">
              <a:solidFill>
                <a:srgbClr val="00B0F0"/>
              </a:solidFill>
            </a:endParaRPr>
          </a:p>
        </p:txBody>
      </p:sp>
      <p:sp>
        <p:nvSpPr>
          <p:cNvPr id="9" name="Chevron 49"/>
          <p:cNvSpPr/>
          <p:nvPr/>
        </p:nvSpPr>
        <p:spPr>
          <a:xfrm>
            <a:off x="20710" y="89476"/>
            <a:ext cx="531617" cy="431875"/>
          </a:xfrm>
          <a:prstGeom prst="chevron">
            <a:avLst>
              <a:gd name="adj" fmla="val 27026"/>
            </a:avLst>
          </a:prstGeom>
          <a:solidFill>
            <a:srgbClr val="1A87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marL="101600" algn="ctr" eaLnBrk="1" fontAlgn="auto" hangingPunct="1">
              <a:lnSpc>
                <a:spcPts val="2380"/>
              </a:lnSpc>
              <a:spcBef>
                <a:spcPts val="0"/>
              </a:spcBef>
              <a:defRPr/>
            </a:pPr>
            <a:r>
              <a:rPr lang="en-AU" sz="2300" dirty="0">
                <a:solidFill>
                  <a:prstClr val="white"/>
                </a:solidFill>
                <a:cs typeface="Arial"/>
              </a:rPr>
              <a:t>1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51997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evron 50"/>
          <p:cNvSpPr/>
          <p:nvPr/>
        </p:nvSpPr>
        <p:spPr>
          <a:xfrm>
            <a:off x="26976" y="107575"/>
            <a:ext cx="531617" cy="431875"/>
          </a:xfrm>
          <a:prstGeom prst="chevron">
            <a:avLst>
              <a:gd name="adj" fmla="val 270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marL="101600" algn="ctr">
              <a:lnSpc>
                <a:spcPts val="2380"/>
              </a:lnSpc>
              <a:defRPr/>
            </a:pPr>
            <a:r>
              <a:rPr lang="en-US" sz="2300" dirty="0">
                <a:solidFill>
                  <a:prstClr val="white"/>
                </a:solidFill>
                <a:cs typeface="Arial"/>
              </a:rPr>
              <a:t>2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7330" y="62655"/>
            <a:ext cx="8012951" cy="450663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Generation Panel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891822"/>
            <a:ext cx="7907338" cy="543483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altLang="ja-JP" sz="1800" dirty="0"/>
              <a:t>Hiro Hotta		(chair)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altLang="ja-JP" sz="1800" dirty="0"/>
              <a:t> Policy/business aspects of registry/registrar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altLang="ja-JP" sz="1800" dirty="0" err="1"/>
              <a:t>Akinori</a:t>
            </a:r>
            <a:r>
              <a:rPr lang="en-US" altLang="ja-JP" sz="1800" dirty="0"/>
              <a:t> </a:t>
            </a:r>
            <a:r>
              <a:rPr lang="en-US" altLang="ja-JP" sz="1800" dirty="0" err="1"/>
              <a:t>Maemura</a:t>
            </a:r>
            <a:r>
              <a:rPr lang="en-US" altLang="ja-JP" sz="1800" dirty="0"/>
              <a:t>	(vice chair)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altLang="ja-JP" sz="1800" dirty="0"/>
              <a:t> Internet governance and domain name in general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altLang="ja-JP" sz="1800" dirty="0"/>
              <a:t>Shigeki </a:t>
            </a:r>
            <a:r>
              <a:rPr lang="en-US" altLang="ja-JP" sz="1800" dirty="0" err="1"/>
              <a:t>Goto</a:t>
            </a:r>
            <a:endParaRPr lang="en-US" altLang="ja-JP" sz="1800" dirty="0"/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altLang="ja-JP" sz="1800" dirty="0"/>
              <a:t> Internet in general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altLang="ja-JP" sz="1800" dirty="0"/>
              <a:t>Kazunori </a:t>
            </a:r>
            <a:r>
              <a:rPr lang="en-US" altLang="ja-JP" sz="1800" dirty="0" err="1"/>
              <a:t>Konishi</a:t>
            </a:r>
            <a:endParaRPr lang="en-US" altLang="ja-JP" sz="1800" dirty="0"/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altLang="ja-JP" sz="1800" dirty="0"/>
              <a:t> Internet in general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altLang="ja-JP" sz="1800" dirty="0" err="1"/>
              <a:t>Tsugizo</a:t>
            </a:r>
            <a:r>
              <a:rPr lang="en-US" altLang="ja-JP" sz="1800" dirty="0"/>
              <a:t> Kubo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altLang="ja-JP" sz="1800" dirty="0"/>
              <a:t>Trademarks and domain names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altLang="ja-JP" sz="1800" dirty="0"/>
              <a:t>Yoshitaka Murakami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altLang="ja-JP" sz="1800" dirty="0"/>
              <a:t> Trademarks and </a:t>
            </a:r>
            <a:r>
              <a:rPr lang="en-US" altLang="ja-JP" sz="1800" dirty="0" err="1"/>
              <a:t>gTLD</a:t>
            </a:r>
            <a:r>
              <a:rPr lang="en-US" altLang="ja-JP" sz="1800" dirty="0"/>
              <a:t> markets from registry/registrar perspective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altLang="ja-JP" sz="1800" dirty="0"/>
              <a:t>Shuichi </a:t>
            </a:r>
            <a:r>
              <a:rPr lang="en-US" altLang="ja-JP" sz="1800" dirty="0" err="1"/>
              <a:t>Tashiro</a:t>
            </a:r>
            <a:endParaRPr lang="en-US" altLang="ja-JP" sz="1800" dirty="0"/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altLang="ja-JP" sz="1800" dirty="0"/>
              <a:t> Character codes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altLang="ja-JP" sz="1800" dirty="0"/>
              <a:t>Yoshiro </a:t>
            </a:r>
            <a:r>
              <a:rPr lang="en-US" altLang="ja-JP" sz="1800" dirty="0" err="1"/>
              <a:t>Yoneya</a:t>
            </a:r>
            <a:endParaRPr lang="en-US" altLang="ja-JP" sz="1800" dirty="0"/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altLang="ja-JP" sz="1800" dirty="0"/>
              <a:t> Technical aspects of IDN, LGR</a:t>
            </a:r>
          </a:p>
        </p:txBody>
      </p:sp>
    </p:spTree>
    <p:extLst>
      <p:ext uri="{BB962C8B-B14F-4D97-AF65-F5344CB8AC3E}">
        <p14:creationId xmlns:p14="http://schemas.microsoft.com/office/powerpoint/2010/main" val="3536393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 Considerations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Michel </a:t>
            </a:r>
            <a:r>
              <a:rPr lang="en-US" dirty="0" err="1"/>
              <a:t>Suignard</a:t>
            </a:r>
            <a:endParaRPr lang="en-US" dirty="0"/>
          </a:p>
          <a:p>
            <a:r>
              <a:rPr lang="en-US" dirty="0"/>
              <a:t>Member of Integration Panel</a:t>
            </a:r>
          </a:p>
        </p:txBody>
      </p:sp>
    </p:spTree>
    <p:extLst>
      <p:ext uri="{BB962C8B-B14F-4D97-AF65-F5344CB8AC3E}">
        <p14:creationId xmlns:p14="http://schemas.microsoft.com/office/powerpoint/2010/main" val="42400962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evron 51"/>
          <p:cNvSpPr/>
          <p:nvPr/>
        </p:nvSpPr>
        <p:spPr>
          <a:xfrm>
            <a:off x="26976" y="95355"/>
            <a:ext cx="531617" cy="431875"/>
          </a:xfrm>
          <a:prstGeom prst="chevron">
            <a:avLst>
              <a:gd name="adj" fmla="val 270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marL="101600" algn="ctr">
              <a:lnSpc>
                <a:spcPts val="2380"/>
              </a:lnSpc>
              <a:defRPr/>
            </a:pPr>
            <a:r>
              <a:rPr lang="en-AU" sz="2300" dirty="0">
                <a:solidFill>
                  <a:prstClr val="white"/>
                </a:solidFill>
                <a:cs typeface="Arial"/>
              </a:rPr>
              <a:t>3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7330" y="70893"/>
            <a:ext cx="8012951" cy="450663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 of the Japanese Root LGR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275644"/>
            <a:ext cx="7907338" cy="5281671"/>
          </a:xfrm>
        </p:spPr>
        <p:txBody>
          <a:bodyPr lIns="0" tIns="0" rIns="0" bIns="0">
            <a:norm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altLang="ja-JP" sz="1800" dirty="0"/>
              <a:t>Scopes of the character codes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altLang="ja-JP" sz="1800" dirty="0"/>
              <a:t>Kanji, Hiragana, Katakana (can be mingled in a label)</a:t>
            </a:r>
          </a:p>
          <a:p>
            <a:pPr lvl="2"/>
            <a:r>
              <a:rPr lang="en-US" altLang="ja-JP" dirty="0"/>
              <a:t>JIS (Japanese Industrial Standard) level-1 and level-2</a:t>
            </a:r>
          </a:p>
          <a:p>
            <a:pPr lvl="2"/>
            <a:r>
              <a:rPr lang="en-US" altLang="ja-JP" dirty="0"/>
              <a:t>&gt;6,000 characters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altLang="ja-JP" sz="1800" dirty="0"/>
              <a:t>Variants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altLang="ja-JP" sz="1800" dirty="0"/>
              <a:t>For Kanji</a:t>
            </a:r>
          </a:p>
          <a:p>
            <a:pPr lvl="2"/>
            <a:r>
              <a:rPr lang="en-US" altLang="ja-JP" dirty="0"/>
              <a:t>Japanese LGR will define no variants for itself</a:t>
            </a:r>
          </a:p>
          <a:p>
            <a:pPr lvl="2"/>
            <a:r>
              <a:rPr lang="en-US" altLang="ja-JP" dirty="0"/>
              <a:t>Final Japanese LGR will import (= passively adopt) variants defined by Chinese LGR and Korean LGR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altLang="ja-JP" sz="1800" dirty="0"/>
              <a:t>For Hiragana, Katakana</a:t>
            </a:r>
          </a:p>
          <a:p>
            <a:pPr lvl="2"/>
            <a:r>
              <a:rPr lang="en-US" altLang="ja-JP" dirty="0"/>
              <a:t>No variants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altLang="ja-JP" sz="1800" dirty="0">
                <a:solidFill>
                  <a:srgbClr val="00B0F0"/>
                </a:solidFill>
              </a:rPr>
              <a:t>No variants for visual similarity : still unresolved 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altLang="ja-JP" sz="1800" dirty="0"/>
              <a:t>WLE (whole label evaluation)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altLang="ja-JP" sz="1800" dirty="0"/>
              <a:t>Rules for reduction of </a:t>
            </a:r>
            <a:r>
              <a:rPr lang="en-US" altLang="ja-JP" sz="1800" dirty="0" err="1"/>
              <a:t>allocatable</a:t>
            </a:r>
            <a:r>
              <a:rPr lang="en-US" altLang="ja-JP" sz="1800" dirty="0"/>
              <a:t> variants</a:t>
            </a:r>
          </a:p>
        </p:txBody>
      </p:sp>
    </p:spTree>
    <p:extLst>
      <p:ext uri="{BB962C8B-B14F-4D97-AF65-F5344CB8AC3E}">
        <p14:creationId xmlns:p14="http://schemas.microsoft.com/office/powerpoint/2010/main" val="3634896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hevron 52"/>
          <p:cNvSpPr/>
          <p:nvPr/>
        </p:nvSpPr>
        <p:spPr>
          <a:xfrm>
            <a:off x="28566" y="89471"/>
            <a:ext cx="531617" cy="431875"/>
          </a:xfrm>
          <a:prstGeom prst="chevron">
            <a:avLst>
              <a:gd name="adj" fmla="val 2702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marL="101600" algn="ctr">
              <a:lnSpc>
                <a:spcPts val="2380"/>
              </a:lnSpc>
              <a:defRPr/>
            </a:pPr>
            <a:r>
              <a:rPr lang="en-AU" sz="2300" dirty="0">
                <a:solidFill>
                  <a:prstClr val="white"/>
                </a:solidFill>
                <a:cs typeface="Arial"/>
              </a:rPr>
              <a:t>4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5565" y="79131"/>
            <a:ext cx="8012951" cy="450663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Coordination among </a:t>
            </a:r>
            <a:r>
              <a:rPr lang="en-US" dirty="0"/>
              <a:t>Chinese/Japanese/Korean GPs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393825" y="2357438"/>
            <a:ext cx="911225" cy="855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Hira</a:t>
            </a:r>
          </a:p>
          <a:p>
            <a:pPr algn="ctr">
              <a:defRPr/>
            </a:pPr>
            <a:r>
              <a:rPr lang="en-US" altLang="ja-JP" sz="2000" dirty="0" err="1">
                <a:solidFill>
                  <a:schemeClr val="tx1"/>
                </a:solidFill>
              </a:rPr>
              <a:t>gana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341563" y="2357438"/>
            <a:ext cx="755650" cy="855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Katakana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386138" y="1771650"/>
            <a:ext cx="2592387" cy="15859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Han*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373813" y="2328863"/>
            <a:ext cx="1150937" cy="855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Hangul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3228975" y="765175"/>
            <a:ext cx="2927350" cy="237331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71550" y="1989138"/>
            <a:ext cx="4572000" cy="151130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テキスト ボックス 14"/>
          <p:cNvSpPr txBox="1">
            <a:spLocks noChangeArrowheads="1"/>
          </p:cNvSpPr>
          <p:nvPr/>
        </p:nvSpPr>
        <p:spPr bwMode="auto">
          <a:xfrm>
            <a:off x="314325" y="2781300"/>
            <a:ext cx="569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/>
              <a:t>・・・</a:t>
            </a:r>
          </a:p>
        </p:txBody>
      </p:sp>
      <p:sp>
        <p:nvSpPr>
          <p:cNvPr id="13" name="テキスト ボックス 15"/>
          <p:cNvSpPr txBox="1">
            <a:spLocks noChangeArrowheads="1"/>
          </p:cNvSpPr>
          <p:nvPr/>
        </p:nvSpPr>
        <p:spPr bwMode="auto">
          <a:xfrm>
            <a:off x="8578850" y="2771775"/>
            <a:ext cx="53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・・・</a:t>
            </a:r>
          </a:p>
        </p:txBody>
      </p:sp>
      <p:sp>
        <p:nvSpPr>
          <p:cNvPr id="14" name="テキスト ボックス 16"/>
          <p:cNvSpPr txBox="1">
            <a:spLocks noChangeArrowheads="1"/>
          </p:cNvSpPr>
          <p:nvPr/>
        </p:nvSpPr>
        <p:spPr bwMode="auto">
          <a:xfrm>
            <a:off x="682625" y="1690688"/>
            <a:ext cx="2112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</a:rPr>
              <a:t>Japanese</a:t>
            </a:r>
            <a:r>
              <a:rPr lang="ja-JP" altLang="en-US" sz="2000">
                <a:solidFill>
                  <a:srgbClr val="0000FF"/>
                </a:solidFill>
              </a:rPr>
              <a:t> </a:t>
            </a:r>
            <a:r>
              <a:rPr lang="en-US" altLang="ja-JP" sz="2000">
                <a:solidFill>
                  <a:srgbClr val="0000FF"/>
                </a:solidFill>
              </a:rPr>
              <a:t>LGR</a:t>
            </a:r>
            <a:endParaRPr lang="ja-JP" altLang="en-US" sz="2000">
              <a:solidFill>
                <a:srgbClr val="0000FF"/>
              </a:solidFill>
            </a:endParaRPr>
          </a:p>
        </p:txBody>
      </p:sp>
      <p:sp>
        <p:nvSpPr>
          <p:cNvPr id="15" name="テキスト ボックス 17"/>
          <p:cNvSpPr txBox="1">
            <a:spLocks noChangeArrowheads="1"/>
          </p:cNvSpPr>
          <p:nvPr/>
        </p:nvSpPr>
        <p:spPr bwMode="auto">
          <a:xfrm>
            <a:off x="5848350" y="981075"/>
            <a:ext cx="1963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C000"/>
                </a:solidFill>
              </a:rPr>
              <a:t>Chinese</a:t>
            </a:r>
            <a:r>
              <a:rPr lang="ja-JP" altLang="en-US" sz="2000">
                <a:solidFill>
                  <a:srgbClr val="FFC000"/>
                </a:solidFill>
              </a:rPr>
              <a:t> </a:t>
            </a:r>
            <a:r>
              <a:rPr lang="en-US" altLang="ja-JP" sz="2000">
                <a:solidFill>
                  <a:srgbClr val="FFC000"/>
                </a:solidFill>
              </a:rPr>
              <a:t>LGR</a:t>
            </a:r>
            <a:endParaRPr lang="ja-JP" altLang="en-US" sz="2000">
              <a:solidFill>
                <a:srgbClr val="FFC000"/>
              </a:solidFill>
            </a:endParaRPr>
          </a:p>
        </p:txBody>
      </p:sp>
      <p:sp>
        <p:nvSpPr>
          <p:cNvPr id="16" name="テキスト ボックス 18"/>
          <p:cNvSpPr txBox="1">
            <a:spLocks noChangeArrowheads="1"/>
          </p:cNvSpPr>
          <p:nvPr/>
        </p:nvSpPr>
        <p:spPr bwMode="auto">
          <a:xfrm>
            <a:off x="7213600" y="1778000"/>
            <a:ext cx="1863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B050"/>
                </a:solidFill>
              </a:rPr>
              <a:t>Korean</a:t>
            </a:r>
            <a:r>
              <a:rPr lang="ja-JP" altLang="en-US" sz="2000">
                <a:solidFill>
                  <a:srgbClr val="00B050"/>
                </a:solidFill>
              </a:rPr>
              <a:t> </a:t>
            </a:r>
            <a:r>
              <a:rPr lang="en-US" altLang="ja-JP" sz="2000">
                <a:solidFill>
                  <a:srgbClr val="00B050"/>
                </a:solidFill>
              </a:rPr>
              <a:t>LGR</a:t>
            </a:r>
            <a:endParaRPr lang="ja-JP" altLang="en-US" sz="2000">
              <a:solidFill>
                <a:srgbClr val="00B05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619250" y="4725988"/>
            <a:ext cx="1847850" cy="792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Japanese GP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779838" y="4725988"/>
            <a:ext cx="1847850" cy="792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Chinese GP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940425" y="4725988"/>
            <a:ext cx="1846263" cy="792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Korean GP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20" name="直線矢印コネクタ 19"/>
          <p:cNvCxnSpPr>
            <a:stCxn id="17" idx="0"/>
            <a:endCxn id="5" idx="2"/>
          </p:cNvCxnSpPr>
          <p:nvPr/>
        </p:nvCxnSpPr>
        <p:spPr>
          <a:xfrm flipH="1" flipV="1">
            <a:off x="1849438" y="3213100"/>
            <a:ext cx="693737" cy="1512888"/>
          </a:xfrm>
          <a:prstGeom prst="straightConnector1">
            <a:avLst/>
          </a:prstGeom>
          <a:ln w="38100">
            <a:solidFill>
              <a:srgbClr val="FBA3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17" idx="0"/>
            <a:endCxn id="7" idx="2"/>
          </p:cNvCxnSpPr>
          <p:nvPr/>
        </p:nvCxnSpPr>
        <p:spPr>
          <a:xfrm flipV="1">
            <a:off x="2543175" y="3213100"/>
            <a:ext cx="176213" cy="1512888"/>
          </a:xfrm>
          <a:prstGeom prst="straightConnector1">
            <a:avLst/>
          </a:prstGeom>
          <a:ln w="38100">
            <a:solidFill>
              <a:srgbClr val="FBA3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17" idx="0"/>
            <a:endCxn id="8" idx="2"/>
          </p:cNvCxnSpPr>
          <p:nvPr/>
        </p:nvCxnSpPr>
        <p:spPr>
          <a:xfrm flipV="1">
            <a:off x="2543175" y="3357563"/>
            <a:ext cx="2139950" cy="1368425"/>
          </a:xfrm>
          <a:prstGeom prst="straightConnector1">
            <a:avLst/>
          </a:prstGeom>
          <a:ln w="38100">
            <a:solidFill>
              <a:srgbClr val="FBA3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18" idx="0"/>
            <a:endCxn id="8" idx="2"/>
          </p:cNvCxnSpPr>
          <p:nvPr/>
        </p:nvCxnSpPr>
        <p:spPr>
          <a:xfrm flipH="1" flipV="1">
            <a:off x="4683125" y="3357563"/>
            <a:ext cx="20638" cy="1368425"/>
          </a:xfrm>
          <a:prstGeom prst="straightConnector1">
            <a:avLst/>
          </a:prstGeom>
          <a:ln w="38100">
            <a:solidFill>
              <a:srgbClr val="FBA3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19" idx="0"/>
            <a:endCxn id="8" idx="2"/>
          </p:cNvCxnSpPr>
          <p:nvPr/>
        </p:nvCxnSpPr>
        <p:spPr>
          <a:xfrm flipH="1" flipV="1">
            <a:off x="4683125" y="3357563"/>
            <a:ext cx="2181225" cy="1368425"/>
          </a:xfrm>
          <a:prstGeom prst="straightConnector1">
            <a:avLst/>
          </a:prstGeom>
          <a:ln w="38100">
            <a:solidFill>
              <a:srgbClr val="FBA3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19" idx="0"/>
            <a:endCxn id="9" idx="2"/>
          </p:cNvCxnSpPr>
          <p:nvPr/>
        </p:nvCxnSpPr>
        <p:spPr>
          <a:xfrm flipV="1">
            <a:off x="6864350" y="3184525"/>
            <a:ext cx="85725" cy="1541463"/>
          </a:xfrm>
          <a:prstGeom prst="straightConnector1">
            <a:avLst/>
          </a:prstGeom>
          <a:ln w="38100">
            <a:solidFill>
              <a:srgbClr val="FBA3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円弧 25"/>
          <p:cNvSpPr/>
          <p:nvPr/>
        </p:nvSpPr>
        <p:spPr>
          <a:xfrm flipV="1">
            <a:off x="3240088" y="3860800"/>
            <a:ext cx="2930525" cy="412750"/>
          </a:xfrm>
          <a:prstGeom prst="arc">
            <a:avLst>
              <a:gd name="adj1" fmla="val 10552288"/>
              <a:gd name="adj2" fmla="val 30735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7" name="テキスト ボックス 24"/>
          <p:cNvSpPr txBox="1">
            <a:spLocks noChangeArrowheads="1"/>
          </p:cNvSpPr>
          <p:nvPr/>
        </p:nvSpPr>
        <p:spPr bwMode="auto">
          <a:xfrm>
            <a:off x="3797300" y="4162425"/>
            <a:ext cx="1863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coordination</a:t>
            </a:r>
            <a:endParaRPr lang="ja-JP" altLang="en-US" sz="2400"/>
          </a:p>
        </p:txBody>
      </p:sp>
      <p:sp>
        <p:nvSpPr>
          <p:cNvPr id="28" name="テキスト ボックス 2"/>
          <p:cNvSpPr txBox="1">
            <a:spLocks noChangeArrowheads="1"/>
          </p:cNvSpPr>
          <p:nvPr/>
        </p:nvSpPr>
        <p:spPr bwMode="auto">
          <a:xfrm>
            <a:off x="46038" y="2439988"/>
            <a:ext cx="796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script</a:t>
            </a:r>
            <a:endParaRPr lang="ja-JP" altLang="en-US" sz="2000"/>
          </a:p>
        </p:txBody>
      </p:sp>
      <p:sp>
        <p:nvSpPr>
          <p:cNvPr id="29" name="テキスト ボックス 29"/>
          <p:cNvSpPr txBox="1">
            <a:spLocks noChangeArrowheads="1"/>
          </p:cNvSpPr>
          <p:nvPr/>
        </p:nvSpPr>
        <p:spPr bwMode="auto">
          <a:xfrm>
            <a:off x="3276600" y="5549900"/>
            <a:ext cx="589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* “Han” is called “Kanji” in Japan, “Hanja” in Korea</a:t>
            </a:r>
            <a:endParaRPr lang="ja-JP" altLang="en-US" sz="2000" dirty="0"/>
          </a:p>
        </p:txBody>
      </p:sp>
      <p:sp>
        <p:nvSpPr>
          <p:cNvPr id="30" name="円/楕円 29"/>
          <p:cNvSpPr/>
          <p:nvPr/>
        </p:nvSpPr>
        <p:spPr>
          <a:xfrm>
            <a:off x="3744913" y="1989138"/>
            <a:ext cx="4572000" cy="1511300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1" name="テキスト ボックス 2"/>
          <p:cNvSpPr txBox="1">
            <a:spLocks noChangeArrowheads="1"/>
          </p:cNvSpPr>
          <p:nvPr/>
        </p:nvSpPr>
        <p:spPr bwMode="auto">
          <a:xfrm>
            <a:off x="1522413" y="2119313"/>
            <a:ext cx="803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/>
              <a:t>e.g., </a:t>
            </a:r>
            <a:r>
              <a:rPr lang="ja-JP" altLang="en-US" sz="1800"/>
              <a:t>ひ</a:t>
            </a:r>
          </a:p>
        </p:txBody>
      </p:sp>
      <p:sp>
        <p:nvSpPr>
          <p:cNvPr id="32" name="テキスト ボックス 30"/>
          <p:cNvSpPr txBox="1">
            <a:spLocks noChangeArrowheads="1"/>
          </p:cNvSpPr>
          <p:nvPr/>
        </p:nvSpPr>
        <p:spPr bwMode="auto">
          <a:xfrm>
            <a:off x="2333625" y="2119313"/>
            <a:ext cx="81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/>
              <a:t>e.g., </a:t>
            </a:r>
            <a:r>
              <a:rPr lang="ja-JP" altLang="en-US" sz="1800"/>
              <a:t>ア</a:t>
            </a:r>
          </a:p>
        </p:txBody>
      </p:sp>
      <p:sp>
        <p:nvSpPr>
          <p:cNvPr id="33" name="テキスト ボックス 31"/>
          <p:cNvSpPr txBox="1">
            <a:spLocks noChangeArrowheads="1"/>
          </p:cNvSpPr>
          <p:nvPr/>
        </p:nvSpPr>
        <p:spPr bwMode="auto">
          <a:xfrm>
            <a:off x="4165600" y="1514475"/>
            <a:ext cx="81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/>
              <a:t>e.g., </a:t>
            </a:r>
            <a:r>
              <a:rPr lang="ja-JP" altLang="en-US" sz="1800"/>
              <a:t>漢</a:t>
            </a:r>
          </a:p>
        </p:txBody>
      </p:sp>
      <p:sp>
        <p:nvSpPr>
          <p:cNvPr id="34" name="テキスト ボックス 32"/>
          <p:cNvSpPr txBox="1">
            <a:spLocks noChangeArrowheads="1"/>
          </p:cNvSpPr>
          <p:nvPr/>
        </p:nvSpPr>
        <p:spPr bwMode="auto">
          <a:xfrm>
            <a:off x="6548438" y="2062163"/>
            <a:ext cx="763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/>
              <a:t>e.g.,</a:t>
            </a:r>
            <a:r>
              <a:rPr lang="ko-KR" altLang="en-US" sz="1800"/>
              <a:t>한</a:t>
            </a:r>
            <a:endParaRPr lang="ja-JP" altLang="en-US" sz="1800"/>
          </a:p>
        </p:txBody>
      </p:sp>
      <p:pic>
        <p:nvPicPr>
          <p:cNvPr id="35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05038"/>
            <a:ext cx="6667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2217738"/>
            <a:ext cx="676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図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133600"/>
            <a:ext cx="657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図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60513"/>
            <a:ext cx="762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コンテンツ プレースホルダー 2"/>
          <p:cNvSpPr txBox="1">
            <a:spLocks/>
          </p:cNvSpPr>
          <p:nvPr/>
        </p:nvSpPr>
        <p:spPr bwMode="auto">
          <a:xfrm>
            <a:off x="906165" y="5981054"/>
            <a:ext cx="903605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  <a:buNone/>
            </a:pPr>
            <a:r>
              <a:rPr lang="en-US" altLang="ja-JP" sz="2000" dirty="0">
                <a:solidFill>
                  <a:srgbClr val="FF0000"/>
                </a:solidFill>
              </a:rPr>
              <a:t>Coordinated definition of variants has been completed </a:t>
            </a:r>
            <a:r>
              <a:rPr lang="en-US" altLang="ja-JP" sz="1400" dirty="0"/>
              <a:t>(~February/2017)</a:t>
            </a:r>
          </a:p>
        </p:txBody>
      </p:sp>
    </p:spTree>
    <p:extLst>
      <p:ext uri="{BB962C8B-B14F-4D97-AF65-F5344CB8AC3E}">
        <p14:creationId xmlns:p14="http://schemas.microsoft.com/office/powerpoint/2010/main" val="13669213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evron 19"/>
          <p:cNvSpPr/>
          <p:nvPr/>
        </p:nvSpPr>
        <p:spPr>
          <a:xfrm>
            <a:off x="36798" y="99344"/>
            <a:ext cx="531617" cy="431875"/>
          </a:xfrm>
          <a:prstGeom prst="chevron">
            <a:avLst>
              <a:gd name="adj" fmla="val 27026"/>
            </a:avLst>
          </a:prstGeom>
          <a:solidFill>
            <a:srgbClr val="0D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marL="101600" algn="ctr">
              <a:lnSpc>
                <a:spcPts val="2380"/>
              </a:lnSpc>
              <a:defRPr/>
            </a:pPr>
            <a:r>
              <a:rPr lang="en-AU" sz="2300" dirty="0">
                <a:solidFill>
                  <a:prstClr val="white"/>
                </a:solidFill>
                <a:cs typeface="Arial"/>
              </a:rPr>
              <a:t>5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3803" y="79131"/>
            <a:ext cx="8012951" cy="450663"/>
          </a:xfrm>
        </p:spPr>
        <p:txBody>
          <a:bodyPr>
            <a:normAutofit fontScale="90000"/>
          </a:bodyPr>
          <a:lstStyle/>
          <a:p>
            <a:r>
              <a:rPr lang="en-US" dirty="0"/>
              <a:t>Reduction of </a:t>
            </a:r>
            <a:r>
              <a:rPr lang="en-US" dirty="0" err="1"/>
              <a:t>allocatable</a:t>
            </a:r>
            <a:r>
              <a:rPr lang="en-US" dirty="0"/>
              <a:t> variant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86032" y="1411110"/>
            <a:ext cx="8140722" cy="5014403"/>
          </a:xfrm>
        </p:spPr>
        <p:txBody>
          <a:bodyPr lIns="0" tIns="0" rIns="0" bIns="0">
            <a:normAutofit/>
          </a:bodyPr>
          <a:lstStyle/>
          <a:p>
            <a:pPr>
              <a:lnSpc>
                <a:spcPct val="95000"/>
              </a:lnSpc>
              <a:spcBef>
                <a:spcPts val="1600"/>
              </a:spcBef>
            </a:pPr>
            <a:r>
              <a:rPr lang="en-US" altLang="ja-JP" sz="1800" dirty="0"/>
              <a:t>Any combination of characters is allowed in Japanese labels as in the case of Japanese words in daily life</a:t>
            </a:r>
          </a:p>
          <a:p>
            <a:pPr>
              <a:lnSpc>
                <a:spcPct val="95000"/>
              </a:lnSpc>
              <a:spcBef>
                <a:spcPts val="1600"/>
              </a:spcBef>
            </a:pPr>
            <a:r>
              <a:rPr lang="en-US" altLang="ja-JP" sz="1800" dirty="0"/>
              <a:t>The above may make the number of variant strings very huge, considering that many variant groups are imported from Chinese and Korean Root LGRs</a:t>
            </a:r>
          </a:p>
          <a:p>
            <a:pPr lvl="1">
              <a:spcBef>
                <a:spcPts val="1000"/>
              </a:spcBef>
            </a:pPr>
            <a:r>
              <a:rPr lang="en-US" altLang="ja-JP" dirty="0"/>
              <a:t>E.g., </a:t>
            </a:r>
            <a:r>
              <a:rPr lang="ja-JP" altLang="en-US" dirty="0"/>
              <a:t>慶応大学  </a:t>
            </a:r>
            <a:r>
              <a:rPr lang="en-US" altLang="ja-JP" dirty="0"/>
              <a:t>has 3 variant strings</a:t>
            </a:r>
            <a:r>
              <a:rPr lang="ja-JP" altLang="en-US"/>
              <a:t> </a:t>
            </a:r>
            <a:r>
              <a:rPr lang="en-US" altLang="ja-JP" dirty="0"/>
              <a:t>–</a:t>
            </a:r>
            <a:r>
              <a:rPr lang="ja-JP" altLang="en-US"/>
              <a:t> </a:t>
            </a:r>
            <a:br>
              <a:rPr lang="en-US" altLang="ja-JP" dirty="0"/>
            </a:br>
            <a:r>
              <a:rPr lang="ja-JP" altLang="en-US"/>
              <a:t>慶</a:t>
            </a:r>
            <a:r>
              <a:rPr lang="ja-JP" altLang="en-US" dirty="0"/>
              <a:t>應</a:t>
            </a:r>
            <a:r>
              <a:rPr lang="ja-JP" altLang="en-US"/>
              <a:t>大学</a:t>
            </a:r>
            <a:r>
              <a:rPr lang="en-US" altLang="ja-JP" dirty="0"/>
              <a:t>  /  </a:t>
            </a:r>
            <a:r>
              <a:rPr lang="ja-JP" altLang="en-US"/>
              <a:t>慶</a:t>
            </a:r>
            <a:r>
              <a:rPr lang="ja-JP" altLang="en-US" dirty="0"/>
              <a:t>応</a:t>
            </a:r>
            <a:r>
              <a:rPr lang="ja-JP" altLang="en-US"/>
              <a:t>大學</a:t>
            </a:r>
            <a:r>
              <a:rPr lang="en-US" altLang="ja-JP" dirty="0"/>
              <a:t>  /  </a:t>
            </a:r>
            <a:r>
              <a:rPr lang="ja-JP" altLang="en-US"/>
              <a:t>慶</a:t>
            </a:r>
            <a:r>
              <a:rPr lang="ja-JP" altLang="en-US" dirty="0"/>
              <a:t>應大學</a:t>
            </a:r>
            <a:endParaRPr lang="en-US" altLang="ja-JP" dirty="0"/>
          </a:p>
          <a:p>
            <a:pPr>
              <a:lnSpc>
                <a:spcPct val="95000"/>
              </a:lnSpc>
              <a:spcBef>
                <a:spcPts val="1600"/>
              </a:spcBef>
            </a:pPr>
            <a:r>
              <a:rPr lang="en-US" altLang="ja-JP" sz="1800" dirty="0"/>
              <a:t>Reduction of the number of </a:t>
            </a:r>
            <a:r>
              <a:rPr lang="en-US" altLang="ja-JP" sz="1800" dirty="0" err="1"/>
              <a:t>allocatable</a:t>
            </a:r>
            <a:r>
              <a:rPr lang="en-US" altLang="ja-JP" sz="1800" dirty="0"/>
              <a:t> variant labels was requested by ICANN/IP to prevent the explosion of root zone size</a:t>
            </a:r>
          </a:p>
          <a:p>
            <a:pPr>
              <a:lnSpc>
                <a:spcPct val="95000"/>
              </a:lnSpc>
              <a:spcBef>
                <a:spcPts val="1600"/>
              </a:spcBef>
            </a:pPr>
            <a:r>
              <a:rPr lang="en-US" altLang="ja-JP" sz="1800" dirty="0"/>
              <a:t>With IP’s suggestion, JGP solved it by limiting </a:t>
            </a:r>
            <a:r>
              <a:rPr lang="en-US" altLang="ja-JP" sz="1800" dirty="0" err="1"/>
              <a:t>allocatable</a:t>
            </a:r>
            <a:r>
              <a:rPr lang="en-US" altLang="ja-JP" sz="1800" dirty="0"/>
              <a:t> strings by employing the notion that “</a:t>
            </a:r>
            <a:r>
              <a:rPr lang="en-US" altLang="ja-JP" sz="1800" dirty="0" err="1"/>
              <a:t>allocatable</a:t>
            </a:r>
            <a:r>
              <a:rPr lang="en-US" altLang="ja-JP" sz="1800" dirty="0"/>
              <a:t> labels consist of daily-use (Joyo) Kanji</a:t>
            </a:r>
          </a:p>
          <a:p>
            <a:pPr lvl="1">
              <a:spcBef>
                <a:spcPts val="1600"/>
              </a:spcBef>
            </a:pPr>
            <a:r>
              <a:rPr lang="en-US" altLang="ja-JP" dirty="0"/>
              <a:t>It reduces the maximum number of </a:t>
            </a:r>
            <a:r>
              <a:rPr lang="en-US" altLang="ja-JP" dirty="0" err="1"/>
              <a:t>allocatable</a:t>
            </a:r>
            <a:r>
              <a:rPr lang="en-US" altLang="ja-JP" dirty="0"/>
              <a:t> labels of an actually registered Japanese label under .JP from 486 to 8</a:t>
            </a:r>
          </a:p>
        </p:txBody>
      </p:sp>
    </p:spTree>
    <p:extLst>
      <p:ext uri="{BB962C8B-B14F-4D97-AF65-F5344CB8AC3E}">
        <p14:creationId xmlns:p14="http://schemas.microsoft.com/office/powerpoint/2010/main" val="35271492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evron 29"/>
          <p:cNvSpPr/>
          <p:nvPr/>
        </p:nvSpPr>
        <p:spPr>
          <a:xfrm>
            <a:off x="28564" y="87117"/>
            <a:ext cx="531617" cy="431875"/>
          </a:xfrm>
          <a:prstGeom prst="chevron">
            <a:avLst>
              <a:gd name="adj" fmla="val 2702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marL="101600" algn="ctr">
              <a:lnSpc>
                <a:spcPts val="2380"/>
              </a:lnSpc>
              <a:defRPr/>
            </a:pPr>
            <a:r>
              <a:rPr lang="en-AU" sz="2300" dirty="0">
                <a:solidFill>
                  <a:prstClr val="white"/>
                </a:solidFill>
                <a:cs typeface="Arial"/>
              </a:rPr>
              <a:t>6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5567" y="79131"/>
            <a:ext cx="8012951" cy="450663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Handling</a:t>
            </a:r>
            <a:r>
              <a:rPr lang="ja-JP" altLang="en-US" dirty="0"/>
              <a:t> </a:t>
            </a:r>
            <a:r>
              <a:rPr lang="en-US" altLang="ja-JP" dirty="0"/>
              <a:t>characters with visual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60181" y="1073427"/>
            <a:ext cx="7907338" cy="4979888"/>
          </a:xfrm>
        </p:spPr>
        <p:txBody>
          <a:bodyPr lIns="0" tIns="0" rIns="0" bIns="0">
            <a:normAutofit/>
          </a:bodyPr>
          <a:lstStyle/>
          <a:p>
            <a:pPr>
              <a:lnSpc>
                <a:spcPct val="95000"/>
              </a:lnSpc>
              <a:spcBef>
                <a:spcPts val="1600"/>
              </a:spcBef>
            </a:pPr>
            <a:r>
              <a:rPr lang="en-US" altLang="ja-JP" dirty="0"/>
              <a:t>Initial design of Chinese/Japanese/Korean Root LGRs is to define variants as characters with the same meaning and pronunciation having different forms (i.e., different versions of the same character) </a:t>
            </a:r>
          </a:p>
          <a:p>
            <a:pPr lvl="1">
              <a:spcBef>
                <a:spcPts val="1000"/>
              </a:spcBef>
            </a:pPr>
            <a:r>
              <a:rPr lang="en-US" altLang="ja-JP" dirty="0"/>
              <a:t>Despite the above, initial design of Japanese Root LGR has no variants, except those variant definitions imported from Chinese and Korean LGRs</a:t>
            </a:r>
          </a:p>
          <a:p>
            <a:pPr>
              <a:lnSpc>
                <a:spcPct val="95000"/>
              </a:lnSpc>
              <a:spcBef>
                <a:spcPts val="1600"/>
              </a:spcBef>
            </a:pPr>
            <a:r>
              <a:rPr lang="en-US" altLang="ja-JP" dirty="0"/>
              <a:t>However, ICANN/IP started to request Chinese/Japanese/Korean GPs to handle characters with visual similarity in their Root LGRs (March/2017)</a:t>
            </a:r>
          </a:p>
          <a:p>
            <a:pPr>
              <a:lnSpc>
                <a:spcPct val="95000"/>
              </a:lnSpc>
              <a:spcBef>
                <a:spcPts val="1600"/>
              </a:spcBef>
            </a:pPr>
            <a:r>
              <a:rPr lang="en-US" altLang="ja-JP" dirty="0"/>
              <a:t>Chinese/Japanese/Korean GPs decided to formally request ICANN to withdraw such request</a:t>
            </a:r>
          </a:p>
          <a:p>
            <a:pPr lvl="1">
              <a:spcBef>
                <a:spcPts val="1000"/>
              </a:spcBef>
            </a:pPr>
            <a:r>
              <a:rPr lang="en-US" altLang="ja-JP" dirty="0"/>
              <a:t>Correspondence to </a:t>
            </a:r>
            <a:r>
              <a:rPr lang="en-US" altLang="ja-JP" dirty="0" err="1"/>
              <a:t>Göran</a:t>
            </a:r>
            <a:r>
              <a:rPr lang="en-US" altLang="ja-JP" dirty="0"/>
              <a:t> </a:t>
            </a:r>
            <a:r>
              <a:rPr lang="en-US" altLang="ja-JP" dirty="0" err="1"/>
              <a:t>Marby</a:t>
            </a:r>
            <a:r>
              <a:rPr lang="en-US" altLang="ja-JP" dirty="0"/>
              <a:t> on 25 January 2019</a:t>
            </a:r>
          </a:p>
          <a:p>
            <a:pPr lvl="1">
              <a:spcBef>
                <a:spcPts val="1000"/>
              </a:spcBef>
            </a:pPr>
            <a:r>
              <a:rPr lang="en-US" altLang="ja-JP" dirty="0"/>
              <a:t>Response from Cyrus K. </a:t>
            </a:r>
            <a:r>
              <a:rPr lang="en-US" altLang="ja-JP" dirty="0" err="1"/>
              <a:t>Namazi</a:t>
            </a:r>
            <a:r>
              <a:rPr lang="en-US" altLang="ja-JP" dirty="0"/>
              <a:t> on 15 February 2019</a:t>
            </a:r>
          </a:p>
          <a:p>
            <a:pPr lvl="2">
              <a:spcBef>
                <a:spcPts val="1000"/>
              </a:spcBef>
            </a:pPr>
            <a:r>
              <a:rPr lang="en-US" altLang="ja-JP" dirty="0">
                <a:solidFill>
                  <a:srgbClr val="00B0F0"/>
                </a:solidFill>
              </a:rPr>
              <a:t>Not yet resolved</a:t>
            </a:r>
          </a:p>
          <a:p>
            <a:pPr lvl="1">
              <a:spcBef>
                <a:spcPts val="1000"/>
              </a:spcBef>
            </a:pPr>
            <a:endParaRPr lang="en-US" altLang="ja-JP" dirty="0"/>
          </a:p>
          <a:p>
            <a:pPr>
              <a:lnSpc>
                <a:spcPct val="95000"/>
              </a:lnSpc>
              <a:spcBef>
                <a:spcPts val="1600"/>
              </a:spcBef>
            </a:pPr>
            <a:endParaRPr lang="en-US" altLang="ja-JP" dirty="0"/>
          </a:p>
          <a:p>
            <a:pPr>
              <a:lnSpc>
                <a:spcPct val="95000"/>
              </a:lnSpc>
              <a:spcBef>
                <a:spcPts val="1600"/>
              </a:spcBef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0132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correspondence : abstract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64445" y="1083733"/>
            <a:ext cx="7990704" cy="542934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altLang="ja-JP" sz="1800" dirty="0"/>
              <a:t>CJK GPs believe that incorporating variants into LGR in order to handle visual similarity is </a:t>
            </a:r>
            <a:r>
              <a:rPr lang="en-US" altLang="ja-JP" sz="1800" dirty="0">
                <a:solidFill>
                  <a:schemeClr val="accent1"/>
                </a:solidFill>
              </a:rPr>
              <a:t>improperly over-loading LGR</a:t>
            </a:r>
          </a:p>
          <a:p>
            <a:pPr>
              <a:spcBef>
                <a:spcPts val="600"/>
              </a:spcBef>
            </a:pPr>
            <a:r>
              <a:rPr lang="en-US" altLang="ja-JP" sz="1800" dirty="0"/>
              <a:t>visual similarity issue, if any, </a:t>
            </a:r>
            <a:r>
              <a:rPr lang="en-US" altLang="ja-JP" sz="1800" dirty="0">
                <a:solidFill>
                  <a:schemeClr val="accent1"/>
                </a:solidFill>
              </a:rPr>
              <a:t>should be resolved outside LGR</a:t>
            </a:r>
          </a:p>
          <a:p>
            <a:pPr>
              <a:spcBef>
                <a:spcPts val="600"/>
              </a:spcBef>
            </a:pPr>
            <a:r>
              <a:rPr lang="en-US" altLang="ja-JP" sz="1800" dirty="0"/>
              <a:t>Background reasons</a:t>
            </a:r>
          </a:p>
          <a:p>
            <a:pPr lvl="1">
              <a:spcBef>
                <a:spcPts val="600"/>
              </a:spcBef>
            </a:pPr>
            <a:r>
              <a:rPr lang="en-US" altLang="ja-JP" sz="1600" dirty="0"/>
              <a:t>“Procedure to Develop and Maintain the Label Generation Rules for the Root Zone in Respect of IDNA Labels" describes that "While </a:t>
            </a:r>
            <a:r>
              <a:rPr lang="en-US" altLang="ja-JP" sz="1600" dirty="0">
                <a:solidFill>
                  <a:schemeClr val="accent1"/>
                </a:solidFill>
              </a:rPr>
              <a:t>resolving string-confusability issues is beyond the scope </a:t>
            </a:r>
            <a:r>
              <a:rPr lang="en-US" altLang="ja-JP" sz="1600" dirty="0"/>
              <a:t>of this project, the integration panel will need to ….”. This indicates that </a:t>
            </a:r>
            <a:r>
              <a:rPr lang="en-US" altLang="ja-JP" sz="1600" dirty="0">
                <a:solidFill>
                  <a:schemeClr val="accent1"/>
                </a:solidFill>
              </a:rPr>
              <a:t>string-confusability including visual similarity of characters does not necessarily have to be solved in LGR</a:t>
            </a:r>
          </a:p>
          <a:p>
            <a:pPr lvl="1">
              <a:spcBef>
                <a:spcPts val="600"/>
              </a:spcBef>
            </a:pPr>
            <a:r>
              <a:rPr lang="en-US" altLang="ja-JP" sz="1600" dirty="0" err="1"/>
              <a:t>gTLD</a:t>
            </a:r>
            <a:r>
              <a:rPr lang="en-US" altLang="ja-JP" sz="1600" dirty="0"/>
              <a:t> Applicant Guidebook describes </a:t>
            </a:r>
            <a:r>
              <a:rPr lang="en-US" altLang="ja-JP" sz="1600" dirty="0">
                <a:solidFill>
                  <a:schemeClr val="accent1"/>
                </a:solidFill>
              </a:rPr>
              <a:t>“similarity review will be conducted by an independent String Similarity Panel”, which is further augmented by the String Confusion Objection process </a:t>
            </a:r>
            <a:r>
              <a:rPr lang="en-US" altLang="ja-JP" sz="1600" dirty="0"/>
              <a:t>… as included in the GNSO New </a:t>
            </a:r>
            <a:r>
              <a:rPr lang="en-US" altLang="ja-JP" sz="1600" dirty="0" err="1"/>
              <a:t>gTLD</a:t>
            </a:r>
            <a:r>
              <a:rPr lang="en-US" altLang="ja-JP" sz="1600" dirty="0"/>
              <a:t> policies. Likewise, string similarity and confusability has been taken into consideration for the IDN </a:t>
            </a:r>
            <a:r>
              <a:rPr lang="en-US" altLang="ja-JP" sz="1600" dirty="0" err="1"/>
              <a:t>ccTLD</a:t>
            </a:r>
            <a:r>
              <a:rPr lang="en-US" altLang="ja-JP" sz="1600" dirty="0"/>
              <a:t> Fast Track process</a:t>
            </a:r>
          </a:p>
          <a:p>
            <a:pPr lvl="1">
              <a:spcBef>
                <a:spcPts val="600"/>
              </a:spcBef>
            </a:pPr>
            <a:r>
              <a:rPr lang="en-US" altLang="ja-JP" sz="1600" dirty="0"/>
              <a:t>for any script, visual similarity can </a:t>
            </a:r>
            <a:r>
              <a:rPr lang="en-US" altLang="ja-JP" sz="1600" dirty="0">
                <a:solidFill>
                  <a:schemeClr val="tx1"/>
                </a:solidFill>
              </a:rPr>
              <a:t>only be judged by human intuition </a:t>
            </a:r>
            <a:r>
              <a:rPr lang="en-US" altLang="ja-JP" sz="1600" dirty="0"/>
              <a:t>which varies with the individuals. And we think </a:t>
            </a:r>
            <a:r>
              <a:rPr lang="en-US" altLang="ja-JP" sz="1600" dirty="0">
                <a:solidFill>
                  <a:schemeClr val="accent1"/>
                </a:solidFill>
              </a:rPr>
              <a:t>solid definition of “visual similarity” must be made only when the definition is universally understandable and precisely </a:t>
            </a:r>
            <a:r>
              <a:rPr lang="en-US" altLang="ja-JP" sz="1600" dirty="0">
                <a:solidFill>
                  <a:schemeClr val="tx1"/>
                </a:solidFill>
              </a:rPr>
              <a:t>definable if it’s ever defined in LGR.</a:t>
            </a:r>
          </a:p>
        </p:txBody>
      </p:sp>
    </p:spTree>
    <p:extLst>
      <p:ext uri="{BB962C8B-B14F-4D97-AF65-F5344CB8AC3E}">
        <p14:creationId xmlns:p14="http://schemas.microsoft.com/office/powerpoint/2010/main" val="24240202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Korean Generation Panel Update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0074" y="2765533"/>
            <a:ext cx="7907338" cy="1818824"/>
          </a:xfrm>
        </p:spPr>
        <p:txBody>
          <a:bodyPr>
            <a:normAutofit/>
          </a:bodyPr>
          <a:lstStyle/>
          <a:p>
            <a:r>
              <a:rPr lang="en-US" sz="2000" dirty="0" err="1"/>
              <a:t>Dongman</a:t>
            </a:r>
            <a:r>
              <a:rPr lang="en-US" sz="2000" dirty="0"/>
              <a:t> LEE</a:t>
            </a:r>
          </a:p>
          <a:p>
            <a:r>
              <a:rPr lang="en-US" sz="20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710761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294546" y="1831511"/>
            <a:ext cx="2537460" cy="163143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78842" y="1831511"/>
            <a:ext cx="2537699" cy="1631439"/>
          </a:xfrm>
          <a:prstGeom prst="rect">
            <a:avLst/>
          </a:prstGeom>
          <a:solidFill>
            <a:schemeClr val="accent4">
              <a:alpha val="63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94546" y="1831511"/>
            <a:ext cx="2537460" cy="65691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78842" y="1831511"/>
            <a:ext cx="2537699" cy="65691"/>
          </a:xfrm>
          <a:prstGeom prst="rect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7538" y="3598440"/>
            <a:ext cx="2539521" cy="163143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94546" y="3618501"/>
            <a:ext cx="2537460" cy="1631439"/>
          </a:xfrm>
          <a:prstGeom prst="rect">
            <a:avLst/>
          </a:prstGeom>
          <a:solidFill>
            <a:schemeClr val="accent2">
              <a:alpha val="86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978842" y="3618501"/>
            <a:ext cx="2537699" cy="1631439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7538" y="3598440"/>
            <a:ext cx="2539521" cy="65691"/>
          </a:xfrm>
          <a:prstGeom prst="rect">
            <a:avLst/>
          </a:prstGeom>
          <a:solidFill>
            <a:srgbClr val="AC4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94546" y="3618501"/>
            <a:ext cx="2537460" cy="656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78842" y="3618501"/>
            <a:ext cx="2537699" cy="65691"/>
          </a:xfrm>
          <a:prstGeom prst="rect">
            <a:avLst/>
          </a:prstGeom>
          <a:solidFill>
            <a:srgbClr val="114E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/>
              <a:cs typeface="Arial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376172" y="1983199"/>
            <a:ext cx="374208" cy="3742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/>
              <a:cs typeface="Arial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060587" y="1983199"/>
            <a:ext cx="374208" cy="3742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/>
              <a:cs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76172" y="3778592"/>
            <a:ext cx="374208" cy="374208"/>
          </a:xfrm>
          <a:prstGeom prst="ellipse">
            <a:avLst/>
          </a:prstGeom>
          <a:solidFill>
            <a:srgbClr val="0A32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/>
              <a:cs typeface="Arial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060587" y="3778592"/>
            <a:ext cx="374208" cy="3742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/>
              <a:cs typeface="Arial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690195" y="3758531"/>
            <a:ext cx="374208" cy="37420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/>
              <a:cs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91225" y="1990238"/>
            <a:ext cx="374208" cy="374208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599" y="1831511"/>
            <a:ext cx="2537460" cy="1631439"/>
          </a:xfrm>
          <a:prstGeom prst="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599" y="1831511"/>
            <a:ext cx="2537460" cy="6569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4630" y="2343864"/>
            <a:ext cx="2078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Script(s) Covered and where they are used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24210" y="2343865"/>
            <a:ext cx="207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Members of the GP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08528" y="2343865"/>
            <a:ext cx="2078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Work achieved </a:t>
            </a:r>
            <a:b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to-date 1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(K-LGR v1.0)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3900" y="4110794"/>
            <a:ext cx="23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cs typeface="Arial"/>
              </a:rPr>
              <a:t>Work achieved </a:t>
            </a:r>
            <a:br>
              <a:rPr lang="en-US" sz="1600" dirty="0">
                <a:solidFill>
                  <a:srgbClr val="FFFFFF"/>
                </a:solidFill>
                <a:cs typeface="Arial"/>
              </a:rPr>
            </a:br>
            <a:r>
              <a:rPr lang="en-US" sz="1600" dirty="0">
                <a:solidFill>
                  <a:srgbClr val="FFFFFF"/>
                </a:solidFill>
                <a:cs typeface="Arial"/>
              </a:rPr>
              <a:t>to-date 2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cs typeface="Arial"/>
              </a:rPr>
              <a:t>(Coordination between KGP and CGP)</a:t>
            </a:r>
          </a:p>
          <a:p>
            <a:pPr algn="ctr"/>
            <a:endParaRPr lang="en-US" sz="16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24210" y="4130855"/>
            <a:ext cx="2078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cs typeface="Arial"/>
              </a:rPr>
              <a:t>Work achieved </a:t>
            </a:r>
            <a:br>
              <a:rPr lang="en-US" sz="1600" dirty="0">
                <a:solidFill>
                  <a:srgbClr val="FFFFFF"/>
                </a:solidFill>
                <a:cs typeface="Arial"/>
              </a:rPr>
            </a:br>
            <a:r>
              <a:rPr lang="en-US" sz="1600" dirty="0">
                <a:solidFill>
                  <a:srgbClr val="FFFFFF"/>
                </a:solidFill>
                <a:cs typeface="Arial"/>
              </a:rPr>
              <a:t>to-date 3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cs typeface="Arial"/>
              </a:rPr>
              <a:t>(Brief History of KGP History)</a:t>
            </a:r>
          </a:p>
          <a:p>
            <a:pPr algn="ctr"/>
            <a:endParaRPr lang="en-US" sz="16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08528" y="4130855"/>
            <a:ext cx="2078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Future Plan and Schedule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5904" y="1996608"/>
            <a:ext cx="1904850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25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10851" y="1988396"/>
            <a:ext cx="1904850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25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95266" y="1988396"/>
            <a:ext cx="1904850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25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24874" y="3770260"/>
            <a:ext cx="1904850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25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10851" y="3790321"/>
            <a:ext cx="1904850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25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95266" y="3790321"/>
            <a:ext cx="1904850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25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8673964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88393"/>
          </a:xfrm>
        </p:spPr>
        <p:txBody>
          <a:bodyPr/>
          <a:lstStyle/>
          <a:p>
            <a:r>
              <a:rPr lang="en-US" sz="2400" dirty="0"/>
              <a:t>Script(s) Covered by K-LGR and Where They Are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942536"/>
            <a:ext cx="7907338" cy="5099490"/>
          </a:xfrm>
        </p:spPr>
        <p:txBody>
          <a:bodyPr/>
          <a:lstStyle/>
          <a:p>
            <a:pPr latinLnBrk="0"/>
            <a:r>
              <a:rPr lang="en-US" dirty="0"/>
              <a:t>K-LGR covers Korean script (= Hangul + Hanja)</a:t>
            </a:r>
          </a:p>
          <a:p>
            <a:pPr latinLnBrk="0"/>
            <a:r>
              <a:rPr lang="en-US" dirty="0">
                <a:solidFill>
                  <a:schemeClr val="tx1"/>
                </a:solidFill>
              </a:rPr>
              <a:t>“Korean script” usually means “Hangeul” or “Hangul”.  However, in the context of the Korean LGR (K-LGR), Korean script is a union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Hangul (</a:t>
            </a:r>
            <a:r>
              <a:rPr lang="ko-KR" altLang="en-US" dirty="0">
                <a:solidFill>
                  <a:schemeClr val="tx1"/>
                </a:solidFill>
              </a:rPr>
              <a:t>한글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Hanja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한자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atinLnBrk="0"/>
            <a:r>
              <a:rPr lang="en-US" dirty="0">
                <a:solidFill>
                  <a:schemeClr val="tx1"/>
                </a:solidFill>
              </a:rPr>
              <a:t>Korean language has a long history, more than 2000 years.</a:t>
            </a:r>
          </a:p>
          <a:p>
            <a:pPr latinLnBrk="0"/>
            <a:r>
              <a:rPr lang="en-US" dirty="0">
                <a:solidFill>
                  <a:schemeClr val="tx1"/>
                </a:solidFill>
              </a:rPr>
              <a:t>Hangul: invented in 1443.</a:t>
            </a:r>
          </a:p>
          <a:p>
            <a:pPr latinLnBrk="0"/>
            <a:r>
              <a:rPr lang="en-US" dirty="0"/>
              <a:t>Hanja was used before Hangul was invented.  Hanja is still used in Rep. of Korea.</a:t>
            </a:r>
          </a:p>
          <a:p>
            <a:pPr latinLnBrk="0"/>
            <a:r>
              <a:rPr lang="en-US" dirty="0"/>
              <a:t>Korean language is mainly used in Rep. of Korea (S. Korea) and Democratic People’s Republic of Korea (North Korea). </a:t>
            </a:r>
            <a:br>
              <a:rPr lang="en-US" dirty="0"/>
            </a:br>
            <a:r>
              <a:rPr lang="en-US" dirty="0"/>
              <a:t>- Also used by Korean people living in China, USA, Japan, Europe, Brazil, Russia, Vietnam, and so on.</a:t>
            </a:r>
          </a:p>
        </p:txBody>
      </p:sp>
    </p:spTree>
    <p:extLst>
      <p:ext uri="{BB962C8B-B14F-4D97-AF65-F5344CB8AC3E}">
        <p14:creationId xmlns:p14="http://schemas.microsoft.com/office/powerpoint/2010/main" val="30270214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Members of the GP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Technical Experts: </a:t>
            </a:r>
            <a:r>
              <a:rPr lang="en-US" dirty="0" err="1"/>
              <a:t>Kyongsok</a:t>
            </a:r>
            <a:r>
              <a:rPr lang="en-US" dirty="0"/>
              <a:t> KIM (Chair), </a:t>
            </a:r>
            <a:r>
              <a:rPr lang="en-US" dirty="0" err="1"/>
              <a:t>Dongman</a:t>
            </a:r>
            <a:r>
              <a:rPr lang="en-US" dirty="0"/>
              <a:t> LEE</a:t>
            </a:r>
          </a:p>
          <a:p>
            <a:r>
              <a:rPr lang="en-US" dirty="0"/>
              <a:t>Linguists: </a:t>
            </a:r>
            <a:r>
              <a:rPr lang="en-US" dirty="0" err="1"/>
              <a:t>Jeongdo</a:t>
            </a:r>
            <a:r>
              <a:rPr lang="en-US" dirty="0"/>
              <a:t> CHOI (Hangul), </a:t>
            </a:r>
            <a:r>
              <a:rPr lang="en-US" dirty="0" err="1"/>
              <a:t>Sanghyun</a:t>
            </a:r>
            <a:r>
              <a:rPr lang="en-US" dirty="0"/>
              <a:t> SHIN (Hanja), </a:t>
            </a:r>
            <a:r>
              <a:rPr lang="en-US" dirty="0" err="1"/>
              <a:t>Sungduk</a:t>
            </a:r>
            <a:r>
              <a:rPr lang="en-US" dirty="0"/>
              <a:t> CHO (Hanja)</a:t>
            </a:r>
          </a:p>
          <a:p>
            <a:r>
              <a:rPr lang="en-US" dirty="0"/>
              <a:t>Policy Makers: </a:t>
            </a:r>
            <a:r>
              <a:rPr lang="en-US" dirty="0" err="1"/>
              <a:t>Youngeum</a:t>
            </a:r>
            <a:r>
              <a:rPr lang="en-US" dirty="0"/>
              <a:t> LEE, </a:t>
            </a:r>
            <a:r>
              <a:rPr lang="en-US" dirty="0" err="1"/>
              <a:t>Youn</a:t>
            </a:r>
            <a:r>
              <a:rPr lang="en-US" dirty="0"/>
              <a:t> Jung PARK</a:t>
            </a:r>
          </a:p>
          <a:p>
            <a:r>
              <a:rPr lang="en-US" dirty="0"/>
              <a:t>Community: </a:t>
            </a:r>
            <a:r>
              <a:rPr lang="en-US" dirty="0" err="1"/>
              <a:t>Eunjun</a:t>
            </a:r>
            <a:r>
              <a:rPr lang="en-US" dirty="0"/>
              <a:t> JEON, </a:t>
            </a:r>
            <a:r>
              <a:rPr lang="en-US" dirty="0" err="1"/>
              <a:t>Boknam</a:t>
            </a:r>
            <a:r>
              <a:rPr lang="en-US" dirty="0"/>
              <a:t> YUN, </a:t>
            </a:r>
            <a:r>
              <a:rPr lang="en-US" dirty="0" err="1"/>
              <a:t>Byeongil</a:t>
            </a:r>
            <a:r>
              <a:rPr lang="en-US" dirty="0"/>
              <a:t> OH</a:t>
            </a:r>
          </a:p>
          <a:p>
            <a:r>
              <a:rPr lang="en-US" dirty="0"/>
              <a:t>Registry: </a:t>
            </a:r>
            <a:r>
              <a:rPr lang="en-US" dirty="0" err="1"/>
              <a:t>Jinhyun</a:t>
            </a:r>
            <a:r>
              <a:rPr lang="en-US" dirty="0"/>
              <a:t> CHO, Minjung PARK, Yunmi CHOI, </a:t>
            </a:r>
            <a:r>
              <a:rPr lang="en-US" dirty="0" err="1"/>
              <a:t>Ryoung</a:t>
            </a:r>
            <a:r>
              <a:rPr lang="en-US" dirty="0"/>
              <a:t> CHAE, Minjee KIM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Registration Agency: </a:t>
            </a:r>
            <a:r>
              <a:rPr lang="en-US" dirty="0" err="1"/>
              <a:t>Seong-jin</a:t>
            </a:r>
            <a:r>
              <a:rPr lang="en-US" dirty="0"/>
              <a:t> PARK, </a:t>
            </a:r>
            <a:r>
              <a:rPr lang="en-US" dirty="0" err="1"/>
              <a:t>ChangKi</a:t>
            </a:r>
            <a:r>
              <a:rPr lang="en-US" dirty="0"/>
              <a:t> JANG, </a:t>
            </a:r>
            <a:r>
              <a:rPr lang="en-US" dirty="0" err="1"/>
              <a:t>Myungsoo</a:t>
            </a:r>
            <a:r>
              <a:rPr lang="en-US" dirty="0"/>
              <a:t> LEE</a:t>
            </a:r>
          </a:p>
        </p:txBody>
      </p:sp>
    </p:spTree>
    <p:extLst>
      <p:ext uri="{BB962C8B-B14F-4D97-AF65-F5344CB8AC3E}">
        <p14:creationId xmlns:p14="http://schemas.microsoft.com/office/powerpoint/2010/main" val="9829972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57" y="0"/>
            <a:ext cx="7601243" cy="1397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Work Achieved To-Date by KGP – 1: </a:t>
            </a:r>
            <a:br>
              <a:rPr lang="en-US" dirty="0"/>
            </a:br>
            <a:r>
              <a:rPr lang="en-US" dirty="0"/>
              <a:t>K-LGR v1.0 (2017.12.10.)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4200" y="1397001"/>
            <a:ext cx="8267114" cy="44244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sz="1900" dirty="0">
                <a:solidFill>
                  <a:srgbClr val="000000"/>
                </a:solidFill>
              </a:rPr>
              <a:t>K-LGR v1.0 (2017.12.10.): repertoire and variant groups</a:t>
            </a:r>
          </a:p>
          <a:p>
            <a:pPr marL="798513" lvl="1" indent="-341313">
              <a:spcBef>
                <a:spcPts val="1000"/>
              </a:spcBef>
              <a:buSzPct val="75000"/>
              <a:buFont typeface="Wingdings" panose="05000000000000000000" pitchFamily="2" charset="2"/>
              <a:buChar char=""/>
            </a:pPr>
            <a:r>
              <a:rPr lang="en-US" sz="1900" dirty="0">
                <a:solidFill>
                  <a:srgbClr val="000000"/>
                </a:solidFill>
              </a:rPr>
              <a:t>Hangul: repertoire – 11172 syllables, no variant groups</a:t>
            </a:r>
          </a:p>
          <a:p>
            <a:pPr marL="798513" lvl="1" indent="-341313">
              <a:spcBef>
                <a:spcPts val="1000"/>
              </a:spcBef>
              <a:buSzPct val="75000"/>
              <a:buFont typeface="Wingdings" panose="05000000000000000000" pitchFamily="2" charset="2"/>
              <a:buChar char=""/>
            </a:pPr>
            <a:r>
              <a:rPr lang="en-US" sz="1900" dirty="0">
                <a:solidFill>
                  <a:srgbClr val="000000"/>
                </a:solidFill>
              </a:rPr>
              <a:t>Hanja:   repertoire – 4758 characters, 152 variant groups</a:t>
            </a:r>
          </a:p>
          <a:p>
            <a:pPr marL="798513" lvl="1" indent="-341313">
              <a:spcBef>
                <a:spcPts val="1000"/>
              </a:spcBef>
              <a:buSzPct val="75000"/>
              <a:buFont typeface="Wingdings" panose="05000000000000000000" pitchFamily="2" charset="2"/>
              <a:buChar char=""/>
            </a:pPr>
            <a:r>
              <a:rPr lang="en-US" sz="1900" dirty="0">
                <a:solidFill>
                  <a:srgbClr val="000000"/>
                </a:solidFill>
              </a:rPr>
              <a:t>Variant groups composed of Hangul syllables and Hanja chars: 5 </a:t>
            </a:r>
            <a:br>
              <a:rPr lang="en-US" sz="1900" dirty="0">
                <a:solidFill>
                  <a:srgbClr val="000000"/>
                </a:solidFill>
              </a:rPr>
            </a:br>
            <a:r>
              <a:rPr lang="en-US" sz="1900" dirty="0">
                <a:solidFill>
                  <a:srgbClr val="000000"/>
                </a:solidFill>
              </a:rPr>
              <a:t> (3 Hanja chars: out-of-repertoire variant) </a:t>
            </a:r>
          </a:p>
          <a:p>
            <a:pPr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sz="1900" dirty="0">
                <a:solidFill>
                  <a:srgbClr val="000000"/>
                </a:solidFill>
              </a:rPr>
              <a:t>4758 Hanja chars in K-LGR v1.0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66" y="3911048"/>
            <a:ext cx="7060760" cy="191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4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Variant </a:t>
            </a:r>
            <a:r>
              <a:rPr lang="en-US" dirty="0"/>
              <a:t>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470213"/>
            <a:ext cx="7444740" cy="2865568"/>
          </a:xfrm>
        </p:spPr>
        <p:txBody>
          <a:bodyPr/>
          <a:lstStyle/>
          <a:p>
            <a:r>
              <a:rPr lang="en-US" dirty="0"/>
              <a:t>Variants are EXCHANGEABLE: Users will accept one for the other</a:t>
            </a:r>
          </a:p>
          <a:p>
            <a:r>
              <a:rPr lang="en-US" dirty="0"/>
              <a:t>Variants are symmetric:</a:t>
            </a:r>
          </a:p>
          <a:p>
            <a:pPr lvl="1"/>
            <a:r>
              <a:rPr lang="en-US" dirty="0"/>
              <a:t>A ~ B means B ~ A</a:t>
            </a:r>
          </a:p>
          <a:p>
            <a:r>
              <a:rPr lang="en-US" dirty="0"/>
              <a:t>Variants are transitive:</a:t>
            </a:r>
          </a:p>
          <a:p>
            <a:pPr lvl="1"/>
            <a:r>
              <a:rPr lang="en-US" dirty="0"/>
              <a:t>A ~ B and B ~ C means A ~ 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4797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44" y="0"/>
            <a:ext cx="8420050" cy="1168400"/>
          </a:xfrm>
        </p:spPr>
        <p:txBody>
          <a:bodyPr lIns="0" tIns="45720" rIns="0" bIns="45720">
            <a:normAutofit fontScale="9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altLang="ko-KR" dirty="0"/>
              <a:t>Work Achieved by KGP – 2: </a:t>
            </a:r>
            <a:br>
              <a:rPr lang="en-US" altLang="ko-KR" dirty="0"/>
            </a:br>
            <a:r>
              <a:rPr lang="en-US" altLang="ko-KR" dirty="0"/>
              <a:t>Public Comments Reviewed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299509"/>
            <a:ext cx="7907338" cy="434241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sz="1900" dirty="0">
                <a:solidFill>
                  <a:srgbClr val="000000"/>
                </a:solidFill>
              </a:rPr>
              <a:t>A summary of public comments</a:t>
            </a:r>
          </a:p>
          <a:p>
            <a:pPr marL="798513" lvl="1" indent="-341313">
              <a:spcBef>
                <a:spcPts val="1000"/>
              </a:spcBef>
              <a:buSzPct val="75000"/>
              <a:buFont typeface="Wingdings" panose="05000000000000000000" pitchFamily="2" charset="2"/>
              <a:buChar char=""/>
            </a:pPr>
            <a:r>
              <a:rPr lang="en-US" sz="1900" dirty="0">
                <a:solidFill>
                  <a:srgbClr val="000000"/>
                </a:solidFill>
              </a:rPr>
              <a:t>Including Hanja in K-LGR repertoire: positive</a:t>
            </a:r>
          </a:p>
          <a:p>
            <a:pPr marL="798513" lvl="1" indent="-341313">
              <a:spcBef>
                <a:spcPts val="1000"/>
              </a:spcBef>
              <a:buSzPct val="75000"/>
              <a:buFont typeface="Wingdings" panose="05000000000000000000" pitchFamily="2" charset="2"/>
              <a:buChar char=""/>
            </a:pPr>
            <a:r>
              <a:rPr lang="en-US" sz="1900" dirty="0">
                <a:solidFill>
                  <a:srgbClr val="000000"/>
                </a:solidFill>
              </a:rPr>
              <a:t>Allowing Hangul-Hanja mixed label: several negative comments, some positive comments</a:t>
            </a:r>
          </a:p>
          <a:p>
            <a:pPr marL="798513" lvl="1" indent="-341313">
              <a:spcBef>
                <a:spcPts val="1000"/>
              </a:spcBef>
              <a:buSzPct val="75000"/>
              <a:buFont typeface="Wingdings" panose="05000000000000000000" pitchFamily="2" charset="2"/>
              <a:buChar char=""/>
            </a:pPr>
            <a:r>
              <a:rPr lang="en-US" sz="1900" dirty="0">
                <a:solidFill>
                  <a:srgbClr val="000000"/>
                </a:solidFill>
              </a:rPr>
              <a:t>Hangul-Hanja variant group: CJK agreement needed</a:t>
            </a:r>
          </a:p>
          <a:p>
            <a:pPr marL="798513" lvl="1" indent="-341313">
              <a:spcBef>
                <a:spcPts val="1000"/>
              </a:spcBef>
              <a:buSzPct val="75000"/>
              <a:buFont typeface="Wingdings" panose="05000000000000000000" pitchFamily="2" charset="2"/>
              <a:buChar char=""/>
            </a:pPr>
            <a:r>
              <a:rPr lang="en-US" sz="1900" dirty="0">
                <a:solidFill>
                  <a:srgbClr val="000000"/>
                </a:solidFill>
              </a:rPr>
              <a:t>Specific details need be corrected/modified</a:t>
            </a:r>
          </a:p>
          <a:p>
            <a:pPr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altLang="ko-KR" sz="1900" dirty="0">
                <a:solidFill>
                  <a:srgbClr val="000000"/>
                </a:solidFill>
              </a:rPr>
              <a:t>Examples of issues raised by Mr. </a:t>
            </a:r>
            <a:r>
              <a:rPr lang="en-US" altLang="ko-KR" sz="1900" dirty="0" err="1">
                <a:solidFill>
                  <a:srgbClr val="000000"/>
                </a:solidFill>
              </a:rPr>
              <a:t>Byeon</a:t>
            </a:r>
            <a:endParaRPr lang="en-US" altLang="ko-KR" sz="1900" dirty="0">
              <a:solidFill>
                <a:srgbClr val="000000"/>
              </a:solidFill>
            </a:endParaRPr>
          </a:p>
          <a:p>
            <a:pPr marL="798513" lvl="1" indent="-341313" fontAlgn="base">
              <a:spcBef>
                <a:spcPts val="1000"/>
              </a:spcBef>
              <a:buSzPct val="75000"/>
              <a:buFont typeface="Wingdings" panose="05000000000000000000" pitchFamily="2" charset="2"/>
              <a:buChar char=""/>
            </a:pPr>
            <a:r>
              <a:rPr lang="en-US" altLang="ko-KR" sz="1900" dirty="0">
                <a:solidFill>
                  <a:srgbClr val="000000"/>
                </a:solidFill>
              </a:rPr>
              <a:t>References; quotes; etc.</a:t>
            </a:r>
          </a:p>
          <a:p>
            <a:pPr marL="798513" lvl="1" indent="-341313" fontAlgn="base">
              <a:spcBef>
                <a:spcPts val="1000"/>
              </a:spcBef>
              <a:buSzPct val="75000"/>
              <a:buFont typeface="Wingdings" panose="05000000000000000000" pitchFamily="2" charset="2"/>
              <a:buChar char=""/>
            </a:pPr>
            <a:r>
              <a:rPr lang="en-US" altLang="ko-KR" sz="1900" dirty="0">
                <a:solidFill>
                  <a:srgbClr val="000000"/>
                </a:solidFill>
              </a:rPr>
              <a:t>Many Hanja chars allowed for personal names not included in K-LGR</a:t>
            </a:r>
          </a:p>
          <a:p>
            <a:pPr marL="798513" lvl="1" indent="-341313" fontAlgn="base">
              <a:spcBef>
                <a:spcPts val="1000"/>
              </a:spcBef>
              <a:buSzPct val="75000"/>
              <a:buFont typeface="Wingdings" panose="05000000000000000000" pitchFamily="2" charset="2"/>
              <a:buChar char=""/>
            </a:pPr>
            <a:r>
              <a:rPr lang="en-US" altLang="ko-KR" sz="1900" dirty="0">
                <a:solidFill>
                  <a:srgbClr val="000000"/>
                </a:solidFill>
              </a:rPr>
              <a:t>Hangul </a:t>
            </a:r>
            <a:r>
              <a:rPr lang="en-US" altLang="ko-KR" sz="1900" dirty="0" err="1">
                <a:solidFill>
                  <a:srgbClr val="000000"/>
                </a:solidFill>
              </a:rPr>
              <a:t>Jamo</a:t>
            </a:r>
            <a:r>
              <a:rPr lang="en-US" altLang="ko-KR" sz="1900" dirty="0">
                <a:solidFill>
                  <a:srgbClr val="000000"/>
                </a:solidFill>
              </a:rPr>
              <a:t> not included in K-LGR (actually not in MSR-3)</a:t>
            </a:r>
          </a:p>
          <a:p>
            <a:pPr marL="798513" lvl="1" indent="-341313" fontAlgn="base">
              <a:spcBef>
                <a:spcPts val="1000"/>
              </a:spcBef>
              <a:buSzPct val="75000"/>
              <a:buFont typeface="Wingdings" panose="05000000000000000000" pitchFamily="2" charset="2"/>
              <a:buChar char=""/>
            </a:pPr>
            <a:r>
              <a:rPr lang="en-US" altLang="ko-KR" sz="1900" dirty="0">
                <a:solidFill>
                  <a:srgbClr val="000000"/>
                </a:solidFill>
              </a:rPr>
              <a:t>More Hangul-Hanja variant groups need be included</a:t>
            </a:r>
          </a:p>
          <a:p>
            <a:pPr marL="270000" indent="342900" fontAlgn="base" latinLnBrk="1"/>
            <a:endParaRPr lang="en-US" altLang="ko-KR" sz="1800" dirty="0"/>
          </a:p>
          <a:p>
            <a:pPr marL="270000" indent="342900" fontAlgn="base" latinLnBrk="1"/>
            <a:endParaRPr lang="en-US" altLang="ko-KR" sz="1800" dirty="0"/>
          </a:p>
          <a:p>
            <a:pPr marL="0" lvl="1" indent="0">
              <a:buNone/>
            </a:pPr>
            <a:r>
              <a:rPr lang="en-US" sz="1500" dirty="0"/>
              <a:t>	</a:t>
            </a:r>
            <a:br>
              <a:rPr lang="en-US" sz="1500" dirty="0"/>
            </a:br>
            <a:endParaRPr lang="en-US" sz="1500" dirty="0"/>
          </a:p>
          <a:p>
            <a:pPr>
              <a:buFont typeface="Wingdings" panose="05000000000000000000" pitchFamily="2" charset="2"/>
              <a:buChar char="l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5602025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44" y="0"/>
            <a:ext cx="8420050" cy="1257300"/>
          </a:xfrm>
        </p:spPr>
        <p:txBody>
          <a:bodyPr lIns="0" tIns="45720" rIns="0" bIns="45720">
            <a:normAutofit fontScale="9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altLang="ko-KR" dirty="0"/>
              <a:t>Work Achieved by KGP – 2: </a:t>
            </a:r>
            <a:br>
              <a:rPr lang="en-US" altLang="ko-KR" dirty="0"/>
            </a:br>
            <a:r>
              <a:rPr lang="en-US" altLang="ko-KR" dirty="0"/>
              <a:t>Public Comments Reviewed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959909"/>
            <a:ext cx="7907338" cy="434241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sz="1900" dirty="0">
                <a:solidFill>
                  <a:srgbClr val="000000"/>
                </a:solidFill>
              </a:rPr>
              <a:t>Requests by Mr. </a:t>
            </a:r>
            <a:r>
              <a:rPr lang="en-US" sz="1900" dirty="0" err="1">
                <a:solidFill>
                  <a:srgbClr val="000000"/>
                </a:solidFill>
              </a:rPr>
              <a:t>Byeon</a:t>
            </a:r>
            <a:r>
              <a:rPr lang="en-US" sz="1900" dirty="0">
                <a:solidFill>
                  <a:srgbClr val="000000"/>
                </a:solidFill>
              </a:rPr>
              <a:t> for specific details</a:t>
            </a:r>
          </a:p>
          <a:p>
            <a:pPr marL="798513" lvl="1" indent="-341313">
              <a:spcBef>
                <a:spcPts val="1000"/>
              </a:spcBef>
              <a:buSzPct val="75000"/>
              <a:buFont typeface="Wingdings" panose="05000000000000000000" pitchFamily="2" charset="2"/>
              <a:buChar char=""/>
            </a:pPr>
            <a:r>
              <a:rPr lang="en-US" sz="1900" dirty="0">
                <a:solidFill>
                  <a:srgbClr val="000000"/>
                </a:solidFill>
              </a:rPr>
              <a:t>Reviewed and discussed.</a:t>
            </a:r>
          </a:p>
          <a:p>
            <a:pPr marL="798513" lvl="1" indent="-341313">
              <a:spcBef>
                <a:spcPts val="1000"/>
              </a:spcBef>
              <a:buSzPct val="75000"/>
              <a:buFont typeface="Wingdings" panose="05000000000000000000" pitchFamily="2" charset="2"/>
              <a:buChar char=""/>
            </a:pPr>
            <a:r>
              <a:rPr lang="en-US" sz="1900" dirty="0">
                <a:solidFill>
                  <a:srgbClr val="000000"/>
                </a:solidFill>
              </a:rPr>
              <a:t>Mostly accepted in principle and will be reflected in the next version of K-LGR</a:t>
            </a:r>
          </a:p>
          <a:p>
            <a:pPr marL="270000" indent="0">
              <a:buFont typeface="Arial"/>
              <a:buNone/>
            </a:pPr>
            <a:endParaRPr lang="en-US" sz="1800" dirty="0">
              <a:solidFill>
                <a:srgbClr val="0A1F24"/>
              </a:solidFill>
            </a:endParaRPr>
          </a:p>
          <a:p>
            <a:pPr marL="342900" lvl="1" indent="-342900"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altLang="ko-KR" sz="1900" dirty="0">
                <a:solidFill>
                  <a:srgbClr val="000000"/>
                </a:solidFill>
              </a:rPr>
              <a:t>Hangul-only labels, Hanja-only labels, Hangul-Hanja mixed labels</a:t>
            </a:r>
          </a:p>
          <a:p>
            <a:pPr marL="798513" lvl="1" indent="-341313" fontAlgn="base">
              <a:spcBef>
                <a:spcPts val="1000"/>
              </a:spcBef>
              <a:buSzPct val="75000"/>
              <a:buFont typeface="Wingdings" panose="05000000000000000000" pitchFamily="2" charset="2"/>
              <a:buChar char=""/>
            </a:pPr>
            <a:r>
              <a:rPr lang="en-US" altLang="ko-KR" sz="1900" dirty="0">
                <a:solidFill>
                  <a:srgbClr val="000000"/>
                </a:solidFill>
              </a:rPr>
              <a:t>KGP reconfirmed that there was a general consensus to allow Hangul-only labels and Hanja-only labels;</a:t>
            </a:r>
          </a:p>
          <a:p>
            <a:pPr marL="798513" lvl="1" indent="-341313" fontAlgn="base">
              <a:spcBef>
                <a:spcPts val="1000"/>
              </a:spcBef>
              <a:buSzPct val="75000"/>
              <a:buFont typeface="Wingdings" panose="05000000000000000000" pitchFamily="2" charset="2"/>
              <a:buChar char=""/>
            </a:pPr>
            <a:r>
              <a:rPr lang="en-US" altLang="ko-KR" sz="1900" dirty="0">
                <a:solidFill>
                  <a:srgbClr val="000000"/>
                </a:solidFill>
              </a:rPr>
              <a:t>However, KGP has not reached a conclusion as to whether to allow Hangul-Hanja mixed labels.</a:t>
            </a:r>
            <a:endParaRPr lang="en-US" sz="1500" dirty="0">
              <a:solidFill>
                <a:srgbClr val="0A1F24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sz="1500" dirty="0">
              <a:solidFill>
                <a:srgbClr val="0A1F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900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44" y="0"/>
            <a:ext cx="8420050" cy="655560"/>
          </a:xfrm>
        </p:spPr>
        <p:txBody>
          <a:bodyPr lIns="0" tIns="45720" rIns="0" bIns="45720"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altLang="ko-KR" dirty="0"/>
              <a:t>Plan and next steps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744009"/>
            <a:ext cx="7907338" cy="434241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sz="1900" dirty="0">
                <a:solidFill>
                  <a:srgbClr val="000000"/>
                </a:solidFill>
              </a:rPr>
              <a:t>Waiting for the conclusion as to whether to include cross-script (visually identical) variant groups</a:t>
            </a:r>
          </a:p>
          <a:p>
            <a:pPr marL="798513" lvl="1" indent="-341313">
              <a:spcBef>
                <a:spcPts val="1000"/>
              </a:spcBef>
              <a:buSzPct val="75000"/>
              <a:buFont typeface="Wingdings" panose="05000000000000000000" pitchFamily="2" charset="2"/>
              <a:buChar char=""/>
            </a:pPr>
            <a:r>
              <a:rPr lang="en-US" altLang="ko-KR" sz="1900" dirty="0">
                <a:solidFill>
                  <a:srgbClr val="000000"/>
                </a:solidFill>
              </a:rPr>
              <a:t>variant groups of Hangul syllables and Hanja characters; </a:t>
            </a:r>
          </a:p>
          <a:p>
            <a:pPr marL="798513" lvl="1" indent="-341313">
              <a:spcBef>
                <a:spcPts val="1000"/>
              </a:spcBef>
              <a:buSzPct val="75000"/>
              <a:buFont typeface="Wingdings" panose="05000000000000000000" pitchFamily="2" charset="2"/>
              <a:buChar char=""/>
            </a:pPr>
            <a:r>
              <a:rPr lang="en-US" altLang="ko-KR" sz="1900" dirty="0">
                <a:solidFill>
                  <a:srgbClr val="000000"/>
                </a:solidFill>
              </a:rPr>
              <a:t>variant groups of Kana and Kanji characters</a:t>
            </a:r>
            <a:endParaRPr lang="en-US" altLang="ko-KR" sz="1800" dirty="0">
              <a:solidFill>
                <a:srgbClr val="0A1F24"/>
              </a:solidFill>
            </a:endParaRPr>
          </a:p>
          <a:p>
            <a:pPr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altLang="ko-KR" sz="1900" dirty="0">
                <a:solidFill>
                  <a:srgbClr val="000000"/>
                </a:solidFill>
              </a:rPr>
              <a:t>Hangul-Hanja mixed labels</a:t>
            </a:r>
          </a:p>
          <a:p>
            <a:pPr marL="798513" lvl="1" indent="-341313" fontAlgn="base">
              <a:spcBef>
                <a:spcPts val="1000"/>
              </a:spcBef>
              <a:buSzPct val="75000"/>
              <a:buFont typeface="Wingdings" panose="05000000000000000000" pitchFamily="2" charset="2"/>
              <a:buChar char=""/>
            </a:pPr>
            <a:r>
              <a:rPr lang="en-US" altLang="ko-KR" sz="1900" dirty="0">
                <a:solidFill>
                  <a:srgbClr val="000000"/>
                </a:solidFill>
              </a:rPr>
              <a:t>Decide on a final conclusion</a:t>
            </a:r>
            <a:endParaRPr lang="en-US" altLang="ko-KR" sz="1800" dirty="0">
              <a:solidFill>
                <a:srgbClr val="0A1F24"/>
              </a:solidFill>
            </a:endParaRPr>
          </a:p>
          <a:p>
            <a:pPr marL="342900" lvl="1" indent="-342900"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altLang="ko-KR" sz="1900" dirty="0">
                <a:solidFill>
                  <a:srgbClr val="000000"/>
                </a:solidFill>
              </a:rPr>
              <a:t>Revision of K-LGR 1.0</a:t>
            </a:r>
          </a:p>
          <a:p>
            <a:pPr marL="798513" lvl="1" indent="-341313" fontAlgn="base">
              <a:spcBef>
                <a:spcPts val="1000"/>
              </a:spcBef>
              <a:buSzPct val="75000"/>
              <a:buFont typeface="Wingdings" panose="05000000000000000000" pitchFamily="2" charset="2"/>
              <a:buChar char=""/>
            </a:pPr>
            <a:r>
              <a:rPr lang="en-US" altLang="ko-KR" sz="1900" dirty="0">
                <a:solidFill>
                  <a:srgbClr val="000000"/>
                </a:solidFill>
              </a:rPr>
              <a:t>After the above issues are resolved, K-LGR will be revised and published.</a:t>
            </a:r>
            <a:br>
              <a:rPr lang="en-US" sz="1900" dirty="0">
                <a:solidFill>
                  <a:srgbClr val="000000"/>
                </a:solidFill>
              </a:rPr>
            </a:br>
            <a:endParaRPr lang="en-US" sz="19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sz="1500" dirty="0">
              <a:solidFill>
                <a:srgbClr val="0A1F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806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987" y="0"/>
            <a:ext cx="8012951" cy="1168144"/>
          </a:xfrm>
        </p:spPr>
        <p:txBody>
          <a:bodyPr lIns="0" tIns="45720" rIns="0" bIns="45720">
            <a:normAutofit fontScale="9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altLang="ko-KR" dirty="0"/>
              <a:t>Work Achieved by KGP – 3: </a:t>
            </a:r>
            <a:br>
              <a:rPr lang="en-US" altLang="ko-KR" dirty="0"/>
            </a:br>
            <a:r>
              <a:rPr lang="en-US" dirty="0"/>
              <a:t>Brief History of KGP Activities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5900" y="1396744"/>
            <a:ext cx="8521700" cy="48262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22860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sz="1900" dirty="0">
                <a:solidFill>
                  <a:srgbClr val="000000"/>
                </a:solidFill>
              </a:rPr>
              <a:t>Dec. 2013: Korean GP (KGP) Organized</a:t>
            </a:r>
          </a:p>
          <a:p>
            <a:pPr marL="571500" indent="-22860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sz="1900" dirty="0">
                <a:solidFill>
                  <a:srgbClr val="000000"/>
                </a:solidFill>
              </a:rPr>
              <a:t>May. 2015: K-LGR v0.1 </a:t>
            </a:r>
          </a:p>
          <a:p>
            <a:pPr marL="571500" indent="-22860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sz="1900" dirty="0">
                <a:solidFill>
                  <a:srgbClr val="000000"/>
                </a:solidFill>
              </a:rPr>
              <a:t>Feb. 2016: The Korean community “formally” forms Generation Panel for Developing the Root Zone Label Generation Rules (LGR)</a:t>
            </a:r>
          </a:p>
          <a:p>
            <a:pPr marL="571500" indent="-22860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sz="1900" dirty="0">
                <a:solidFill>
                  <a:srgbClr val="000000"/>
                </a:solidFill>
              </a:rPr>
              <a:t>Dec. 2017: K-LGR v1.0</a:t>
            </a:r>
          </a:p>
          <a:p>
            <a:pPr marL="571500" indent="-22860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sz="1900" dirty="0">
                <a:solidFill>
                  <a:srgbClr val="000000"/>
                </a:solidFill>
              </a:rPr>
              <a:t>Jan. ~ Mar. 2018: public comments for K-LGR v1.0</a:t>
            </a:r>
          </a:p>
          <a:p>
            <a:pPr marL="571500" indent="-22860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sz="1900" dirty="0">
                <a:solidFill>
                  <a:srgbClr val="000000"/>
                </a:solidFill>
              </a:rPr>
              <a:t>Mar. ~ Dec. 2018: </a:t>
            </a:r>
            <a:r>
              <a:rPr lang="en-US" altLang="ko-KR" sz="1900" dirty="0">
                <a:solidFill>
                  <a:srgbClr val="000000"/>
                </a:solidFill>
              </a:rPr>
              <a:t>public comments for K-LGR v1.0 reviewed for possible reflection in the next version of K-LGR</a:t>
            </a:r>
            <a:endParaRPr lang="en-US" sz="1900" dirty="0">
              <a:solidFill>
                <a:srgbClr val="000000"/>
              </a:solidFill>
            </a:endParaRPr>
          </a:p>
          <a:p>
            <a:pPr marL="571500" indent="-22860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endParaRPr lang="en-US" sz="1900" dirty="0">
              <a:solidFill>
                <a:srgbClr val="000000"/>
              </a:solidFill>
            </a:endParaRPr>
          </a:p>
          <a:p>
            <a:pPr marL="571500" indent="-22860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sz="1900" dirty="0">
                <a:solidFill>
                  <a:srgbClr val="000000"/>
                </a:solidFill>
              </a:rPr>
              <a:t>34 KGP meetings</a:t>
            </a:r>
          </a:p>
          <a:p>
            <a:pPr marL="571500" indent="-22860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sz="1900" dirty="0">
                <a:solidFill>
                  <a:srgbClr val="000000"/>
                </a:solidFill>
              </a:rPr>
              <a:t>Several CJK coordination meetings during ICANN meetings 49 ~ 63</a:t>
            </a:r>
          </a:p>
          <a:p>
            <a:pPr marL="571500" indent="-22860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sz="1900" dirty="0">
                <a:solidFill>
                  <a:srgbClr val="000000"/>
                </a:solidFill>
              </a:rPr>
              <a:t>Several CJK </a:t>
            </a:r>
            <a:r>
              <a:rPr lang="en-US" altLang="ko-KR" sz="1900" dirty="0">
                <a:solidFill>
                  <a:srgbClr val="000000"/>
                </a:solidFill>
              </a:rPr>
              <a:t>coordination meetings in Rep. of Korea, China, and Taiwan.</a:t>
            </a:r>
            <a:br>
              <a:rPr lang="en-US" sz="1500" dirty="0"/>
            </a:br>
            <a:br>
              <a:rPr lang="en-US" altLang="ko-KR" sz="1500" dirty="0"/>
            </a:br>
            <a:br>
              <a:rPr lang="en-US" altLang="ko-KR" sz="1500" dirty="0"/>
            </a:br>
            <a:endParaRPr lang="en-US" altLang="ko-KR" sz="1500" dirty="0"/>
          </a:p>
          <a:p>
            <a:pPr marL="0" lvl="1" indent="0">
              <a:lnSpc>
                <a:spcPts val="1900"/>
              </a:lnSpc>
              <a:buNone/>
            </a:pPr>
            <a:r>
              <a:rPr lang="en-US" sz="1500" dirty="0"/>
              <a:t>	</a:t>
            </a:r>
            <a:br>
              <a:rPr lang="en-US" sz="1500" dirty="0"/>
            </a:br>
            <a:endParaRPr lang="en-US" sz="1500" dirty="0"/>
          </a:p>
          <a:p>
            <a:pPr>
              <a:lnSpc>
                <a:spcPts val="1900"/>
              </a:lnSpc>
              <a:buFont typeface="Wingdings" panose="05000000000000000000" pitchFamily="2" charset="2"/>
              <a:buChar char="l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295487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hevron 48"/>
          <p:cNvSpPr/>
          <p:nvPr/>
        </p:nvSpPr>
        <p:spPr>
          <a:xfrm>
            <a:off x="1551078" y="3236272"/>
            <a:ext cx="5266944" cy="68580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7" name="Oval 1"/>
          <p:cNvSpPr/>
          <p:nvPr/>
        </p:nvSpPr>
        <p:spPr>
          <a:xfrm>
            <a:off x="1790154" y="3202775"/>
            <a:ext cx="124694" cy="124694"/>
          </a:xfrm>
          <a:prstGeom prst="ellipse">
            <a:avLst/>
          </a:prstGeom>
          <a:solidFill>
            <a:srgbClr val="1D98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cs typeface="Arial"/>
            </a:endParaRPr>
          </a:p>
        </p:txBody>
      </p:sp>
      <p:sp>
        <p:nvSpPr>
          <p:cNvPr id="15" name="Oval 3"/>
          <p:cNvSpPr/>
          <p:nvPr/>
        </p:nvSpPr>
        <p:spPr>
          <a:xfrm>
            <a:off x="3652926" y="3202775"/>
            <a:ext cx="124694" cy="124694"/>
          </a:xfrm>
          <a:prstGeom prst="ellipse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cs typeface="Arial"/>
            </a:endParaRPr>
          </a:p>
        </p:txBody>
      </p:sp>
      <p:sp>
        <p:nvSpPr>
          <p:cNvPr id="16" name="Oval 4"/>
          <p:cNvSpPr/>
          <p:nvPr/>
        </p:nvSpPr>
        <p:spPr>
          <a:xfrm>
            <a:off x="4589377" y="3202775"/>
            <a:ext cx="124694" cy="124694"/>
          </a:xfrm>
          <a:prstGeom prst="ellipse">
            <a:avLst/>
          </a:prstGeom>
          <a:solidFill>
            <a:srgbClr val="DB6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cs typeface="Arial"/>
            </a:endParaRPr>
          </a:p>
        </p:txBody>
      </p:sp>
      <p:sp>
        <p:nvSpPr>
          <p:cNvPr id="33" name="Oval 5"/>
          <p:cNvSpPr/>
          <p:nvPr/>
        </p:nvSpPr>
        <p:spPr>
          <a:xfrm>
            <a:off x="5500287" y="3202775"/>
            <a:ext cx="124694" cy="124694"/>
          </a:xfrm>
          <a:prstGeom prst="ellipse">
            <a:avLst/>
          </a:prstGeom>
          <a:solidFill>
            <a:srgbClr val="0D43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cs typeface="Arial"/>
            </a:endParaRPr>
          </a:p>
        </p:txBody>
      </p:sp>
      <p:sp>
        <p:nvSpPr>
          <p:cNvPr id="17" name="Oval 6"/>
          <p:cNvSpPr/>
          <p:nvPr/>
        </p:nvSpPr>
        <p:spPr>
          <a:xfrm>
            <a:off x="6415969" y="3202775"/>
            <a:ext cx="124694" cy="124694"/>
          </a:xfrm>
          <a:prstGeom prst="ellipse">
            <a:avLst/>
          </a:prstGeom>
          <a:solidFill>
            <a:srgbClr val="1768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cs typeface="Arial"/>
            </a:endParaRPr>
          </a:p>
        </p:txBody>
      </p:sp>
      <p:grpSp>
        <p:nvGrpSpPr>
          <p:cNvPr id="14" name="Group 1"/>
          <p:cNvGrpSpPr/>
          <p:nvPr/>
        </p:nvGrpSpPr>
        <p:grpSpPr>
          <a:xfrm>
            <a:off x="1380169" y="1970086"/>
            <a:ext cx="944663" cy="944663"/>
            <a:chOff x="569487" y="2043501"/>
            <a:chExt cx="1346792" cy="1346792"/>
          </a:xfrm>
        </p:grpSpPr>
        <p:sp>
          <p:nvSpPr>
            <p:cNvPr id="11" name="Teardrop 1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2599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800" y="2386020"/>
              <a:ext cx="1273358" cy="724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  <a:cs typeface="Arial"/>
                </a:rPr>
                <a:t>Jan. 26</a:t>
              </a:r>
            </a:p>
            <a:p>
              <a:pPr algn="ctr"/>
              <a:r>
                <a:rPr lang="en-US" sz="1350" dirty="0">
                  <a:solidFill>
                    <a:schemeClr val="bg1"/>
                  </a:solidFill>
                  <a:cs typeface="Arial"/>
                </a:rPr>
                <a:t>2018</a:t>
              </a:r>
            </a:p>
          </p:txBody>
        </p:sp>
      </p:grpSp>
      <p:grpSp>
        <p:nvGrpSpPr>
          <p:cNvPr id="18" name="Group 2"/>
          <p:cNvGrpSpPr/>
          <p:nvPr/>
        </p:nvGrpSpPr>
        <p:grpSpPr>
          <a:xfrm>
            <a:off x="2305333" y="1996821"/>
            <a:ext cx="944663" cy="1330649"/>
            <a:chOff x="2105815" y="2043501"/>
            <a:chExt cx="1346792" cy="1897087"/>
          </a:xfrm>
        </p:grpSpPr>
        <p:sp>
          <p:nvSpPr>
            <p:cNvPr id="13" name="Oval 2"/>
            <p:cNvSpPr/>
            <p:nvPr/>
          </p:nvSpPr>
          <p:spPr>
            <a:xfrm>
              <a:off x="2690831" y="3762814"/>
              <a:ext cx="177774" cy="177774"/>
            </a:xfrm>
            <a:prstGeom prst="ellipse">
              <a:avLst/>
            </a:prstGeom>
            <a:solidFill>
              <a:srgbClr val="1B6F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cs typeface="Arial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105815" y="2043501"/>
              <a:ext cx="1346792" cy="1346792"/>
              <a:chOff x="569487" y="2043501"/>
              <a:chExt cx="1346792" cy="1346792"/>
            </a:xfrm>
          </p:grpSpPr>
          <p:sp>
            <p:nvSpPr>
              <p:cNvPr id="23" name="Teardrop 22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cs typeface="Arial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94800" y="2386020"/>
                <a:ext cx="1273358" cy="724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chemeClr val="bg1"/>
                    </a:solidFill>
                    <a:cs typeface="Arial"/>
                  </a:rPr>
                  <a:t>Mar. 17</a:t>
                </a:r>
              </a:p>
              <a:p>
                <a:pPr algn="ctr"/>
                <a:r>
                  <a:rPr lang="en-US" sz="1350" dirty="0">
                    <a:solidFill>
                      <a:schemeClr val="bg1"/>
                    </a:solidFill>
                    <a:cs typeface="Arial"/>
                  </a:rPr>
                  <a:t>2018</a:t>
                </a:r>
              </a:p>
            </p:txBody>
          </p:sp>
        </p:grpSp>
      </p:grpSp>
      <p:grpSp>
        <p:nvGrpSpPr>
          <p:cNvPr id="25" name="Group 3"/>
          <p:cNvGrpSpPr/>
          <p:nvPr/>
        </p:nvGrpSpPr>
        <p:grpSpPr>
          <a:xfrm>
            <a:off x="3230496" y="1970086"/>
            <a:ext cx="944663" cy="944663"/>
            <a:chOff x="569487" y="2043501"/>
            <a:chExt cx="1346792" cy="1346792"/>
          </a:xfrm>
        </p:grpSpPr>
        <p:sp>
          <p:nvSpPr>
            <p:cNvPr id="26" name="Teardrop 25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4800" y="2386020"/>
              <a:ext cx="1273358" cy="724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  <a:cs typeface="Arial"/>
                </a:rPr>
                <a:t>Mar 24</a:t>
              </a:r>
            </a:p>
            <a:p>
              <a:pPr algn="ctr"/>
              <a:r>
                <a:rPr lang="en-US" sz="1350" dirty="0">
                  <a:solidFill>
                    <a:schemeClr val="bg1"/>
                  </a:solidFill>
                  <a:cs typeface="Arial"/>
                </a:rPr>
                <a:t>2018</a:t>
              </a:r>
            </a:p>
          </p:txBody>
        </p:sp>
      </p:grpSp>
      <p:grpSp>
        <p:nvGrpSpPr>
          <p:cNvPr id="29" name="Group 4"/>
          <p:cNvGrpSpPr/>
          <p:nvPr/>
        </p:nvGrpSpPr>
        <p:grpSpPr>
          <a:xfrm>
            <a:off x="4155659" y="1970086"/>
            <a:ext cx="944663" cy="944663"/>
            <a:chOff x="569487" y="2043501"/>
            <a:chExt cx="1346792" cy="1346792"/>
          </a:xfrm>
        </p:grpSpPr>
        <p:sp>
          <p:nvSpPr>
            <p:cNvPr id="31" name="Teardrop 3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cs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4800" y="2386020"/>
              <a:ext cx="1273358" cy="724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50" dirty="0">
                  <a:solidFill>
                    <a:schemeClr val="bg1"/>
                  </a:solidFill>
                  <a:cs typeface="Arial"/>
                </a:rPr>
                <a:t>??</a:t>
              </a:r>
              <a:endParaRPr lang="en-US" sz="1350" dirty="0">
                <a:solidFill>
                  <a:schemeClr val="bg1"/>
                </a:solidFill>
                <a:cs typeface="Arial"/>
              </a:endParaRPr>
            </a:p>
            <a:p>
              <a:pPr algn="ctr"/>
              <a:r>
                <a:rPr lang="en-US" sz="1350" dirty="0">
                  <a:solidFill>
                    <a:schemeClr val="bg1"/>
                  </a:solidFill>
                  <a:cs typeface="Arial"/>
                </a:rPr>
                <a:t>2019</a:t>
              </a:r>
            </a:p>
          </p:txBody>
        </p:sp>
      </p:grpSp>
      <p:grpSp>
        <p:nvGrpSpPr>
          <p:cNvPr id="43" name="Group 5"/>
          <p:cNvGrpSpPr/>
          <p:nvPr/>
        </p:nvGrpSpPr>
        <p:grpSpPr>
          <a:xfrm>
            <a:off x="5080822" y="1970086"/>
            <a:ext cx="944663" cy="944663"/>
            <a:chOff x="569487" y="2043501"/>
            <a:chExt cx="1346792" cy="1346792"/>
          </a:xfrm>
        </p:grpSpPr>
        <p:sp>
          <p:nvSpPr>
            <p:cNvPr id="44" name="Teardrop 43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cs typeface="Arial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4800" y="2386020"/>
              <a:ext cx="1273358" cy="427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35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35" name="Group 6"/>
          <p:cNvGrpSpPr/>
          <p:nvPr/>
        </p:nvGrpSpPr>
        <p:grpSpPr>
          <a:xfrm>
            <a:off x="6005984" y="1970086"/>
            <a:ext cx="944663" cy="944663"/>
            <a:chOff x="569487" y="2043501"/>
            <a:chExt cx="1346792" cy="1346792"/>
          </a:xfrm>
        </p:grpSpPr>
        <p:sp>
          <p:nvSpPr>
            <p:cNvPr id="36" name="Teardrop 35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1768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4800" y="2386020"/>
              <a:ext cx="1273358" cy="427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350" dirty="0">
                <a:solidFill>
                  <a:schemeClr val="bg1"/>
                </a:solidFill>
                <a:cs typeface="Arial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838182" y="2938385"/>
            <a:ext cx="965134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25" dirty="0">
                <a:solidFill>
                  <a:srgbClr val="154A78"/>
                </a:solidFill>
                <a:cs typeface="Arial"/>
              </a:rPr>
              <a:t>Next</a:t>
            </a:r>
          </a:p>
          <a:p>
            <a:pPr algn="ctr"/>
            <a:r>
              <a:rPr lang="en-US" sz="1725" dirty="0">
                <a:solidFill>
                  <a:srgbClr val="154A78"/>
                </a:solidFill>
                <a:cs typeface="Arial"/>
              </a:rPr>
              <a:t>Steps</a:t>
            </a:r>
          </a:p>
        </p:txBody>
      </p:sp>
      <p:sp>
        <p:nvSpPr>
          <p:cNvPr id="38" name="TextBox 1"/>
          <p:cNvSpPr txBox="1"/>
          <p:nvPr/>
        </p:nvSpPr>
        <p:spPr>
          <a:xfrm>
            <a:off x="1405925" y="3450077"/>
            <a:ext cx="8931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cs typeface="Arial"/>
              </a:rPr>
              <a:t>Public Comment: Open Date</a:t>
            </a:r>
          </a:p>
        </p:txBody>
      </p:sp>
      <p:sp>
        <p:nvSpPr>
          <p:cNvPr id="39" name="TextBox 2"/>
          <p:cNvSpPr txBox="1"/>
          <p:nvPr/>
        </p:nvSpPr>
        <p:spPr>
          <a:xfrm>
            <a:off x="2341287" y="3450077"/>
            <a:ext cx="8931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cs typeface="Arial"/>
              </a:rPr>
              <a:t>Public Comment:</a:t>
            </a:r>
          </a:p>
          <a:p>
            <a:pPr algn="ctr"/>
            <a:r>
              <a:rPr lang="en-US" sz="900" dirty="0">
                <a:cs typeface="Arial"/>
              </a:rPr>
              <a:t>Close Date</a:t>
            </a:r>
          </a:p>
        </p:txBody>
      </p:sp>
      <p:sp>
        <p:nvSpPr>
          <p:cNvPr id="40" name="TextBox 3"/>
          <p:cNvSpPr txBox="1"/>
          <p:nvPr/>
        </p:nvSpPr>
        <p:spPr>
          <a:xfrm>
            <a:off x="3272076" y="3450077"/>
            <a:ext cx="8931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cs typeface="Arial"/>
              </a:rPr>
              <a:t>Summary Report </a:t>
            </a:r>
          </a:p>
          <a:p>
            <a:pPr algn="ctr"/>
            <a:r>
              <a:rPr lang="en-US" sz="900" dirty="0">
                <a:cs typeface="Arial"/>
              </a:rPr>
              <a:t>Due Date</a:t>
            </a:r>
          </a:p>
        </p:txBody>
      </p:sp>
      <p:sp>
        <p:nvSpPr>
          <p:cNvPr id="41" name="TextBox 4"/>
          <p:cNvSpPr txBox="1"/>
          <p:nvPr/>
        </p:nvSpPr>
        <p:spPr>
          <a:xfrm>
            <a:off x="4208618" y="3450078"/>
            <a:ext cx="8931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cs typeface="Arial"/>
              </a:rPr>
              <a:t>Rev. K-LGR Proposal with any public comments reflected</a:t>
            </a:r>
          </a:p>
        </p:txBody>
      </p:sp>
      <p:sp>
        <p:nvSpPr>
          <p:cNvPr id="42" name="TextBox 5"/>
          <p:cNvSpPr txBox="1"/>
          <p:nvPr/>
        </p:nvSpPr>
        <p:spPr>
          <a:xfrm>
            <a:off x="5117054" y="3450078"/>
            <a:ext cx="89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cs typeface="Arial"/>
              </a:rPr>
              <a:t>IP evaluates the final </a:t>
            </a:r>
          </a:p>
          <a:p>
            <a:pPr algn="ctr"/>
            <a:r>
              <a:rPr lang="en-US" sz="900" dirty="0">
                <a:cs typeface="Arial"/>
              </a:rPr>
              <a:t>K-LGR Proposal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</a:t>
            </a:r>
          </a:p>
        </p:txBody>
      </p:sp>
      <p:sp>
        <p:nvSpPr>
          <p:cNvPr id="46" name="TextBox 6"/>
          <p:cNvSpPr txBox="1"/>
          <p:nvPr/>
        </p:nvSpPr>
        <p:spPr>
          <a:xfrm>
            <a:off x="6042312" y="3451203"/>
            <a:ext cx="893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cs typeface="Arial"/>
              </a:rPr>
              <a:t>K-LGR will be integrated into a </a:t>
            </a:r>
            <a:r>
              <a:rPr lang="en-US" sz="900" dirty="0" err="1">
                <a:cs typeface="Arial"/>
              </a:rPr>
              <a:t>subseq</a:t>
            </a:r>
            <a:r>
              <a:rPr lang="en-US" sz="900" dirty="0">
                <a:cs typeface="Arial"/>
              </a:rPr>
              <a:t>. Ver. of the RZ-LGR</a:t>
            </a:r>
          </a:p>
        </p:txBody>
      </p:sp>
    </p:spTree>
    <p:extLst>
      <p:ext uri="{BB962C8B-B14F-4D97-AF65-F5344CB8AC3E}">
        <p14:creationId xmlns:p14="http://schemas.microsoft.com/office/powerpoint/2010/main" val="8055206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Engage with ICANN and IDN Program</a:t>
            </a:r>
          </a:p>
        </p:txBody>
      </p:sp>
      <p:sp>
        <p:nvSpPr>
          <p:cNvPr id="29" name="Text Placeholder 32"/>
          <p:cNvSpPr txBox="1">
            <a:spLocks/>
          </p:cNvSpPr>
          <p:nvPr/>
        </p:nvSpPr>
        <p:spPr bwMode="auto">
          <a:xfrm>
            <a:off x="2530082" y="1723811"/>
            <a:ext cx="6600509" cy="24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9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900" b="1" dirty="0">
                <a:solidFill>
                  <a:schemeClr val="bg1"/>
                </a:solidFill>
                <a:latin typeface="+mn-lt"/>
                <a:cs typeface="Arial"/>
              </a:rPr>
              <a:t>icann.org/</a:t>
            </a:r>
            <a:r>
              <a:rPr lang="en-US" sz="1900" b="1" dirty="0" err="1">
                <a:solidFill>
                  <a:schemeClr val="bg1"/>
                </a:solidFill>
                <a:latin typeface="+mn-lt"/>
                <a:cs typeface="Arial"/>
              </a:rPr>
              <a:t>idn</a:t>
            </a:r>
            <a:endParaRPr lang="en-US" sz="19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0" name="Text Placeholder 33"/>
          <p:cNvSpPr txBox="1">
            <a:spLocks/>
          </p:cNvSpPr>
          <p:nvPr/>
        </p:nvSpPr>
        <p:spPr bwMode="auto">
          <a:xfrm>
            <a:off x="2543490" y="1399539"/>
            <a:ext cx="5230690" cy="2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19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31" name="Text Placeholder 29"/>
          <p:cNvSpPr txBox="1">
            <a:spLocks/>
          </p:cNvSpPr>
          <p:nvPr/>
        </p:nvSpPr>
        <p:spPr>
          <a:xfrm>
            <a:off x="2530082" y="1982403"/>
            <a:ext cx="5973449" cy="25990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Email: IDNProgram@icann.org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551602" y="4028480"/>
            <a:ext cx="3434860" cy="294786"/>
            <a:chOff x="5325979" y="4715893"/>
            <a:chExt cx="4579814" cy="393048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8" y="4734885"/>
              <a:ext cx="4112455" cy="374056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9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"/>
                </a:rPr>
                <a:t>flickr.com</a:t>
              </a:r>
              <a:r>
                <a:rPr lang="en-US" sz="19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"/>
                </a:rPr>
                <a:t>/</a:t>
              </a:r>
              <a:r>
                <a:rPr lang="en-US" sz="19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"/>
                </a:rPr>
                <a:t>icann</a:t>
              </a:r>
              <a:endParaRPr lang="en-US" sz="19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2551601" y="4401995"/>
            <a:ext cx="3434860" cy="274320"/>
            <a:chOff x="1235726" y="5571713"/>
            <a:chExt cx="4579813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5" y="5592033"/>
              <a:ext cx="4112454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9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5"/>
                </a:rPr>
                <a:t>linkedin</a:t>
              </a:r>
              <a:r>
                <a:rPr lang="en-US" sz="19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5"/>
                </a:rPr>
                <a:t>/company/</a:t>
              </a:r>
              <a:r>
                <a:rPr lang="en-US" sz="19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5"/>
                </a:rPr>
                <a:t>icann</a:t>
              </a:r>
              <a:endParaRPr lang="en-US" sz="19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6" action="ppaction://hlinkfile"/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2551602" y="2907935"/>
            <a:ext cx="3434861" cy="274320"/>
            <a:chOff x="1235726" y="3073176"/>
            <a:chExt cx="4579815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4112454" cy="326707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9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8"/>
                </a:rPr>
                <a:t>@icann</a:t>
              </a:r>
              <a:endParaRPr lang="en-US" sz="19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9" action="ppaction://hlinkfile"/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2551601" y="3281450"/>
            <a:ext cx="3963500" cy="274320"/>
            <a:chOff x="1235727" y="3892739"/>
            <a:chExt cx="5284666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4817307" cy="3280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9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1"/>
                </a:rPr>
                <a:t>facebook.com/</a:t>
              </a:r>
              <a:r>
                <a:rPr lang="en-US" sz="19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1"/>
                </a:rPr>
                <a:t>icannorg</a:t>
              </a:r>
              <a:r>
                <a:rPr lang="en-US" sz="19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1"/>
                </a:rPr>
                <a:t> </a:t>
              </a:r>
              <a:endParaRPr lang="en-US" sz="19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2" action="ppaction://hlinkfile"/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2551601" y="3654965"/>
            <a:ext cx="3720612" cy="293790"/>
            <a:chOff x="1235726" y="4721075"/>
            <a:chExt cx="4960815" cy="391720"/>
          </a:xfrm>
        </p:grpSpPr>
        <p:pic>
          <p:nvPicPr>
            <p:cNvPr id="45" name="Picture 44" descr="1420948149_social_style_3_youtube-128.png">
              <a:hlinkClick r:id="rId14" action="ppaction://hlinkfile"/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6"/>
              <a:ext cx="4493455" cy="3779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9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6"/>
                </a:rPr>
                <a:t>youtube.com/</a:t>
              </a:r>
              <a:r>
                <a:rPr lang="en-US" sz="19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6"/>
                </a:rPr>
                <a:t>icannnews</a:t>
              </a:r>
              <a:endParaRPr lang="en-US" sz="19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551602" y="5149025"/>
            <a:ext cx="3434859" cy="364998"/>
            <a:chOff x="5325979" y="3073176"/>
            <a:chExt cx="4579813" cy="486664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5"/>
              <a:ext cx="4112453" cy="46634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9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soundcloud</a:t>
              </a:r>
              <a:r>
                <a:rPr lang="en-US" sz="19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/</a:t>
              </a:r>
              <a:r>
                <a:rPr lang="en-US" sz="19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</a:t>
              </a:r>
              <a:endParaRPr lang="en-US" sz="19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2551602" y="4775510"/>
            <a:ext cx="4206386" cy="274320"/>
            <a:chOff x="5325979" y="5571713"/>
            <a:chExt cx="5608515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5141155" cy="345440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9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9"/>
                </a:rPr>
                <a:t>slideshare</a:t>
              </a:r>
              <a:r>
                <a:rPr lang="en-US" sz="19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9"/>
                </a:rPr>
                <a:t>/</a:t>
              </a:r>
              <a:r>
                <a:rPr lang="en-US" sz="19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9"/>
                </a:rPr>
                <a:t>icannpresentations</a:t>
              </a:r>
              <a:endParaRPr lang="en-US" sz="19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6" action="ppaction://hlinkfile"/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3373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Variant Types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762000" y="855532"/>
            <a:ext cx="8534400" cy="5301428"/>
          </a:xfrm>
        </p:spPr>
        <p:txBody>
          <a:bodyPr/>
          <a:lstStyle/>
          <a:p>
            <a:r>
              <a:rPr lang="en-US" dirty="0"/>
              <a:t>Variants can be semantically equivalent, phonemically exchangeable, functionally exchangeable, visually identical</a:t>
            </a:r>
          </a:p>
          <a:p>
            <a:r>
              <a:rPr lang="en-US" dirty="0"/>
              <a:t>Semantic variants:</a:t>
            </a:r>
          </a:p>
          <a:p>
            <a:pPr lvl="1"/>
            <a:r>
              <a:rPr lang="en-US" dirty="0"/>
              <a:t>Chinese: Traditional versus Simplified ideographs  </a:t>
            </a:r>
            <a:r>
              <a:rPr lang="ja-JP" altLang="en-US" sz="2000" dirty="0">
                <a:solidFill>
                  <a:srgbClr val="FF0000"/>
                </a:solidFill>
              </a:rPr>
              <a:t>萬 </a:t>
            </a:r>
            <a:r>
              <a:rPr lang="ja-JP" altLang="en-US" sz="2400" dirty="0">
                <a:solidFill>
                  <a:srgbClr val="FF0000"/>
                </a:solidFill>
              </a:rPr>
              <a:t>万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Arabic: Orthography variants    </a:t>
            </a:r>
            <a:r>
              <a:rPr lang="ar-AE" sz="2400" dirty="0">
                <a:solidFill>
                  <a:srgbClr val="FF0000"/>
                </a:solidFill>
              </a:rPr>
              <a:t>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ar-AE" sz="2400" dirty="0">
                <a:solidFill>
                  <a:srgbClr val="FF0000"/>
                </a:solidFill>
              </a:rPr>
              <a:t>ڪ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dirty="0"/>
              <a:t>Phonemic variants:</a:t>
            </a:r>
          </a:p>
          <a:p>
            <a:pPr lvl="1"/>
            <a:r>
              <a:rPr lang="en-US" dirty="0"/>
              <a:t>Ethiopic (Amharic writing system only)    </a:t>
            </a:r>
            <a:r>
              <a:rPr lang="am-ET" sz="2400" dirty="0">
                <a:solidFill>
                  <a:srgbClr val="FF0000"/>
                </a:solidFill>
              </a:rPr>
              <a:t>ሆ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am-ET" sz="2400" dirty="0">
                <a:solidFill>
                  <a:srgbClr val="FF0000"/>
                </a:solidFill>
              </a:rPr>
              <a:t>ሖ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am-ET" sz="2400" dirty="0">
                <a:solidFill>
                  <a:srgbClr val="FF0000"/>
                </a:solidFill>
              </a:rPr>
              <a:t>ኆ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dirty="0"/>
              <a:t>Functionally exchangeable variants:</a:t>
            </a:r>
          </a:p>
          <a:p>
            <a:pPr lvl="1"/>
            <a:r>
              <a:rPr lang="en-US" dirty="0"/>
              <a:t>Latin (ligature </a:t>
            </a:r>
            <a:r>
              <a:rPr lang="en-US" sz="2400" dirty="0">
                <a:solidFill>
                  <a:srgbClr val="FF0000"/>
                </a:solidFill>
              </a:rPr>
              <a:t>œ</a:t>
            </a:r>
            <a:r>
              <a:rPr lang="en-US" dirty="0"/>
              <a:t> versus the sequence </a:t>
            </a:r>
            <a:r>
              <a:rPr lang="en-US" sz="2400" dirty="0"/>
              <a:t>‘</a:t>
            </a:r>
            <a:r>
              <a:rPr lang="en-US" sz="2400" dirty="0" err="1">
                <a:solidFill>
                  <a:srgbClr val="FF0000"/>
                </a:solidFill>
              </a:rPr>
              <a:t>oe</a:t>
            </a:r>
            <a:r>
              <a:rPr lang="en-US" dirty="0"/>
              <a:t>’)</a:t>
            </a:r>
            <a:r>
              <a:rPr lang="en-US" dirty="0">
                <a:solidFill>
                  <a:schemeClr val="accent5"/>
                </a:solidFill>
              </a:rPr>
              <a:t> </a:t>
            </a:r>
          </a:p>
          <a:p>
            <a:r>
              <a:rPr lang="en-US" dirty="0"/>
              <a:t>Visually identical variants</a:t>
            </a:r>
          </a:p>
          <a:p>
            <a:pPr lvl="1"/>
            <a:r>
              <a:rPr lang="en-US" dirty="0"/>
              <a:t>Latin (schwa ‘</a:t>
            </a:r>
            <a:r>
              <a:rPr lang="en-US" sz="2400" dirty="0">
                <a:solidFill>
                  <a:srgbClr val="FF0000"/>
                </a:solidFill>
              </a:rPr>
              <a:t>ə</a:t>
            </a:r>
            <a:r>
              <a:rPr lang="en-US" dirty="0"/>
              <a:t>’ versus turned e ‘</a:t>
            </a:r>
            <a:r>
              <a:rPr lang="en-US" sz="2400" dirty="0">
                <a:solidFill>
                  <a:srgbClr val="FF0000"/>
                </a:solidFill>
              </a:rPr>
              <a:t>ǝ</a:t>
            </a:r>
            <a:r>
              <a:rPr lang="en-US" dirty="0"/>
              <a:t>’)</a:t>
            </a:r>
          </a:p>
          <a:p>
            <a:pPr lvl="1"/>
            <a:r>
              <a:rPr lang="en-US" dirty="0"/>
              <a:t>Arabic (shared positional forms, stylistic variants)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327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Code Point Variants versus Variant Labels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540899" y="1478280"/>
            <a:ext cx="7680960" cy="37566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LGRs define variants among code points (or sequences)</a:t>
            </a:r>
          </a:p>
          <a:p>
            <a:pPr lvl="1"/>
            <a:r>
              <a:rPr lang="en-US" dirty="0"/>
              <a:t>These result in variant labels after dispositions are applied</a:t>
            </a:r>
          </a:p>
          <a:p>
            <a:r>
              <a:rPr lang="en-US" dirty="0"/>
              <a:t>Users interact with variant labels </a:t>
            </a:r>
          </a:p>
          <a:p>
            <a:pPr lvl="1"/>
            <a:r>
              <a:rPr lang="en-US" dirty="0"/>
              <a:t>Code point</a:t>
            </a:r>
            <a:r>
              <a:rPr lang="en-US" strike="dblStrike" dirty="0"/>
              <a:t>s</a:t>
            </a:r>
            <a:r>
              <a:rPr lang="en-US" dirty="0"/>
              <a:t> variants that cannot be used to create a variant label do not need to be defined. </a:t>
            </a:r>
          </a:p>
          <a:p>
            <a:pPr lvl="2"/>
            <a:r>
              <a:rPr lang="en-US" dirty="0"/>
              <a:t>Example: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Combining marks unless the base characters have also variants</a:t>
            </a:r>
          </a:p>
          <a:p>
            <a:pPr lvl="1"/>
            <a:r>
              <a:rPr lang="en-US" dirty="0"/>
              <a:t>Code points have no context other than the label. </a:t>
            </a:r>
          </a:p>
          <a:p>
            <a:pPr lvl="2"/>
            <a:r>
              <a:rPr lang="en-US" dirty="0"/>
              <a:t>Example: Most Devanagari users don’t expect a </a:t>
            </a:r>
            <a:r>
              <a:rPr lang="en-US" dirty="0" err="1"/>
              <a:t>Nukta</a:t>
            </a:r>
            <a:r>
              <a:rPr lang="en-US" dirty="0"/>
              <a:t> behind a Vowel (therefore creation of a variant pair with the naked vowels)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616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In-Repertoire and Out-of-Repertoire Variants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80516" y="914400"/>
            <a:ext cx="8373924" cy="5052060"/>
          </a:xfrm>
        </p:spPr>
        <p:txBody>
          <a:bodyPr/>
          <a:lstStyle/>
          <a:p>
            <a:r>
              <a:rPr lang="en-US" dirty="0"/>
              <a:t>Variants are not restricted to being in-repertoire (or even in-script), they can be out-of-repertoire and cross-script</a:t>
            </a:r>
          </a:p>
          <a:p>
            <a:r>
              <a:rPr lang="en-US" dirty="0"/>
              <a:t>GPs must investigate all in-repertoire and declare all of them in their LGRs</a:t>
            </a:r>
          </a:p>
          <a:p>
            <a:r>
              <a:rPr lang="en-US" dirty="0"/>
              <a:t>Out-of-Repertoire or cross-scripts can be added through integration of other LGRs</a:t>
            </a:r>
          </a:p>
          <a:p>
            <a:r>
              <a:rPr lang="en-US" dirty="0"/>
              <a:t>GPs cannot add cross-script variants that would induce in-script variants in another script without agreement of the other GP (as a consequence, it is not possible to force an in-script variant in a script already included into the latest RZ-LGR)</a:t>
            </a:r>
          </a:p>
          <a:p>
            <a:pPr lvl="1"/>
            <a:r>
              <a:rPr lang="en-US" dirty="0"/>
              <a:t>Exception for shared script scenario</a:t>
            </a:r>
          </a:p>
          <a:p>
            <a:r>
              <a:rPr lang="en-US" dirty="0"/>
              <a:t>No cross-script variants can create variants between ASCII letters or sequences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84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</p:spPr>
        <p:txBody>
          <a:bodyPr>
            <a:normAutofit fontScale="90000"/>
          </a:bodyPr>
          <a:lstStyle/>
          <a:p>
            <a:r>
              <a:rPr lang="en-US" dirty="0"/>
              <a:t>Special Cases of Generic Shapes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A1DBD9-84EE-428A-A576-3176A9EAAB3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Generic, simple shapes lack identifying features </a:t>
            </a:r>
          </a:p>
          <a:p>
            <a:pPr lvl="1"/>
            <a:r>
              <a:rPr lang="en-US" dirty="0"/>
              <a:t>High risk example: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.</a:t>
            </a:r>
            <a:r>
              <a:rPr lang="en-US" dirty="0" err="1"/>
              <a:t>ooo</a:t>
            </a:r>
            <a:r>
              <a:rPr lang="en-US" dirty="0"/>
              <a:t> is a</a:t>
            </a:r>
            <a:r>
              <a:rPr lang="en-US" dirty="0">
                <a:solidFill>
                  <a:schemeClr val="accent5"/>
                </a:solidFill>
              </a:rPr>
              <a:t>  </a:t>
            </a:r>
            <a:r>
              <a:rPr lang="en-US" dirty="0"/>
              <a:t>delegated non-IDN gTLD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C7858C-8C5E-4A69-815B-37FE4222F07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99720" y="2445572"/>
          <a:ext cx="5563318" cy="32262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558">
                  <a:extLst>
                    <a:ext uri="{9D8B030D-6E8A-4147-A177-3AD203B41FA5}">
                      <a16:colId xmlns:a16="http://schemas.microsoft.com/office/drawing/2014/main" val="810186908"/>
                    </a:ext>
                  </a:extLst>
                </a:gridCol>
              </a:tblGrid>
              <a:tr h="67582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/>
                          <a:cs typeface="Arial"/>
                        </a:rPr>
                        <a:t>Script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1700" dirty="0" err="1">
                          <a:latin typeface="Arial"/>
                          <a:cs typeface="Arial"/>
                        </a:rPr>
                        <a:t>ooo</a:t>
                      </a:r>
                      <a:endParaRPr lang="en-US" sz="17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/>
                          <a:cs typeface="Arial"/>
                        </a:rPr>
                        <a:t>.coco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1700" dirty="0" err="1">
                          <a:latin typeface="Arial"/>
                          <a:cs typeface="Arial"/>
                        </a:rPr>
                        <a:t>olol</a:t>
                      </a:r>
                      <a:endParaRPr lang="en-US" sz="17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603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Latin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17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ooo</a:t>
                      </a:r>
                      <a:endParaRPr lang="en-US" sz="17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.coco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accent5"/>
                          </a:solidFill>
                          <a:latin typeface="+mn-lt"/>
                          <a:cs typeface="Arial"/>
                        </a:rPr>
                        <a:t>. </a:t>
                      </a:r>
                      <a:r>
                        <a:rPr lang="en-US" sz="1700" dirty="0" err="1">
                          <a:solidFill>
                            <a:schemeClr val="accent5"/>
                          </a:solidFill>
                          <a:latin typeface="+mn-lt"/>
                          <a:cs typeface="Arial"/>
                        </a:rPr>
                        <a:t>olol</a:t>
                      </a:r>
                      <a:endParaRPr lang="en-US" sz="1700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423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Cyrillic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1700" kern="1200" dirty="0" err="1">
                          <a:solidFill>
                            <a:srgbClr val="1A87C9"/>
                          </a:solidFill>
                          <a:latin typeface="Arial"/>
                          <a:ea typeface="+mn-ea"/>
                          <a:cs typeface="Arial"/>
                        </a:rPr>
                        <a:t>ооо</a:t>
                      </a:r>
                      <a:endParaRPr lang="en-US" sz="1700" dirty="0">
                        <a:solidFill>
                          <a:srgbClr val="1A87C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700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1700" kern="1200" dirty="0" err="1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сосо</a:t>
                      </a:r>
                      <a:endParaRPr lang="en-US" sz="1700" kern="1200" dirty="0">
                        <a:solidFill>
                          <a:schemeClr val="accent5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Arial"/>
                        </a:rPr>
                        <a:t>. о</a:t>
                      </a:r>
                      <a:r>
                        <a:rPr lang="az-Cyrl-AZ" sz="17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Arial"/>
                        </a:rPr>
                        <a:t>ӏ</a:t>
                      </a:r>
                      <a:r>
                        <a:rPr lang="en-US" sz="17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Arial"/>
                        </a:rPr>
                        <a:t>о</a:t>
                      </a:r>
                      <a:r>
                        <a:rPr lang="az-Cyrl-AZ" sz="17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Arial"/>
                        </a:rPr>
                        <a:t>ӏ</a:t>
                      </a:r>
                      <a:endParaRPr lang="en-US" sz="1700" kern="1200" dirty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959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700" b="0" kern="1200" dirty="0">
                          <a:solidFill>
                            <a:srgbClr val="0D436C"/>
                          </a:solidFill>
                          <a:latin typeface="Arial"/>
                          <a:ea typeface="+mn-ea"/>
                          <a:cs typeface="Arial"/>
                        </a:rPr>
                        <a:t>Greek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700" kern="1200" dirty="0">
                          <a:solidFill>
                            <a:srgbClr val="1A87C9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1700" kern="1200" dirty="0" err="1">
                          <a:solidFill>
                            <a:srgbClr val="1A87C9"/>
                          </a:solidFill>
                          <a:latin typeface="Arial"/>
                          <a:ea typeface="+mn-ea"/>
                          <a:cs typeface="Arial"/>
                        </a:rPr>
                        <a:t>οοο</a:t>
                      </a:r>
                      <a:endParaRPr lang="en-US" sz="1700" kern="1200" dirty="0">
                        <a:solidFill>
                          <a:srgbClr val="1A87C9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Armenian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700" kern="1200" dirty="0">
                          <a:solidFill>
                            <a:srgbClr val="1A87C9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1700" kern="1200" dirty="0" err="1">
                          <a:solidFill>
                            <a:srgbClr val="1A87C9"/>
                          </a:solidFill>
                          <a:latin typeface="Arial"/>
                          <a:ea typeface="+mn-ea"/>
                          <a:cs typeface="Arial"/>
                        </a:rPr>
                        <a:t>օօօ</a:t>
                      </a:r>
                      <a:endParaRPr lang="en-US" sz="1700" kern="1200" dirty="0">
                        <a:solidFill>
                          <a:srgbClr val="1A87C9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746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Oriya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700" kern="1200" dirty="0">
                          <a:solidFill>
                            <a:srgbClr val="1A87C9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or-IN" sz="1700" kern="1200" dirty="0">
                          <a:solidFill>
                            <a:srgbClr val="1A87C9"/>
                          </a:solidFill>
                          <a:latin typeface="Arial"/>
                          <a:ea typeface="+mn-ea"/>
                          <a:cs typeface="+mn-cs"/>
                        </a:rPr>
                        <a:t>ଠଠଠ</a:t>
                      </a:r>
                      <a:endParaRPr lang="en-US" sz="1700" kern="1200" dirty="0">
                        <a:solidFill>
                          <a:srgbClr val="1A87C9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700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1700" kern="1200" dirty="0" err="1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ଠାଠା</a:t>
                      </a:r>
                      <a:endParaRPr lang="en-US" sz="1700" kern="1200" dirty="0">
                        <a:solidFill>
                          <a:schemeClr val="accent5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849742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Malayalam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700" kern="1200" dirty="0">
                          <a:solidFill>
                            <a:srgbClr val="1A87C9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ml-IN" sz="1700" kern="1200" dirty="0">
                          <a:solidFill>
                            <a:srgbClr val="1A87C9"/>
                          </a:solidFill>
                          <a:latin typeface="Arial"/>
                          <a:ea typeface="+mn-ea"/>
                          <a:cs typeface="+mn-cs"/>
                        </a:rPr>
                        <a:t>ഠഠഠ</a:t>
                      </a:r>
                      <a:endParaRPr lang="en-US" sz="1700" kern="1200" dirty="0">
                        <a:solidFill>
                          <a:srgbClr val="1A87C9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73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Myanmar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700" kern="1200" dirty="0">
                          <a:solidFill>
                            <a:srgbClr val="1A87C9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my-MM" sz="1700" kern="1200" dirty="0">
                          <a:solidFill>
                            <a:srgbClr val="1A87C9"/>
                          </a:solidFill>
                          <a:latin typeface="Arial"/>
                          <a:ea typeface="+mn-ea"/>
                          <a:cs typeface="+mn-cs"/>
                        </a:rPr>
                        <a:t>ဝဝဝ</a:t>
                      </a:r>
                      <a:endParaRPr lang="en-US" sz="1700" kern="1200" dirty="0">
                        <a:solidFill>
                          <a:srgbClr val="1A87C9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700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.င</a:t>
                      </a:r>
                      <a:r>
                        <a:rPr lang="my-MM" sz="1700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+mn-cs"/>
                        </a:rPr>
                        <a:t>ဝ</a:t>
                      </a:r>
                      <a:r>
                        <a:rPr lang="en-US" sz="1700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င</a:t>
                      </a:r>
                      <a:r>
                        <a:rPr lang="my-MM" sz="1700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+mn-cs"/>
                        </a:rPr>
                        <a:t>ဝ</a:t>
                      </a:r>
                      <a:endParaRPr lang="en-US" sz="1700" kern="1200" dirty="0">
                        <a:solidFill>
                          <a:schemeClr val="accent5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700" kern="1200" dirty="0">
                        <a:solidFill>
                          <a:schemeClr val="accent5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473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4312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0EB056D1-DF82-ED43-A75A-15472DCA2F45}" vid="{0BDCD195-BFED-5145-8A5D-0651D729DA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ICANNPPT_Arial_4x3_June 2017_potx</Template>
  <TotalTime>937</TotalTime>
  <Words>4249</Words>
  <Application>Microsoft Macintosh PowerPoint</Application>
  <PresentationFormat>On-screen Show (4:3)</PresentationFormat>
  <Paragraphs>925</Paragraphs>
  <Slides>55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72" baseType="lpstr">
      <vt:lpstr>굴림</vt:lpstr>
      <vt:lpstr>ＭＳ Ｐゴシック</vt:lpstr>
      <vt:lpstr>黑体</vt:lpstr>
      <vt:lpstr>宋体</vt:lpstr>
      <vt:lpstr>Yu Gothic</vt:lpstr>
      <vt:lpstr>楷体</vt:lpstr>
      <vt:lpstr>Arial</vt:lpstr>
      <vt:lpstr>Calibri</vt:lpstr>
      <vt:lpstr>Microsoft YaHei UI Light</vt:lpstr>
      <vt:lpstr>Nyala</vt:lpstr>
      <vt:lpstr>Segoe UI</vt:lpstr>
      <vt:lpstr>Source Sans Pro</vt:lpstr>
      <vt:lpstr>Times New Roman</vt:lpstr>
      <vt:lpstr>Wingdings</vt:lpstr>
      <vt:lpstr>ICANNPPT_Arial_4x3_June 2017_potx</vt:lpstr>
      <vt:lpstr>Equation.KSEE3</vt:lpstr>
      <vt:lpstr>Paint.Picture</vt:lpstr>
      <vt:lpstr>PowerPoint Presentation</vt:lpstr>
      <vt:lpstr>IDN Root Zone LGR Workshop</vt:lpstr>
      <vt:lpstr>Overview of Session Presentations</vt:lpstr>
      <vt:lpstr>Variant Considerations</vt:lpstr>
      <vt:lpstr>Variant relation</vt:lpstr>
      <vt:lpstr>Variant Types</vt:lpstr>
      <vt:lpstr>Code Point Variants versus Variant Labels</vt:lpstr>
      <vt:lpstr>In-Repertoire and Out-of-Repertoire Variants</vt:lpstr>
      <vt:lpstr>Special Cases of Generic Shapes</vt:lpstr>
      <vt:lpstr>Determining visually exchangeable variants</vt:lpstr>
      <vt:lpstr>In-script Exchangeability</vt:lpstr>
      <vt:lpstr>Allocatable and Blocked Variants</vt:lpstr>
      <vt:lpstr>Variants are defined as Mapping + Context</vt:lpstr>
      <vt:lpstr>References</vt:lpstr>
      <vt:lpstr>Update by RZ-LGR Study Group</vt:lpstr>
      <vt:lpstr>Agenda</vt:lpstr>
      <vt:lpstr>Background</vt:lpstr>
      <vt:lpstr>Background – Study Group Members</vt:lpstr>
      <vt:lpstr>Scope of Work</vt:lpstr>
      <vt:lpstr>Not in Scope</vt:lpstr>
      <vt:lpstr>Proposed recommendations (1/2)</vt:lpstr>
      <vt:lpstr>Proposed recommendations (2/2)</vt:lpstr>
      <vt:lpstr>Chinese Generation Panel Update</vt:lpstr>
      <vt:lpstr>Agenda</vt:lpstr>
      <vt:lpstr>CGP  CGP Team and Work Process</vt:lpstr>
      <vt:lpstr>CGP Work Review </vt:lpstr>
      <vt:lpstr>CGP  CJK Coordination </vt:lpstr>
      <vt:lpstr>CJK Coordination</vt:lpstr>
      <vt:lpstr>CJK Coordination</vt:lpstr>
      <vt:lpstr>PowerPoint Presentation</vt:lpstr>
      <vt:lpstr>PowerPoint Presentation</vt:lpstr>
      <vt:lpstr>CGP  C-K Coordination Rollback</vt:lpstr>
      <vt:lpstr>Visual Similarity</vt:lpstr>
      <vt:lpstr>Visual Similarity</vt:lpstr>
      <vt:lpstr> Next Step</vt:lpstr>
      <vt:lpstr>Japanese Generation Panel Update</vt:lpstr>
      <vt:lpstr>Agenda</vt:lpstr>
      <vt:lpstr>Steps of Japanese Generation Panel (JGP)</vt:lpstr>
      <vt:lpstr>Generation Panel Membership</vt:lpstr>
      <vt:lpstr>Overview of the Japanese Root LGR</vt:lpstr>
      <vt:lpstr>Coordination among Chinese/Japanese/Korean GPs</vt:lpstr>
      <vt:lpstr>Reduction of allocatable variant labels</vt:lpstr>
      <vt:lpstr>Handling characters with visual similarity</vt:lpstr>
      <vt:lpstr>The correspondence : abstract</vt:lpstr>
      <vt:lpstr>Korean Generation Panel Update</vt:lpstr>
      <vt:lpstr>Agenda</vt:lpstr>
      <vt:lpstr>Script(s) Covered by K-LGR and Where They Are Used</vt:lpstr>
      <vt:lpstr>Members of the GP</vt:lpstr>
      <vt:lpstr>Work Achieved To-Date by KGP – 1:  K-LGR v1.0 (2017.12.10.)  </vt:lpstr>
      <vt:lpstr>Work Achieved by KGP – 2:  Public Comments Reviewed</vt:lpstr>
      <vt:lpstr>Work Achieved by KGP – 2:  Public Comments Reviewed</vt:lpstr>
      <vt:lpstr>Plan and next steps</vt:lpstr>
      <vt:lpstr>Work Achieved by KGP – 3:  Brief History of KGP Activities </vt:lpstr>
      <vt:lpstr>Future Plan</vt:lpstr>
      <vt:lpstr>Engage with ICANN and IDN Program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Pitinan Kooarmornpatana</dc:creator>
  <cp:lastModifiedBy>Pitinan Kooarmornpatana</cp:lastModifiedBy>
  <cp:revision>49</cp:revision>
  <cp:lastPrinted>2018-03-02T16:33:35Z</cp:lastPrinted>
  <dcterms:created xsi:type="dcterms:W3CDTF">2018-09-18T03:21:04Z</dcterms:created>
  <dcterms:modified xsi:type="dcterms:W3CDTF">2019-03-07T09:57:37Z</dcterms:modified>
</cp:coreProperties>
</file>