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699" r:id="rId2"/>
    <p:sldId id="837" r:id="rId3"/>
    <p:sldId id="698" r:id="rId4"/>
    <p:sldId id="830" r:id="rId5"/>
    <p:sldId id="832" r:id="rId6"/>
    <p:sldId id="829" r:id="rId7"/>
    <p:sldId id="835" r:id="rId8"/>
    <p:sldId id="836" r:id="rId9"/>
    <p:sldId id="83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 id="2" name="Pitinan Kooarmornpatana" initials="PK" lastIdx="1" clrIdx="1">
    <p:extLst>
      <p:ext uri="{19B8F6BF-5375-455C-9EA6-DF929625EA0E}">
        <p15:presenceInfo xmlns:p15="http://schemas.microsoft.com/office/powerpoint/2012/main" userId="S::pitinan.koo@icann.org::9e84f730-aaa6-4279-ac84-0b71bd3896a2" providerId="AD"/>
      </p:ext>
    </p:extLst>
  </p:cmAuthor>
  <p:cmAuthor id="3" name="Jane Sexton" initials="JS" lastIdx="4" clrIdx="2">
    <p:extLst>
      <p:ext uri="{19B8F6BF-5375-455C-9EA6-DF929625EA0E}">
        <p15:presenceInfo xmlns:p15="http://schemas.microsoft.com/office/powerpoint/2012/main" userId="S::jane.sexton@icann.org::74f5318d-4b03-4508-9132-a81a58a7f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F6"/>
    <a:srgbClr val="3F717B"/>
    <a:srgbClr val="000000"/>
    <a:srgbClr val="DEDEDE"/>
    <a:srgbClr val="002B49"/>
    <a:srgbClr val="9C240F"/>
    <a:srgbClr val="CB460F"/>
    <a:srgbClr val="FA5B36"/>
    <a:srgbClr val="0E4B91"/>
    <a:srgbClr val="18548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49" autoAdjust="0"/>
    <p:restoredTop sz="87347" autoAdjust="0"/>
  </p:normalViewPr>
  <p:slideViewPr>
    <p:cSldViewPr snapToGrid="0" snapToObjects="1">
      <p:cViewPr varScale="1">
        <p:scale>
          <a:sx n="107" d="100"/>
          <a:sy n="107" d="100"/>
        </p:scale>
        <p:origin x="1440" y="160"/>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5/5/20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5/5/20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315590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351107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46473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220373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283386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93367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314530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002FF9-4628-B146-9948-95257A430692}" type="slidenum">
              <a:rPr lang="en-US" smtClean="0"/>
              <a:t>9</a:t>
            </a:fld>
            <a:endParaRPr lang="en-US"/>
          </a:p>
        </p:txBody>
      </p:sp>
    </p:spTree>
    <p:extLst>
      <p:ext uri="{BB962C8B-B14F-4D97-AF65-F5344CB8AC3E}">
        <p14:creationId xmlns:p14="http://schemas.microsoft.com/office/powerpoint/2010/main" val="179815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a:solidFill>
                  <a:schemeClr val="bg1"/>
                </a:solidFill>
                <a:latin typeface="+mn-lt"/>
                <a:cs typeface="Arial"/>
              </a:rPr>
              <a:t>Visit us at </a:t>
            </a:r>
            <a:r>
              <a:rPr lang="en-US" sz="2000" b="1" err="1">
                <a:solidFill>
                  <a:schemeClr val="bg1"/>
                </a:solidFill>
                <a:latin typeface="+mn-lt"/>
                <a:cs typeface="Arial"/>
              </a:rPr>
              <a:t>icann.org</a:t>
            </a:r>
            <a:endParaRPr lang="en-US" sz="2000" b="1">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21"/>
                  </a:rPr>
                  <a:t>instagram.com/icannorg</a:t>
                </a:r>
                <a:endParaRPr lang="en-US" sz="140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icann.org/public-comments/lgr-proposal-bangla-script-2020-03-02-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m.icann.org/pipermail/comments-lgr-proposal-bangla-script-02mar20/2020q1/000001.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Variant Discussion</a:t>
            </a:r>
          </a:p>
        </p:txBody>
      </p:sp>
      <p:sp>
        <p:nvSpPr>
          <p:cNvPr id="4" name="Text Placeholder 3"/>
          <p:cNvSpPr>
            <a:spLocks noGrp="1"/>
          </p:cNvSpPr>
          <p:nvPr>
            <p:ph type="body" sz="quarter" idx="11"/>
          </p:nvPr>
        </p:nvSpPr>
        <p:spPr/>
        <p:txBody>
          <a:bodyPr>
            <a:normAutofit lnSpcReduction="10000"/>
          </a:bodyPr>
          <a:lstStyle/>
          <a:p>
            <a:r>
              <a:rPr lang="en-US" dirty="0"/>
              <a:t>IDN Programs</a:t>
            </a:r>
          </a:p>
        </p:txBody>
      </p:sp>
      <p:sp>
        <p:nvSpPr>
          <p:cNvPr id="5" name="Text Placeholder 4"/>
          <p:cNvSpPr>
            <a:spLocks noGrp="1"/>
          </p:cNvSpPr>
          <p:nvPr>
            <p:ph type="body" sz="quarter" idx="12"/>
          </p:nvPr>
        </p:nvSpPr>
        <p:spPr/>
        <p:txBody>
          <a:bodyPr>
            <a:normAutofit/>
          </a:bodyPr>
          <a:lstStyle/>
          <a:p>
            <a:r>
              <a:rPr lang="en-US"/>
              <a:t>May </a:t>
            </a:r>
            <a:r>
              <a:rPr lang="en-US" dirty="0"/>
              <a:t>2020</a:t>
            </a:r>
          </a:p>
        </p:txBody>
      </p:sp>
    </p:spTree>
    <p:extLst>
      <p:ext uri="{BB962C8B-B14F-4D97-AF65-F5344CB8AC3E}">
        <p14:creationId xmlns:p14="http://schemas.microsoft.com/office/powerpoint/2010/main" val="32825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Background</a:t>
            </a:r>
          </a:p>
        </p:txBody>
      </p:sp>
      <p:sp>
        <p:nvSpPr>
          <p:cNvPr id="6" name="Content Placeholder 2">
            <a:extLst>
              <a:ext uri="{FF2B5EF4-FFF2-40B4-BE49-F238E27FC236}">
                <a16:creationId xmlns:a16="http://schemas.microsoft.com/office/drawing/2014/main" id="{401C7EC1-9FD5-FF42-B1C2-AFD39A0CFDD0}"/>
              </a:ext>
            </a:extLst>
          </p:cNvPr>
          <p:cNvSpPr txBox="1">
            <a:spLocks/>
          </p:cNvSpPr>
          <p:nvPr/>
        </p:nvSpPr>
        <p:spPr>
          <a:xfrm>
            <a:off x="565525" y="1171254"/>
            <a:ext cx="8146960" cy="4387065"/>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chemeClr val="tx1"/>
                </a:solidFill>
                <a:latin typeface="Arial" panose="020B0604020202020204" pitchFamily="34" charset="0"/>
                <a:cs typeface="Arial" panose="020B0604020202020204" pitchFamily="34" charset="0"/>
              </a:rPr>
              <a:t>The Bangla script LGR</a:t>
            </a:r>
            <a:r>
              <a:rPr lang="th-TH" sz="1800" dirty="0">
                <a:solidFill>
                  <a:schemeClr val="tx1"/>
                </a:solidFill>
                <a:latin typeface="Arial" panose="020B0604020202020204" pitchFamily="34" charset="0"/>
                <a:cs typeface="Source Sans Pro"/>
              </a:rPr>
              <a:t> </a:t>
            </a:r>
            <a:r>
              <a:rPr lang="en-US" sz="1800" dirty="0">
                <a:solidFill>
                  <a:schemeClr val="tx1"/>
                </a:solidFill>
                <a:latin typeface="Arial" panose="020B0604020202020204" pitchFamily="34" charset="0"/>
                <a:cs typeface="Arial" panose="020B0604020202020204" pitchFamily="34" charset="0"/>
              </a:rPr>
              <a:t>has been published for </a:t>
            </a:r>
            <a:r>
              <a:rPr lang="en-US" sz="1800" dirty="0">
                <a:solidFill>
                  <a:schemeClr val="tx1"/>
                </a:solidFill>
                <a:latin typeface="Arial" panose="020B0604020202020204" pitchFamily="34" charset="0"/>
                <a:cs typeface="Arial" panose="020B0604020202020204" pitchFamily="34" charset="0"/>
                <a:hlinkClick r:id="rId3"/>
              </a:rPr>
              <a:t>public comment</a:t>
            </a:r>
            <a:r>
              <a:rPr lang="en-US" sz="1800" dirty="0">
                <a:solidFill>
                  <a:schemeClr val="tx1"/>
                </a:solidFill>
                <a:latin typeface="Arial" panose="020B0604020202020204" pitchFamily="34" charset="0"/>
                <a:cs typeface="Arial" panose="020B0604020202020204" pitchFamily="34" charset="0"/>
              </a:rPr>
              <a:t>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(2 March 2020 to 7 May 2020).</a:t>
            </a:r>
          </a:p>
          <a:p>
            <a:r>
              <a:rPr lang="en-US" sz="1800" dirty="0">
                <a:solidFill>
                  <a:schemeClr val="tx1"/>
                </a:solidFill>
                <a:latin typeface="Arial" panose="020B0604020202020204" pitchFamily="34" charset="0"/>
                <a:cs typeface="Arial" panose="020B0604020202020204" pitchFamily="34" charset="0"/>
              </a:rPr>
              <a:t>Integration Panel submitted a </a:t>
            </a:r>
            <a:r>
              <a:rPr lang="en-US" sz="1800" dirty="0">
                <a:solidFill>
                  <a:schemeClr val="tx1"/>
                </a:solidFill>
                <a:latin typeface="Arial" panose="020B0604020202020204" pitchFamily="34" charset="0"/>
                <a:cs typeface="Arial" panose="020B0604020202020204" pitchFamily="34" charset="0"/>
                <a:hlinkClick r:id="rId4"/>
              </a:rPr>
              <a:t>comment</a:t>
            </a:r>
            <a:r>
              <a:rPr lang="en-US" sz="1800" dirty="0">
                <a:solidFill>
                  <a:schemeClr val="tx1"/>
                </a:solidFill>
                <a:latin typeface="Arial" panose="020B0604020202020204" pitchFamily="34" charset="0"/>
                <a:cs typeface="Arial" panose="020B0604020202020204" pitchFamily="34" charset="0"/>
              </a:rPr>
              <a:t> regarding the variant disposition with two main points:</a:t>
            </a:r>
          </a:p>
          <a:p>
            <a:pPr lvl="1">
              <a:lnSpc>
                <a:spcPct val="114000"/>
              </a:lnSpc>
              <a:spcBef>
                <a:spcPts val="600"/>
              </a:spcBef>
              <a:spcAft>
                <a:spcPts val="600"/>
              </a:spcAft>
            </a:pPr>
            <a:r>
              <a:rPr lang="en-US" sz="1800" dirty="0">
                <a:solidFill>
                  <a:schemeClr val="tx1"/>
                </a:solidFill>
                <a:latin typeface="Arial" panose="020B0604020202020204" pitchFamily="34" charset="0"/>
                <a:cs typeface="Arial" panose="020B0604020202020204" pitchFamily="34" charset="0"/>
              </a:rPr>
              <a:t>The IP performed collision checks and found one collision</a:t>
            </a:r>
            <a:br>
              <a:rPr lang="en-US" sz="1800" dirty="0">
                <a:solidFill>
                  <a:schemeClr val="tx1"/>
                </a:solidFill>
                <a:latin typeface="Arial" panose="020B0604020202020204" pitchFamily="34" charset="0"/>
                <a:cs typeface="Arial" panose="020B0604020202020204" pitchFamily="34" charset="0"/>
              </a:rPr>
            </a:br>
            <a:r>
              <a:rPr lang="as-IN" sz="1800" dirty="0">
                <a:solidFill>
                  <a:schemeClr val="tx1"/>
                </a:solidFill>
                <a:latin typeface="Vrinda" panose="020B0502040204020203" pitchFamily="34" charset="0"/>
                <a:cs typeface="Vrinda" panose="020B0502040204020203" pitchFamily="34" charset="0"/>
              </a:rPr>
              <a:t>ভারত</a:t>
            </a:r>
            <a:r>
              <a:rPr lang="as-IN" sz="1800" dirty="0">
                <a:solidFill>
                  <a:schemeClr val="tx1"/>
                </a:solidFill>
                <a:latin typeface="Arial" panose="020B0604020202020204" pitchFamily="34" charset="0"/>
                <a:cs typeface="Source Sans Pro"/>
              </a:rPr>
              <a:t> (09</a:t>
            </a:r>
            <a:r>
              <a:rPr lang="en-US" sz="1800" dirty="0">
                <a:solidFill>
                  <a:schemeClr val="tx1"/>
                </a:solidFill>
                <a:latin typeface="Arial" panose="020B0604020202020204" pitchFamily="34" charset="0"/>
                <a:cs typeface="Arial" panose="020B0604020202020204" pitchFamily="34" charset="0"/>
              </a:rPr>
              <a:t>AD 09BE 09B0 09A4) &lt;==&gt; label </a:t>
            </a:r>
            <a:r>
              <a:rPr lang="as-IN" sz="1800" dirty="0">
                <a:solidFill>
                  <a:schemeClr val="tx1"/>
                </a:solidFill>
                <a:latin typeface="Vrinda" panose="020B0502040204020203" pitchFamily="34" charset="0"/>
                <a:cs typeface="Vrinda" panose="020B0502040204020203" pitchFamily="34" charset="0"/>
              </a:rPr>
              <a:t>ভাৰত</a:t>
            </a:r>
            <a:r>
              <a:rPr lang="as-IN" sz="1800" dirty="0">
                <a:solidFill>
                  <a:schemeClr val="tx1"/>
                </a:solidFill>
                <a:latin typeface="Arial" panose="020B0604020202020204" pitchFamily="34" charset="0"/>
                <a:cs typeface="Source Sans Pro"/>
              </a:rPr>
              <a:t> (09</a:t>
            </a:r>
            <a:r>
              <a:rPr lang="en-US" sz="1800" dirty="0">
                <a:solidFill>
                  <a:schemeClr val="tx1"/>
                </a:solidFill>
                <a:latin typeface="Arial" panose="020B0604020202020204" pitchFamily="34" charset="0"/>
                <a:cs typeface="Arial" panose="020B0604020202020204" pitchFamily="34" charset="0"/>
              </a:rPr>
              <a:t>AD 09BE 09F0 09A4). This raised a question whether </a:t>
            </a:r>
            <a:r>
              <a:rPr lang="en-US" sz="1800" dirty="0">
                <a:latin typeface="Arial" panose="020B0604020202020204" pitchFamily="34" charset="0"/>
                <a:cs typeface="Arial" panose="020B0604020202020204" pitchFamily="34" charset="0"/>
              </a:rPr>
              <a:t>U+09F0 (</a:t>
            </a:r>
            <a:r>
              <a:rPr lang="as-IN" sz="1800" dirty="0">
                <a:latin typeface="Arial" panose="020B0604020202020204" pitchFamily="34" charset="0"/>
              </a:rPr>
              <a:t>ৰ)</a:t>
            </a:r>
            <a:r>
              <a:rPr lang="en-US" sz="1800" dirty="0">
                <a:latin typeface="Arial" panose="020B0604020202020204" pitchFamily="34" charset="0"/>
                <a:cs typeface="Arial" panose="020B0604020202020204" pitchFamily="34" charset="0"/>
              </a:rPr>
              <a:t>and U+09B0 (</a:t>
            </a:r>
            <a:r>
              <a:rPr lang="as-IN" sz="1800" dirty="0">
                <a:latin typeface="Arial" panose="020B0604020202020204" pitchFamily="34" charset="0"/>
              </a:rPr>
              <a:t>র)</a:t>
            </a:r>
            <a:r>
              <a:rPr lang="en-US" sz="1800" dirty="0">
                <a:solidFill>
                  <a:schemeClr val="tx1"/>
                </a:solidFill>
                <a:latin typeface="Arial" panose="020B0604020202020204" pitchFamily="34" charset="0"/>
                <a:cs typeface="Arial" panose="020B0604020202020204" pitchFamily="34" charset="0"/>
              </a:rPr>
              <a:t>should be ‘</a:t>
            </a:r>
            <a:r>
              <a:rPr lang="en-US" sz="1800" dirty="0" err="1">
                <a:solidFill>
                  <a:schemeClr val="tx1"/>
                </a:solidFill>
                <a:latin typeface="Arial" panose="020B0604020202020204" pitchFamily="34" charset="0"/>
                <a:cs typeface="Arial" panose="020B0604020202020204" pitchFamily="34" charset="0"/>
              </a:rPr>
              <a:t>allocatable</a:t>
            </a:r>
            <a:r>
              <a:rPr lang="en-US" sz="1800" dirty="0">
                <a:solidFill>
                  <a:schemeClr val="tx1"/>
                </a:solidFill>
                <a:latin typeface="Arial" panose="020B0604020202020204" pitchFamily="34" charset="0"/>
                <a:cs typeface="Arial" panose="020B0604020202020204" pitchFamily="34" charset="0"/>
              </a:rPr>
              <a:t>’ variant codepoints.</a:t>
            </a:r>
          </a:p>
          <a:p>
            <a:pPr lvl="1">
              <a:lnSpc>
                <a:spcPct val="114000"/>
              </a:lnSpc>
              <a:spcBef>
                <a:spcPts val="600"/>
              </a:spcBef>
              <a:spcAft>
                <a:spcPts val="600"/>
              </a:spcAft>
            </a:pPr>
            <a:r>
              <a:rPr lang="en-US" sz="1800" dirty="0">
                <a:solidFill>
                  <a:schemeClr val="tx1"/>
                </a:solidFill>
                <a:latin typeface="Arial" panose="020B0604020202020204" pitchFamily="34" charset="0"/>
                <a:cs typeface="Arial" panose="020B0604020202020204" pitchFamily="34" charset="0"/>
              </a:rPr>
              <a:t>If the final solution is ‘</a:t>
            </a:r>
            <a:r>
              <a:rPr lang="en-US" sz="1800" dirty="0" err="1">
                <a:solidFill>
                  <a:schemeClr val="tx1"/>
                </a:solidFill>
                <a:latin typeface="Arial" panose="020B0604020202020204" pitchFamily="34" charset="0"/>
                <a:cs typeface="Arial" panose="020B0604020202020204" pitchFamily="34" charset="0"/>
              </a:rPr>
              <a:t>allocatable</a:t>
            </a:r>
            <a:r>
              <a:rPr lang="en-US" sz="1800" dirty="0">
                <a:solidFill>
                  <a:schemeClr val="tx1"/>
                </a:solidFill>
                <a:latin typeface="Arial" panose="020B0604020202020204" pitchFamily="34" charset="0"/>
                <a:cs typeface="Arial" panose="020B0604020202020204" pitchFamily="34" charset="0"/>
              </a:rPr>
              <a:t> variant’, additional steps would need to be taken to reduce the possibility of large numbers of </a:t>
            </a:r>
            <a:r>
              <a:rPr lang="en-US" sz="1800" dirty="0" err="1">
                <a:solidFill>
                  <a:schemeClr val="tx1"/>
                </a:solidFill>
                <a:latin typeface="Arial" panose="020B0604020202020204" pitchFamily="34" charset="0"/>
                <a:cs typeface="Arial" panose="020B0604020202020204" pitchFamily="34" charset="0"/>
              </a:rPr>
              <a:t>allocatable</a:t>
            </a:r>
            <a:r>
              <a:rPr lang="en-US" sz="1800" dirty="0">
                <a:solidFill>
                  <a:schemeClr val="tx1"/>
                </a:solidFill>
                <a:latin typeface="Arial" panose="020B0604020202020204" pitchFamily="34" charset="0"/>
                <a:cs typeface="Arial" panose="020B0604020202020204" pitchFamily="34" charset="0"/>
              </a:rPr>
              <a:t> variant labels, e.g. adding a "no-mix" WLE (and action) to prevent labels containing a mixture of U+09F0 (</a:t>
            </a:r>
            <a:r>
              <a:rPr lang="as-IN" sz="1800" dirty="0">
                <a:solidFill>
                  <a:schemeClr val="tx1"/>
                </a:solidFill>
                <a:latin typeface="Arial" panose="020B0604020202020204" pitchFamily="34" charset="0"/>
                <a:cs typeface="Arial" panose="020B0604020202020204" pitchFamily="34" charset="0"/>
              </a:rPr>
              <a:t>ৰ)</a:t>
            </a:r>
            <a:r>
              <a:rPr lang="en-US" sz="1800" dirty="0">
                <a:solidFill>
                  <a:schemeClr val="tx1"/>
                </a:solidFill>
                <a:latin typeface="Arial" panose="020B0604020202020204" pitchFamily="34" charset="0"/>
                <a:cs typeface="Arial" panose="020B0604020202020204" pitchFamily="34" charset="0"/>
              </a:rPr>
              <a:t>and U+09B0 (</a:t>
            </a:r>
            <a:r>
              <a:rPr lang="as-IN" sz="1800" dirty="0">
                <a:solidFill>
                  <a:schemeClr val="tx1"/>
                </a:solidFill>
                <a:latin typeface="Arial" panose="020B0604020202020204" pitchFamily="34" charset="0"/>
                <a:cs typeface="Arial" panose="020B0604020202020204" pitchFamily="34" charset="0"/>
              </a:rPr>
              <a:t>র)</a:t>
            </a:r>
            <a:r>
              <a:rPr lang="en-US" sz="1800" dirty="0">
                <a:solidFill>
                  <a:schemeClr val="tx1"/>
                </a:solidFill>
                <a:latin typeface="Arial" panose="020B0604020202020204" pitchFamily="34" charset="0"/>
                <a:cs typeface="Arial" panose="020B0604020202020204" pitchFamily="34" charset="0"/>
              </a:rPr>
              <a:t> in the same label.</a:t>
            </a:r>
          </a:p>
        </p:txBody>
      </p:sp>
    </p:spTree>
    <p:extLst>
      <p:ext uri="{BB962C8B-B14F-4D97-AF65-F5344CB8AC3E}">
        <p14:creationId xmlns:p14="http://schemas.microsoft.com/office/powerpoint/2010/main" val="376891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Mechanism</a:t>
            </a:r>
          </a:p>
        </p:txBody>
      </p:sp>
      <p:sp>
        <p:nvSpPr>
          <p:cNvPr id="7" name="Content Placeholder 2">
            <a:extLst>
              <a:ext uri="{FF2B5EF4-FFF2-40B4-BE49-F238E27FC236}">
                <a16:creationId xmlns:a16="http://schemas.microsoft.com/office/drawing/2014/main" id="{13A4C18F-90CC-7041-8C3E-F7517C9DD030}"/>
              </a:ext>
            </a:extLst>
          </p:cNvPr>
          <p:cNvSpPr txBox="1">
            <a:spLocks/>
          </p:cNvSpPr>
          <p:nvPr/>
        </p:nvSpPr>
        <p:spPr>
          <a:xfrm>
            <a:off x="482600" y="1021968"/>
            <a:ext cx="8178800" cy="5148646"/>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Variant codepoints are two codepoints which are interpreted to be “same”.</a:t>
            </a:r>
          </a:p>
          <a:p>
            <a:r>
              <a:rPr lang="en-US" sz="2000" dirty="0"/>
              <a:t>What happens with variant codepoints?</a:t>
            </a:r>
          </a:p>
          <a:p>
            <a:pPr lvl="1"/>
            <a:r>
              <a:rPr lang="en-US" sz="2000" dirty="0"/>
              <a:t>Each of them can be used to generate a label, equally, if both are in the repertoire.</a:t>
            </a:r>
          </a:p>
          <a:p>
            <a:pPr lvl="1"/>
            <a:r>
              <a:rPr lang="en-US" sz="2000" dirty="0"/>
              <a:t>When someone registers a label using any of these codepoints, variant labels will be generated. Variant labels are recommended to be either assigned to the same person or blocked. </a:t>
            </a:r>
          </a:p>
          <a:p>
            <a:pPr lvl="1"/>
            <a:endParaRPr lang="en-US" sz="2000" dirty="0"/>
          </a:p>
          <a:p>
            <a:endParaRPr lang="en-US" dirty="0">
              <a:highlight>
                <a:srgbClr val="FFFF00"/>
              </a:highlight>
            </a:endParaRPr>
          </a:p>
        </p:txBody>
      </p:sp>
    </p:spTree>
    <p:extLst>
      <p:ext uri="{BB962C8B-B14F-4D97-AF65-F5344CB8AC3E}">
        <p14:creationId xmlns:p14="http://schemas.microsoft.com/office/powerpoint/2010/main" val="374573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Mechanism Examples</a:t>
            </a:r>
          </a:p>
        </p:txBody>
      </p:sp>
      <p:sp>
        <p:nvSpPr>
          <p:cNvPr id="2" name="Rectangle 1">
            <a:extLst>
              <a:ext uri="{FF2B5EF4-FFF2-40B4-BE49-F238E27FC236}">
                <a16:creationId xmlns:a16="http://schemas.microsoft.com/office/drawing/2014/main" id="{1F7AEBB3-9A4D-5949-888D-08940F48067F}"/>
              </a:ext>
            </a:extLst>
          </p:cNvPr>
          <p:cNvSpPr/>
          <p:nvPr/>
        </p:nvSpPr>
        <p:spPr>
          <a:xfrm>
            <a:off x="374903" y="937384"/>
            <a:ext cx="8697177" cy="1557349"/>
          </a:xfrm>
          <a:prstGeom prst="rect">
            <a:avLst/>
          </a:prstGeom>
        </p:spPr>
        <p:txBody>
          <a:bodyPr wrap="square">
            <a:spAutoFit/>
          </a:bodyPr>
          <a:lstStyle/>
          <a:p>
            <a:r>
              <a:rPr lang="en-SG" dirty="0"/>
              <a:t>From Bangla LGR: U</a:t>
            </a:r>
            <a:r>
              <a:rPr lang="en-US" dirty="0"/>
              <a:t>+09F0 (</a:t>
            </a:r>
            <a:r>
              <a:rPr lang="bn-IN" dirty="0"/>
              <a:t>ৰ)</a:t>
            </a:r>
            <a:r>
              <a:rPr lang="en-US" dirty="0"/>
              <a:t> and U+09B0 (</a:t>
            </a:r>
            <a:r>
              <a:rPr lang="bn-IN" dirty="0"/>
              <a:t>র)</a:t>
            </a:r>
            <a:r>
              <a:rPr lang="en-US" dirty="0"/>
              <a:t> are variant codepoints. </a:t>
            </a:r>
            <a:br>
              <a:rPr lang="en-US" dirty="0"/>
            </a:br>
            <a:endParaRPr lang="en-US" dirty="0"/>
          </a:p>
          <a:p>
            <a:pPr>
              <a:lnSpc>
                <a:spcPct val="120000"/>
              </a:lnSpc>
            </a:pPr>
            <a:r>
              <a:rPr lang="en-US" dirty="0"/>
              <a:t>Possible Example:</a:t>
            </a:r>
          </a:p>
          <a:p>
            <a:pPr marL="342900" indent="-342900">
              <a:lnSpc>
                <a:spcPct val="120000"/>
              </a:lnSpc>
              <a:buFontTx/>
              <a:buAutoNum type="arabicPeriod"/>
            </a:pPr>
            <a:r>
              <a:rPr lang="en-SG" sz="1600" dirty="0"/>
              <a:t>A company ‘</a:t>
            </a:r>
            <a:r>
              <a:rPr lang="en-SG" sz="1600" dirty="0" err="1"/>
              <a:t>Rajakumari</a:t>
            </a:r>
            <a:r>
              <a:rPr lang="en-SG" sz="1600" dirty="0"/>
              <a:t> Co.’ from Dhaka, Bangladesh, wants to apply for a TLD </a:t>
            </a:r>
            <a:r>
              <a:rPr lang="bn-IN" sz="1600" dirty="0"/>
              <a:t>রাজকুমারী</a:t>
            </a:r>
            <a:r>
              <a:rPr lang="en-US" sz="1600" dirty="0"/>
              <a:t>.</a:t>
            </a:r>
          </a:p>
          <a:p>
            <a:pPr marL="342900" indent="-342900">
              <a:lnSpc>
                <a:spcPct val="120000"/>
              </a:lnSpc>
              <a:buAutoNum type="arabicPeriod"/>
            </a:pPr>
            <a:r>
              <a:rPr lang="en-US" sz="1600" dirty="0"/>
              <a:t>A company ‘Raja Co.’ from Assam, India, wants to apply for a TLD </a:t>
            </a:r>
            <a:r>
              <a:rPr lang="as-IN" sz="1600" dirty="0"/>
              <a:t>ৰাজা.</a:t>
            </a:r>
            <a:r>
              <a:rPr lang="en-US" sz="1600" dirty="0"/>
              <a:t> </a:t>
            </a:r>
            <a:endParaRPr lang="en-SG" sz="1600" b="1" dirty="0">
              <a:solidFill>
                <a:schemeClr val="accent5"/>
              </a:solidFill>
            </a:endParaRPr>
          </a:p>
        </p:txBody>
      </p:sp>
      <p:pic>
        <p:nvPicPr>
          <p:cNvPr id="9" name="Picture 8" descr="0222-woman.eps">
            <a:extLst>
              <a:ext uri="{FF2B5EF4-FFF2-40B4-BE49-F238E27FC236}">
                <a16:creationId xmlns:a16="http://schemas.microsoft.com/office/drawing/2014/main" id="{BE69DBC4-3F42-9A43-9C20-27519F6C3107}"/>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402696" y="4323658"/>
            <a:ext cx="543493" cy="1028169"/>
          </a:xfrm>
          <a:prstGeom prst="rect">
            <a:avLst/>
          </a:prstGeom>
        </p:spPr>
      </p:pic>
      <p:pic>
        <p:nvPicPr>
          <p:cNvPr id="10" name="Picture 9" descr="0221-man.eps">
            <a:extLst>
              <a:ext uri="{FF2B5EF4-FFF2-40B4-BE49-F238E27FC236}">
                <a16:creationId xmlns:a16="http://schemas.microsoft.com/office/drawing/2014/main" id="{B39AD599-F5D5-9D45-AEEF-F99EFED92363}"/>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870072" y="4323658"/>
            <a:ext cx="302684" cy="1028169"/>
          </a:xfrm>
          <a:prstGeom prst="rect">
            <a:avLst/>
          </a:prstGeom>
        </p:spPr>
      </p:pic>
      <p:sp>
        <p:nvSpPr>
          <p:cNvPr id="15" name="Rectangle 14">
            <a:extLst>
              <a:ext uri="{FF2B5EF4-FFF2-40B4-BE49-F238E27FC236}">
                <a16:creationId xmlns:a16="http://schemas.microsoft.com/office/drawing/2014/main" id="{43888259-8D6A-3F4C-A334-0826D597F1CA}"/>
              </a:ext>
            </a:extLst>
          </p:cNvPr>
          <p:cNvSpPr/>
          <p:nvPr/>
        </p:nvSpPr>
        <p:spPr>
          <a:xfrm>
            <a:off x="950173" y="2952973"/>
            <a:ext cx="1522382" cy="461665"/>
          </a:xfrm>
          <a:prstGeom prst="rect">
            <a:avLst/>
          </a:prstGeom>
        </p:spPr>
        <p:txBody>
          <a:bodyPr wrap="square">
            <a:spAutoFit/>
          </a:bodyPr>
          <a:lstStyle/>
          <a:p>
            <a:r>
              <a:rPr lang="bn-IN" sz="2400" dirty="0"/>
              <a:t>রাজকুমারী</a:t>
            </a:r>
            <a:r>
              <a:rPr lang="en-US" sz="2400" dirty="0"/>
              <a:t> </a:t>
            </a:r>
            <a:endParaRPr lang="en-SG" sz="2400" b="1" dirty="0">
              <a:solidFill>
                <a:schemeClr val="accent5"/>
              </a:solidFill>
              <a:cs typeface="Source Sans Pro"/>
            </a:endParaRPr>
          </a:p>
        </p:txBody>
      </p:sp>
      <p:pic>
        <p:nvPicPr>
          <p:cNvPr id="20" name="Picture 19" descr="0222-woman.eps">
            <a:extLst>
              <a:ext uri="{FF2B5EF4-FFF2-40B4-BE49-F238E27FC236}">
                <a16:creationId xmlns:a16="http://schemas.microsoft.com/office/drawing/2014/main" id="{AC164B3F-94CE-7B4E-86B1-5C1F1AA103C2}"/>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393462" y="4323657"/>
            <a:ext cx="543493" cy="1028169"/>
          </a:xfrm>
          <a:prstGeom prst="rect">
            <a:avLst/>
          </a:prstGeom>
        </p:spPr>
      </p:pic>
      <p:pic>
        <p:nvPicPr>
          <p:cNvPr id="21" name="Picture 20" descr="0221-man.eps">
            <a:extLst>
              <a:ext uri="{FF2B5EF4-FFF2-40B4-BE49-F238E27FC236}">
                <a16:creationId xmlns:a16="http://schemas.microsoft.com/office/drawing/2014/main" id="{6F6A7153-5C55-4244-9F3F-5AF295E8D41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299448" y="4325792"/>
            <a:ext cx="302684" cy="1028169"/>
          </a:xfrm>
          <a:prstGeom prst="rect">
            <a:avLst/>
          </a:prstGeom>
        </p:spPr>
      </p:pic>
      <p:sp>
        <p:nvSpPr>
          <p:cNvPr id="22" name="Rectangle 21">
            <a:extLst>
              <a:ext uri="{FF2B5EF4-FFF2-40B4-BE49-F238E27FC236}">
                <a16:creationId xmlns:a16="http://schemas.microsoft.com/office/drawing/2014/main" id="{ED474B01-155B-9F47-86D9-CECDC41696F0}"/>
              </a:ext>
            </a:extLst>
          </p:cNvPr>
          <p:cNvSpPr/>
          <p:nvPr/>
        </p:nvSpPr>
        <p:spPr>
          <a:xfrm>
            <a:off x="6299603" y="2952972"/>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23" name="Rectangle 22">
            <a:extLst>
              <a:ext uri="{FF2B5EF4-FFF2-40B4-BE49-F238E27FC236}">
                <a16:creationId xmlns:a16="http://schemas.microsoft.com/office/drawing/2014/main" id="{91737388-5AE1-D343-9E92-3666C18AD357}"/>
              </a:ext>
            </a:extLst>
          </p:cNvPr>
          <p:cNvSpPr/>
          <p:nvPr/>
        </p:nvSpPr>
        <p:spPr>
          <a:xfrm>
            <a:off x="5078026" y="2955107"/>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4" name="Straight Arrow Connector 3">
            <a:extLst>
              <a:ext uri="{FF2B5EF4-FFF2-40B4-BE49-F238E27FC236}">
                <a16:creationId xmlns:a16="http://schemas.microsoft.com/office/drawing/2014/main" id="{CE879907-725A-AE45-A5BC-A9112BB033B6}"/>
              </a:ext>
            </a:extLst>
          </p:cNvPr>
          <p:cNvCxnSpPr>
            <a:cxnSpLocks/>
          </p:cNvCxnSpPr>
          <p:nvPr/>
        </p:nvCxnSpPr>
        <p:spPr>
          <a:xfrm flipH="1">
            <a:off x="1841253" y="3634951"/>
            <a:ext cx="1161750" cy="688706"/>
          </a:xfrm>
          <a:prstGeom prst="straightConnector1">
            <a:avLst/>
          </a:prstGeom>
          <a:ln w="38100">
            <a:solidFill>
              <a:schemeClr val="tx1"/>
            </a:solidFill>
            <a:prstDash val="sysDot"/>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CC8A53F7-C2D6-BF42-A2CF-FCF1FAA4E6DE}"/>
              </a:ext>
            </a:extLst>
          </p:cNvPr>
          <p:cNvCxnSpPr>
            <a:cxnSpLocks/>
          </p:cNvCxnSpPr>
          <p:nvPr/>
        </p:nvCxnSpPr>
        <p:spPr>
          <a:xfrm flipH="1">
            <a:off x="1674442" y="3634950"/>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B5E93624-BE5B-9B4A-B953-8FF4399CF7D4}"/>
              </a:ext>
            </a:extLst>
          </p:cNvPr>
          <p:cNvCxnSpPr>
            <a:cxnSpLocks/>
          </p:cNvCxnSpPr>
          <p:nvPr/>
        </p:nvCxnSpPr>
        <p:spPr>
          <a:xfrm flipH="1">
            <a:off x="5459917" y="3637083"/>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32" name="Rectangle 31">
            <a:extLst>
              <a:ext uri="{FF2B5EF4-FFF2-40B4-BE49-F238E27FC236}">
                <a16:creationId xmlns:a16="http://schemas.microsoft.com/office/drawing/2014/main" id="{A9F050D8-E041-9B43-8CFE-3CAA214C09DC}"/>
              </a:ext>
            </a:extLst>
          </p:cNvPr>
          <p:cNvSpPr/>
          <p:nvPr/>
        </p:nvSpPr>
        <p:spPr>
          <a:xfrm>
            <a:off x="2422128" y="2952972"/>
            <a:ext cx="1522382" cy="461665"/>
          </a:xfrm>
          <a:prstGeom prst="rect">
            <a:avLst/>
          </a:prstGeom>
        </p:spPr>
        <p:txBody>
          <a:bodyPr wrap="square">
            <a:spAutoFit/>
          </a:bodyPr>
          <a:lstStyle/>
          <a:p>
            <a:r>
              <a:rPr lang="bn-IN" sz="2400" dirty="0"/>
              <a:t>ৰাজকুমাৰী</a:t>
            </a:r>
            <a:r>
              <a:rPr lang="en-US" sz="2400" dirty="0"/>
              <a:t> </a:t>
            </a:r>
            <a:endParaRPr lang="en-SG" sz="2400" b="1" dirty="0">
              <a:solidFill>
                <a:schemeClr val="accent5"/>
              </a:solidFill>
              <a:cs typeface="Source Sans Pro"/>
            </a:endParaRPr>
          </a:p>
        </p:txBody>
      </p:sp>
      <p:pic>
        <p:nvPicPr>
          <p:cNvPr id="33" name="Picture 32" descr="0221-man.eps">
            <a:extLst>
              <a:ext uri="{FF2B5EF4-FFF2-40B4-BE49-F238E27FC236}">
                <a16:creationId xmlns:a16="http://schemas.microsoft.com/office/drawing/2014/main" id="{9F9E10F0-365F-1147-A119-D4ED5828792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225532" y="4742023"/>
            <a:ext cx="299858" cy="1018572"/>
          </a:xfrm>
          <a:prstGeom prst="rect">
            <a:avLst/>
          </a:prstGeom>
        </p:spPr>
      </p:pic>
      <p:pic>
        <p:nvPicPr>
          <p:cNvPr id="36" name="Picture 35" descr="0222-woman.eps">
            <a:extLst>
              <a:ext uri="{FF2B5EF4-FFF2-40B4-BE49-F238E27FC236}">
                <a16:creationId xmlns:a16="http://schemas.microsoft.com/office/drawing/2014/main" id="{375492E8-E0B8-8E47-A203-C50F8C938B8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20416" y="4691861"/>
            <a:ext cx="543493" cy="1018571"/>
          </a:xfrm>
          <a:prstGeom prst="rect">
            <a:avLst/>
          </a:prstGeom>
        </p:spPr>
      </p:pic>
      <p:pic>
        <p:nvPicPr>
          <p:cNvPr id="37" name="Picture 36" descr="0222-woman.eps">
            <a:extLst>
              <a:ext uri="{FF2B5EF4-FFF2-40B4-BE49-F238E27FC236}">
                <a16:creationId xmlns:a16="http://schemas.microsoft.com/office/drawing/2014/main" id="{74E9E808-8A34-414A-BE00-7ADBB7514F0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93055" y="4188487"/>
            <a:ext cx="543493" cy="1018571"/>
          </a:xfrm>
          <a:prstGeom prst="rect">
            <a:avLst/>
          </a:prstGeom>
        </p:spPr>
      </p:pic>
      <p:sp>
        <p:nvSpPr>
          <p:cNvPr id="45" name="Rectangle 44">
            <a:extLst>
              <a:ext uri="{FF2B5EF4-FFF2-40B4-BE49-F238E27FC236}">
                <a16:creationId xmlns:a16="http://schemas.microsoft.com/office/drawing/2014/main" id="{AE6BA5F6-542D-F74D-9342-473BBDB385F2}"/>
              </a:ext>
            </a:extLst>
          </p:cNvPr>
          <p:cNvSpPr/>
          <p:nvPr/>
        </p:nvSpPr>
        <p:spPr>
          <a:xfrm>
            <a:off x="905789" y="3306234"/>
            <a:ext cx="1486079" cy="341218"/>
          </a:xfrm>
          <a:prstGeom prst="rect">
            <a:avLst/>
          </a:prstGeom>
        </p:spPr>
        <p:txBody>
          <a:bodyPr wrap="square">
            <a:spAutoFit/>
          </a:bodyPr>
          <a:lstStyle/>
          <a:p>
            <a:pPr algn="ctr"/>
            <a:r>
              <a:rPr lang="en-US" sz="1600" dirty="0"/>
              <a:t>(original label)</a:t>
            </a:r>
            <a:endParaRPr lang="en-SG" sz="1600" b="1" dirty="0">
              <a:solidFill>
                <a:schemeClr val="accent5"/>
              </a:solidFill>
            </a:endParaRPr>
          </a:p>
        </p:txBody>
      </p:sp>
      <p:pic>
        <p:nvPicPr>
          <p:cNvPr id="46" name="Picture 45" descr="0221-man.eps">
            <a:extLst>
              <a:ext uri="{FF2B5EF4-FFF2-40B4-BE49-F238E27FC236}">
                <a16:creationId xmlns:a16="http://schemas.microsoft.com/office/drawing/2014/main" id="{2FF93A0A-6DE3-F045-BEDE-2B9D2DE2E7AC}"/>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907430" y="4747934"/>
            <a:ext cx="299858" cy="1018572"/>
          </a:xfrm>
          <a:prstGeom prst="rect">
            <a:avLst/>
          </a:prstGeom>
        </p:spPr>
      </p:pic>
      <p:pic>
        <p:nvPicPr>
          <p:cNvPr id="47" name="Picture 46" descr="0222-woman.eps">
            <a:extLst>
              <a:ext uri="{FF2B5EF4-FFF2-40B4-BE49-F238E27FC236}">
                <a16:creationId xmlns:a16="http://schemas.microsoft.com/office/drawing/2014/main" id="{78BD02D2-7505-F148-9DE5-ECD62FA06B3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402314" y="4697772"/>
            <a:ext cx="543493" cy="1018571"/>
          </a:xfrm>
          <a:prstGeom prst="rect">
            <a:avLst/>
          </a:prstGeom>
        </p:spPr>
      </p:pic>
      <p:pic>
        <p:nvPicPr>
          <p:cNvPr id="48" name="Picture 47" descr="0222-woman.eps">
            <a:extLst>
              <a:ext uri="{FF2B5EF4-FFF2-40B4-BE49-F238E27FC236}">
                <a16:creationId xmlns:a16="http://schemas.microsoft.com/office/drawing/2014/main" id="{9AD94F5E-C5F9-5545-99A7-6D832883FC1F}"/>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074953" y="4194398"/>
            <a:ext cx="543493" cy="1018571"/>
          </a:xfrm>
          <a:prstGeom prst="rect">
            <a:avLst/>
          </a:prstGeom>
        </p:spPr>
      </p:pic>
      <p:sp>
        <p:nvSpPr>
          <p:cNvPr id="49" name="Rectangle 48">
            <a:extLst>
              <a:ext uri="{FF2B5EF4-FFF2-40B4-BE49-F238E27FC236}">
                <a16:creationId xmlns:a16="http://schemas.microsoft.com/office/drawing/2014/main" id="{5DE0EEAE-7A70-B346-97AC-C2ADEAF49444}"/>
              </a:ext>
            </a:extLst>
          </p:cNvPr>
          <p:cNvSpPr/>
          <p:nvPr/>
        </p:nvSpPr>
        <p:spPr>
          <a:xfrm>
            <a:off x="2291281" y="3306233"/>
            <a:ext cx="1486079" cy="341218"/>
          </a:xfrm>
          <a:prstGeom prst="rect">
            <a:avLst/>
          </a:prstGeom>
        </p:spPr>
        <p:txBody>
          <a:bodyPr wrap="square">
            <a:spAutoFit/>
          </a:bodyPr>
          <a:lstStyle/>
          <a:p>
            <a:pPr algn="ctr"/>
            <a:r>
              <a:rPr lang="en-US" sz="1600" dirty="0"/>
              <a:t>(variant label)</a:t>
            </a:r>
            <a:endParaRPr lang="en-SG" sz="1600" b="1" dirty="0">
              <a:solidFill>
                <a:schemeClr val="accent5"/>
              </a:solidFill>
            </a:endParaRPr>
          </a:p>
        </p:txBody>
      </p:sp>
      <p:sp>
        <p:nvSpPr>
          <p:cNvPr id="50" name="Rectangle 49">
            <a:extLst>
              <a:ext uri="{FF2B5EF4-FFF2-40B4-BE49-F238E27FC236}">
                <a16:creationId xmlns:a16="http://schemas.microsoft.com/office/drawing/2014/main" id="{EE089179-48D5-A244-90F3-804444B8F0A7}"/>
              </a:ext>
            </a:extLst>
          </p:cNvPr>
          <p:cNvSpPr/>
          <p:nvPr/>
        </p:nvSpPr>
        <p:spPr>
          <a:xfrm>
            <a:off x="4705751" y="3276909"/>
            <a:ext cx="1486079" cy="341218"/>
          </a:xfrm>
          <a:prstGeom prst="rect">
            <a:avLst/>
          </a:prstGeom>
        </p:spPr>
        <p:txBody>
          <a:bodyPr wrap="square">
            <a:spAutoFit/>
          </a:bodyPr>
          <a:lstStyle/>
          <a:p>
            <a:pPr algn="ctr"/>
            <a:r>
              <a:rPr lang="en-US" sz="1600" dirty="0"/>
              <a:t>(original label)</a:t>
            </a:r>
            <a:endParaRPr lang="en-SG" sz="1600" b="1" dirty="0">
              <a:solidFill>
                <a:schemeClr val="accent5"/>
              </a:solidFill>
            </a:endParaRPr>
          </a:p>
        </p:txBody>
      </p:sp>
      <p:sp>
        <p:nvSpPr>
          <p:cNvPr id="51" name="Rectangle 50">
            <a:extLst>
              <a:ext uri="{FF2B5EF4-FFF2-40B4-BE49-F238E27FC236}">
                <a16:creationId xmlns:a16="http://schemas.microsoft.com/office/drawing/2014/main" id="{A4AA1820-3678-434A-8D43-1019DC146EB7}"/>
              </a:ext>
            </a:extLst>
          </p:cNvPr>
          <p:cNvSpPr/>
          <p:nvPr/>
        </p:nvSpPr>
        <p:spPr>
          <a:xfrm>
            <a:off x="6093850" y="3293732"/>
            <a:ext cx="1486079" cy="341218"/>
          </a:xfrm>
          <a:prstGeom prst="rect">
            <a:avLst/>
          </a:prstGeom>
        </p:spPr>
        <p:txBody>
          <a:bodyPr wrap="square">
            <a:spAutoFit/>
          </a:bodyPr>
          <a:lstStyle/>
          <a:p>
            <a:pPr algn="ctr"/>
            <a:r>
              <a:rPr lang="en-US" sz="1600" dirty="0"/>
              <a:t>(variant label)</a:t>
            </a:r>
            <a:endParaRPr lang="en-SG" sz="1600" b="1" dirty="0">
              <a:solidFill>
                <a:schemeClr val="accent5"/>
              </a:solidFill>
            </a:endParaRPr>
          </a:p>
        </p:txBody>
      </p:sp>
      <p:sp>
        <p:nvSpPr>
          <p:cNvPr id="26" name="Rectangle 25">
            <a:extLst>
              <a:ext uri="{FF2B5EF4-FFF2-40B4-BE49-F238E27FC236}">
                <a16:creationId xmlns:a16="http://schemas.microsoft.com/office/drawing/2014/main" id="{34ACB20F-0D6E-A841-9A22-A1F92924BB95}"/>
              </a:ext>
            </a:extLst>
          </p:cNvPr>
          <p:cNvSpPr/>
          <p:nvPr/>
        </p:nvSpPr>
        <p:spPr>
          <a:xfrm rot="19726334">
            <a:off x="1681619" y="3913937"/>
            <a:ext cx="2015438" cy="430887"/>
          </a:xfrm>
          <a:prstGeom prst="rect">
            <a:avLst/>
          </a:prstGeom>
          <a:noFill/>
        </p:spPr>
        <p:txBody>
          <a:bodyPr wrap="square">
            <a:spAutoFit/>
          </a:bodyPr>
          <a:lstStyle/>
          <a:p>
            <a:pPr algn="ctr"/>
            <a:r>
              <a:rPr lang="en-US" sz="1100" dirty="0"/>
              <a:t>Assigned to the same person or blocked </a:t>
            </a:r>
            <a:endParaRPr lang="en-SG" sz="1100" b="1" dirty="0">
              <a:solidFill>
                <a:schemeClr val="accent5"/>
              </a:solidFill>
            </a:endParaRPr>
          </a:p>
        </p:txBody>
      </p:sp>
      <p:cxnSp>
        <p:nvCxnSpPr>
          <p:cNvPr id="27" name="Straight Arrow Connector 26">
            <a:extLst>
              <a:ext uri="{FF2B5EF4-FFF2-40B4-BE49-F238E27FC236}">
                <a16:creationId xmlns:a16="http://schemas.microsoft.com/office/drawing/2014/main" id="{47429284-A4A9-3846-8F29-13C87E81A754}"/>
              </a:ext>
            </a:extLst>
          </p:cNvPr>
          <p:cNvCxnSpPr>
            <a:cxnSpLocks/>
          </p:cNvCxnSpPr>
          <p:nvPr/>
        </p:nvCxnSpPr>
        <p:spPr>
          <a:xfrm flipH="1">
            <a:off x="5621580" y="3626531"/>
            <a:ext cx="1161750" cy="688706"/>
          </a:xfrm>
          <a:prstGeom prst="straightConnector1">
            <a:avLst/>
          </a:prstGeom>
          <a:ln w="38100">
            <a:solidFill>
              <a:schemeClr val="tx1"/>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28" name="Rectangle 27">
            <a:extLst>
              <a:ext uri="{FF2B5EF4-FFF2-40B4-BE49-F238E27FC236}">
                <a16:creationId xmlns:a16="http://schemas.microsoft.com/office/drawing/2014/main" id="{FCF87CE1-0C26-F94C-B149-F31EA643981C}"/>
              </a:ext>
            </a:extLst>
          </p:cNvPr>
          <p:cNvSpPr/>
          <p:nvPr/>
        </p:nvSpPr>
        <p:spPr>
          <a:xfrm rot="19726334">
            <a:off x="5461946" y="3905517"/>
            <a:ext cx="2015438" cy="430887"/>
          </a:xfrm>
          <a:prstGeom prst="rect">
            <a:avLst/>
          </a:prstGeom>
          <a:noFill/>
        </p:spPr>
        <p:txBody>
          <a:bodyPr wrap="square">
            <a:spAutoFit/>
          </a:bodyPr>
          <a:lstStyle/>
          <a:p>
            <a:pPr algn="ctr"/>
            <a:r>
              <a:rPr lang="en-US" sz="1100" dirty="0"/>
              <a:t>Assigned to the same person or blocked </a:t>
            </a:r>
            <a:endParaRPr lang="en-SG" sz="1100" b="1" dirty="0">
              <a:solidFill>
                <a:schemeClr val="accent5"/>
              </a:solidFill>
            </a:endParaRPr>
          </a:p>
        </p:txBody>
      </p:sp>
    </p:spTree>
    <p:extLst>
      <p:ext uri="{BB962C8B-B14F-4D97-AF65-F5344CB8AC3E}">
        <p14:creationId xmlns:p14="http://schemas.microsoft.com/office/powerpoint/2010/main" val="391422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Dispositions: ‘blocked’ and ‘</a:t>
            </a:r>
            <a:r>
              <a:rPr lang="en-US" dirty="0" err="1"/>
              <a:t>allocatable</a:t>
            </a:r>
            <a:r>
              <a:rPr lang="en-US" dirty="0"/>
              <a:t>’</a:t>
            </a:r>
          </a:p>
        </p:txBody>
      </p:sp>
      <p:sp>
        <p:nvSpPr>
          <p:cNvPr id="7" name="Content Placeholder 2">
            <a:extLst>
              <a:ext uri="{FF2B5EF4-FFF2-40B4-BE49-F238E27FC236}">
                <a16:creationId xmlns:a16="http://schemas.microsoft.com/office/drawing/2014/main" id="{13A4C18F-90CC-7041-8C3E-F7517C9DD030}"/>
              </a:ext>
            </a:extLst>
          </p:cNvPr>
          <p:cNvSpPr txBox="1">
            <a:spLocks/>
          </p:cNvSpPr>
          <p:nvPr/>
        </p:nvSpPr>
        <p:spPr>
          <a:xfrm>
            <a:off x="482600" y="1021968"/>
            <a:ext cx="8012951" cy="5148646"/>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Each codepoint variant mapping will be assigned a disposition value, e.g. ‘blocked’ or ‘</a:t>
            </a:r>
            <a:r>
              <a:rPr lang="en-US" sz="2000" dirty="0" err="1"/>
              <a:t>allocatable</a:t>
            </a:r>
            <a:r>
              <a:rPr lang="en-US" sz="2000" dirty="0"/>
              <a:t>’.</a:t>
            </a:r>
          </a:p>
          <a:p>
            <a:r>
              <a:rPr lang="en-US" sz="2000" dirty="0"/>
              <a:t>The disposition ‘blocked’ means that the generated variant labels cannot be activated at all, even for the original label owner.</a:t>
            </a:r>
          </a:p>
          <a:p>
            <a:r>
              <a:rPr lang="en-US" sz="2000" dirty="0"/>
              <a:t>The disposition ‘</a:t>
            </a:r>
            <a:r>
              <a:rPr lang="en-US" sz="2000" dirty="0" err="1"/>
              <a:t>allocatable</a:t>
            </a:r>
            <a:r>
              <a:rPr lang="en-US" sz="2000" dirty="0"/>
              <a:t>’ means that the generated variant labels can be activated to the same owner. </a:t>
            </a:r>
          </a:p>
          <a:p>
            <a:pPr marL="927100" indent="0">
              <a:buNone/>
            </a:pPr>
            <a:r>
              <a:rPr lang="en-US" sz="1600" i="1" dirty="0"/>
              <a:t> </a:t>
            </a:r>
          </a:p>
          <a:p>
            <a:endParaRPr lang="en-US" dirty="0">
              <a:highlight>
                <a:srgbClr val="FFFF00"/>
              </a:highlight>
            </a:endParaRPr>
          </a:p>
        </p:txBody>
      </p:sp>
    </p:spTree>
    <p:extLst>
      <p:ext uri="{BB962C8B-B14F-4D97-AF65-F5344CB8AC3E}">
        <p14:creationId xmlns:p14="http://schemas.microsoft.com/office/powerpoint/2010/main" val="353646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Variant Mappings and Dispositions</a:t>
            </a:r>
          </a:p>
        </p:txBody>
      </p:sp>
      <p:sp>
        <p:nvSpPr>
          <p:cNvPr id="2" name="Rectangle 1">
            <a:extLst>
              <a:ext uri="{FF2B5EF4-FFF2-40B4-BE49-F238E27FC236}">
                <a16:creationId xmlns:a16="http://schemas.microsoft.com/office/drawing/2014/main" id="{1F7AEBB3-9A4D-5949-888D-08940F48067F}"/>
              </a:ext>
            </a:extLst>
          </p:cNvPr>
          <p:cNvSpPr/>
          <p:nvPr/>
        </p:nvSpPr>
        <p:spPr>
          <a:xfrm>
            <a:off x="227141" y="926070"/>
            <a:ext cx="2555816" cy="923330"/>
          </a:xfrm>
          <a:prstGeom prst="rect">
            <a:avLst/>
          </a:prstGeom>
        </p:spPr>
        <p:txBody>
          <a:bodyPr wrap="square">
            <a:spAutoFit/>
          </a:bodyPr>
          <a:lstStyle/>
          <a:p>
            <a:r>
              <a:rPr lang="en-SG" b="1" dirty="0">
                <a:solidFill>
                  <a:schemeClr val="accent5"/>
                </a:solidFill>
                <a:cs typeface="Source Sans Pro"/>
              </a:rPr>
              <a:t>Case 1: </a:t>
            </a:r>
            <a:r>
              <a:rPr lang="en-US" dirty="0"/>
              <a:t>U+09F0 (</a:t>
            </a:r>
            <a:r>
              <a:rPr lang="bn-IN" dirty="0"/>
              <a:t>ৰ)</a:t>
            </a:r>
            <a:r>
              <a:rPr lang="en-US" dirty="0"/>
              <a:t> and U+09B0 (</a:t>
            </a:r>
            <a:r>
              <a:rPr lang="bn-IN" dirty="0"/>
              <a:t>র)</a:t>
            </a:r>
            <a:r>
              <a:rPr lang="en-US" dirty="0"/>
              <a:t>are not variant codepoints</a:t>
            </a:r>
            <a:endParaRPr lang="en-SG" b="1" dirty="0">
              <a:solidFill>
                <a:schemeClr val="accent5"/>
              </a:solidFill>
              <a:cs typeface="Source Sans Pro"/>
            </a:endParaRPr>
          </a:p>
        </p:txBody>
      </p:sp>
      <p:pic>
        <p:nvPicPr>
          <p:cNvPr id="9" name="Picture 8" descr="0222-woman.eps">
            <a:extLst>
              <a:ext uri="{FF2B5EF4-FFF2-40B4-BE49-F238E27FC236}">
                <a16:creationId xmlns:a16="http://schemas.microsoft.com/office/drawing/2014/main" id="{BE69DBC4-3F42-9A43-9C20-27519F6C3107}"/>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1561048" y="3429000"/>
            <a:ext cx="543493" cy="1028169"/>
          </a:xfrm>
          <a:prstGeom prst="rect">
            <a:avLst/>
          </a:prstGeom>
        </p:spPr>
      </p:pic>
      <p:pic>
        <p:nvPicPr>
          <p:cNvPr id="10" name="Picture 9" descr="0221-man.eps">
            <a:extLst>
              <a:ext uri="{FF2B5EF4-FFF2-40B4-BE49-F238E27FC236}">
                <a16:creationId xmlns:a16="http://schemas.microsoft.com/office/drawing/2014/main" id="{B39AD599-F5D5-9D45-AEEF-F99EFED92363}"/>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16173" y="3429000"/>
            <a:ext cx="302684" cy="1028169"/>
          </a:xfrm>
          <a:prstGeom prst="rect">
            <a:avLst/>
          </a:prstGeom>
        </p:spPr>
      </p:pic>
      <p:sp>
        <p:nvSpPr>
          <p:cNvPr id="15" name="Rectangle 14">
            <a:extLst>
              <a:ext uri="{FF2B5EF4-FFF2-40B4-BE49-F238E27FC236}">
                <a16:creationId xmlns:a16="http://schemas.microsoft.com/office/drawing/2014/main" id="{43888259-8D6A-3F4C-A334-0826D597F1CA}"/>
              </a:ext>
            </a:extLst>
          </p:cNvPr>
          <p:cNvSpPr/>
          <p:nvPr/>
        </p:nvSpPr>
        <p:spPr>
          <a:xfrm>
            <a:off x="1433842" y="2278628"/>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18" name="Rectangle 17">
            <a:extLst>
              <a:ext uri="{FF2B5EF4-FFF2-40B4-BE49-F238E27FC236}">
                <a16:creationId xmlns:a16="http://schemas.microsoft.com/office/drawing/2014/main" id="{9E2ABFB3-509C-014D-9E75-12B0130A643F}"/>
              </a:ext>
            </a:extLst>
          </p:cNvPr>
          <p:cNvSpPr/>
          <p:nvPr/>
        </p:nvSpPr>
        <p:spPr>
          <a:xfrm>
            <a:off x="374904" y="2278628"/>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4" name="Straight Arrow Connector 3">
            <a:extLst>
              <a:ext uri="{FF2B5EF4-FFF2-40B4-BE49-F238E27FC236}">
                <a16:creationId xmlns:a16="http://schemas.microsoft.com/office/drawing/2014/main" id="{CE879907-725A-AE45-A5BC-A9112BB033B6}"/>
              </a:ext>
            </a:extLst>
          </p:cNvPr>
          <p:cNvCxnSpPr>
            <a:cxnSpLocks/>
            <a:stCxn id="18" idx="2"/>
            <a:endCxn id="10" idx="0"/>
          </p:cNvCxnSpPr>
          <p:nvPr/>
        </p:nvCxnSpPr>
        <p:spPr>
          <a:xfrm flipH="1">
            <a:off x="767515" y="2740293"/>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CC8A53F7-C2D6-BF42-A2CF-FCF1FAA4E6DE}"/>
              </a:ext>
            </a:extLst>
          </p:cNvPr>
          <p:cNvCxnSpPr>
            <a:cxnSpLocks/>
          </p:cNvCxnSpPr>
          <p:nvPr/>
        </p:nvCxnSpPr>
        <p:spPr>
          <a:xfrm flipH="1">
            <a:off x="1832794" y="2740292"/>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3" name="Content Placeholder 2">
            <a:extLst>
              <a:ext uri="{FF2B5EF4-FFF2-40B4-BE49-F238E27FC236}">
                <a16:creationId xmlns:a16="http://schemas.microsoft.com/office/drawing/2014/main" id="{1CC144B6-AC02-7643-BCA4-36B675D94ABA}"/>
              </a:ext>
            </a:extLst>
          </p:cNvPr>
          <p:cNvSpPr txBox="1">
            <a:spLocks/>
          </p:cNvSpPr>
          <p:nvPr/>
        </p:nvSpPr>
        <p:spPr>
          <a:xfrm>
            <a:off x="482600" y="5008601"/>
            <a:ext cx="8012951" cy="1162012"/>
          </a:xfrm>
          <a:prstGeom prst="rect">
            <a:avLst/>
          </a:prstGeom>
        </p:spPr>
        <p:txBody>
          <a:bodyPr lIns="0" tIns="0" rIns="0" bIns="0">
            <a:normAutofit fontScale="92500" lnSpcReduction="20000"/>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Case 1 imposes security issue, therefore the NBGP decided to make these two letters as variant codepoints.</a:t>
            </a:r>
          </a:p>
          <a:p>
            <a:r>
              <a:rPr lang="en-US" sz="1800" dirty="0"/>
              <a:t>Current Bangla LGR solution is as Case 2. The two letters are ‘blocked’ variant codepoints. </a:t>
            </a:r>
          </a:p>
        </p:txBody>
      </p:sp>
      <p:sp>
        <p:nvSpPr>
          <p:cNvPr id="44" name="Rectangle 43">
            <a:extLst>
              <a:ext uri="{FF2B5EF4-FFF2-40B4-BE49-F238E27FC236}">
                <a16:creationId xmlns:a16="http://schemas.microsoft.com/office/drawing/2014/main" id="{155A7A99-716B-2649-AD9D-6BEBC0D0FCA8}"/>
              </a:ext>
            </a:extLst>
          </p:cNvPr>
          <p:cNvSpPr/>
          <p:nvPr/>
        </p:nvSpPr>
        <p:spPr>
          <a:xfrm>
            <a:off x="2891732" y="926069"/>
            <a:ext cx="2837556" cy="923330"/>
          </a:xfrm>
          <a:prstGeom prst="rect">
            <a:avLst/>
          </a:prstGeom>
        </p:spPr>
        <p:txBody>
          <a:bodyPr wrap="square">
            <a:spAutoFit/>
          </a:bodyPr>
          <a:lstStyle/>
          <a:p>
            <a:r>
              <a:rPr lang="en-SG" b="1" dirty="0">
                <a:solidFill>
                  <a:schemeClr val="accent5"/>
                </a:solidFill>
                <a:cs typeface="Source Sans Pro"/>
              </a:rPr>
              <a:t>Case 2: </a:t>
            </a:r>
            <a:r>
              <a:rPr lang="en-US" dirty="0"/>
              <a:t>U+09F0 (</a:t>
            </a:r>
            <a:r>
              <a:rPr lang="bn-IN" dirty="0"/>
              <a:t>ৰ)</a:t>
            </a:r>
            <a:r>
              <a:rPr lang="en-US" dirty="0"/>
              <a:t> and U+09B0 (</a:t>
            </a:r>
            <a:r>
              <a:rPr lang="bn-IN" dirty="0"/>
              <a:t>র)</a:t>
            </a:r>
            <a:r>
              <a:rPr lang="en-US" dirty="0"/>
              <a:t>are </a:t>
            </a:r>
            <a:r>
              <a:rPr lang="en-US" b="1" dirty="0"/>
              <a:t>‘blocked’ </a:t>
            </a:r>
            <a:r>
              <a:rPr lang="en-US" dirty="0"/>
              <a:t>variant codepoints</a:t>
            </a:r>
            <a:endParaRPr lang="en-SG" b="1" dirty="0">
              <a:solidFill>
                <a:schemeClr val="accent5"/>
              </a:solidFill>
              <a:cs typeface="Source Sans Pro"/>
            </a:endParaRPr>
          </a:p>
        </p:txBody>
      </p:sp>
      <p:pic>
        <p:nvPicPr>
          <p:cNvPr id="45" name="Picture 44" descr="0222-woman.eps">
            <a:extLst>
              <a:ext uri="{FF2B5EF4-FFF2-40B4-BE49-F238E27FC236}">
                <a16:creationId xmlns:a16="http://schemas.microsoft.com/office/drawing/2014/main" id="{9C299F7A-3DE1-1A40-8BBC-1FBAFFC001BC}"/>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481669" y="3434834"/>
            <a:ext cx="543493" cy="1028169"/>
          </a:xfrm>
          <a:prstGeom prst="rect">
            <a:avLst/>
          </a:prstGeom>
        </p:spPr>
      </p:pic>
      <p:pic>
        <p:nvPicPr>
          <p:cNvPr id="46" name="Picture 45" descr="0221-man.eps">
            <a:extLst>
              <a:ext uri="{FF2B5EF4-FFF2-40B4-BE49-F238E27FC236}">
                <a16:creationId xmlns:a16="http://schemas.microsoft.com/office/drawing/2014/main" id="{F7CF393D-09FE-904A-B124-554389845675}"/>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36794" y="3434834"/>
            <a:ext cx="302684" cy="1028169"/>
          </a:xfrm>
          <a:prstGeom prst="rect">
            <a:avLst/>
          </a:prstGeom>
        </p:spPr>
      </p:pic>
      <p:sp>
        <p:nvSpPr>
          <p:cNvPr id="47" name="Rectangle 46">
            <a:extLst>
              <a:ext uri="{FF2B5EF4-FFF2-40B4-BE49-F238E27FC236}">
                <a16:creationId xmlns:a16="http://schemas.microsoft.com/office/drawing/2014/main" id="{9872520A-DA85-E446-ABDA-CDBAC6131414}"/>
              </a:ext>
            </a:extLst>
          </p:cNvPr>
          <p:cNvSpPr/>
          <p:nvPr/>
        </p:nvSpPr>
        <p:spPr>
          <a:xfrm>
            <a:off x="4354463" y="2284462"/>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48" name="Rectangle 47">
            <a:extLst>
              <a:ext uri="{FF2B5EF4-FFF2-40B4-BE49-F238E27FC236}">
                <a16:creationId xmlns:a16="http://schemas.microsoft.com/office/drawing/2014/main" id="{451D7787-F507-274B-B92A-8FDF3A736D96}"/>
              </a:ext>
            </a:extLst>
          </p:cNvPr>
          <p:cNvSpPr/>
          <p:nvPr/>
        </p:nvSpPr>
        <p:spPr>
          <a:xfrm>
            <a:off x="3295525" y="2284462"/>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49" name="Straight Arrow Connector 48">
            <a:extLst>
              <a:ext uri="{FF2B5EF4-FFF2-40B4-BE49-F238E27FC236}">
                <a16:creationId xmlns:a16="http://schemas.microsoft.com/office/drawing/2014/main" id="{19E105FB-D1FC-6746-AEA1-E1A745343A57}"/>
              </a:ext>
            </a:extLst>
          </p:cNvPr>
          <p:cNvCxnSpPr>
            <a:cxnSpLocks/>
          </p:cNvCxnSpPr>
          <p:nvPr/>
        </p:nvCxnSpPr>
        <p:spPr>
          <a:xfrm flipH="1">
            <a:off x="3695870" y="2746123"/>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938C5D4D-B3FF-7A4E-8F17-95D6B0BED13F}"/>
              </a:ext>
            </a:extLst>
          </p:cNvPr>
          <p:cNvSpPr txBox="1"/>
          <p:nvPr/>
        </p:nvSpPr>
        <p:spPr>
          <a:xfrm>
            <a:off x="4362311" y="2170906"/>
            <a:ext cx="739406" cy="677108"/>
          </a:xfrm>
          <a:prstGeom prst="rect">
            <a:avLst/>
          </a:prstGeom>
          <a:noFill/>
          <a:ln>
            <a:noFill/>
          </a:ln>
        </p:spPr>
        <p:txBody>
          <a:bodyPr wrap="square" lIns="0" tIns="0" rIns="0" bIns="0" rtlCol="0">
            <a:spAutoFit/>
          </a:bodyPr>
          <a:lstStyle/>
          <a:p>
            <a:r>
              <a:rPr lang="en-US" sz="4400" dirty="0">
                <a:solidFill>
                  <a:srgbClr val="FF0000"/>
                </a:solidFill>
                <a:cs typeface="Source Sans Pro"/>
              </a:rPr>
              <a:t> ✕ </a:t>
            </a:r>
            <a:endParaRPr lang="en-US" sz="3200" dirty="0">
              <a:solidFill>
                <a:srgbClr val="FF0000"/>
              </a:solidFill>
              <a:cs typeface="Source Sans Pro"/>
            </a:endParaRPr>
          </a:p>
        </p:txBody>
      </p:sp>
      <p:sp>
        <p:nvSpPr>
          <p:cNvPr id="53" name="Rectangle 52">
            <a:extLst>
              <a:ext uri="{FF2B5EF4-FFF2-40B4-BE49-F238E27FC236}">
                <a16:creationId xmlns:a16="http://schemas.microsoft.com/office/drawing/2014/main" id="{687582D5-06BA-3542-8EAF-0012D5259FE8}"/>
              </a:ext>
            </a:extLst>
          </p:cNvPr>
          <p:cNvSpPr/>
          <p:nvPr/>
        </p:nvSpPr>
        <p:spPr>
          <a:xfrm>
            <a:off x="5930066" y="926069"/>
            <a:ext cx="3213933" cy="923330"/>
          </a:xfrm>
          <a:prstGeom prst="rect">
            <a:avLst/>
          </a:prstGeom>
        </p:spPr>
        <p:txBody>
          <a:bodyPr wrap="square">
            <a:spAutoFit/>
          </a:bodyPr>
          <a:lstStyle/>
          <a:p>
            <a:r>
              <a:rPr lang="en-SG" b="1" dirty="0">
                <a:solidFill>
                  <a:schemeClr val="accent5"/>
                </a:solidFill>
                <a:cs typeface="Source Sans Pro"/>
              </a:rPr>
              <a:t>Case 3: </a:t>
            </a:r>
            <a:r>
              <a:rPr lang="en-US" dirty="0"/>
              <a:t>U+09F0 (</a:t>
            </a:r>
            <a:r>
              <a:rPr lang="bn-IN" dirty="0"/>
              <a:t>ৰ)</a:t>
            </a:r>
            <a:r>
              <a:rPr lang="en-US" dirty="0"/>
              <a:t> and U+09B0 (</a:t>
            </a:r>
            <a:r>
              <a:rPr lang="bn-IN" dirty="0"/>
              <a:t>র)</a:t>
            </a:r>
            <a:r>
              <a:rPr lang="en-US" dirty="0"/>
              <a:t>are </a:t>
            </a:r>
            <a:r>
              <a:rPr lang="en-US" b="1" dirty="0"/>
              <a:t>‘</a:t>
            </a:r>
            <a:r>
              <a:rPr lang="en-US" b="1" dirty="0" err="1"/>
              <a:t>allocatable</a:t>
            </a:r>
            <a:r>
              <a:rPr lang="en-US" b="1" dirty="0"/>
              <a:t>’ </a:t>
            </a:r>
            <a:r>
              <a:rPr lang="en-US" dirty="0"/>
              <a:t>variant codepoints</a:t>
            </a:r>
            <a:endParaRPr lang="en-SG" b="1" dirty="0">
              <a:solidFill>
                <a:schemeClr val="accent5"/>
              </a:solidFill>
              <a:cs typeface="Source Sans Pro"/>
            </a:endParaRPr>
          </a:p>
        </p:txBody>
      </p:sp>
      <p:pic>
        <p:nvPicPr>
          <p:cNvPr id="54" name="Picture 53" descr="0222-woman.eps">
            <a:extLst>
              <a:ext uri="{FF2B5EF4-FFF2-40B4-BE49-F238E27FC236}">
                <a16:creationId xmlns:a16="http://schemas.microsoft.com/office/drawing/2014/main" id="{E7FA03CD-007D-C540-A3EB-F4A31860B60B}"/>
              </a:ext>
            </a:extLst>
          </p:cNvPr>
          <p:cNvPicPr>
            <a:picLocks noChangeAspect="1"/>
          </p:cNvPicPr>
          <p:nvPr/>
        </p:nvPicPr>
        <p:blipFill>
          <a:blip r:embed="rId3">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7505560" y="3434834"/>
            <a:ext cx="543493" cy="1028169"/>
          </a:xfrm>
          <a:prstGeom prst="rect">
            <a:avLst/>
          </a:prstGeom>
        </p:spPr>
      </p:pic>
      <p:pic>
        <p:nvPicPr>
          <p:cNvPr id="55" name="Picture 54" descr="0221-man.eps">
            <a:extLst>
              <a:ext uri="{FF2B5EF4-FFF2-40B4-BE49-F238E27FC236}">
                <a16:creationId xmlns:a16="http://schemas.microsoft.com/office/drawing/2014/main" id="{5F15D5F9-4C68-F543-B8FD-91F824FE21E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0685" y="3434834"/>
            <a:ext cx="302684" cy="1028169"/>
          </a:xfrm>
          <a:prstGeom prst="rect">
            <a:avLst/>
          </a:prstGeom>
        </p:spPr>
      </p:pic>
      <p:sp>
        <p:nvSpPr>
          <p:cNvPr id="56" name="Rectangle 55">
            <a:extLst>
              <a:ext uri="{FF2B5EF4-FFF2-40B4-BE49-F238E27FC236}">
                <a16:creationId xmlns:a16="http://schemas.microsoft.com/office/drawing/2014/main" id="{C1B3ECCB-FF95-0843-937E-1D21D95D7DAE}"/>
              </a:ext>
            </a:extLst>
          </p:cNvPr>
          <p:cNvSpPr/>
          <p:nvPr/>
        </p:nvSpPr>
        <p:spPr>
          <a:xfrm>
            <a:off x="7378354" y="2284462"/>
            <a:ext cx="797906" cy="461665"/>
          </a:xfrm>
          <a:prstGeom prst="rect">
            <a:avLst/>
          </a:prstGeom>
        </p:spPr>
        <p:txBody>
          <a:bodyPr wrap="square">
            <a:spAutoFit/>
          </a:bodyPr>
          <a:lstStyle/>
          <a:p>
            <a:r>
              <a:rPr lang="bn-IN" sz="2400" dirty="0"/>
              <a:t>রাজা</a:t>
            </a:r>
            <a:r>
              <a:rPr lang="en-US" sz="2400" dirty="0"/>
              <a:t> </a:t>
            </a:r>
            <a:endParaRPr lang="en-SG" sz="2400" b="1" dirty="0">
              <a:solidFill>
                <a:schemeClr val="accent5"/>
              </a:solidFill>
              <a:cs typeface="Source Sans Pro"/>
            </a:endParaRPr>
          </a:p>
        </p:txBody>
      </p:sp>
      <p:sp>
        <p:nvSpPr>
          <p:cNvPr id="57" name="Rectangle 56">
            <a:extLst>
              <a:ext uri="{FF2B5EF4-FFF2-40B4-BE49-F238E27FC236}">
                <a16:creationId xmlns:a16="http://schemas.microsoft.com/office/drawing/2014/main" id="{3EF8A45B-A561-0140-9DDD-18B3D6A72860}"/>
              </a:ext>
            </a:extLst>
          </p:cNvPr>
          <p:cNvSpPr/>
          <p:nvPr/>
        </p:nvSpPr>
        <p:spPr>
          <a:xfrm>
            <a:off x="6319416" y="2284462"/>
            <a:ext cx="797906" cy="461665"/>
          </a:xfrm>
          <a:prstGeom prst="rect">
            <a:avLst/>
          </a:prstGeom>
        </p:spPr>
        <p:txBody>
          <a:bodyPr wrap="square">
            <a:spAutoFit/>
          </a:bodyPr>
          <a:lstStyle/>
          <a:p>
            <a:r>
              <a:rPr lang="bn-IN" sz="2400" dirty="0"/>
              <a:t>ৰাজা </a:t>
            </a:r>
            <a:r>
              <a:rPr lang="en-US" sz="2400" dirty="0"/>
              <a:t> </a:t>
            </a:r>
            <a:endParaRPr lang="en-SG" sz="2400" b="1" dirty="0">
              <a:solidFill>
                <a:schemeClr val="accent5"/>
              </a:solidFill>
              <a:cs typeface="Source Sans Pro"/>
            </a:endParaRPr>
          </a:p>
        </p:txBody>
      </p:sp>
      <p:cxnSp>
        <p:nvCxnSpPr>
          <p:cNvPr id="58" name="Straight Arrow Connector 57">
            <a:extLst>
              <a:ext uri="{FF2B5EF4-FFF2-40B4-BE49-F238E27FC236}">
                <a16:creationId xmlns:a16="http://schemas.microsoft.com/office/drawing/2014/main" id="{6C2EB4C1-866D-654A-AC67-8D865F8424BA}"/>
              </a:ext>
            </a:extLst>
          </p:cNvPr>
          <p:cNvCxnSpPr>
            <a:cxnSpLocks/>
          </p:cNvCxnSpPr>
          <p:nvPr/>
        </p:nvCxnSpPr>
        <p:spPr>
          <a:xfrm flipH="1">
            <a:off x="6721154" y="2746125"/>
            <a:ext cx="6342" cy="688707"/>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BB282B0C-7D90-E943-980B-A110F198B702}"/>
              </a:ext>
            </a:extLst>
          </p:cNvPr>
          <p:cNvCxnSpPr>
            <a:cxnSpLocks/>
            <a:stCxn id="56" idx="2"/>
          </p:cNvCxnSpPr>
          <p:nvPr/>
        </p:nvCxnSpPr>
        <p:spPr>
          <a:xfrm flipH="1">
            <a:off x="6848361" y="2746127"/>
            <a:ext cx="928946" cy="688705"/>
          </a:xfrm>
          <a:prstGeom prst="straightConnector1">
            <a:avLst/>
          </a:prstGeom>
          <a:ln w="38100">
            <a:solidFill>
              <a:schemeClr val="tx1"/>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60" name="Oval 59">
            <a:extLst>
              <a:ext uri="{FF2B5EF4-FFF2-40B4-BE49-F238E27FC236}">
                <a16:creationId xmlns:a16="http://schemas.microsoft.com/office/drawing/2014/main" id="{B6932E91-9A2D-5E48-B2CA-398D6ED424FE}"/>
              </a:ext>
            </a:extLst>
          </p:cNvPr>
          <p:cNvSpPr/>
          <p:nvPr/>
        </p:nvSpPr>
        <p:spPr>
          <a:xfrm>
            <a:off x="7149255" y="2892994"/>
            <a:ext cx="384313" cy="384313"/>
          </a:xfrm>
          <a:prstGeom prst="ellipse">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p>
        </p:txBody>
      </p:sp>
      <p:sp>
        <p:nvSpPr>
          <p:cNvPr id="61" name="TextBox 60">
            <a:extLst>
              <a:ext uri="{FF2B5EF4-FFF2-40B4-BE49-F238E27FC236}">
                <a16:creationId xmlns:a16="http://schemas.microsoft.com/office/drawing/2014/main" id="{66843BD9-4C30-EA48-9A8E-C1BA5FCC2DB3}"/>
              </a:ext>
            </a:extLst>
          </p:cNvPr>
          <p:cNvSpPr txBox="1"/>
          <p:nvPr/>
        </p:nvSpPr>
        <p:spPr>
          <a:xfrm rot="19321037">
            <a:off x="7146446" y="2852504"/>
            <a:ext cx="544990" cy="307777"/>
          </a:xfrm>
          <a:prstGeom prst="rect">
            <a:avLst/>
          </a:prstGeom>
          <a:noFill/>
        </p:spPr>
        <p:txBody>
          <a:bodyPr wrap="square" lIns="0" tIns="0" rIns="0" bIns="0" rtlCol="0">
            <a:spAutoFit/>
          </a:bodyPr>
          <a:lstStyle/>
          <a:p>
            <a:r>
              <a:rPr lang="en-US" sz="2000" b="1" dirty="0">
                <a:solidFill>
                  <a:schemeClr val="accent3"/>
                </a:solidFill>
                <a:cs typeface="Source Sans Pro"/>
              </a:rPr>
              <a:t>(✓) </a:t>
            </a:r>
          </a:p>
        </p:txBody>
      </p:sp>
    </p:spTree>
    <p:extLst>
      <p:ext uri="{BB962C8B-B14F-4D97-AF65-F5344CB8AC3E}">
        <p14:creationId xmlns:p14="http://schemas.microsoft.com/office/powerpoint/2010/main" val="980548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30047FA-3144-1848-A058-8B9B4C741610}"/>
              </a:ext>
            </a:extLst>
          </p:cNvPr>
          <p:cNvSpPr/>
          <p:nvPr/>
        </p:nvSpPr>
        <p:spPr>
          <a:xfrm>
            <a:off x="483778" y="736442"/>
            <a:ext cx="8012951" cy="94522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a:t>Discussion</a:t>
            </a:r>
          </a:p>
        </p:txBody>
      </p:sp>
      <p:sp>
        <p:nvSpPr>
          <p:cNvPr id="43" name="Content Placeholder 2">
            <a:extLst>
              <a:ext uri="{FF2B5EF4-FFF2-40B4-BE49-F238E27FC236}">
                <a16:creationId xmlns:a16="http://schemas.microsoft.com/office/drawing/2014/main" id="{1CC144B6-AC02-7643-BCA4-36B675D94ABA}"/>
              </a:ext>
            </a:extLst>
          </p:cNvPr>
          <p:cNvSpPr txBox="1">
            <a:spLocks/>
          </p:cNvSpPr>
          <p:nvPr/>
        </p:nvSpPr>
        <p:spPr>
          <a:xfrm>
            <a:off x="565524" y="934948"/>
            <a:ext cx="8012951" cy="883579"/>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i="1" dirty="0"/>
              <a:t>Should the Bangla LGR solution be ‘</a:t>
            </a:r>
            <a:r>
              <a:rPr lang="en-US" sz="1800" i="1" dirty="0" err="1"/>
              <a:t>allocatable</a:t>
            </a:r>
            <a:r>
              <a:rPr lang="en-US" sz="1800" i="1" dirty="0"/>
              <a:t>’ variant mapping; </a:t>
            </a:r>
            <a:br>
              <a:rPr lang="en-US" sz="1800" i="1" dirty="0"/>
            </a:br>
            <a:r>
              <a:rPr lang="en-US" sz="1800" i="1" dirty="0"/>
              <a:t>If a company applies for </a:t>
            </a:r>
            <a:r>
              <a:rPr lang="as-IN" sz="1800" i="1" dirty="0"/>
              <a:t>ৰাজা, </a:t>
            </a:r>
            <a:r>
              <a:rPr lang="en-US" sz="1800" i="1" dirty="0"/>
              <a:t>then which option should be considered?  </a:t>
            </a:r>
            <a:endParaRPr lang="en-US" sz="1800" b="1" dirty="0"/>
          </a:p>
          <a:p>
            <a:endParaRPr lang="en-US" sz="1800" b="1" dirty="0"/>
          </a:p>
          <a:p>
            <a:endParaRPr lang="en-US" sz="1800" dirty="0"/>
          </a:p>
          <a:p>
            <a:pPr lvl="1"/>
            <a:endParaRPr lang="en-US" sz="1800" dirty="0"/>
          </a:p>
        </p:txBody>
      </p:sp>
      <p:sp>
        <p:nvSpPr>
          <p:cNvPr id="6" name="Content Placeholder 2">
            <a:extLst>
              <a:ext uri="{FF2B5EF4-FFF2-40B4-BE49-F238E27FC236}">
                <a16:creationId xmlns:a16="http://schemas.microsoft.com/office/drawing/2014/main" id="{401C7EC1-9FD5-FF42-B1C2-AFD39A0CFDD0}"/>
              </a:ext>
            </a:extLst>
          </p:cNvPr>
          <p:cNvSpPr txBox="1">
            <a:spLocks/>
          </p:cNvSpPr>
          <p:nvPr/>
        </p:nvSpPr>
        <p:spPr>
          <a:xfrm>
            <a:off x="565525" y="1818527"/>
            <a:ext cx="7931204" cy="4006920"/>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Both dispositions address the security issue. However, there are different usability implications. </a:t>
            </a:r>
          </a:p>
          <a:p>
            <a:pPr lvl="1"/>
            <a:r>
              <a:rPr lang="en-US" sz="1800" b="1" dirty="0"/>
              <a:t>‘blocked’ </a:t>
            </a:r>
            <a:r>
              <a:rPr lang="en-US" sz="1800" dirty="0"/>
              <a:t>variant codepoints (current solution)</a:t>
            </a:r>
          </a:p>
          <a:p>
            <a:pPr lvl="2"/>
            <a:r>
              <a:rPr lang="en-US" sz="1800" dirty="0"/>
              <a:t>Only original label </a:t>
            </a:r>
            <a:r>
              <a:rPr lang="bn-IN" sz="1800" dirty="0"/>
              <a:t>ৰাজা</a:t>
            </a:r>
            <a:r>
              <a:rPr lang="en-US" sz="1800" dirty="0"/>
              <a:t> is available in the Internet.</a:t>
            </a:r>
          </a:p>
          <a:p>
            <a:pPr lvl="2"/>
            <a:r>
              <a:rPr lang="en-US" sz="1800" dirty="0"/>
              <a:t>This option might limit the usability e.g. customer who does not have </a:t>
            </a:r>
            <a:r>
              <a:rPr lang="bn-IN" sz="1800" dirty="0"/>
              <a:t>ৰ</a:t>
            </a:r>
            <a:r>
              <a:rPr lang="en-US" sz="1800" dirty="0"/>
              <a:t> on the keyboard would not be able to access </a:t>
            </a:r>
            <a:r>
              <a:rPr lang="bn-IN" sz="1800" dirty="0"/>
              <a:t>ৰাজা</a:t>
            </a:r>
            <a:r>
              <a:rPr lang="en-US" sz="1800" dirty="0"/>
              <a:t>, because they would only be able to type  </a:t>
            </a:r>
            <a:r>
              <a:rPr lang="bn-IN" sz="1800" dirty="0"/>
              <a:t>রাজা</a:t>
            </a:r>
            <a:r>
              <a:rPr lang="en-US" sz="1800" dirty="0"/>
              <a:t> TLD.</a:t>
            </a:r>
          </a:p>
          <a:p>
            <a:pPr lvl="1"/>
            <a:r>
              <a:rPr lang="en-US" sz="1800" b="1" dirty="0"/>
              <a:t>‘</a:t>
            </a:r>
            <a:r>
              <a:rPr lang="en-US" sz="1800" b="1" dirty="0" err="1"/>
              <a:t>allocatable</a:t>
            </a:r>
            <a:r>
              <a:rPr lang="en-US" sz="1800" b="1" dirty="0"/>
              <a:t>’ </a:t>
            </a:r>
            <a:r>
              <a:rPr lang="en-US" sz="1800" dirty="0"/>
              <a:t>variant codepoints</a:t>
            </a:r>
            <a:endParaRPr lang="en-SG" sz="1800" b="1" dirty="0">
              <a:solidFill>
                <a:schemeClr val="accent5"/>
              </a:solidFill>
              <a:cs typeface="Source Sans Pro"/>
            </a:endParaRPr>
          </a:p>
          <a:p>
            <a:pPr lvl="2"/>
            <a:r>
              <a:rPr lang="en-SG" sz="1800" dirty="0">
                <a:solidFill>
                  <a:schemeClr val="tx1"/>
                </a:solidFill>
                <a:cs typeface="Source Sans Pro"/>
              </a:rPr>
              <a:t>Both original label </a:t>
            </a:r>
            <a:r>
              <a:rPr lang="bn-IN" sz="1800" dirty="0"/>
              <a:t>ৰাজা</a:t>
            </a:r>
            <a:r>
              <a:rPr lang="en-US" sz="1800" dirty="0"/>
              <a:t> and variant labels </a:t>
            </a:r>
            <a:r>
              <a:rPr lang="bn-IN" sz="1800" dirty="0"/>
              <a:t>রাজা</a:t>
            </a:r>
            <a:r>
              <a:rPr lang="en-US" sz="1800" dirty="0"/>
              <a:t> </a:t>
            </a:r>
            <a:br>
              <a:rPr lang="en-US" sz="1800" dirty="0"/>
            </a:br>
            <a:r>
              <a:rPr lang="en-US" sz="1800" dirty="0"/>
              <a:t>are available in the Internet.</a:t>
            </a:r>
            <a:endParaRPr lang="en-SG" sz="1800" dirty="0">
              <a:solidFill>
                <a:schemeClr val="tx1"/>
              </a:solidFill>
              <a:cs typeface="Source Sans Pro"/>
            </a:endParaRPr>
          </a:p>
          <a:p>
            <a:pPr lvl="2"/>
            <a:r>
              <a:rPr lang="en-SG" sz="1800" dirty="0">
                <a:solidFill>
                  <a:schemeClr val="tx1"/>
                </a:solidFill>
                <a:cs typeface="Source Sans Pro"/>
              </a:rPr>
              <a:t>Better for usability, it is possible for users to access either </a:t>
            </a:r>
            <a:r>
              <a:rPr lang="bn-IN" sz="1800" dirty="0"/>
              <a:t>ৰাজা</a:t>
            </a:r>
            <a:r>
              <a:rPr lang="en-US" sz="1800" dirty="0"/>
              <a:t> or </a:t>
            </a:r>
            <a:r>
              <a:rPr lang="bn-IN" sz="1800" dirty="0"/>
              <a:t>রাজা</a:t>
            </a:r>
            <a:r>
              <a:rPr lang="en-US" sz="1800" dirty="0"/>
              <a:t> </a:t>
            </a:r>
            <a:r>
              <a:rPr lang="en-SG" sz="1800" dirty="0">
                <a:solidFill>
                  <a:schemeClr val="tx1"/>
                </a:solidFill>
                <a:cs typeface="Source Sans Pro"/>
              </a:rPr>
              <a:t>TLD. </a:t>
            </a:r>
          </a:p>
        </p:txBody>
      </p:sp>
    </p:spTree>
    <p:extLst>
      <p:ext uri="{BB962C8B-B14F-4D97-AF65-F5344CB8AC3E}">
        <p14:creationId xmlns:p14="http://schemas.microsoft.com/office/powerpoint/2010/main" val="22695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Next Steps</a:t>
            </a:r>
          </a:p>
        </p:txBody>
      </p:sp>
      <p:sp>
        <p:nvSpPr>
          <p:cNvPr id="7" name="Content Placeholder 2">
            <a:extLst>
              <a:ext uri="{FF2B5EF4-FFF2-40B4-BE49-F238E27FC236}">
                <a16:creationId xmlns:a16="http://schemas.microsoft.com/office/drawing/2014/main" id="{1F00EBE3-2819-5245-A433-091FA4AD75DF}"/>
              </a:ext>
            </a:extLst>
          </p:cNvPr>
          <p:cNvSpPr txBox="1">
            <a:spLocks/>
          </p:cNvSpPr>
          <p:nvPr/>
        </p:nvSpPr>
        <p:spPr>
          <a:xfrm>
            <a:off x="565525" y="1315093"/>
            <a:ext cx="7931204" cy="4563193"/>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To finalize the LGR by NBGP: </a:t>
            </a:r>
          </a:p>
          <a:p>
            <a:pPr lvl="1"/>
            <a:r>
              <a:rPr lang="en-US" sz="1800" dirty="0"/>
              <a:t>If the NBGP update the solution for U+09F0 (</a:t>
            </a:r>
            <a:r>
              <a:rPr lang="as-IN" sz="1800" dirty="0"/>
              <a:t>ৰ)</a:t>
            </a:r>
            <a:r>
              <a:rPr lang="en-US" sz="1800" dirty="0"/>
              <a:t>and U+09B0 (</a:t>
            </a:r>
            <a:r>
              <a:rPr lang="as-IN" sz="1800" dirty="0"/>
              <a:t>র)</a:t>
            </a:r>
            <a:r>
              <a:rPr lang="en-US" sz="1800" dirty="0"/>
              <a:t>to be ‘</a:t>
            </a:r>
            <a:r>
              <a:rPr lang="en-US" sz="1800" dirty="0" err="1"/>
              <a:t>allocatable</a:t>
            </a:r>
            <a:r>
              <a:rPr lang="en-US" sz="1800" dirty="0"/>
              <a:t>’ variant codepoints, </a:t>
            </a:r>
            <a:r>
              <a:rPr lang="en-SG" sz="1800" dirty="0">
                <a:solidFill>
                  <a:schemeClr val="tx1"/>
                </a:solidFill>
                <a:cs typeface="Source Sans Pro"/>
              </a:rPr>
              <a:t>additional step would need to be taken to reduce the possibility of large numbers of </a:t>
            </a:r>
            <a:r>
              <a:rPr lang="en-SG" sz="1800" dirty="0" err="1">
                <a:solidFill>
                  <a:schemeClr val="tx1"/>
                </a:solidFill>
                <a:cs typeface="Source Sans Pro"/>
              </a:rPr>
              <a:t>allocatable</a:t>
            </a:r>
            <a:r>
              <a:rPr lang="en-SG" sz="1800" dirty="0">
                <a:solidFill>
                  <a:schemeClr val="tx1"/>
                </a:solidFill>
                <a:cs typeface="Source Sans Pro"/>
              </a:rPr>
              <a:t> variant labels, for example: adding a "no-mix" WLE (and action) to prevent labels containing a mixture of U+09F0 (</a:t>
            </a:r>
            <a:r>
              <a:rPr lang="as-IN" sz="1800" dirty="0">
                <a:solidFill>
                  <a:schemeClr val="tx1"/>
                </a:solidFill>
                <a:cs typeface="Source Sans Pro"/>
              </a:rPr>
              <a:t>ৰ)</a:t>
            </a:r>
            <a:r>
              <a:rPr lang="en-SG" sz="1800" dirty="0">
                <a:solidFill>
                  <a:schemeClr val="tx1"/>
                </a:solidFill>
                <a:cs typeface="Source Sans Pro"/>
              </a:rPr>
              <a:t>and U+09B0 (</a:t>
            </a:r>
            <a:r>
              <a:rPr lang="as-IN" sz="1800" dirty="0">
                <a:solidFill>
                  <a:schemeClr val="tx1"/>
                </a:solidFill>
                <a:cs typeface="Source Sans Pro"/>
              </a:rPr>
              <a:t>র) </a:t>
            </a:r>
            <a:r>
              <a:rPr lang="en-SG" sz="1800" dirty="0">
                <a:solidFill>
                  <a:schemeClr val="tx1"/>
                </a:solidFill>
                <a:cs typeface="Source Sans Pro"/>
              </a:rPr>
              <a:t>in the same label.</a:t>
            </a:r>
          </a:p>
        </p:txBody>
      </p:sp>
    </p:spTree>
    <p:extLst>
      <p:ext uri="{BB962C8B-B14F-4D97-AF65-F5344CB8AC3E}">
        <p14:creationId xmlns:p14="http://schemas.microsoft.com/office/powerpoint/2010/main" val="101574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Expected Impact</a:t>
            </a:r>
          </a:p>
        </p:txBody>
      </p:sp>
      <p:sp>
        <p:nvSpPr>
          <p:cNvPr id="7" name="Content Placeholder 2">
            <a:extLst>
              <a:ext uri="{FF2B5EF4-FFF2-40B4-BE49-F238E27FC236}">
                <a16:creationId xmlns:a16="http://schemas.microsoft.com/office/drawing/2014/main" id="{1F00EBE3-2819-5245-A433-091FA4AD75DF}"/>
              </a:ext>
            </a:extLst>
          </p:cNvPr>
          <p:cNvSpPr txBox="1">
            <a:spLocks/>
          </p:cNvSpPr>
          <p:nvPr/>
        </p:nvSpPr>
        <p:spPr>
          <a:xfrm>
            <a:off x="565525" y="1315093"/>
            <a:ext cx="7822330" cy="4563193"/>
          </a:xfrm>
          <a:prstGeom prst="rect">
            <a:avLst/>
          </a:prstGeom>
        </p:spPr>
        <p:txBody>
          <a:bodyPr lIns="0" tIns="0" rIns="0" bIns="0">
            <a:normAutofit/>
          </a:bodyPr>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SG" sz="1800" dirty="0">
                <a:solidFill>
                  <a:schemeClr val="tx1"/>
                </a:solidFill>
                <a:cs typeface="Source Sans Pro"/>
              </a:rPr>
              <a:t>Work done by NBGP will increase inclusivity for non-English users. </a:t>
            </a:r>
            <a:br>
              <a:rPr lang="en-SG" sz="1800" dirty="0">
                <a:solidFill>
                  <a:schemeClr val="tx1"/>
                </a:solidFill>
                <a:cs typeface="Source Sans Pro"/>
              </a:rPr>
            </a:br>
            <a:r>
              <a:rPr lang="en-SG" sz="1800" dirty="0">
                <a:solidFill>
                  <a:schemeClr val="tx1"/>
                </a:solidFill>
                <a:cs typeface="Source Sans Pro"/>
              </a:rPr>
              <a:t>When the next round of new gTLD is opened, Bangla RZ-LGR makes it possible to apply for Bangla script for the Top Level Domain. </a:t>
            </a:r>
          </a:p>
          <a:p>
            <a:r>
              <a:rPr lang="en-SG" sz="1800" dirty="0">
                <a:solidFill>
                  <a:schemeClr val="tx1"/>
                </a:solidFill>
                <a:cs typeface="Source Sans Pro"/>
              </a:rPr>
              <a:t>In preparation for the next round by NBGP and multi-stakeholder:</a:t>
            </a:r>
          </a:p>
          <a:p>
            <a:pPr lvl="1"/>
            <a:r>
              <a:rPr lang="en-SG" sz="1800" dirty="0">
                <a:solidFill>
                  <a:schemeClr val="tx1"/>
                </a:solidFill>
                <a:cs typeface="Source Sans Pro"/>
              </a:rPr>
              <a:t>Creating awareness of the next round of new gTLD applications at an appropriate time to ensure local brands and businesses are aware that it is possible to apply for an IDN TLD in one Neo Brahmi script along with other </a:t>
            </a:r>
            <a:r>
              <a:rPr lang="en-SG" sz="1800">
                <a:solidFill>
                  <a:schemeClr val="tx1"/>
                </a:solidFill>
                <a:cs typeface="Source Sans Pro"/>
              </a:rPr>
              <a:t>scripts.</a:t>
            </a:r>
            <a:endParaRPr lang="en-SG" sz="1800" dirty="0">
              <a:solidFill>
                <a:schemeClr val="tx1"/>
              </a:solidFill>
              <a:cs typeface="Source Sans Pro"/>
            </a:endParaRPr>
          </a:p>
        </p:txBody>
      </p:sp>
    </p:spTree>
    <p:extLst>
      <p:ext uri="{BB962C8B-B14F-4D97-AF65-F5344CB8AC3E}">
        <p14:creationId xmlns:p14="http://schemas.microsoft.com/office/powerpoint/2010/main" val="3028152464"/>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8965</TotalTime>
  <Words>860</Words>
  <Application>Microsoft Macintosh PowerPoint</Application>
  <PresentationFormat>On-screen Show (4:3)</PresentationFormat>
  <Paragraphs>72</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Vrinda</vt:lpstr>
      <vt:lpstr>Wingdings</vt:lpstr>
      <vt:lpstr>ICANNPPT_Arial_4x3_June 2017_potx</vt:lpstr>
      <vt:lpstr>Variant Discussion</vt:lpstr>
      <vt:lpstr>Background</vt:lpstr>
      <vt:lpstr>Variant Mechanism</vt:lpstr>
      <vt:lpstr>Variant Mechanism Examples</vt:lpstr>
      <vt:lpstr>Variant Dispositions: ‘blocked’ and ‘allocatable’</vt:lpstr>
      <vt:lpstr>Variant Mappings and Dispositions</vt:lpstr>
      <vt:lpstr>Discussion</vt:lpstr>
      <vt:lpstr>Next Steps</vt:lpstr>
      <vt:lpstr>Expected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Pitinan Kooarmornpatana</dc:creator>
  <cp:lastModifiedBy>Pitinan Kooarmornpatana</cp:lastModifiedBy>
  <cp:revision>178</cp:revision>
  <cp:lastPrinted>2019-03-12T23:34:22Z</cp:lastPrinted>
  <dcterms:created xsi:type="dcterms:W3CDTF">2018-09-18T03:21:04Z</dcterms:created>
  <dcterms:modified xsi:type="dcterms:W3CDTF">2020-05-04T18:35:29Z</dcterms:modified>
</cp:coreProperties>
</file>