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_rels/notesSlide18.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notesSlides/_rels/notesSlide15.xml.rels" ContentType="application/vnd.openxmlformats-package.relationships+xml"/>
  <Override PartName="/ppt/notesSlides/_rels/notesSlide14.xml.rels" ContentType="application/vnd.openxmlformats-package.relationships+xml"/>
  <Override PartName="/ppt/notesSlides/_rels/notesSlide13.xml.rels" ContentType="application/vnd.openxmlformats-package.relationships+xml"/>
  <Override PartName="/ppt/notesSlides/notesSlide13.xml" ContentType="application/vnd.openxmlformats-officedocument.presentationml.notesSlide+xml"/>
  <Override PartName="/ppt/charts/chart3.xml" ContentType="application/vnd.openxmlformats-officedocument.drawingml.chart+xml"/>
  <Override PartName="/ppt/slides/_rels/slide19.xml.rels" ContentType="application/vnd.openxmlformats-package.relationships+xml"/>
  <Override PartName="/ppt/slides/_rels/slide18.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5.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6.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5.xml.rels" ContentType="application/vnd.openxmlformats-package.relationships+xml"/>
  <Override PartName="/ppt/slides/_rels/slide17.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57.xml" ContentType="application/vnd.openxmlformats-officedocument.presentationml.slideLayout+xml"/>
  <Override PartName="/ppt/slideLayouts/slideLayout60.xml" ContentType="application/vnd.openxmlformats-officedocument.presentationml.slideLayout+xml"/>
  <Override PartName="/ppt/slideLayouts/slideLayout55.xml" ContentType="application/vnd.openxmlformats-officedocument.presentationml.slideLayout+xml"/>
  <Override PartName="/ppt/slideLayouts/slideLayout51.xml" ContentType="application/vnd.openxmlformats-officedocument.presentationml.slideLayout+xml"/>
  <Override PartName="/ppt/slideLayouts/slideLayout46.xml" ContentType="application/vnd.openxmlformats-officedocument.presentationml.slideLayout+xml"/>
  <Override PartName="/ppt/slideLayouts/slideLayout56.xml" ContentType="application/vnd.openxmlformats-officedocument.presentationml.slideLayout+xml"/>
  <Override PartName="/ppt/slideLayouts/slideLayout43.xml" ContentType="application/vnd.openxmlformats-officedocument.presentationml.slideLayout+xml"/>
  <Override PartName="/ppt/slideLayouts/slideLayout41.xml" ContentType="application/vnd.openxmlformats-officedocument.presentationml.slideLayout+xml"/>
  <Override PartName="/ppt/slideLayouts/slideLayout39.xml" ContentType="application/vnd.openxmlformats-officedocument.presentationml.slideLayout+xml"/>
  <Override PartName="/ppt/slideLayouts/slideLayout49.xml" ContentType="application/vnd.openxmlformats-officedocument.presentationml.slideLayout+xml"/>
  <Override PartName="/ppt/slideLayouts/slideLayout38.xml" ContentType="application/vnd.openxmlformats-officedocument.presentationml.slideLayout+xml"/>
  <Override PartName="/ppt/slideLayouts/slideLayout48.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47.xml" ContentType="application/vnd.openxmlformats-officedocument.presentationml.slideLayout+xml"/>
  <Override PartName="/ppt/slideLayouts/slideLayout33.xml" ContentType="application/vnd.openxmlformats-officedocument.presentationml.slideLayout+xml"/>
  <Override PartName="/ppt/slideLayouts/slideLayout52.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7.xml" ContentType="application/vnd.openxmlformats-officedocument.presentationml.slideLayout+xml"/>
  <Override PartName="/ppt/slideLayouts/slideLayout24.xml" ContentType="application/vnd.openxmlformats-officedocument.presentationml.slideLayout+xml"/>
  <Override PartName="/ppt/slideLayouts/slideLayout54.xml" ContentType="application/vnd.openxmlformats-officedocument.presentationml.slideLayout+xml"/>
  <Override PartName="/ppt/slideLayouts/slideLayout42.xml" ContentType="application/vnd.openxmlformats-officedocument.presentationml.slideLayout+xml"/>
  <Override PartName="/ppt/slideLayouts/slideLayout22.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23.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32.xml" ContentType="application/vnd.openxmlformats-officedocument.presentationml.slideLayout+xml"/>
  <Override PartName="/ppt/slideLayouts/slideLayout17.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2.xml" ContentType="application/vnd.openxmlformats-officedocument.presentationml.slideLayout+xml"/>
  <Override PartName="/ppt/slideLayouts/slideLayout28.xml" ContentType="application/vnd.openxmlformats-officedocument.presentationml.slideLayout+xml"/>
  <Override PartName="/ppt/slideLayouts/slideLayout44.xml" ContentType="application/vnd.openxmlformats-officedocument.presentationml.slideLayout+xml"/>
  <Override PartName="/ppt/slideLayouts/slideLayout9.xml" ContentType="application/vnd.openxmlformats-officedocument.presentationml.slideLayout+xml"/>
  <Override PartName="/ppt/slideLayouts/slideLayout40.xml" ContentType="application/vnd.openxmlformats-officedocument.presentationml.slideLayout+xml"/>
  <Override PartName="/ppt/slideLayouts/slideLayout29.xml" ContentType="application/vnd.openxmlformats-officedocument.presentationml.slideLayout+xml"/>
  <Override PartName="/ppt/slideLayouts/slideLayout1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53.xml" ContentType="application/vnd.openxmlformats-officedocument.presentationml.slideLayout+xml"/>
  <Override PartName="/ppt/slideLayouts/slideLayout15.xml" ContentType="application/vnd.openxmlformats-officedocument.presentationml.slideLayout+xml"/>
  <Override PartName="/ppt/slideLayouts/_rels/slideLayout59.xml.rels" ContentType="application/vnd.openxmlformats-package.relationships+xml"/>
  <Override PartName="/ppt/slideLayouts/_rels/slideLayout58.xml.rels" ContentType="application/vnd.openxmlformats-package.relationships+xml"/>
  <Override PartName="/ppt/slideLayouts/_rels/slideLayout53.xml.rels" ContentType="application/vnd.openxmlformats-package.relationships+xml"/>
  <Override PartName="/ppt/slideLayouts/_rels/slideLayout51.xml.rels" ContentType="application/vnd.openxmlformats-package.relationships+xml"/>
  <Override PartName="/ppt/slideLayouts/_rels/slideLayout50.xml.rels" ContentType="application/vnd.openxmlformats-package.relationships+xml"/>
  <Override PartName="/ppt/slideLayouts/_rels/slideLayout49.xml.rels" ContentType="application/vnd.openxmlformats-package.relationships+xml"/>
  <Override PartName="/ppt/slideLayouts/_rels/slideLayout48.xml.rels" ContentType="application/vnd.openxmlformats-package.relationships+xml"/>
  <Override PartName="/ppt/slideLayouts/_rels/slideLayout47.xml.rels" ContentType="application/vnd.openxmlformats-package.relationships+xml"/>
  <Override PartName="/ppt/slideLayouts/_rels/slideLayout46.xml.rels" ContentType="application/vnd.openxmlformats-package.relationships+xml"/>
  <Override PartName="/ppt/slideLayouts/_rels/slideLayout57.xml.rels" ContentType="application/vnd.openxmlformats-package.relationships+xml"/>
  <Override PartName="/ppt/slideLayouts/_rels/slideLayout45.xml.rels" ContentType="application/vnd.openxmlformats-package.relationships+xml"/>
  <Override PartName="/ppt/slideLayouts/_rels/slideLayout44.xml.rels" ContentType="application/vnd.openxmlformats-package.relationships+xml"/>
  <Override PartName="/ppt/slideLayouts/_rels/slideLayout41.xml.rels" ContentType="application/vnd.openxmlformats-package.relationships+xml"/>
  <Override PartName="/ppt/slideLayouts/_rels/slideLayout52.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34.xml.rels" ContentType="application/vnd.openxmlformats-package.relationships+xml"/>
  <Override PartName="/ppt/slideLayouts/_rels/slideLayout30.xml.rels" ContentType="application/vnd.openxmlformats-package.relationships+xml"/>
  <Override PartName="/ppt/slideLayouts/_rels/slideLayout26.xml.rels" ContentType="application/vnd.openxmlformats-package.relationships+xml"/>
  <Override PartName="/ppt/slideLayouts/_rels/slideLayout25.xml.rels" ContentType="application/vnd.openxmlformats-package.relationships+xml"/>
  <Override PartName="/ppt/slideLayouts/_rels/slideLayout23.xml.rels" ContentType="application/vnd.openxmlformats-package.relationships+xml"/>
  <Override PartName="/ppt/slideLayouts/_rels/slideLayout40.xml.rels" ContentType="application/vnd.openxmlformats-package.relationships+xml"/>
  <Override PartName="/ppt/slideLayouts/_rels/slideLayout22.xml.rels" ContentType="application/vnd.openxmlformats-package.relationships+xml"/>
  <Override PartName="/ppt/slideLayouts/_rels/slideLayout28.xml.rels" ContentType="application/vnd.openxmlformats-package.relationships+xml"/>
  <Override PartName="/ppt/slideLayouts/_rels/slideLayout20.xml.rels" ContentType="application/vnd.openxmlformats-package.relationships+xml"/>
  <Override PartName="/ppt/slideLayouts/_rels/slideLayout54.xml.rels" ContentType="application/vnd.openxmlformats-package.relationships+xml"/>
  <Override PartName="/ppt/slideLayouts/_rels/slideLayout39.xml.rels" ContentType="application/vnd.openxmlformats-package.relationships+xml"/>
  <Override PartName="/ppt/slideLayouts/_rels/slideLayout19.xml.rels" ContentType="application/vnd.openxmlformats-package.relationships+xml"/>
  <Override PartName="/ppt/slideLayouts/_rels/slideLayout18.xml.rels" ContentType="application/vnd.openxmlformats-package.relationships+xml"/>
  <Override PartName="/ppt/slideLayouts/_rels/slideLayout31.xml.rels" ContentType="application/vnd.openxmlformats-package.relationships+xml"/>
  <Override PartName="/ppt/slideLayouts/_rels/slideLayout43.xml.rels" ContentType="application/vnd.openxmlformats-package.relationships+xml"/>
  <Override PartName="/ppt/slideLayouts/_rels/slideLayout21.xml.rels" ContentType="application/vnd.openxmlformats-package.relationships+xml"/>
  <Override PartName="/ppt/slideLayouts/_rels/slideLayout38.xml.rels" ContentType="application/vnd.openxmlformats-package.relationships+xml"/>
  <Override PartName="/ppt/slideLayouts/_rels/slideLayout17.xml.rels" ContentType="application/vnd.openxmlformats-package.relationships+xml"/>
  <Override PartName="/ppt/slideLayouts/_rels/slideLayout60.xml.rels" ContentType="application/vnd.openxmlformats-package.relationships+xml"/>
  <Override PartName="/ppt/slideLayouts/_rels/slideLayout55.xml.rels" ContentType="application/vnd.openxmlformats-package.relationships+xml"/>
  <Override PartName="/ppt/slideLayouts/_rels/slideLayout16.xml.rels" ContentType="application/vnd.openxmlformats-package.relationships+xml"/>
  <Override PartName="/ppt/slideLayouts/_rels/slideLayout14.xml.rels" ContentType="application/vnd.openxmlformats-package.relationships+xml"/>
  <Override PartName="/ppt/slideLayouts/_rels/slideLayout32.xml.rels" ContentType="application/vnd.openxmlformats-package.relationships+xml"/>
  <Override PartName="/ppt/slideLayouts/_rels/slideLayout15.xml.rels" ContentType="application/vnd.openxmlformats-package.relationships+xml"/>
  <Override PartName="/ppt/slideLayouts/_rels/slideLayout13.xml.rels" ContentType="application/vnd.openxmlformats-package.relationships+xml"/>
  <Override PartName="/ppt/slideLayouts/_rels/slideLayout42.xml.rels" ContentType="application/vnd.openxmlformats-package.relationships+xml"/>
  <Override PartName="/ppt/slideLayouts/_rels/slideLayout11.xml.rels" ContentType="application/vnd.openxmlformats-package.relationships+xml"/>
  <Override PartName="/ppt/slideLayouts/_rels/slideLayout29.xml.rels" ContentType="application/vnd.openxmlformats-package.relationships+xml"/>
  <Override PartName="/ppt/slideLayouts/_rels/slideLayout9.xml.rels" ContentType="application/vnd.openxmlformats-package.relationships+xml"/>
  <Override PartName="/ppt/slideLayouts/_rels/slideLayout27.xml.rels" ContentType="application/vnd.openxmlformats-package.relationships+xml"/>
  <Override PartName="/ppt/slideLayouts/_rels/slideLayout8.xml.rels" ContentType="application/vnd.openxmlformats-package.relationships+xml"/>
  <Override PartName="/ppt/slideLayouts/_rels/slideLayout56.xml.rels" ContentType="application/vnd.openxmlformats-package.relationships+xml"/>
  <Override PartName="/ppt/slideLayouts/_rels/slideLayout7.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4.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10.xml.rels" ContentType="application/vnd.openxmlformats-package.relationships+xml"/>
  <Override PartName="/ppt/slideLayouts/_rels/slideLayout6.xml.rels" ContentType="application/vnd.openxmlformats-package.relationships+xml"/>
  <Override PartName="/ppt/slideLayouts/_rels/slideLayout2.xml.rels" ContentType="application/vnd.openxmlformats-package.relationships+xml"/>
  <Override PartName="/ppt/slideLayouts/_rels/slideLayout12.xml.rels" ContentType="application/vnd.openxmlformats-package.relationships+xml"/>
  <Override PartName="/ppt/slideLayouts/_rels/slideLayout1.xml.rels" ContentType="application/vnd.openxmlformats-package.relationships+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2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media/image46.tiff" ContentType="image/tiff"/>
  <Override PartName="/ppt/media/image45.png" ContentType="image/png"/>
  <Override PartName="/ppt/media/image44.png" ContentType="image/png"/>
  <Override PartName="/ppt/media/image43.png" ContentType="image/png"/>
  <Override PartName="/ppt/media/image39.jpeg" ContentType="image/jpeg"/>
  <Override PartName="/ppt/media/image38.tiff" ContentType="image/tiff"/>
  <Override PartName="/ppt/media/image36.jpeg" ContentType="image/jpeg"/>
  <Override PartName="/ppt/media/image32.jpeg" ContentType="image/jpeg"/>
  <Override PartName="/ppt/media/image30.jpeg" ContentType="image/jpeg"/>
  <Override PartName="/ppt/media/image26.png" ContentType="image/png"/>
  <Override PartName="/ppt/media/image42.jpeg" ContentType="image/jpeg"/>
  <Override PartName="/ppt/media/image25.jpeg" ContentType="image/jpeg"/>
  <Override PartName="/ppt/media/image37.png" ContentType="image/png"/>
  <Override PartName="/ppt/media/image22.png" ContentType="image/png"/>
  <Override PartName="/ppt/media/image31.png" ContentType="image/png"/>
  <Override PartName="/ppt/media/image20.png" ContentType="image/png"/>
  <Override PartName="/ppt/media/image33.png" ContentType="image/png"/>
  <Override PartName="/ppt/media/image19.jpeg" ContentType="image/jpeg"/>
  <Override PartName="/ppt/media/image28.png" ContentType="image/png"/>
  <Override PartName="/ppt/media/image18.png" ContentType="image/png"/>
  <Override PartName="/ppt/media/image17.jpeg" ContentType="image/jpeg"/>
  <Override PartName="/ppt/media/image16.jpeg" ContentType="image/jpeg"/>
  <Override PartName="/ppt/media/image35.png" ContentType="image/png"/>
  <Override PartName="/ppt/media/image12.png" ContentType="image/png"/>
  <Override PartName="/ppt/media/image15.jpeg" ContentType="image/jpeg"/>
  <Override PartName="/ppt/media/image23.jpeg" ContentType="image/jpeg"/>
  <Override PartName="/ppt/media/image13.png" ContentType="image/png"/>
  <Override PartName="/ppt/media/image21.jpeg" ContentType="image/jpeg"/>
  <Override PartName="/ppt/media/image11.png" ContentType="image/png"/>
  <Override PartName="/ppt/media/image40.jpeg" ContentType="image/jpeg"/>
  <Override PartName="/ppt/media/image9.png" ContentType="image/png"/>
  <Override PartName="/ppt/media/image8.png" ContentType="image/png"/>
  <Override PartName="/ppt/media/image29.png" ContentType="image/png"/>
  <Override PartName="/ppt/media/image41.jpeg" ContentType="image/jpeg"/>
  <Override PartName="/ppt/media/image7.jpeg" ContentType="image/jpeg"/>
  <Override PartName="/ppt/media/image24.png" ContentType="image/png"/>
  <Override PartName="/ppt/media/image6.png" ContentType="image/png"/>
  <Override PartName="/ppt/media/image10.jpeg" ContentType="image/jpeg"/>
  <Override PartName="/ppt/media/image34.jpeg" ContentType="image/jpeg"/>
  <Override PartName="/ppt/media/image5.png" ContentType="image/png"/>
  <Override PartName="/ppt/media/image27.jpeg" ContentType="image/jpeg"/>
  <Override PartName="/ppt/media/image4.jpeg" ContentType="image/jpeg"/>
  <Override PartName="/ppt/media/image14.png" ContentType="image/png"/>
  <Override PartName="/ppt/media/image3.png" ContentType="image/png"/>
  <Override PartName="/ppt/media/image47.png" ContentType="image/png"/>
  <Override PartName="/ppt/media/image2.png" ContentType="image/png"/>
  <Override PartName="/ppt/media/image1.jpeg" ContentType="image/jpeg"/>
  <Override PartName="/ppt/slideMasters/_rels/slideMaster5.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4.xml.rels" ContentType="application/vnd.openxmlformats-package.relationships+xml"/>
  <Override PartName="/ppt/slideMasters/_rels/slideMaster1.xml.rels" ContentType="application/vnd.openxmlformats-package.relationships+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 id="214748370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
</Relationships>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b="1" sz="1300">
                <a:solidFill>
                  <a:srgbClr val="000000"/>
                </a:solidFill>
                <a:latin typeface="Arial"/>
                <a:ea typeface="DejaVu Sans"/>
              </a:rPr>
              <a:t>NPOC MEMBERSHIP STATISTICS PER REGION</a:t>
            </a:r>
          </a:p>
        </c:rich>
      </c:tx>
      <c:layout/>
    </c:title>
    <c:view3D>
      <c:rotX val="270"/>
      <c:rotY val="0"/>
      <c:rAngAx val="0"/>
      <c:perspective val="10"/>
    </c:view3D>
    <c:floor>
      <c:spPr>
        <a:solidFill>
          <a:srgbClr val="d9d9d9"/>
        </a:solidFill>
        <a:ln>
          <a:noFill/>
        </a:ln>
      </c:spPr>
    </c:floor>
    <c:backWall>
      <c:spPr>
        <a:solidFill>
          <a:srgbClr val="d9d9d9"/>
        </a:solidFill>
        <a:ln>
          <a:noFill/>
        </a:ln>
      </c:spPr>
    </c:backWall>
    <c:plotArea>
      <c:layout/>
      <c:pie3DChart>
        <c:varyColors val="1"/>
        <c:ser>
          <c:idx val="0"/>
          <c:order val="0"/>
          <c:tx>
            <c:strRef>
              <c:f>label 0</c:f>
              <c:strCache>
                <c:ptCount val="1"/>
                <c:pt idx="0">
                  <c:v>16 12 15 7 13 2</c:v>
                </c:pt>
              </c:strCache>
            </c:strRef>
          </c:tx>
          <c:spPr>
            <a:solidFill>
              <a:srgbClr val="004586"/>
            </a:solidFill>
            <a:ln>
              <a:noFill/>
            </a:ln>
          </c:spPr>
          <c:explosion val="0"/>
          <c:dPt>
            <c:idx val="0"/>
            <c:spPr>
              <a:solidFill>
                <a:srgbClr val="004586"/>
              </a:solidFill>
              <a:ln>
                <a:noFill/>
              </a:ln>
            </c:spPr>
          </c:dPt>
          <c:dPt>
            <c:idx val="1"/>
            <c:spPr>
              <a:solidFill>
                <a:srgbClr val="ff420e"/>
              </a:solidFill>
              <a:ln>
                <a:noFill/>
              </a:ln>
            </c:spPr>
          </c:dPt>
          <c:dPt>
            <c:idx val="2"/>
            <c:spPr>
              <a:solidFill>
                <a:srgbClr val="ffd320"/>
              </a:solidFill>
              <a:ln>
                <a:noFill/>
              </a:ln>
            </c:spPr>
          </c:dPt>
          <c:dPt>
            <c:idx val="3"/>
            <c:spPr>
              <a:solidFill>
                <a:srgbClr val="579d1c"/>
              </a:solidFill>
              <a:ln>
                <a:noFill/>
              </a:ln>
            </c:spPr>
          </c:dPt>
          <c:dPt>
            <c:idx val="4"/>
            <c:spPr>
              <a:solidFill>
                <a:srgbClr val="7e0021"/>
              </a:solidFill>
              <a:ln>
                <a:noFill/>
              </a:ln>
            </c:spPr>
          </c:dPt>
          <c:dPt>
            <c:idx val="5"/>
            <c:spPr>
              <a:solidFill>
                <a:srgbClr val="83caff"/>
              </a:solidFill>
              <a:ln>
                <a:noFill/>
              </a:ln>
            </c:spPr>
          </c:dPt>
          <c:dLbls>
            <c:dLbl>
              <c:idx val="0"/>
              <c:dLblPos val="bestFit"/>
              <c:showLegendKey val="0"/>
              <c:showVal val="1"/>
              <c:showCatName val="0"/>
              <c:showSerName val="0"/>
              <c:showPercent val="0"/>
              <c:separator> </c:separator>
            </c:dLbl>
            <c:dLbl>
              <c:idx val="1"/>
              <c:dLblPos val="bestFit"/>
              <c:showLegendKey val="0"/>
              <c:showVal val="1"/>
              <c:showCatName val="0"/>
              <c:showSerName val="0"/>
              <c:showPercent val="0"/>
              <c:separator> </c:separator>
            </c:dLbl>
            <c:dLbl>
              <c:idx val="2"/>
              <c:dLblPos val="bestFit"/>
              <c:showLegendKey val="0"/>
              <c:showVal val="1"/>
              <c:showCatName val="0"/>
              <c:showSerName val="0"/>
              <c:showPercent val="0"/>
              <c:separator> </c:separator>
            </c:dLbl>
            <c:dLbl>
              <c:idx val="3"/>
              <c:dLblPos val="bestFit"/>
              <c:showLegendKey val="0"/>
              <c:showVal val="1"/>
              <c:showCatName val="0"/>
              <c:showSerName val="0"/>
              <c:showPercent val="0"/>
              <c:separator> </c:separator>
            </c:dLbl>
            <c:dLbl>
              <c:idx val="4"/>
              <c:dLblPos val="bestFit"/>
              <c:showLegendKey val="0"/>
              <c:showVal val="1"/>
              <c:showCatName val="0"/>
              <c:showSerName val="0"/>
              <c:showPercent val="0"/>
              <c:separator> </c:separator>
            </c:dLbl>
            <c:dLbl>
              <c:idx val="5"/>
              <c:dLblPos val="bestFit"/>
              <c:showLegendKey val="0"/>
              <c:showVal val="1"/>
              <c:showCatName val="0"/>
              <c:showSerName val="0"/>
              <c:showPercent val="0"/>
              <c:separator> </c:separator>
            </c:dLbl>
            <c:showLegendKey val="0"/>
            <c:showVal val="1"/>
            <c:showCatName val="0"/>
            <c:showSerName val="0"/>
            <c:showPercent val="0"/>
          </c:dLbls>
          <c:cat>
            <c:strRef>
              <c:f>categories</c:f>
              <c:strCache>
                <c:ptCount val="6"/>
                <c:pt idx="0">
                  <c:v>Africa</c:v>
                </c:pt>
                <c:pt idx="1">
                  <c:v>Asia Pacific</c:v>
                </c:pt>
                <c:pt idx="2">
                  <c:v>Europe</c:v>
                </c:pt>
                <c:pt idx="3">
                  <c:v>Latin American &amp; Caribbean</c:v>
                </c:pt>
                <c:pt idx="4">
                  <c:v>North America</c:v>
                </c:pt>
                <c:pt idx="5">
                  <c:v>Unspecified</c:v>
                </c:pt>
              </c:strCache>
            </c:strRef>
          </c:cat>
          <c:val>
            <c:numRef>
              <c:f>0</c:f>
              <c:numCache>
                <c:formatCode>General</c:formatCode>
                <c:ptCount val="6"/>
                <c:pt idx="0">
                  <c:v>16</c:v>
                </c:pt>
                <c:pt idx="1">
                  <c:v>12</c:v>
                </c:pt>
                <c:pt idx="2">
                  <c:v>15</c:v>
                </c:pt>
                <c:pt idx="3">
                  <c:v>7</c:v>
                </c:pt>
                <c:pt idx="4">
                  <c:v>13</c:v>
                </c:pt>
                <c:pt idx="5">
                  <c:v>2</c:v>
                </c:pt>
              </c:numCache>
            </c:numRef>
          </c:val>
        </c:ser>
      </c:pie3DChart>
      <c:spPr>
        <a:solidFill>
          <a:srgbClr val="d9d9d9"/>
        </a:solidFill>
        <a:ln>
          <a:noFill/>
        </a:ln>
      </c:spPr>
    </c:plotArea>
    <c:legend>
      <c:legendPos val="r"/>
      <c:overlay val="0"/>
      <c:spPr>
        <a:noFill/>
        <a:ln>
          <a:noFill/>
        </a:ln>
      </c:spPr>
    </c:legend>
    <c:plotVisOnly val="1"/>
  </c:chart>
  <c:spPr>
    <a:solidFill>
      <a:srgbClr val="ffffff"/>
    </a:solidFill>
    <a:ln>
      <a:noFill/>
    </a:ln>
  </c:spPr>
</c:chartSpace>
</file>

<file path=ppt/notesMasters/_rels/notesMaster1.xml.rels><?xml version="1.0" encoding="UTF-8"?>
<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1" name="PlaceHolder 1"/>
          <p:cNvSpPr>
            <a:spLocks noGrp="1"/>
          </p:cNvSpPr>
          <p:nvPr>
            <p:ph type="body"/>
          </p:nvPr>
        </p:nvSpPr>
        <p:spPr>
          <a:xfrm>
            <a:off x="756000" y="5078520"/>
            <a:ext cx="6047640" cy="4811040"/>
          </a:xfrm>
          <a:prstGeom prst="rect">
            <a:avLst/>
          </a:prstGeom>
        </p:spPr>
        <p:txBody>
          <a:bodyPr lIns="0" rIns="0" tIns="0" bIns="0"/>
          <a:p>
            <a:r>
              <a:rPr lang="fr-FR" sz="2000">
                <a:latin typeface="Arial"/>
              </a:rPr>
              <a:t>Cliquez pour modifier le format des notes</a:t>
            </a:r>
            <a:endParaRPr/>
          </a:p>
        </p:txBody>
      </p:sp>
      <p:sp>
        <p:nvSpPr>
          <p:cNvPr id="182" name="PlaceHolder 2"/>
          <p:cNvSpPr>
            <a:spLocks noGrp="1"/>
          </p:cNvSpPr>
          <p:nvPr>
            <p:ph type="hdr"/>
          </p:nvPr>
        </p:nvSpPr>
        <p:spPr>
          <a:xfrm>
            <a:off x="0" y="0"/>
            <a:ext cx="3280680" cy="534240"/>
          </a:xfrm>
          <a:prstGeom prst="rect">
            <a:avLst/>
          </a:prstGeom>
        </p:spPr>
        <p:txBody>
          <a:bodyPr lIns="0" rIns="0" tIns="0" bIns="0"/>
          <a:p>
            <a:r>
              <a:rPr lang="fr-FR" sz="1400">
                <a:latin typeface="Times New Roman"/>
              </a:rPr>
              <a:t>&lt;en-tête&gt;</a:t>
            </a:r>
            <a:endParaRPr/>
          </a:p>
        </p:txBody>
      </p:sp>
      <p:sp>
        <p:nvSpPr>
          <p:cNvPr id="183" name="PlaceHolder 3"/>
          <p:cNvSpPr>
            <a:spLocks noGrp="1"/>
          </p:cNvSpPr>
          <p:nvPr>
            <p:ph type="dt"/>
          </p:nvPr>
        </p:nvSpPr>
        <p:spPr>
          <a:xfrm>
            <a:off x="4278960" y="0"/>
            <a:ext cx="3280680" cy="534240"/>
          </a:xfrm>
          <a:prstGeom prst="rect">
            <a:avLst/>
          </a:prstGeom>
        </p:spPr>
        <p:txBody>
          <a:bodyPr lIns="0" rIns="0" tIns="0" bIns="0"/>
          <a:p>
            <a:pPr algn="r"/>
            <a:r>
              <a:rPr lang="fr-FR" sz="1400">
                <a:latin typeface="Times New Roman"/>
              </a:rPr>
              <a:t>&lt;date/heure&gt;</a:t>
            </a:r>
            <a:endParaRPr/>
          </a:p>
        </p:txBody>
      </p:sp>
      <p:sp>
        <p:nvSpPr>
          <p:cNvPr id="184" name="PlaceHolder 4"/>
          <p:cNvSpPr>
            <a:spLocks noGrp="1"/>
          </p:cNvSpPr>
          <p:nvPr>
            <p:ph type="ftr"/>
          </p:nvPr>
        </p:nvSpPr>
        <p:spPr>
          <a:xfrm>
            <a:off x="0" y="10157400"/>
            <a:ext cx="3280680" cy="534240"/>
          </a:xfrm>
          <a:prstGeom prst="rect">
            <a:avLst/>
          </a:prstGeom>
        </p:spPr>
        <p:txBody>
          <a:bodyPr lIns="0" rIns="0" tIns="0" bIns="0" anchor="b"/>
          <a:p>
            <a:r>
              <a:rPr lang="fr-FR" sz="1400">
                <a:latin typeface="Times New Roman"/>
              </a:rPr>
              <a:t>&lt;pied de page&gt;</a:t>
            </a:r>
            <a:endParaRPr/>
          </a:p>
        </p:txBody>
      </p:sp>
      <p:sp>
        <p:nvSpPr>
          <p:cNvPr id="185" name="PlaceHolder 5"/>
          <p:cNvSpPr>
            <a:spLocks noGrp="1"/>
          </p:cNvSpPr>
          <p:nvPr>
            <p:ph type="sldNum"/>
          </p:nvPr>
        </p:nvSpPr>
        <p:spPr>
          <a:xfrm>
            <a:off x="4278960" y="10157400"/>
            <a:ext cx="3280680" cy="534240"/>
          </a:xfrm>
          <a:prstGeom prst="rect">
            <a:avLst/>
          </a:prstGeom>
        </p:spPr>
        <p:txBody>
          <a:bodyPr lIns="0" rIns="0" tIns="0" bIns="0" anchor="b"/>
          <a:p>
            <a:pPr algn="r"/>
            <a:fld id="{8FDD14FF-F678-4194-B9D9-852AD16CAFF8}" type="slidenum">
              <a:rPr lang="fr-FR" sz="1400">
                <a:latin typeface="Times New Roman"/>
              </a:rPr>
              <a:t>&lt;numéro&gt;</a:t>
            </a:fld>
            <a:endParaRPr/>
          </a:p>
        </p:txBody>
      </p:sp>
    </p:spTree>
  </p:cSld>
  <p:clrMap bg1="lt1" bg2="lt2" tx1="dk1" tx2="dk2" accent1="accent1" accent2="accent2" accent3="accent3" accent4="accent4" accent5="accent5" accent6="accent6" hlink="hlink" folHlink="folHlink"/>
</p:notesMaster>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4" name="PlaceHolder 1"/>
          <p:cNvSpPr>
            <a:spLocks noGrp="1"/>
          </p:cNvSpPr>
          <p:nvPr>
            <p:ph type="body"/>
          </p:nvPr>
        </p:nvSpPr>
        <p:spPr>
          <a:xfrm>
            <a:off x="987480" y="4583880"/>
            <a:ext cx="5033160" cy="4012920"/>
          </a:xfrm>
          <a:prstGeom prst="rect">
            <a:avLst/>
          </a:prstGeom>
        </p:spPr>
        <p:txBody>
          <a:bodyPr lIns="93240" rIns="93240" tIns="46440" bIns="46440"/>
          <a:p>
            <a:r>
              <a:rPr lang="fr-FR" sz="1200">
                <a:solidFill>
                  <a:srgbClr val="000000"/>
                </a:solidFill>
                <a:latin typeface="+mn-lt"/>
                <a:ea typeface="+mn-ea"/>
              </a:rPr>
              <a:t>[As you have already heard] NPOC is a constituency of the Non-Commercial Stakeholder Group (NCSG), which is part of the GNSO. This means that NPOC, as part of the NCSG, participates in the development of generic domain names policy by representing Non-for-Profit Operational Concerns.</a:t>
            </a:r>
            <a:endParaRPr/>
          </a:p>
          <a:p>
            <a:r>
              <a:rPr lang="fr-FR" sz="1200">
                <a:solidFill>
                  <a:srgbClr val="000000"/>
                </a:solidFill>
                <a:latin typeface="+mn-lt"/>
                <a:ea typeface="+mn-ea"/>
              </a:rPr>
              <a:t>All NGOs have one thing in common: they use or could use Internet as a critical resource to help them achieve their goals and missions, regardless of how they are organised. </a:t>
            </a:r>
            <a:endParaRPr/>
          </a:p>
          <a:p>
            <a:r>
              <a:rPr lang="fr-FR" sz="1200">
                <a:solidFill>
                  <a:srgbClr val="000000"/>
                </a:solidFill>
                <a:latin typeface="+mn-lt"/>
                <a:ea typeface="+mn-ea"/>
              </a:rPr>
              <a:t>If you want to have a web page on the Internet, the online home for your not-for-profit, NGO, or grassroots organisation, a domain name is your address on the Internet.  That name is how people find you, contact you and get to know you and work with you.  One of NPOC's core missions is to ensure that  not for profit organisations understand how to maintain and manage their domain name and any services that come with the name.</a:t>
            </a:r>
            <a:endParaRPr/>
          </a:p>
          <a:p>
            <a:r>
              <a:rPr lang="fr-FR" sz="1200">
                <a:solidFill>
                  <a:srgbClr val="000000"/>
                </a:solidFill>
                <a:latin typeface="+mn-lt"/>
                <a:ea typeface="+mn-ea"/>
              </a:rPr>
              <a:t>Given the importance and potential of the Internet and domain names, it is essential that NGOs participate in the policy-making debates and decisions in the development of the DNS. Some of the issues being discussed inside NPOC by its members include: NGOs Name Protection, Fraud and abuse in DNS, Internet and social development, DNS as a tool for NGOs, adoption of the Internet and use of the DNS by NGOs and civil society around the world, and DNS and human rights protection.</a:t>
            </a:r>
            <a:endParaRPr/>
          </a:p>
        </p:txBody>
      </p:sp>
      <p:sp>
        <p:nvSpPr>
          <p:cNvPr id="255" name="CustomShape 2"/>
          <p:cNvSpPr/>
          <p:nvPr/>
        </p:nvSpPr>
        <p:spPr>
          <a:xfrm>
            <a:off x="3970800" y="8830080"/>
            <a:ext cx="3035160" cy="462240"/>
          </a:xfrm>
          <a:prstGeom prst="rect">
            <a:avLst/>
          </a:prstGeom>
          <a:noFill/>
          <a:ln>
            <a:noFill/>
          </a:ln>
        </p:spPr>
        <p:txBody>
          <a:bodyPr lIns="93240" rIns="93240" tIns="46440" bIns="46440" anchor="b"/>
          <a:p>
            <a:pPr algn="r">
              <a:lnSpc>
                <a:spcPct val="100000"/>
              </a:lnSpc>
            </a:pPr>
            <a:fld id="{F7A9E8EA-CA5F-48B7-A441-E9CFD622BAB3}" type="slidenum">
              <a:rPr lang="fr-FR" sz="1200">
                <a:solidFill>
                  <a:srgbClr val="000000"/>
                </a:solidFill>
                <a:latin typeface="+mn-lt"/>
                <a:ea typeface="+mn-ea"/>
              </a:rPr>
              <a:t>&lt;numéro&gt;</a:t>
            </a:fld>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6" name="PlaceHolder 1"/>
          <p:cNvSpPr>
            <a:spLocks noGrp="1"/>
          </p:cNvSpPr>
          <p:nvPr>
            <p:ph type="body"/>
          </p:nvPr>
        </p:nvSpPr>
        <p:spPr>
          <a:xfrm>
            <a:off x="987480" y="4583880"/>
            <a:ext cx="5033160" cy="4012920"/>
          </a:xfrm>
          <a:prstGeom prst="rect">
            <a:avLst/>
          </a:prstGeom>
        </p:spPr>
        <p:txBody>
          <a:bodyPr lIns="93240" rIns="93240" tIns="46440" bIns="46440"/>
          <a:p>
            <a:pPr>
              <a:lnSpc>
                <a:spcPct val="100000"/>
              </a:lnSpc>
            </a:pPr>
            <a:r>
              <a:rPr lang="fr-FR" sz="1100">
                <a:solidFill>
                  <a:srgbClr val="000000"/>
                </a:solidFill>
                <a:latin typeface="Arial"/>
              </a:rPr>
              <a:t>NPOC focuses on the impact of DNS policies on the operational readiness and implementation of non-commercial missions and objectives. It aims to represent the operational concerns of not-for-profit and non-governmental organizations who have registered an Internet domain. Operational concerns include domain name registration, expansion of the DNS, fraud and abuse, using the DNS to provide and collect information and how the DNS can best serve their members and communities.  </a:t>
            </a:r>
            <a:endParaRPr/>
          </a:p>
          <a:p>
            <a:pPr>
              <a:lnSpc>
                <a:spcPct val="100000"/>
              </a:lnSpc>
            </a:pPr>
            <a:r>
              <a:rPr lang="fr-FR" sz="1100">
                <a:solidFill>
                  <a:srgbClr val="000000"/>
                </a:solidFill>
                <a:latin typeface="Arial"/>
              </a:rPr>
              <a:t>NPOC represents the operational concerns of non-for- profit organizations. If you are an NGO working on Internet rights, gender violence, environmental protection or tragedy relief, all NGOs have one thing in common: they use or could use Internet as a key resource to help achieve their goals and mission - to communicate, gather funds, coordinate efforts, build a community, define an Identity, give certainty and trust and lower significantly operational costs.</a:t>
            </a:r>
            <a:endParaRPr/>
          </a:p>
          <a:p>
            <a:pPr>
              <a:lnSpc>
                <a:spcPct val="100000"/>
              </a:lnSpc>
            </a:pPr>
            <a:r>
              <a:rPr lang="fr-FR" sz="1100">
                <a:solidFill>
                  <a:srgbClr val="000000"/>
                </a:solidFill>
                <a:latin typeface="Arial"/>
              </a:rPr>
              <a:t>Who should be involved with NPOC? Non-for-profit Organizations that; have primarily non-commercial purposes or have members that represent primarily non- commercial organizations (i.e., a Chamber of Commerce can't be in NPOC but an association of educators can be) and have a domain name. Our members come from all over the world, range from small grass roots NGOs to globally known charities.</a:t>
            </a:r>
            <a:endParaRPr/>
          </a:p>
          <a:p>
            <a:pPr>
              <a:lnSpc>
                <a:spcPct val="100000"/>
              </a:lnSpc>
            </a:pPr>
            <a:endParaRPr/>
          </a:p>
          <a:p>
            <a:pPr>
              <a:lnSpc>
                <a:spcPct val="100000"/>
              </a:lnSpc>
            </a:pPr>
            <a:endParaRPr/>
          </a:p>
        </p:txBody>
      </p:sp>
      <p:sp>
        <p:nvSpPr>
          <p:cNvPr id="257" name="CustomShape 2"/>
          <p:cNvSpPr/>
          <p:nvPr/>
        </p:nvSpPr>
        <p:spPr>
          <a:xfrm>
            <a:off x="3970800" y="8830080"/>
            <a:ext cx="3035160" cy="462240"/>
          </a:xfrm>
          <a:prstGeom prst="rect">
            <a:avLst/>
          </a:prstGeom>
          <a:noFill/>
          <a:ln>
            <a:noFill/>
          </a:ln>
        </p:spPr>
        <p:txBody>
          <a:bodyPr lIns="93240" rIns="93240" tIns="46440" bIns="46440" anchor="b"/>
          <a:p>
            <a:pPr algn="r">
              <a:lnSpc>
                <a:spcPct val="100000"/>
              </a:lnSpc>
            </a:pPr>
            <a:fld id="{5A744398-CC24-4676-9AA9-F94C9C2691B7}" type="slidenum">
              <a:rPr lang="fr-FR" sz="1200">
                <a:solidFill>
                  <a:srgbClr val="000000"/>
                </a:solidFill>
                <a:latin typeface="+mn-lt"/>
                <a:ea typeface="+mn-ea"/>
              </a:rPr>
              <a:t>&lt;numéro&gt;</a:t>
            </a:fld>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8" name="PlaceHolder 1"/>
          <p:cNvSpPr>
            <a:spLocks noGrp="1"/>
          </p:cNvSpPr>
          <p:nvPr>
            <p:ph type="body"/>
          </p:nvPr>
        </p:nvSpPr>
        <p:spPr>
          <a:xfrm>
            <a:off x="987480" y="4415760"/>
            <a:ext cx="5033160" cy="4181040"/>
          </a:xfrm>
          <a:prstGeom prst="rect">
            <a:avLst/>
          </a:prstGeom>
        </p:spPr>
        <p:txBody>
          <a:bodyPr lIns="93240" rIns="93240" tIns="46440" bIns="46440"/>
          <a:p>
            <a:pPr>
              <a:lnSpc>
                <a:spcPct val="100000"/>
              </a:lnSpc>
            </a:pPr>
            <a:r>
              <a:rPr lang="fr-FR" sz="1000">
                <a:latin typeface="Source Sans Pro"/>
              </a:rPr>
              <a:t>The operational of not-for-profit organizations, particularly grass-roots NGOs. Raising awareness of NGOs about the value of using the Domain Name System to create a distinct and independent presence on the Internet, starting with the management of their domain name and identity online.  Having the capacity to use the Domain Name System/Internet to further their missions. Civil society has conducted research to identify problems faced by not-for-profits, and is developing capacity raising programs.</a:t>
            </a:r>
            <a:endParaRPr/>
          </a:p>
          <a:p>
            <a:pPr>
              <a:lnSpc>
                <a:spcPct val="100000"/>
              </a:lnSpc>
            </a:pPr>
            <a:r>
              <a:rPr lang="fr-FR" sz="1000">
                <a:latin typeface="Source Sans Pro"/>
              </a:rPr>
              <a:t>Expand – transition, etc</a:t>
            </a:r>
            <a:endParaRPr/>
          </a:p>
        </p:txBody>
      </p:sp>
      <p:sp>
        <p:nvSpPr>
          <p:cNvPr id="259" name="CustomShape 2"/>
          <p:cNvSpPr/>
          <p:nvPr/>
        </p:nvSpPr>
        <p:spPr>
          <a:xfrm>
            <a:off x="3970800" y="8830080"/>
            <a:ext cx="3035160" cy="462240"/>
          </a:xfrm>
          <a:prstGeom prst="rect">
            <a:avLst/>
          </a:prstGeom>
          <a:noFill/>
          <a:ln>
            <a:noFill/>
          </a:ln>
        </p:spPr>
        <p:txBody>
          <a:bodyPr lIns="93240" rIns="93240" tIns="46440" bIns="46440" anchor="b"/>
          <a:p>
            <a:pPr algn="r">
              <a:lnSpc>
                <a:spcPct val="100000"/>
              </a:lnSpc>
            </a:pPr>
            <a:fld id="{43F20C22-E602-4E1E-9D32-093FC1F38F52}" type="slidenum">
              <a:rPr lang="fr-FR" sz="1200">
                <a:solidFill>
                  <a:srgbClr val="000000"/>
                </a:solidFill>
                <a:latin typeface="+mn-lt"/>
                <a:ea typeface="+mn-ea"/>
              </a:rPr>
              <a:t>&lt;numéro&gt;</a:t>
            </a:fld>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0" name="PlaceHolder 1"/>
          <p:cNvSpPr>
            <a:spLocks noGrp="1"/>
          </p:cNvSpPr>
          <p:nvPr>
            <p:ph type="body"/>
          </p:nvPr>
        </p:nvSpPr>
        <p:spPr>
          <a:xfrm>
            <a:off x="700920" y="4415760"/>
            <a:ext cx="5605920" cy="4181040"/>
          </a:xfrm>
          <a:prstGeom prst="rect">
            <a:avLst/>
          </a:prstGeom>
        </p:spPr>
        <p:txBody>
          <a:bodyPr lIns="93240" rIns="93240" tIns="46440" bIns="46440"/>
          <a:p>
            <a:pPr>
              <a:lnSpc>
                <a:spcPct val="100000"/>
              </a:lnSpc>
            </a:pPr>
            <a:r>
              <a:rPr lang="fr-FR" sz="1400">
                <a:solidFill>
                  <a:srgbClr val="000000"/>
                </a:solidFill>
                <a:latin typeface="Arial"/>
              </a:rPr>
              <a:t>(2 members pending correct?)  June, 2008, the ICANN Board made recommendations on how to improve the operations and structure of the GNSO. One recommendation was the development of new GNSO constituencies.  NPOC was the only new constituency to be created in</a:t>
            </a:r>
            <a:r>
              <a:rPr lang="fr-FR" sz="1400">
                <a:solidFill>
                  <a:srgbClr val="000000"/>
                </a:solidFill>
                <a:latin typeface="Source Sans Pro"/>
              </a:rPr>
              <a:t> response to this general program to improve the operations and structure of the GNSO.</a:t>
            </a:r>
            <a:endParaRPr/>
          </a:p>
          <a:p>
            <a:pPr>
              <a:lnSpc>
                <a:spcPct val="100000"/>
              </a:lnSpc>
            </a:pPr>
            <a:endParaRPr/>
          </a:p>
          <a:p>
            <a:pPr>
              <a:lnSpc>
                <a:spcPct val="100000"/>
              </a:lnSpc>
            </a:pPr>
            <a:endParaRPr/>
          </a:p>
          <a:p>
            <a:pPr>
              <a:lnSpc>
                <a:spcPct val="100000"/>
              </a:lnSpc>
            </a:pPr>
            <a:endParaRPr/>
          </a:p>
        </p:txBody>
      </p:sp>
      <p:sp>
        <p:nvSpPr>
          <p:cNvPr id="261" name="CustomShape 2"/>
          <p:cNvSpPr/>
          <p:nvPr/>
        </p:nvSpPr>
        <p:spPr>
          <a:xfrm>
            <a:off x="3970800" y="8830080"/>
            <a:ext cx="3035160" cy="462240"/>
          </a:xfrm>
          <a:prstGeom prst="rect">
            <a:avLst/>
          </a:prstGeom>
          <a:noFill/>
          <a:ln>
            <a:noFill/>
          </a:ln>
        </p:spPr>
        <p:txBody>
          <a:bodyPr lIns="93240" rIns="93240" tIns="46440" bIns="46440" anchor="b"/>
          <a:p>
            <a:pPr algn="r">
              <a:lnSpc>
                <a:spcPct val="100000"/>
              </a:lnSpc>
            </a:pPr>
            <a:fld id="{64AE6C03-DDE0-43CE-95C6-DB9626D07F33}" type="slidenum">
              <a:rPr lang="fr-FR" sz="1200">
                <a:solidFill>
                  <a:srgbClr val="000000"/>
                </a:solidFill>
                <a:latin typeface="+mn-lt"/>
                <a:ea typeface="+mn-ea"/>
              </a:rPr>
              <a:t>&lt;numéro&gt;</a:t>
            </a:fld>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2" name="PlaceHolder 1"/>
          <p:cNvSpPr>
            <a:spLocks noGrp="1"/>
          </p:cNvSpPr>
          <p:nvPr>
            <p:ph type="body"/>
          </p:nvPr>
        </p:nvSpPr>
        <p:spPr>
          <a:xfrm>
            <a:off x="987480" y="4415760"/>
            <a:ext cx="5033160" cy="4181040"/>
          </a:xfrm>
          <a:prstGeom prst="rect">
            <a:avLst/>
          </a:prstGeom>
        </p:spPr>
        <p:txBody>
          <a:bodyPr lIns="93240" rIns="93240" tIns="46440" bIns="46440"/>
          <a:p>
            <a:pPr>
              <a:lnSpc>
                <a:spcPct val="100000"/>
              </a:lnSpc>
            </a:pPr>
            <a:r>
              <a:rPr lang="fr-FR" sz="1000">
                <a:latin typeface="Source Sans Pro"/>
              </a:rPr>
              <a:t>The operational of not-for-profit organizations, particularly grass-roots NGOs. Raising awareness of NGOs about the value of using the Domain Name System to create a distinct and independent presence on the Internet, starting with the management of their domain name and identity online.  Having the capacity to use the Domain Name System/Internet to further their missions. Civil society has conducted research to identify problems faced by not-for-profits, and is developing capacity raising programs.</a:t>
            </a:r>
            <a:endParaRPr/>
          </a:p>
          <a:p>
            <a:pPr>
              <a:lnSpc>
                <a:spcPct val="100000"/>
              </a:lnSpc>
            </a:pPr>
            <a:r>
              <a:rPr lang="fr-FR" sz="1000">
                <a:latin typeface="Source Sans Pro"/>
              </a:rPr>
              <a:t>Expand – transition, etc</a:t>
            </a:r>
            <a:endParaRPr/>
          </a:p>
        </p:txBody>
      </p:sp>
      <p:sp>
        <p:nvSpPr>
          <p:cNvPr id="263" name="CustomShape 2"/>
          <p:cNvSpPr/>
          <p:nvPr/>
        </p:nvSpPr>
        <p:spPr>
          <a:xfrm>
            <a:off x="3970800" y="8830080"/>
            <a:ext cx="3035160" cy="462240"/>
          </a:xfrm>
          <a:prstGeom prst="rect">
            <a:avLst/>
          </a:prstGeom>
          <a:noFill/>
          <a:ln>
            <a:noFill/>
          </a:ln>
        </p:spPr>
        <p:txBody>
          <a:bodyPr lIns="93240" rIns="93240" tIns="46440" bIns="46440" anchor="b"/>
          <a:p>
            <a:pPr algn="r">
              <a:lnSpc>
                <a:spcPct val="100000"/>
              </a:lnSpc>
            </a:pPr>
            <a:fld id="{3E58D775-2FE5-4D24-A597-0B2422CC28CE}" type="slidenum">
              <a:rPr lang="fr-FR" sz="1200">
                <a:solidFill>
                  <a:srgbClr val="000000"/>
                </a:solidFill>
                <a:latin typeface="+mn-lt"/>
                <a:ea typeface="+mn-ea"/>
              </a:rPr>
              <a:t>&lt;numéro&gt;</a:t>
            </a:fld>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4" name="PlaceHolder 1"/>
          <p:cNvSpPr>
            <a:spLocks noGrp="1"/>
          </p:cNvSpPr>
          <p:nvPr>
            <p:ph type="body"/>
          </p:nvPr>
        </p:nvSpPr>
        <p:spPr>
          <a:xfrm>
            <a:off x="987480" y="4415760"/>
            <a:ext cx="5033160" cy="4181040"/>
          </a:xfrm>
          <a:prstGeom prst="rect">
            <a:avLst/>
          </a:prstGeom>
        </p:spPr>
        <p:txBody>
          <a:bodyPr lIns="93240" rIns="93240" tIns="46440" bIns="46440"/>
          <a:p>
            <a:pPr>
              <a:lnSpc>
                <a:spcPct val="100000"/>
              </a:lnSpc>
            </a:pPr>
            <a:r>
              <a:rPr lang="fr-FR" sz="1000">
                <a:latin typeface="Source Sans Pro"/>
              </a:rPr>
              <a:t>The operational of not-for-profit organizations, particularly grass-roots NGOs. Raising awareness of NGOs about the value of using the Domain Name System to create a distinct and independent presence on the Internet, starting with the management of their domain name and identity online.  Having the capacity to use the Domain Name System/Internet to further their missions. Civil society has conducted research to identify problems faced by not-for-profits, and is developing capacity raising programs.</a:t>
            </a:r>
            <a:endParaRPr/>
          </a:p>
          <a:p>
            <a:pPr>
              <a:lnSpc>
                <a:spcPct val="100000"/>
              </a:lnSpc>
            </a:pPr>
            <a:r>
              <a:rPr lang="fr-FR" sz="1000">
                <a:latin typeface="Source Sans Pro"/>
              </a:rPr>
              <a:t>Expand – transition, etc</a:t>
            </a:r>
            <a:endParaRPr/>
          </a:p>
        </p:txBody>
      </p:sp>
      <p:sp>
        <p:nvSpPr>
          <p:cNvPr id="265" name="CustomShape 2"/>
          <p:cNvSpPr/>
          <p:nvPr/>
        </p:nvSpPr>
        <p:spPr>
          <a:xfrm>
            <a:off x="3970800" y="8830080"/>
            <a:ext cx="3035160" cy="462240"/>
          </a:xfrm>
          <a:prstGeom prst="rect">
            <a:avLst/>
          </a:prstGeom>
          <a:noFill/>
          <a:ln>
            <a:noFill/>
          </a:ln>
        </p:spPr>
        <p:txBody>
          <a:bodyPr lIns="93240" rIns="93240" tIns="46440" bIns="46440" anchor="b"/>
          <a:p>
            <a:pPr algn="r">
              <a:lnSpc>
                <a:spcPct val="100000"/>
              </a:lnSpc>
            </a:pPr>
            <a:fld id="{D5C66BE6-53EB-470C-ABDD-047EF6612087}" type="slidenum">
              <a:rPr lang="fr-FR" sz="1200">
                <a:solidFill>
                  <a:srgbClr val="000000"/>
                </a:solidFill>
                <a:latin typeface="+mn-lt"/>
                <a:ea typeface="+mn-ea"/>
              </a:rPr>
              <a:t>&lt;numéro&gt;</a:t>
            </a:fld>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9.png"/>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 Id="rId3" Type="http://schemas.openxmlformats.org/officeDocument/2006/relationships/image" Target="../media/image12.png"/>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3.png"/><Relationship Id="rId3" Type="http://schemas.openxmlformats.org/officeDocument/2006/relationships/image" Target="../media/image14.png"/>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24"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25"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29"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30"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32" name="PlaceHolder 2"/>
          <p:cNvSpPr>
            <a:spLocks noGrp="1"/>
          </p:cNvSpPr>
          <p:nvPr>
            <p:ph type="body"/>
          </p:nvPr>
        </p:nvSpPr>
        <p:spPr>
          <a:xfrm>
            <a:off x="457200" y="1604520"/>
            <a:ext cx="8229240" cy="3977280"/>
          </a:xfrm>
          <a:prstGeom prst="rect">
            <a:avLst/>
          </a:prstGeom>
        </p:spPr>
        <p:txBody>
          <a:bodyPr lIns="0" rIns="0" tIns="0" bIns="0"/>
          <a:p>
            <a:endParaRPr/>
          </a:p>
        </p:txBody>
      </p:sp>
      <p:sp>
        <p:nvSpPr>
          <p:cNvPr id="33" name="PlaceHolder 3"/>
          <p:cNvSpPr>
            <a:spLocks noGrp="1"/>
          </p:cNvSpPr>
          <p:nvPr>
            <p:ph type="body"/>
          </p:nvPr>
        </p:nvSpPr>
        <p:spPr>
          <a:xfrm>
            <a:off x="457200" y="1604520"/>
            <a:ext cx="8229240" cy="3977280"/>
          </a:xfrm>
          <a:prstGeom prst="rect">
            <a:avLst/>
          </a:prstGeom>
        </p:spPr>
        <p:txBody>
          <a:bodyPr lIns="0" rIns="0" tIns="0" bIns="0"/>
          <a:p>
            <a:endParaRPr/>
          </a:p>
        </p:txBody>
      </p:sp>
      <p:pic>
        <p:nvPicPr>
          <p:cNvPr id="34" name="" descr=""/>
          <p:cNvPicPr/>
          <p:nvPr/>
        </p:nvPicPr>
        <p:blipFill>
          <a:blip r:embed="rId2"/>
          <a:stretch>
            <a:fillRect/>
          </a:stretch>
        </p:blipFill>
        <p:spPr>
          <a:xfrm>
            <a:off x="2079000" y="1604520"/>
            <a:ext cx="4984920" cy="3977280"/>
          </a:xfrm>
          <a:prstGeom prst="rect">
            <a:avLst/>
          </a:prstGeom>
          <a:ln>
            <a:noFill/>
          </a:ln>
        </p:spPr>
      </p:pic>
      <p:pic>
        <p:nvPicPr>
          <p:cNvPr id="35" name="" descr=""/>
          <p:cNvPicPr/>
          <p:nvPr/>
        </p:nvPicPr>
        <p:blipFill>
          <a:blip r:embed="rId3"/>
          <a:stretch>
            <a:fillRect/>
          </a:stretch>
        </p:blipFill>
        <p:spPr>
          <a:xfrm>
            <a:off x="2079000" y="1604520"/>
            <a:ext cx="4984920" cy="39772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39" name="PlaceHolder 2"/>
          <p:cNvSpPr>
            <a:spLocks noGrp="1"/>
          </p:cNvSpPr>
          <p:nvPr>
            <p:ph type="subTitle"/>
          </p:nvPr>
        </p:nvSpPr>
        <p:spPr>
          <a:xfrm>
            <a:off x="457200" y="1604520"/>
            <a:ext cx="8229240" cy="397764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41" name="PlaceHolder 2"/>
          <p:cNvSpPr>
            <a:spLocks noGrp="1"/>
          </p:cNvSpPr>
          <p:nvPr>
            <p:ph type="body"/>
          </p:nvPr>
        </p:nvSpPr>
        <p:spPr>
          <a:xfrm>
            <a:off x="457200" y="1604520"/>
            <a:ext cx="8229240" cy="397728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43"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44" name="PlaceHolder 3"/>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457200" y="273600"/>
            <a:ext cx="8229240" cy="530820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48"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49"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50" name="PlaceHolder 4"/>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3" name="PlaceHolder 2"/>
          <p:cNvSpPr>
            <a:spLocks noGrp="1"/>
          </p:cNvSpPr>
          <p:nvPr>
            <p:ph type="subTitle"/>
          </p:nvPr>
        </p:nvSpPr>
        <p:spPr>
          <a:xfrm>
            <a:off x="457200" y="1604520"/>
            <a:ext cx="8229240" cy="397764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52"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53"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54"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56"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57"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58"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60"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61"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63"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64"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65"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66"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68" name="PlaceHolder 2"/>
          <p:cNvSpPr>
            <a:spLocks noGrp="1"/>
          </p:cNvSpPr>
          <p:nvPr>
            <p:ph type="body"/>
          </p:nvPr>
        </p:nvSpPr>
        <p:spPr>
          <a:xfrm>
            <a:off x="457200" y="1604520"/>
            <a:ext cx="8229240" cy="3977280"/>
          </a:xfrm>
          <a:prstGeom prst="rect">
            <a:avLst/>
          </a:prstGeom>
        </p:spPr>
        <p:txBody>
          <a:bodyPr lIns="0" rIns="0" tIns="0" bIns="0"/>
          <a:p>
            <a:endParaRPr/>
          </a:p>
        </p:txBody>
      </p:sp>
      <p:sp>
        <p:nvSpPr>
          <p:cNvPr id="69" name="PlaceHolder 3"/>
          <p:cNvSpPr>
            <a:spLocks noGrp="1"/>
          </p:cNvSpPr>
          <p:nvPr>
            <p:ph type="body"/>
          </p:nvPr>
        </p:nvSpPr>
        <p:spPr>
          <a:xfrm>
            <a:off x="457200" y="1604520"/>
            <a:ext cx="8229240" cy="3977280"/>
          </a:xfrm>
          <a:prstGeom prst="rect">
            <a:avLst/>
          </a:prstGeom>
        </p:spPr>
        <p:txBody>
          <a:bodyPr lIns="0" rIns="0" tIns="0" bIns="0"/>
          <a:p>
            <a:endParaRPr/>
          </a:p>
        </p:txBody>
      </p:sp>
      <p:pic>
        <p:nvPicPr>
          <p:cNvPr id="70" name="" descr=""/>
          <p:cNvPicPr/>
          <p:nvPr/>
        </p:nvPicPr>
        <p:blipFill>
          <a:blip r:embed="rId2"/>
          <a:stretch>
            <a:fillRect/>
          </a:stretch>
        </p:blipFill>
        <p:spPr>
          <a:xfrm>
            <a:off x="2079000" y="1604520"/>
            <a:ext cx="4984920" cy="3977280"/>
          </a:xfrm>
          <a:prstGeom prst="rect">
            <a:avLst/>
          </a:prstGeom>
          <a:ln>
            <a:noFill/>
          </a:ln>
        </p:spPr>
      </p:pic>
      <p:pic>
        <p:nvPicPr>
          <p:cNvPr id="71" name="" descr=""/>
          <p:cNvPicPr/>
          <p:nvPr/>
        </p:nvPicPr>
        <p:blipFill>
          <a:blip r:embed="rId3"/>
          <a:stretch>
            <a:fillRect/>
          </a:stretch>
        </p:blipFill>
        <p:spPr>
          <a:xfrm>
            <a:off x="2079000" y="1604520"/>
            <a:ext cx="4984920" cy="397728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76" name="PlaceHolder 2"/>
          <p:cNvSpPr>
            <a:spLocks noGrp="1"/>
          </p:cNvSpPr>
          <p:nvPr>
            <p:ph type="subTitle"/>
          </p:nvPr>
        </p:nvSpPr>
        <p:spPr>
          <a:xfrm>
            <a:off x="457200" y="1604520"/>
            <a:ext cx="8229240" cy="3977640"/>
          </a:xfrm>
          <a:prstGeom prst="rect">
            <a:avLst/>
          </a:prstGeom>
        </p:spPr>
        <p:txBody>
          <a:bodyPr lIns="0" rIns="0" tIns="0" bIns="0" anchor="ctr"/>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78" name="PlaceHolder 2"/>
          <p:cNvSpPr>
            <a:spLocks noGrp="1"/>
          </p:cNvSpPr>
          <p:nvPr>
            <p:ph type="body"/>
          </p:nvPr>
        </p:nvSpPr>
        <p:spPr>
          <a:xfrm>
            <a:off x="457200" y="1604520"/>
            <a:ext cx="8229240" cy="3977280"/>
          </a:xfrm>
          <a:prstGeom prst="rect">
            <a:avLst/>
          </a:prstGeom>
        </p:spPr>
        <p:txBody>
          <a:bodyPr lIns="0" rIns="0" tIns="0" bIns="0"/>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80"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81" name="PlaceHolder 3"/>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5" name="PlaceHolder 2"/>
          <p:cNvSpPr>
            <a:spLocks noGrp="1"/>
          </p:cNvSpPr>
          <p:nvPr>
            <p:ph type="body"/>
          </p:nvPr>
        </p:nvSpPr>
        <p:spPr>
          <a:xfrm>
            <a:off x="457200" y="1604520"/>
            <a:ext cx="8229240" cy="3977280"/>
          </a:xfrm>
          <a:prstGeom prst="rect">
            <a:avLst/>
          </a:prstGeom>
        </p:spPr>
        <p:txBody>
          <a:bodyPr lIns="0" rIns="0" tIns="0" bIns="0"/>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83" name="PlaceHolder 1"/>
          <p:cNvSpPr>
            <a:spLocks noGrp="1"/>
          </p:cNvSpPr>
          <p:nvPr>
            <p:ph type="subTitle"/>
          </p:nvPr>
        </p:nvSpPr>
        <p:spPr>
          <a:xfrm>
            <a:off x="457200" y="273600"/>
            <a:ext cx="8229240" cy="5308200"/>
          </a:xfrm>
          <a:prstGeom prst="rect">
            <a:avLst/>
          </a:prstGeom>
        </p:spPr>
        <p:txBody>
          <a:bodyPr lIns="0" rIns="0" tIns="0" bIns="0" anchor="ctr"/>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85"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86"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87" name="PlaceHolder 4"/>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89"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90"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91"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93"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94"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95"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97"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98"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100"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01"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02"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103"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105" name="PlaceHolder 2"/>
          <p:cNvSpPr>
            <a:spLocks noGrp="1"/>
          </p:cNvSpPr>
          <p:nvPr>
            <p:ph type="body"/>
          </p:nvPr>
        </p:nvSpPr>
        <p:spPr>
          <a:xfrm>
            <a:off x="457200" y="1604520"/>
            <a:ext cx="8229240" cy="3977280"/>
          </a:xfrm>
          <a:prstGeom prst="rect">
            <a:avLst/>
          </a:prstGeom>
        </p:spPr>
        <p:txBody>
          <a:bodyPr lIns="0" rIns="0" tIns="0" bIns="0"/>
          <a:p>
            <a:endParaRPr/>
          </a:p>
        </p:txBody>
      </p:sp>
      <p:sp>
        <p:nvSpPr>
          <p:cNvPr id="106" name="PlaceHolder 3"/>
          <p:cNvSpPr>
            <a:spLocks noGrp="1"/>
          </p:cNvSpPr>
          <p:nvPr>
            <p:ph type="body"/>
          </p:nvPr>
        </p:nvSpPr>
        <p:spPr>
          <a:xfrm>
            <a:off x="457200" y="1604520"/>
            <a:ext cx="8229240" cy="3977280"/>
          </a:xfrm>
          <a:prstGeom prst="rect">
            <a:avLst/>
          </a:prstGeom>
        </p:spPr>
        <p:txBody>
          <a:bodyPr lIns="0" rIns="0" tIns="0" bIns="0"/>
          <a:p>
            <a:endParaRPr/>
          </a:p>
        </p:txBody>
      </p:sp>
      <p:pic>
        <p:nvPicPr>
          <p:cNvPr id="107" name="" descr=""/>
          <p:cNvPicPr/>
          <p:nvPr/>
        </p:nvPicPr>
        <p:blipFill>
          <a:blip r:embed="rId2"/>
          <a:stretch>
            <a:fillRect/>
          </a:stretch>
        </p:blipFill>
        <p:spPr>
          <a:xfrm>
            <a:off x="2079000" y="1604520"/>
            <a:ext cx="4984920" cy="3977280"/>
          </a:xfrm>
          <a:prstGeom prst="rect">
            <a:avLst/>
          </a:prstGeom>
          <a:ln>
            <a:noFill/>
          </a:ln>
        </p:spPr>
      </p:pic>
      <p:pic>
        <p:nvPicPr>
          <p:cNvPr id="108" name="" descr=""/>
          <p:cNvPicPr/>
          <p:nvPr/>
        </p:nvPicPr>
        <p:blipFill>
          <a:blip r:embed="rId3"/>
          <a:stretch>
            <a:fillRect/>
          </a:stretch>
        </p:blipFill>
        <p:spPr>
          <a:xfrm>
            <a:off x="2079000" y="1604520"/>
            <a:ext cx="4984920" cy="3977280"/>
          </a:xfrm>
          <a:prstGeom prst="rect">
            <a:avLst/>
          </a:prstGeom>
          <a:ln>
            <a:noFill/>
          </a:ln>
        </p:spPr>
      </p:pic>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112" name="PlaceHolder 2"/>
          <p:cNvSpPr>
            <a:spLocks noGrp="1"/>
          </p:cNvSpPr>
          <p:nvPr>
            <p:ph type="subTitle"/>
          </p:nvPr>
        </p:nvSpPr>
        <p:spPr>
          <a:xfrm>
            <a:off x="457200" y="1604520"/>
            <a:ext cx="8229240" cy="3977640"/>
          </a:xfrm>
          <a:prstGeom prst="rect">
            <a:avLst/>
          </a:prstGeom>
        </p:spPr>
        <p:txBody>
          <a:bodyPr lIns="0" rIns="0" tIns="0" bIns="0" anchor="ctr"/>
          <a:p>
            <a:pPr algn="ctr"/>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114" name="PlaceHolder 2"/>
          <p:cNvSpPr>
            <a:spLocks noGrp="1"/>
          </p:cNvSpPr>
          <p:nvPr>
            <p:ph type="body"/>
          </p:nvPr>
        </p:nvSpPr>
        <p:spPr>
          <a:xfrm>
            <a:off x="457200" y="1604520"/>
            <a:ext cx="8229240" cy="397728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7"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8" name="PlaceHolder 3"/>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116"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117" name="PlaceHolder 3"/>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19" name="PlaceHolder 1"/>
          <p:cNvSpPr>
            <a:spLocks noGrp="1"/>
          </p:cNvSpPr>
          <p:nvPr>
            <p:ph type="subTitle"/>
          </p:nvPr>
        </p:nvSpPr>
        <p:spPr>
          <a:xfrm>
            <a:off x="457200" y="273600"/>
            <a:ext cx="8229240" cy="5308200"/>
          </a:xfrm>
          <a:prstGeom prst="rect">
            <a:avLst/>
          </a:prstGeom>
        </p:spPr>
        <p:txBody>
          <a:bodyPr lIns="0" rIns="0" tIns="0" bIns="0" anchor="ctr"/>
          <a:p>
            <a:pPr algn="ctr"/>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121"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22"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123" name="PlaceHolder 4"/>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125"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126"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27"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129"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30"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31"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133"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134"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136"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37"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38"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139"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141" name="PlaceHolder 2"/>
          <p:cNvSpPr>
            <a:spLocks noGrp="1"/>
          </p:cNvSpPr>
          <p:nvPr>
            <p:ph type="body"/>
          </p:nvPr>
        </p:nvSpPr>
        <p:spPr>
          <a:xfrm>
            <a:off x="457200" y="1604520"/>
            <a:ext cx="8229240" cy="3977280"/>
          </a:xfrm>
          <a:prstGeom prst="rect">
            <a:avLst/>
          </a:prstGeom>
        </p:spPr>
        <p:txBody>
          <a:bodyPr lIns="0" rIns="0" tIns="0" bIns="0"/>
          <a:p>
            <a:endParaRPr/>
          </a:p>
        </p:txBody>
      </p:sp>
      <p:sp>
        <p:nvSpPr>
          <p:cNvPr id="142" name="PlaceHolder 3"/>
          <p:cNvSpPr>
            <a:spLocks noGrp="1"/>
          </p:cNvSpPr>
          <p:nvPr>
            <p:ph type="body"/>
          </p:nvPr>
        </p:nvSpPr>
        <p:spPr>
          <a:xfrm>
            <a:off x="457200" y="1604520"/>
            <a:ext cx="8229240" cy="3977280"/>
          </a:xfrm>
          <a:prstGeom prst="rect">
            <a:avLst/>
          </a:prstGeom>
        </p:spPr>
        <p:txBody>
          <a:bodyPr lIns="0" rIns="0" tIns="0" bIns="0"/>
          <a:p>
            <a:endParaRPr/>
          </a:p>
        </p:txBody>
      </p:sp>
      <p:pic>
        <p:nvPicPr>
          <p:cNvPr id="143" name="" descr=""/>
          <p:cNvPicPr/>
          <p:nvPr/>
        </p:nvPicPr>
        <p:blipFill>
          <a:blip r:embed="rId2"/>
          <a:stretch>
            <a:fillRect/>
          </a:stretch>
        </p:blipFill>
        <p:spPr>
          <a:xfrm>
            <a:off x="2079000" y="1604520"/>
            <a:ext cx="4984920" cy="3977280"/>
          </a:xfrm>
          <a:prstGeom prst="rect">
            <a:avLst/>
          </a:prstGeom>
          <a:ln>
            <a:noFill/>
          </a:ln>
        </p:spPr>
      </p:pic>
      <p:pic>
        <p:nvPicPr>
          <p:cNvPr id="144" name="" descr=""/>
          <p:cNvPicPr/>
          <p:nvPr/>
        </p:nvPicPr>
        <p:blipFill>
          <a:blip r:embed="rId3"/>
          <a:stretch>
            <a:fillRect/>
          </a:stretch>
        </p:blipFill>
        <p:spPr>
          <a:xfrm>
            <a:off x="2079000" y="1604520"/>
            <a:ext cx="4984920" cy="3977280"/>
          </a:xfrm>
          <a:prstGeom prst="rect">
            <a:avLst/>
          </a:prstGeom>
          <a:ln>
            <a:noFill/>
          </a:ln>
        </p:spPr>
      </p:pic>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148" name="PlaceHolder 2"/>
          <p:cNvSpPr>
            <a:spLocks noGrp="1"/>
          </p:cNvSpPr>
          <p:nvPr>
            <p:ph type="subTitle"/>
          </p:nvPr>
        </p:nvSpPr>
        <p:spPr>
          <a:xfrm>
            <a:off x="457200" y="1604520"/>
            <a:ext cx="8229240" cy="3977640"/>
          </a:xfrm>
          <a:prstGeom prst="rect">
            <a:avLst/>
          </a:prstGeom>
        </p:spPr>
        <p:txBody>
          <a:bodyPr lIns="0" rIns="0" tIns="0" bIns="0" anchor="ctr"/>
          <a:p>
            <a:pPr algn="ctr"/>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150" name="PlaceHolder 2"/>
          <p:cNvSpPr>
            <a:spLocks noGrp="1"/>
          </p:cNvSpPr>
          <p:nvPr>
            <p:ph type="body"/>
          </p:nvPr>
        </p:nvSpPr>
        <p:spPr>
          <a:xfrm>
            <a:off x="457200" y="1604520"/>
            <a:ext cx="8229240" cy="3977280"/>
          </a:xfrm>
          <a:prstGeom prst="rect">
            <a:avLst/>
          </a:prstGeom>
        </p:spPr>
        <p:txBody>
          <a:bodyPr lIns="0" rIns="0" tIns="0" bIns="0"/>
          <a:p>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152"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153" name="PlaceHolder 3"/>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55" name="PlaceHolder 1"/>
          <p:cNvSpPr>
            <a:spLocks noGrp="1"/>
          </p:cNvSpPr>
          <p:nvPr>
            <p:ph type="subTitle"/>
          </p:nvPr>
        </p:nvSpPr>
        <p:spPr>
          <a:xfrm>
            <a:off x="457200" y="273600"/>
            <a:ext cx="8229240" cy="5308200"/>
          </a:xfrm>
          <a:prstGeom prst="rect">
            <a:avLst/>
          </a:prstGeom>
        </p:spPr>
        <p:txBody>
          <a:bodyPr lIns="0" rIns="0" tIns="0" bIns="0" anchor="ctr"/>
          <a:p>
            <a:pPr algn="ctr"/>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157"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58"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159" name="PlaceHolder 4"/>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161"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162"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63"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165"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66"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67"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169"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170"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172"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73"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74"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175"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8200"/>
          </a:xfrm>
          <a:prstGeom prst="rect">
            <a:avLst/>
          </a:prstGeom>
        </p:spPr>
        <p:txBody>
          <a:bodyPr lIns="0" rIns="0" tIns="0" bIns="0" anchor="ctr"/>
          <a:p>
            <a:pPr algn="ctr"/>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177" name="PlaceHolder 2"/>
          <p:cNvSpPr>
            <a:spLocks noGrp="1"/>
          </p:cNvSpPr>
          <p:nvPr>
            <p:ph type="body"/>
          </p:nvPr>
        </p:nvSpPr>
        <p:spPr>
          <a:xfrm>
            <a:off x="457200" y="1604520"/>
            <a:ext cx="8229240" cy="3977280"/>
          </a:xfrm>
          <a:prstGeom prst="rect">
            <a:avLst/>
          </a:prstGeom>
        </p:spPr>
        <p:txBody>
          <a:bodyPr lIns="0" rIns="0" tIns="0" bIns="0"/>
          <a:p>
            <a:endParaRPr/>
          </a:p>
        </p:txBody>
      </p:sp>
      <p:sp>
        <p:nvSpPr>
          <p:cNvPr id="178" name="PlaceHolder 3"/>
          <p:cNvSpPr>
            <a:spLocks noGrp="1"/>
          </p:cNvSpPr>
          <p:nvPr>
            <p:ph type="body"/>
          </p:nvPr>
        </p:nvSpPr>
        <p:spPr>
          <a:xfrm>
            <a:off x="457200" y="1604520"/>
            <a:ext cx="8229240" cy="3977280"/>
          </a:xfrm>
          <a:prstGeom prst="rect">
            <a:avLst/>
          </a:prstGeom>
        </p:spPr>
        <p:txBody>
          <a:bodyPr lIns="0" rIns="0" tIns="0" bIns="0"/>
          <a:p>
            <a:endParaRPr/>
          </a:p>
        </p:txBody>
      </p:sp>
      <p:pic>
        <p:nvPicPr>
          <p:cNvPr id="179" name="" descr=""/>
          <p:cNvPicPr/>
          <p:nvPr/>
        </p:nvPicPr>
        <p:blipFill>
          <a:blip r:embed="rId2"/>
          <a:stretch>
            <a:fillRect/>
          </a:stretch>
        </p:blipFill>
        <p:spPr>
          <a:xfrm>
            <a:off x="2079000" y="1604520"/>
            <a:ext cx="4984920" cy="3977280"/>
          </a:xfrm>
          <a:prstGeom prst="rect">
            <a:avLst/>
          </a:prstGeom>
          <a:ln>
            <a:noFill/>
          </a:ln>
        </p:spPr>
      </p:pic>
      <p:pic>
        <p:nvPicPr>
          <p:cNvPr id="180" name="" descr=""/>
          <p:cNvPicPr/>
          <p:nvPr/>
        </p:nvPicPr>
        <p:blipFill>
          <a:blip r:embed="rId3"/>
          <a:stretch>
            <a:fillRect/>
          </a:stretch>
        </p:blipFill>
        <p:spPr>
          <a:xfrm>
            <a:off x="2079000" y="1604520"/>
            <a:ext cx="4984920" cy="3977280"/>
          </a:xfrm>
          <a:prstGeom prst="rect">
            <a:avLst/>
          </a:prstGeom>
          <a:ln>
            <a:noFill/>
          </a:ln>
        </p:spPr>
      </p:pic>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12"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3"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14" name="PlaceHolder 4"/>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16"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17"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8"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20"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22"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7.jpe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0.jpe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9240" cy="1144800"/>
          </a:xfrm>
          <a:prstGeom prst="rect">
            <a:avLst/>
          </a:prstGeom>
        </p:spPr>
        <p:txBody>
          <a:bodyPr lIns="0" rIns="0" tIns="0" bIns="0" anchor="ctr"/>
          <a:p>
            <a:pPr algn="ctr"/>
            <a:r>
              <a:rPr lang="fr-FR" sz="4400">
                <a:latin typeface="Arial"/>
              </a:rPr>
              <a:t>Cliquez pour éditer le format du texte-titre</a:t>
            </a:r>
            <a:endParaRPr/>
          </a:p>
        </p:txBody>
      </p:sp>
      <p:sp>
        <p:nvSpPr>
          <p:cNvPr id="1" name="PlaceHolder 2"/>
          <p:cNvSpPr>
            <a:spLocks noGrp="1"/>
          </p:cNvSpPr>
          <p:nvPr>
            <p:ph type="body"/>
          </p:nvPr>
        </p:nvSpPr>
        <p:spPr>
          <a:xfrm>
            <a:off x="457200" y="1604520"/>
            <a:ext cx="8229240" cy="3977280"/>
          </a:xfrm>
          <a:prstGeom prst="rect">
            <a:avLst/>
          </a:prstGeom>
        </p:spPr>
        <p:txBody>
          <a:bodyPr lIns="0" rIns="0" tIns="0" bIns="0"/>
          <a:p>
            <a:pPr>
              <a:buSzPct val="45000"/>
              <a:buFont typeface="StarSymbol"/>
              <a:buChar char=""/>
            </a:pPr>
            <a:r>
              <a:rPr lang="fr-FR" sz="3200">
                <a:latin typeface="Arial"/>
              </a:rPr>
              <a:t>Cliquez pour éditer le format du plan de texte</a:t>
            </a:r>
            <a:endParaRPr/>
          </a:p>
          <a:p>
            <a:pPr lvl="1">
              <a:buSzPct val="75000"/>
              <a:buFont typeface="StarSymbol"/>
              <a:buChar char=""/>
            </a:pPr>
            <a:r>
              <a:rPr lang="fr-FR" sz="2800">
                <a:latin typeface="Arial"/>
              </a:rPr>
              <a:t>Second niveau de plan</a:t>
            </a:r>
            <a:endParaRPr/>
          </a:p>
          <a:p>
            <a:pPr lvl="2">
              <a:buSzPct val="45000"/>
              <a:buFont typeface="StarSymbol"/>
              <a:buChar char=""/>
            </a:pPr>
            <a:r>
              <a:rPr lang="fr-FR" sz="2400">
                <a:latin typeface="Arial"/>
              </a:rPr>
              <a:t>Troisième niveau de plan</a:t>
            </a:r>
            <a:endParaRPr/>
          </a:p>
          <a:p>
            <a:pPr lvl="3">
              <a:buSzPct val="75000"/>
              <a:buFont typeface="StarSymbol"/>
              <a:buChar char=""/>
            </a:pPr>
            <a:r>
              <a:rPr lang="fr-FR" sz="2000">
                <a:latin typeface="Arial"/>
              </a:rPr>
              <a:t>Quatrième niveau de plan</a:t>
            </a:r>
            <a:endParaRPr/>
          </a:p>
          <a:p>
            <a:pPr lvl="4">
              <a:buSzPct val="45000"/>
              <a:buFont typeface="StarSymbol"/>
              <a:buChar char=""/>
            </a:pPr>
            <a:r>
              <a:rPr lang="fr-FR" sz="2000">
                <a:latin typeface="Arial"/>
              </a:rPr>
              <a:t>Cinquième niveau de plan</a:t>
            </a:r>
            <a:endParaRPr/>
          </a:p>
          <a:p>
            <a:pPr lvl="5">
              <a:buSzPct val="45000"/>
              <a:buFont typeface="StarSymbol"/>
              <a:buChar char=""/>
            </a:pPr>
            <a:r>
              <a:rPr lang="fr-FR" sz="2000">
                <a:latin typeface="Arial"/>
              </a:rPr>
              <a:t>Sixième niveau de plan</a:t>
            </a:r>
            <a:endParaRPr/>
          </a:p>
          <a:p>
            <a:pPr lvl="6">
              <a:buSzPct val="45000"/>
              <a:buFont typeface="StarSymbol"/>
              <a:buChar char=""/>
            </a:pPr>
            <a:r>
              <a:rPr lang="fr-FR" sz="2000">
                <a:latin typeface="Arial"/>
              </a:rPr>
              <a:t>Septième niveau de plan</a:t>
            </a:r>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8880" cy="1144800"/>
          </a:xfrm>
          <a:prstGeom prst="rect">
            <a:avLst/>
          </a:prstGeom>
        </p:spPr>
        <p:txBody>
          <a:bodyPr lIns="0" rIns="0" tIns="0" bIns="0" anchor="ctr"/>
          <a:p>
            <a:r>
              <a:rPr lang="fr-FR">
                <a:latin typeface="Arial"/>
              </a:rPr>
              <a:t>Cliquez pour éditer le format du texte-titre</a:t>
            </a:r>
            <a:endParaRPr/>
          </a:p>
        </p:txBody>
      </p:sp>
      <p:sp>
        <p:nvSpPr>
          <p:cNvPr id="37" name="PlaceHolder 2"/>
          <p:cNvSpPr>
            <a:spLocks noGrp="1"/>
          </p:cNvSpPr>
          <p:nvPr>
            <p:ph type="body"/>
          </p:nvPr>
        </p:nvSpPr>
        <p:spPr>
          <a:xfrm>
            <a:off x="457200" y="1604520"/>
            <a:ext cx="8229240" cy="3977280"/>
          </a:xfrm>
          <a:prstGeom prst="rect">
            <a:avLst/>
          </a:prstGeom>
        </p:spPr>
        <p:txBody>
          <a:bodyPr lIns="0" rIns="0" tIns="0" bIns="0"/>
          <a:p>
            <a:pPr>
              <a:buSzPct val="45000"/>
              <a:buFont typeface="StarSymbol"/>
              <a:buChar char=""/>
            </a:pPr>
            <a:r>
              <a:rPr lang="fr-FR" sz="3200">
                <a:latin typeface="Arial"/>
              </a:rPr>
              <a:t>Cliquez pour éditer le format du plan de texte</a:t>
            </a:r>
            <a:endParaRPr/>
          </a:p>
          <a:p>
            <a:pPr lvl="1">
              <a:buSzPct val="75000"/>
              <a:buFont typeface="StarSymbol"/>
              <a:buChar char=""/>
            </a:pPr>
            <a:r>
              <a:rPr lang="fr-FR" sz="2800">
                <a:latin typeface="Arial"/>
              </a:rPr>
              <a:t>Second niveau de plan</a:t>
            </a:r>
            <a:endParaRPr/>
          </a:p>
          <a:p>
            <a:pPr lvl="2">
              <a:buSzPct val="45000"/>
              <a:buFont typeface="StarSymbol"/>
              <a:buChar char=""/>
            </a:pPr>
            <a:r>
              <a:rPr lang="fr-FR" sz="2400">
                <a:latin typeface="Arial"/>
              </a:rPr>
              <a:t>Troisième niveau de plan</a:t>
            </a:r>
            <a:endParaRPr/>
          </a:p>
          <a:p>
            <a:pPr lvl="3">
              <a:buSzPct val="75000"/>
              <a:buFont typeface="StarSymbol"/>
              <a:buChar char=""/>
            </a:pPr>
            <a:r>
              <a:rPr lang="fr-FR" sz="2000">
                <a:latin typeface="Arial"/>
              </a:rPr>
              <a:t>Quatrième niveau de plan</a:t>
            </a:r>
            <a:endParaRPr/>
          </a:p>
          <a:p>
            <a:pPr lvl="4">
              <a:buSzPct val="45000"/>
              <a:buFont typeface="StarSymbol"/>
              <a:buChar char=""/>
            </a:pPr>
            <a:r>
              <a:rPr lang="fr-FR" sz="2000">
                <a:latin typeface="Arial"/>
              </a:rPr>
              <a:t>Cinquième niveau de plan</a:t>
            </a:r>
            <a:endParaRPr/>
          </a:p>
          <a:p>
            <a:pPr lvl="5">
              <a:buSzPct val="45000"/>
              <a:buFont typeface="StarSymbol"/>
              <a:buChar char=""/>
            </a:pPr>
            <a:r>
              <a:rPr lang="fr-FR" sz="2000">
                <a:latin typeface="Arial"/>
              </a:rPr>
              <a:t>Sixième niveau de plan</a:t>
            </a:r>
            <a:endParaRPr/>
          </a:p>
          <a:p>
            <a:pPr lvl="6">
              <a:buSzPct val="45000"/>
              <a:buFont typeface="StarSymbol"/>
              <a:buChar char=""/>
            </a:pPr>
            <a:r>
              <a:rPr lang="fr-FR" sz="2000">
                <a:latin typeface="Arial"/>
              </a:rPr>
              <a:t>Septième niveau de plan</a:t>
            </a:r>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8880" cy="1144800"/>
          </a:xfrm>
          <a:prstGeom prst="rect">
            <a:avLst/>
          </a:prstGeom>
        </p:spPr>
        <p:txBody>
          <a:bodyPr lIns="0" rIns="0" tIns="0" bIns="0" anchor="ctr"/>
          <a:p>
            <a:r>
              <a:rPr lang="fr-FR">
                <a:latin typeface="Arial"/>
              </a:rPr>
              <a:t>Cliquez pour éditer le format du texte-titre</a:t>
            </a:r>
            <a:endParaRPr/>
          </a:p>
        </p:txBody>
      </p:sp>
      <p:sp>
        <p:nvSpPr>
          <p:cNvPr id="73" name="PlaceHolder 2"/>
          <p:cNvSpPr>
            <a:spLocks noGrp="1"/>
          </p:cNvSpPr>
          <p:nvPr>
            <p:ph type="body"/>
          </p:nvPr>
        </p:nvSpPr>
        <p:spPr>
          <a:xfrm>
            <a:off x="457200" y="1604520"/>
            <a:ext cx="4015440" cy="3976560"/>
          </a:xfrm>
          <a:prstGeom prst="rect">
            <a:avLst/>
          </a:prstGeom>
        </p:spPr>
        <p:txBody>
          <a:bodyPr lIns="0" rIns="0" tIns="0" bIns="0"/>
          <a:p>
            <a:pPr>
              <a:buSzPct val="45000"/>
              <a:buFont typeface="StarSymbol"/>
              <a:buChar char=""/>
            </a:pPr>
            <a:r>
              <a:rPr lang="fr-FR">
                <a:latin typeface="Arial"/>
              </a:rPr>
              <a:t>Cliquez pour éditer le format du plan de texte</a:t>
            </a:r>
            <a:endParaRPr/>
          </a:p>
          <a:p>
            <a:pPr lvl="1">
              <a:buSzPct val="75000"/>
              <a:buFont typeface="StarSymbol"/>
              <a:buChar char=""/>
            </a:pPr>
            <a:r>
              <a:rPr lang="fr-FR">
                <a:latin typeface="Arial"/>
              </a:rPr>
              <a:t>Second niveau de plan</a:t>
            </a:r>
            <a:endParaRPr/>
          </a:p>
          <a:p>
            <a:pPr lvl="2">
              <a:buSzPct val="45000"/>
              <a:buFont typeface="StarSymbol"/>
              <a:buChar char=""/>
            </a:pPr>
            <a:r>
              <a:rPr lang="fr-FR">
                <a:latin typeface="Arial"/>
              </a:rPr>
              <a:t>Troisième niveau de plan</a:t>
            </a:r>
            <a:endParaRPr/>
          </a:p>
          <a:p>
            <a:pPr lvl="3">
              <a:buSzPct val="75000"/>
              <a:buFont typeface="StarSymbol"/>
              <a:buChar char=""/>
            </a:pPr>
            <a:r>
              <a:rPr lang="fr-FR">
                <a:latin typeface="Arial"/>
              </a:rPr>
              <a:t>Quatrième niveau de plan</a:t>
            </a:r>
            <a:endParaRPr/>
          </a:p>
          <a:p>
            <a:pPr lvl="4">
              <a:buSzPct val="45000"/>
              <a:buFont typeface="StarSymbol"/>
              <a:buChar char=""/>
            </a:pPr>
            <a:r>
              <a:rPr lang="fr-FR">
                <a:latin typeface="Arial"/>
              </a:rPr>
              <a:t>Cinquième niveau de plan</a:t>
            </a:r>
            <a:endParaRPr/>
          </a:p>
          <a:p>
            <a:pPr lvl="5">
              <a:buSzPct val="45000"/>
              <a:buFont typeface="StarSymbol"/>
              <a:buChar char=""/>
            </a:pPr>
            <a:r>
              <a:rPr lang="fr-FR">
                <a:latin typeface="Arial"/>
              </a:rPr>
              <a:t>Sixième niveau de plan</a:t>
            </a:r>
            <a:endParaRPr/>
          </a:p>
          <a:p>
            <a:pPr lvl="6">
              <a:buSzPct val="45000"/>
              <a:buFont typeface="StarSymbol"/>
              <a:buChar char=""/>
            </a:pPr>
            <a:r>
              <a:rPr lang="fr-FR">
                <a:latin typeface="Arial"/>
              </a:rPr>
              <a:t>Septième niveau de plan</a:t>
            </a:r>
            <a:endParaRPr/>
          </a:p>
        </p:txBody>
      </p:sp>
      <p:sp>
        <p:nvSpPr>
          <p:cNvPr id="74" name="PlaceHolder 3"/>
          <p:cNvSpPr>
            <a:spLocks noGrp="1"/>
          </p:cNvSpPr>
          <p:nvPr>
            <p:ph type="body"/>
          </p:nvPr>
        </p:nvSpPr>
        <p:spPr>
          <a:xfrm>
            <a:off x="4674240" y="1604520"/>
            <a:ext cx="4015440" cy="3976560"/>
          </a:xfrm>
          <a:prstGeom prst="rect">
            <a:avLst/>
          </a:prstGeom>
        </p:spPr>
        <p:txBody>
          <a:bodyPr lIns="0" rIns="0" tIns="0" bIns="0"/>
          <a:p>
            <a:pPr>
              <a:buSzPct val="45000"/>
              <a:buFont typeface="StarSymbol"/>
              <a:buChar char=""/>
            </a:pPr>
            <a:r>
              <a:rPr lang="fr-FR">
                <a:latin typeface="Arial"/>
              </a:rPr>
              <a:t>Cliquez pour éditer le format du plan de texte</a:t>
            </a:r>
            <a:endParaRPr/>
          </a:p>
          <a:p>
            <a:pPr lvl="1">
              <a:buSzPct val="75000"/>
              <a:buFont typeface="StarSymbol"/>
              <a:buChar char=""/>
            </a:pPr>
            <a:r>
              <a:rPr lang="fr-FR">
                <a:latin typeface="Arial"/>
              </a:rPr>
              <a:t>Second niveau de plan</a:t>
            </a:r>
            <a:endParaRPr/>
          </a:p>
          <a:p>
            <a:pPr lvl="2">
              <a:buSzPct val="45000"/>
              <a:buFont typeface="StarSymbol"/>
              <a:buChar char=""/>
            </a:pPr>
            <a:r>
              <a:rPr lang="fr-FR">
                <a:latin typeface="Arial"/>
              </a:rPr>
              <a:t>Troisième niveau de plan</a:t>
            </a:r>
            <a:endParaRPr/>
          </a:p>
          <a:p>
            <a:pPr lvl="3">
              <a:buSzPct val="75000"/>
              <a:buFont typeface="StarSymbol"/>
              <a:buChar char=""/>
            </a:pPr>
            <a:r>
              <a:rPr lang="fr-FR">
                <a:latin typeface="Arial"/>
              </a:rPr>
              <a:t>Quatrième niveau de plan</a:t>
            </a:r>
            <a:endParaRPr/>
          </a:p>
          <a:p>
            <a:pPr lvl="4">
              <a:buSzPct val="45000"/>
              <a:buFont typeface="StarSymbol"/>
              <a:buChar char=""/>
            </a:pPr>
            <a:r>
              <a:rPr lang="fr-FR">
                <a:latin typeface="Arial"/>
              </a:rPr>
              <a:t>Cinquième niveau de plan</a:t>
            </a:r>
            <a:endParaRPr/>
          </a:p>
          <a:p>
            <a:pPr lvl="5">
              <a:buSzPct val="45000"/>
              <a:buFont typeface="StarSymbol"/>
              <a:buChar char=""/>
            </a:pPr>
            <a:r>
              <a:rPr lang="fr-FR">
                <a:latin typeface="Arial"/>
              </a:rPr>
              <a:t>Sixième niveau de plan</a:t>
            </a:r>
            <a:endParaRPr/>
          </a:p>
          <a:p>
            <a:pPr lvl="6">
              <a:buSzPct val="45000"/>
              <a:buFont typeface="StarSymbol"/>
              <a:buChar char=""/>
            </a:pPr>
            <a:r>
              <a:rPr lang="fr-FR">
                <a:latin typeface="Arial"/>
              </a:rPr>
              <a:t>Septième niveau de plan</a:t>
            </a:r>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3600"/>
            <a:ext cx="8229240" cy="1144800"/>
          </a:xfrm>
          <a:prstGeom prst="rect">
            <a:avLst/>
          </a:prstGeom>
        </p:spPr>
        <p:txBody>
          <a:bodyPr lIns="0" rIns="0" tIns="0" bIns="0" anchor="ctr"/>
          <a:p>
            <a:pPr algn="ctr"/>
            <a:r>
              <a:rPr lang="fr-FR" sz="4400">
                <a:latin typeface="Arial"/>
              </a:rPr>
              <a:t>Cliquez pour éditer le format du texte-titre</a:t>
            </a:r>
            <a:endParaRPr/>
          </a:p>
        </p:txBody>
      </p:sp>
      <p:sp>
        <p:nvSpPr>
          <p:cNvPr id="110" name="PlaceHolder 2"/>
          <p:cNvSpPr>
            <a:spLocks noGrp="1"/>
          </p:cNvSpPr>
          <p:nvPr>
            <p:ph type="body"/>
          </p:nvPr>
        </p:nvSpPr>
        <p:spPr>
          <a:xfrm>
            <a:off x="457200" y="1604520"/>
            <a:ext cx="8229240" cy="3977280"/>
          </a:xfrm>
          <a:prstGeom prst="rect">
            <a:avLst/>
          </a:prstGeom>
        </p:spPr>
        <p:txBody>
          <a:bodyPr lIns="0" rIns="0" tIns="0" bIns="0"/>
          <a:p>
            <a:pPr>
              <a:buSzPct val="45000"/>
              <a:buFont typeface="StarSymbol"/>
              <a:buChar char=""/>
            </a:pPr>
            <a:r>
              <a:rPr lang="fr-FR" sz="3200">
                <a:latin typeface="Arial"/>
              </a:rPr>
              <a:t>Cliquez pour éditer le format du plan de texte</a:t>
            </a:r>
            <a:endParaRPr/>
          </a:p>
          <a:p>
            <a:pPr lvl="1">
              <a:buSzPct val="75000"/>
              <a:buFont typeface="StarSymbol"/>
              <a:buChar char=""/>
            </a:pPr>
            <a:r>
              <a:rPr lang="fr-FR" sz="2800">
                <a:latin typeface="Arial"/>
              </a:rPr>
              <a:t>Second niveau de plan</a:t>
            </a:r>
            <a:endParaRPr/>
          </a:p>
          <a:p>
            <a:pPr lvl="2">
              <a:buSzPct val="45000"/>
              <a:buFont typeface="StarSymbol"/>
              <a:buChar char=""/>
            </a:pPr>
            <a:r>
              <a:rPr lang="fr-FR" sz="2400">
                <a:latin typeface="Arial"/>
              </a:rPr>
              <a:t>Troisième niveau de plan</a:t>
            </a:r>
            <a:endParaRPr/>
          </a:p>
          <a:p>
            <a:pPr lvl="3">
              <a:buSzPct val="75000"/>
              <a:buFont typeface="StarSymbol"/>
              <a:buChar char=""/>
            </a:pPr>
            <a:r>
              <a:rPr lang="fr-FR" sz="2000">
                <a:latin typeface="Arial"/>
              </a:rPr>
              <a:t>Quatrième niveau de plan</a:t>
            </a:r>
            <a:endParaRPr/>
          </a:p>
          <a:p>
            <a:pPr lvl="4">
              <a:buSzPct val="45000"/>
              <a:buFont typeface="StarSymbol"/>
              <a:buChar char=""/>
            </a:pPr>
            <a:r>
              <a:rPr lang="fr-FR" sz="2000">
                <a:latin typeface="Arial"/>
              </a:rPr>
              <a:t>Cinquième niveau de plan</a:t>
            </a:r>
            <a:endParaRPr/>
          </a:p>
          <a:p>
            <a:pPr lvl="5">
              <a:buSzPct val="45000"/>
              <a:buFont typeface="StarSymbol"/>
              <a:buChar char=""/>
            </a:pPr>
            <a:r>
              <a:rPr lang="fr-FR" sz="2000">
                <a:latin typeface="Arial"/>
              </a:rPr>
              <a:t>Sixième niveau de plan</a:t>
            </a:r>
            <a:endParaRPr/>
          </a:p>
          <a:p>
            <a:pPr lvl="6">
              <a:buSzPct val="45000"/>
              <a:buFont typeface="StarSymbol"/>
              <a:buChar char=""/>
            </a:pPr>
            <a:r>
              <a:rPr lang="fr-FR" sz="2000">
                <a:latin typeface="Arial"/>
              </a:rPr>
              <a:t>Septième niveau de plan</a:t>
            </a:r>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73600"/>
            <a:ext cx="8229240" cy="1144800"/>
          </a:xfrm>
          <a:prstGeom prst="rect">
            <a:avLst/>
          </a:prstGeom>
        </p:spPr>
        <p:txBody>
          <a:bodyPr lIns="0" rIns="0" tIns="0" bIns="0" anchor="ctr"/>
          <a:p>
            <a:pPr algn="ctr"/>
            <a:r>
              <a:rPr lang="fr-FR" sz="4400">
                <a:latin typeface="Arial"/>
              </a:rPr>
              <a:t>Cliquez pour éditer le format du texte-titre</a:t>
            </a:r>
            <a:endParaRPr/>
          </a:p>
        </p:txBody>
      </p:sp>
      <p:sp>
        <p:nvSpPr>
          <p:cNvPr id="146" name="PlaceHolder 2"/>
          <p:cNvSpPr>
            <a:spLocks noGrp="1"/>
          </p:cNvSpPr>
          <p:nvPr>
            <p:ph type="body"/>
          </p:nvPr>
        </p:nvSpPr>
        <p:spPr>
          <a:xfrm>
            <a:off x="457200" y="1604520"/>
            <a:ext cx="8229240" cy="3977280"/>
          </a:xfrm>
          <a:prstGeom prst="rect">
            <a:avLst/>
          </a:prstGeom>
        </p:spPr>
        <p:txBody>
          <a:bodyPr lIns="0" rIns="0" tIns="0" bIns="0"/>
          <a:p>
            <a:pPr>
              <a:buSzPct val="45000"/>
              <a:buFont typeface="StarSymbol"/>
              <a:buChar char=""/>
            </a:pPr>
            <a:r>
              <a:rPr lang="fr-FR" sz="3200">
                <a:latin typeface="Arial"/>
              </a:rPr>
              <a:t>Cliquez pour éditer le format du plan de texte</a:t>
            </a:r>
            <a:endParaRPr/>
          </a:p>
          <a:p>
            <a:pPr lvl="1">
              <a:buSzPct val="75000"/>
              <a:buFont typeface="StarSymbol"/>
              <a:buChar char=""/>
            </a:pPr>
            <a:r>
              <a:rPr lang="fr-FR" sz="2800">
                <a:latin typeface="Arial"/>
              </a:rPr>
              <a:t>Second niveau de plan</a:t>
            </a:r>
            <a:endParaRPr/>
          </a:p>
          <a:p>
            <a:pPr lvl="2">
              <a:buSzPct val="45000"/>
              <a:buFont typeface="StarSymbol"/>
              <a:buChar char=""/>
            </a:pPr>
            <a:r>
              <a:rPr lang="fr-FR" sz="2400">
                <a:latin typeface="Arial"/>
              </a:rPr>
              <a:t>Troisième niveau de plan</a:t>
            </a:r>
            <a:endParaRPr/>
          </a:p>
          <a:p>
            <a:pPr lvl="3">
              <a:buSzPct val="75000"/>
              <a:buFont typeface="StarSymbol"/>
              <a:buChar char=""/>
            </a:pPr>
            <a:r>
              <a:rPr lang="fr-FR" sz="2000">
                <a:latin typeface="Arial"/>
              </a:rPr>
              <a:t>Quatrième niveau de plan</a:t>
            </a:r>
            <a:endParaRPr/>
          </a:p>
          <a:p>
            <a:pPr lvl="4">
              <a:buSzPct val="45000"/>
              <a:buFont typeface="StarSymbol"/>
              <a:buChar char=""/>
            </a:pPr>
            <a:r>
              <a:rPr lang="fr-FR" sz="2000">
                <a:latin typeface="Arial"/>
              </a:rPr>
              <a:t>Cinquième niveau de plan</a:t>
            </a:r>
            <a:endParaRPr/>
          </a:p>
          <a:p>
            <a:pPr lvl="5">
              <a:buSzPct val="45000"/>
              <a:buFont typeface="StarSymbol"/>
              <a:buChar char=""/>
            </a:pPr>
            <a:r>
              <a:rPr lang="fr-FR" sz="2000">
                <a:latin typeface="Arial"/>
              </a:rPr>
              <a:t>Sixième niveau de plan</a:t>
            </a:r>
            <a:endParaRPr/>
          </a:p>
          <a:p>
            <a:pPr lvl="6">
              <a:buSzPct val="45000"/>
              <a:buFont typeface="StarSymbol"/>
              <a:buChar char=""/>
            </a:pPr>
            <a:r>
              <a:rPr lang="fr-FR" sz="2000">
                <a:latin typeface="Arial"/>
              </a:rPr>
              <a:t>Septième niveau de plan</a:t>
            </a:r>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image" Target="../media/image33.png"/><Relationship Id="rId3" Type="http://schemas.openxmlformats.org/officeDocument/2006/relationships/slideLayout" Target="../slideLayouts/slideLayout28.xml"/>
</Relationships>
</file>

<file path=ppt/slides/_rels/slide11.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image" Target="../media/image35.png"/><Relationship Id="rId3" Type="http://schemas.openxmlformats.org/officeDocument/2006/relationships/slideLayout" Target="../slideLayouts/slideLayout28.xml"/>
</Relationships>
</file>

<file path=ppt/slides/_rels/slide12.xml.rels><?xml version="1.0" encoding="UTF-8"?>
<Relationships xmlns="http://schemas.openxmlformats.org/package/2006/relationships"><Relationship Id="rId1" Type="http://schemas.openxmlformats.org/officeDocument/2006/relationships/image" Target="../media/image36.jpeg"/><Relationship Id="rId2" Type="http://schemas.openxmlformats.org/officeDocument/2006/relationships/image" Target="../media/image37.png"/><Relationship Id="rId3" Type="http://schemas.openxmlformats.org/officeDocument/2006/relationships/slideLayout" Target="../slideLayouts/slideLayout28.xml"/>
</Relationships>
</file>

<file path=ppt/slides/_rels/slide13.xml.rels><?xml version="1.0" encoding="UTF-8"?>
<Relationships xmlns="http://schemas.openxmlformats.org/package/2006/relationships"><Relationship Id="rId1" Type="http://schemas.openxmlformats.org/officeDocument/2006/relationships/image" Target="../media/image38.tiff"/><Relationship Id="rId2" Type="http://schemas.openxmlformats.org/officeDocument/2006/relationships/slideLayout" Target="../slideLayouts/slideLayout37.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chart" Target="../charts/chart3.xml"/><Relationship Id="rId2" Type="http://schemas.openxmlformats.org/officeDocument/2006/relationships/slideLayout" Target="../slideLayouts/slideLayout37.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image" Target="../media/image40.jpeg"/><Relationship Id="rId3" Type="http://schemas.openxmlformats.org/officeDocument/2006/relationships/image" Target="../media/image41.jpeg"/><Relationship Id="rId4" Type="http://schemas.openxmlformats.org/officeDocument/2006/relationships/image" Target="../media/image42.jpe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slideLayout" Target="../slideLayouts/slideLayout49.xml"/><Relationship Id="rId9"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46.tiff"/><Relationship Id="rId2" Type="http://schemas.openxmlformats.org/officeDocument/2006/relationships/slideLayout" Target="../slideLayouts/slideLayout49.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slideLayout" Target="../slideLayouts/slideLayout37.xml"/>
</Relationships>
</file>

<file path=ppt/slides/_rels/slide2.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5.xml"/>
</Relationships>
</file>

<file path=ppt/slides/_rels/slide3.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png"/><Relationship Id="rId3" Type="http://schemas.openxmlformats.org/officeDocument/2006/relationships/slideLayout" Target="../slideLayouts/slideLayout28.xml"/>
</Relationships>
</file>

<file path=ppt/slides/_rels/slide4.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image" Target="../media/image20.png"/><Relationship Id="rId3" Type="http://schemas.openxmlformats.org/officeDocument/2006/relationships/slideLayout" Target="../slideLayouts/slideLayout28.xml"/>
</Relationships>
</file>

<file path=ppt/slides/_rels/slide5.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image" Target="../media/image22.png"/><Relationship Id="rId3" Type="http://schemas.openxmlformats.org/officeDocument/2006/relationships/slideLayout" Target="../slideLayouts/slideLayout28.xml"/>
</Relationships>
</file>

<file path=ppt/slides/_rels/slide6.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image" Target="../media/image24.png"/><Relationship Id="rId3" Type="http://schemas.openxmlformats.org/officeDocument/2006/relationships/slideLayout" Target="../slideLayouts/slideLayout28.xml"/>
</Relationships>
</file>

<file path=ppt/slides/_rels/slide7.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image" Target="../media/image26.png"/><Relationship Id="rId3" Type="http://schemas.openxmlformats.org/officeDocument/2006/relationships/slideLayout" Target="../slideLayouts/slideLayout28.xml"/>
</Relationships>
</file>

<file path=ppt/slides/_rels/slide8.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image" Target="../media/image28.png"/><Relationship Id="rId3" Type="http://schemas.openxmlformats.org/officeDocument/2006/relationships/image" Target="../media/image29.png"/><Relationship Id="rId4" Type="http://schemas.openxmlformats.org/officeDocument/2006/relationships/slideLayout" Target="../slideLayouts/slideLayout28.xml"/>
</Relationships>
</file>

<file path=ppt/slides/_rels/slide9.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image" Target="../media/image31.png"/><Relationship Id="rId3" Type="http://schemas.openxmlformats.org/officeDocument/2006/relationships/slideLayout" Target="../slideLayouts/slideLayout28.xml"/>
</Relationships>
</file>

<file path=ppt/slides/slide1.xml><?xml version="1.0" encoding="utf-8"?>
<p:sld xmlns:a="http://schemas.openxmlformats.org/drawingml/2006/main" xmlns:p="http://schemas.openxmlformats.org/presentationml/2006/main" xmlns:r="http://schemas.openxmlformats.org/officeDocument/2006/relationships">
  <p:cSld>
    <p:bg>
      <p:bgPr>
        <a:blipFill>
          <a:blip r:embed="rId1"/>
          <a:stretch>
            <a:fillRect/>
          </a:stretch>
        </a:blipFill>
      </p:bgPr>
    </p:bg>
    <p:spTree>
      <p:nvGrpSpPr>
        <p:cNvPr id="1" name=""/>
        <p:cNvGrpSpPr/>
        <p:nvPr/>
      </p:nvGrpSpPr>
      <p:grpSpPr>
        <a:xfrm>
          <a:off x="0" y="0"/>
          <a:ext cx="0" cy="0"/>
          <a:chOff x="0" y="0"/>
          <a:chExt cx="0" cy="0"/>
        </a:xfrm>
      </p:grpSpPr>
      <p:sp>
        <p:nvSpPr>
          <p:cNvPr id="186" name="CustomShape 1"/>
          <p:cNvSpPr/>
          <p:nvPr/>
        </p:nvSpPr>
        <p:spPr>
          <a:xfrm>
            <a:off x="432000" y="2800440"/>
            <a:ext cx="6061680" cy="433080"/>
          </a:xfrm>
          <a:prstGeom prst="rect">
            <a:avLst/>
          </a:prstGeom>
          <a:noFill/>
          <a:ln>
            <a:noFill/>
          </a:ln>
        </p:spPr>
        <p:txBody>
          <a:bodyPr lIns="90000" rIns="90000" tIns="45000" bIns="45000"/>
          <a:p>
            <a:pPr algn="just">
              <a:lnSpc>
                <a:spcPct val="100000"/>
              </a:lnSpc>
            </a:pPr>
            <a:r>
              <a:rPr b="1" lang="fr-FR">
                <a:solidFill>
                  <a:srgbClr val="0d0d0d"/>
                </a:solidFill>
                <a:latin typeface="Arial"/>
              </a:rPr>
              <a:t>on the following topic :</a:t>
            </a:r>
            <a:endParaRPr/>
          </a:p>
          <a:p>
            <a:pPr algn="just">
              <a:lnSpc>
                <a:spcPct val="100000"/>
              </a:lnSpc>
            </a:pPr>
            <a:r>
              <a:rPr b="1" i="1" lang="fr-FR" sz="2000">
                <a:solidFill>
                  <a:srgbClr val="0d0d0d"/>
                </a:solidFill>
                <a:latin typeface="Arial"/>
              </a:rPr>
              <a:t>NPOC Outreaching activity in AIS'16</a:t>
            </a:r>
            <a:endParaRPr/>
          </a:p>
          <a:p>
            <a:pPr algn="just">
              <a:lnSpc>
                <a:spcPct val="100000"/>
              </a:lnSpc>
            </a:pPr>
            <a:r>
              <a:rPr b="1" i="1" lang="fr-FR" sz="2000">
                <a:solidFill>
                  <a:srgbClr val="0d0d0d"/>
                </a:solidFill>
                <a:latin typeface="Arial"/>
              </a:rPr>
              <a:t>« What every CSO/NPO should know about its use of the Internet : a win-win partnership »</a:t>
            </a:r>
            <a:endParaRPr/>
          </a:p>
        </p:txBody>
      </p:sp>
      <p:sp>
        <p:nvSpPr>
          <p:cNvPr id="187" name="CustomShape 2"/>
          <p:cNvSpPr/>
          <p:nvPr/>
        </p:nvSpPr>
        <p:spPr>
          <a:xfrm>
            <a:off x="395280" y="3276000"/>
            <a:ext cx="3936240" cy="1042200"/>
          </a:xfrm>
          <a:prstGeom prst="rect">
            <a:avLst/>
          </a:prstGeom>
          <a:noFill/>
          <a:ln>
            <a:noFill/>
          </a:ln>
        </p:spPr>
        <p:txBody>
          <a:bodyPr lIns="90000" rIns="90000" tIns="45000" bIns="45000"/>
          <a:p>
            <a:pPr>
              <a:lnSpc>
                <a:spcPct val="100000"/>
              </a:lnSpc>
            </a:pPr>
            <a:endParaRPr/>
          </a:p>
          <a:p>
            <a:pPr>
              <a:lnSpc>
                <a:spcPct val="100000"/>
              </a:lnSpc>
            </a:pPr>
            <a:endParaRPr/>
          </a:p>
          <a:p>
            <a:pPr>
              <a:lnSpc>
                <a:spcPct val="100000"/>
              </a:lnSpc>
            </a:pPr>
            <a:endParaRPr/>
          </a:p>
          <a:p>
            <a:pPr>
              <a:lnSpc>
                <a:spcPct val="100000"/>
              </a:lnSpc>
            </a:pPr>
            <a:r>
              <a:rPr lang="fr-FR" sz="1600">
                <a:solidFill>
                  <a:srgbClr val="0d0d0d"/>
                </a:solidFill>
                <a:latin typeface="Arial"/>
              </a:rPr>
              <a:t>Presented by</a:t>
            </a:r>
            <a:r>
              <a:rPr b="1" lang="fr-FR" sz="1600">
                <a:solidFill>
                  <a:srgbClr val="0d0d0d"/>
                </a:solidFill>
                <a:latin typeface="Arial"/>
              </a:rPr>
              <a:t> : </a:t>
            </a:r>
            <a:endParaRPr/>
          </a:p>
          <a:p>
            <a:pPr>
              <a:lnSpc>
                <a:spcPct val="100000"/>
              </a:lnSpc>
            </a:pPr>
            <a:r>
              <a:rPr b="1" lang="fr-FR" sz="1600">
                <a:solidFill>
                  <a:srgbClr val="0d0d0d"/>
                </a:solidFill>
                <a:latin typeface="Arial"/>
              </a:rPr>
              <a:t>Olévié Ayaovi KOUAMI </a:t>
            </a:r>
            <a:endParaRPr/>
          </a:p>
          <a:p>
            <a:pPr>
              <a:lnSpc>
                <a:spcPct val="100000"/>
              </a:lnSpc>
            </a:pPr>
            <a:r>
              <a:rPr lang="fr-FR" sz="1600">
                <a:solidFill>
                  <a:srgbClr val="0d0d0d"/>
                </a:solidFill>
                <a:latin typeface="Arial"/>
              </a:rPr>
              <a:t>TOGO</a:t>
            </a:r>
            <a:endParaRPr/>
          </a:p>
          <a:p>
            <a:pPr>
              <a:lnSpc>
                <a:spcPct val="100000"/>
              </a:lnSpc>
            </a:pPr>
            <a:r>
              <a:rPr lang="fr-FR" sz="1600">
                <a:solidFill>
                  <a:srgbClr val="0d0d0d"/>
                </a:solidFill>
                <a:latin typeface="Arial"/>
              </a:rPr>
              <a:t>[ICANN-GNSO-NCSG-NPOC]</a:t>
            </a:r>
            <a:endParaRPr/>
          </a:p>
          <a:p>
            <a:pPr algn="ctr">
              <a:lnSpc>
                <a:spcPct val="100000"/>
              </a:lnSpc>
            </a:pPr>
            <a:endParaRPr/>
          </a:p>
          <a:p>
            <a:pPr>
              <a:lnSpc>
                <a:spcPct val="100000"/>
              </a:lnSpc>
            </a:pPr>
            <a:endParaRPr/>
          </a:p>
          <a:p>
            <a:pPr>
              <a:lnSpc>
                <a:spcPct val="100000"/>
              </a:lnSpc>
            </a:pPr>
            <a:r>
              <a:rPr b="1" lang="fr-FR" sz="1400">
                <a:solidFill>
                  <a:srgbClr val="0d0d0d"/>
                </a:solidFill>
                <a:latin typeface="Arial"/>
              </a:rPr>
              <a:t>Date : 04 june 2016 @ GICC (.bw)</a:t>
            </a:r>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bg>
      <p:bgPr>
        <a:blipFill>
          <a:blip r:embed="rId1"/>
          <a:stretch>
            <a:fillRect/>
          </a:stretch>
        </a:blipFill>
      </p:bgPr>
    </p:bg>
    <p:spTree>
      <p:nvGrpSpPr>
        <p:cNvPr id="1" name=""/>
        <p:cNvGrpSpPr/>
        <p:nvPr/>
      </p:nvGrpSpPr>
      <p:grpSpPr>
        <a:xfrm>
          <a:off x="0" y="0"/>
          <a:ext cx="0" cy="0"/>
          <a:chOff x="0" y="0"/>
          <a:chExt cx="0" cy="0"/>
        </a:xfrm>
      </p:grpSpPr>
      <p:sp>
        <p:nvSpPr>
          <p:cNvPr id="207" name="CustomShape 1"/>
          <p:cNvSpPr/>
          <p:nvPr/>
        </p:nvSpPr>
        <p:spPr>
          <a:xfrm>
            <a:off x="3168000" y="576000"/>
            <a:ext cx="5615640" cy="1727640"/>
          </a:xfrm>
          <a:prstGeom prst="rect">
            <a:avLst/>
          </a:prstGeom>
          <a:noFill/>
          <a:ln>
            <a:noFill/>
          </a:ln>
        </p:spPr>
        <p:txBody>
          <a:bodyPr lIns="0" rIns="0" tIns="0" bIns="0"/>
          <a:p>
            <a:pPr algn="ctr">
              <a:lnSpc>
                <a:spcPct val="100000"/>
              </a:lnSpc>
            </a:pPr>
            <a:r>
              <a:rPr lang="fr-FR" sz="2600">
                <a:solidFill>
                  <a:srgbClr val="00cc33"/>
                </a:solidFill>
                <a:latin typeface="Arial"/>
              </a:rPr>
              <a:t>Community Based Domains as a strategy for CSO Impact and Sustainability  </a:t>
            </a:r>
            <a:endParaRPr/>
          </a:p>
          <a:p>
            <a:pPr algn="just">
              <a:lnSpc>
                <a:spcPct val="100000"/>
              </a:lnSpc>
            </a:pPr>
            <a:endParaRPr/>
          </a:p>
        </p:txBody>
      </p:sp>
      <p:sp>
        <p:nvSpPr>
          <p:cNvPr id="208" name="CustomShape 2"/>
          <p:cNvSpPr/>
          <p:nvPr/>
        </p:nvSpPr>
        <p:spPr>
          <a:xfrm>
            <a:off x="144000" y="3672000"/>
            <a:ext cx="8639640" cy="2807640"/>
          </a:xfrm>
          <a:prstGeom prst="rect">
            <a:avLst/>
          </a:prstGeom>
          <a:noFill/>
          <a:ln>
            <a:noFill/>
          </a:ln>
        </p:spPr>
        <p:txBody>
          <a:bodyPr lIns="0" rIns="0" tIns="0" bIns="0"/>
          <a:p>
            <a:pPr>
              <a:lnSpc>
                <a:spcPct val="100000"/>
              </a:lnSpc>
              <a:buSzPct val="45000"/>
              <a:buFont typeface="StarSymbol"/>
              <a:buChar char="l"/>
            </a:pPr>
            <a:r>
              <a:rPr lang="fr-FR" sz="4000">
                <a:solidFill>
                  <a:srgbClr val="000099"/>
                </a:solidFill>
                <a:latin typeface="Arial"/>
              </a:rPr>
              <a:t>Domains offer the opportunity to establish online communities in cyberspace around ideas  concepts, territories, affiliations, needs and abilities. </a:t>
            </a:r>
            <a:endParaRPr/>
          </a:p>
          <a:p>
            <a:pPr>
              <a:lnSpc>
                <a:spcPct val="100000"/>
              </a:lnSpc>
            </a:pPr>
            <a:endParaRPr/>
          </a:p>
          <a:p>
            <a:pPr>
              <a:lnSpc>
                <a:spcPct val="100000"/>
              </a:lnSpc>
              <a:buSzPct val="45000"/>
              <a:buFont typeface="StarSymbol"/>
              <a:buChar char="l"/>
            </a:pPr>
            <a:r>
              <a:rPr lang="fr-FR" sz="4000">
                <a:solidFill>
                  <a:srgbClr val="000099"/>
                </a:solidFill>
                <a:latin typeface="Arial"/>
              </a:rPr>
              <a:t>The Internet users gather in specific and familiar and increasingly personalized cyber zones, whose boundaries are delineated by domains.</a:t>
            </a:r>
            <a:endParaRPr/>
          </a:p>
          <a:p>
            <a:pPr>
              <a:lnSpc>
                <a:spcPct val="100000"/>
              </a:lnSpc>
            </a:pPr>
            <a:endParaRPr/>
          </a:p>
          <a:p>
            <a:pPr>
              <a:lnSpc>
                <a:spcPct val="100000"/>
              </a:lnSpc>
              <a:buSzPct val="45000"/>
              <a:buFont typeface="StarSymbol"/>
              <a:buChar char="l"/>
            </a:pPr>
            <a:r>
              <a:rPr lang="fr-FR" sz="4000">
                <a:solidFill>
                  <a:srgbClr val="000099"/>
                </a:solidFill>
                <a:latin typeface="Arial"/>
              </a:rPr>
              <a:t>CSO's needs to explore and learn to develop the full potential of </a:t>
            </a:r>
            <a:r>
              <a:rPr lang="fr-FR" sz="4000">
                <a:solidFill>
                  <a:srgbClr val="ff0000"/>
                </a:solidFill>
                <a:latin typeface="Arial"/>
              </a:rPr>
              <a:t>gTLDs!</a:t>
            </a:r>
            <a:endParaRPr/>
          </a:p>
        </p:txBody>
      </p:sp>
      <p:sp>
        <p:nvSpPr>
          <p:cNvPr id="209" name="CustomShape 3"/>
          <p:cNvSpPr/>
          <p:nvPr/>
        </p:nvSpPr>
        <p:spPr>
          <a:xfrm>
            <a:off x="360000" y="2592000"/>
            <a:ext cx="8423640" cy="1367640"/>
          </a:xfrm>
          <a:prstGeom prst="rect">
            <a:avLst/>
          </a:prstGeom>
          <a:noFill/>
          <a:ln>
            <a:noFill/>
          </a:ln>
        </p:spPr>
        <p:txBody>
          <a:bodyPr lIns="0" rIns="0" tIns="0" bIns="0"/>
          <a:p>
            <a:pPr algn="just">
              <a:lnSpc>
                <a:spcPct val="100000"/>
              </a:lnSpc>
            </a:pPr>
            <a:r>
              <a:rPr lang="fr-FR" sz="2200">
                <a:solidFill>
                  <a:srgbClr val="000000"/>
                </a:solidFill>
                <a:latin typeface="Arial"/>
              </a:rPr>
              <a:t>As the Internet has to engage with its users, CSO's have to engage and meet up with their public in ways that go far beyond information exchange and fund raising</a:t>
            </a:r>
            <a:endParaRPr/>
          </a:p>
          <a:p>
            <a:pPr algn="just">
              <a:lnSpc>
                <a:spcPct val="100000"/>
              </a:lnSpc>
            </a:pPr>
            <a:endParaRPr/>
          </a:p>
        </p:txBody>
      </p:sp>
      <p:pic>
        <p:nvPicPr>
          <p:cNvPr id="210" name="" descr=""/>
          <p:cNvPicPr/>
          <p:nvPr/>
        </p:nvPicPr>
        <p:blipFill>
          <a:blip r:embed="rId2"/>
          <a:stretch>
            <a:fillRect/>
          </a:stretch>
        </p:blipFill>
        <p:spPr>
          <a:xfrm>
            <a:off x="377280" y="288000"/>
            <a:ext cx="2142360" cy="2142360"/>
          </a:xfrm>
          <a:prstGeom prst="rect">
            <a:avLst/>
          </a:prstGeom>
          <a:ln>
            <a:noFill/>
          </a:ln>
        </p:spPr>
      </p:pic>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bg>
      <p:bgPr>
        <a:blipFill>
          <a:blip r:embed="rId1"/>
          <a:stretch>
            <a:fillRect/>
          </a:stretch>
        </a:blipFill>
      </p:bgPr>
    </p:bg>
    <p:spTree>
      <p:nvGrpSpPr>
        <p:cNvPr id="1" name=""/>
        <p:cNvGrpSpPr/>
        <p:nvPr/>
      </p:nvGrpSpPr>
      <p:grpSpPr>
        <a:xfrm>
          <a:off x="0" y="0"/>
          <a:ext cx="0" cy="0"/>
          <a:chOff x="0" y="0"/>
          <a:chExt cx="0" cy="0"/>
        </a:xfrm>
      </p:grpSpPr>
      <p:sp>
        <p:nvSpPr>
          <p:cNvPr id="211" name="CustomShape 1"/>
          <p:cNvSpPr/>
          <p:nvPr/>
        </p:nvSpPr>
        <p:spPr>
          <a:xfrm>
            <a:off x="288000" y="1800000"/>
            <a:ext cx="8639640" cy="4319640"/>
          </a:xfrm>
          <a:prstGeom prst="rect">
            <a:avLst/>
          </a:prstGeom>
          <a:noFill/>
          <a:ln>
            <a:noFill/>
          </a:ln>
        </p:spPr>
        <p:txBody>
          <a:bodyPr lIns="0" rIns="0" tIns="0" bIns="0"/>
          <a:p>
            <a:pPr algn="just">
              <a:lnSpc>
                <a:spcPct val="100000"/>
              </a:lnSpc>
              <a:buSzPct val="45000"/>
              <a:buFont typeface="StarSymbol"/>
              <a:buChar char="l"/>
            </a:pPr>
            <a:r>
              <a:rPr lang="fr-FR" sz="2200">
                <a:solidFill>
                  <a:srgbClr val="000099"/>
                </a:solidFill>
                <a:latin typeface="Arial"/>
              </a:rPr>
              <a:t>So what are the basic conditions to make this happen for CSOs?</a:t>
            </a:r>
            <a:endParaRPr/>
          </a:p>
          <a:p>
            <a:pPr algn="just">
              <a:lnSpc>
                <a:spcPct val="100000"/>
              </a:lnSpc>
              <a:buSzPct val="45000"/>
              <a:buFont typeface="StarSymbol"/>
              <a:buChar char="l"/>
            </a:pPr>
            <a:r>
              <a:rPr lang="fr-FR" sz="2200">
                <a:solidFill>
                  <a:srgbClr val="000099"/>
                </a:solidFill>
                <a:latin typeface="Arial"/>
              </a:rPr>
              <a:t>1) Awareness building throughout the global Civil Society about the very basics functions of the Internet DNS ;</a:t>
            </a:r>
            <a:endParaRPr/>
          </a:p>
          <a:p>
            <a:pPr algn="just">
              <a:lnSpc>
                <a:spcPct val="100000"/>
              </a:lnSpc>
              <a:buSzPct val="45000"/>
              <a:buFont typeface="StarSymbol"/>
              <a:buChar char="l"/>
            </a:pPr>
            <a:r>
              <a:rPr lang="fr-FR" sz="2200">
                <a:solidFill>
                  <a:srgbClr val="000099"/>
                </a:solidFill>
                <a:latin typeface="Arial"/>
              </a:rPr>
              <a:t>2) Capacity building to register and maintain CSOs </a:t>
            </a:r>
            <a:r>
              <a:rPr b="1" lang="fr-FR" sz="2200">
                <a:solidFill>
                  <a:srgbClr val="000099"/>
                </a:solidFill>
                <a:latin typeface="Arial"/>
              </a:rPr>
              <a:t>WWW</a:t>
            </a:r>
            <a:r>
              <a:rPr lang="fr-FR" sz="2200">
                <a:solidFill>
                  <a:srgbClr val="000099"/>
                </a:solidFill>
                <a:latin typeface="Arial"/>
              </a:rPr>
              <a:t> sites ;</a:t>
            </a:r>
            <a:endParaRPr/>
          </a:p>
          <a:p>
            <a:pPr algn="just">
              <a:lnSpc>
                <a:spcPct val="100000"/>
              </a:lnSpc>
              <a:buSzPct val="45000"/>
              <a:buFont typeface="StarSymbol"/>
              <a:buChar char="l"/>
            </a:pPr>
            <a:r>
              <a:rPr lang="fr-FR" sz="2200">
                <a:solidFill>
                  <a:srgbClr val="000099"/>
                </a:solidFill>
                <a:latin typeface="Arial"/>
              </a:rPr>
              <a:t>3) Increase the relevance and engagement of CSOs in Internet Governance ;</a:t>
            </a:r>
            <a:endParaRPr/>
          </a:p>
          <a:p>
            <a:pPr algn="just">
              <a:lnSpc>
                <a:spcPct val="100000"/>
              </a:lnSpc>
              <a:buSzPct val="45000"/>
              <a:buFont typeface="StarSymbol"/>
              <a:buChar char="l"/>
            </a:pPr>
            <a:r>
              <a:rPr lang="fr-FR" sz="2200">
                <a:solidFill>
                  <a:srgbClr val="000099"/>
                </a:solidFill>
                <a:latin typeface="Arial"/>
              </a:rPr>
              <a:t>Ultimately the goal needs to be to bring a broad cross section of CSOs as active members in Internet Governance ;</a:t>
            </a:r>
            <a:endParaRPr/>
          </a:p>
          <a:p>
            <a:pPr algn="just">
              <a:lnSpc>
                <a:spcPct val="100000"/>
              </a:lnSpc>
              <a:buSzPct val="45000"/>
              <a:buFont typeface="StarSymbol"/>
              <a:buChar char="l"/>
            </a:pPr>
            <a:r>
              <a:rPr lang="fr-FR" sz="2200">
                <a:solidFill>
                  <a:srgbClr val="000099"/>
                </a:solidFill>
                <a:latin typeface="Arial"/>
              </a:rPr>
              <a:t>4) Increase domain name registration and renewal of domain names by CSOs including the registration and use of gTLDs by CSOs ;</a:t>
            </a:r>
            <a:endParaRPr/>
          </a:p>
          <a:p>
            <a:pPr algn="just">
              <a:lnSpc>
                <a:spcPct val="100000"/>
              </a:lnSpc>
              <a:buSzPct val="45000"/>
              <a:buFont typeface="StarSymbol"/>
              <a:buChar char="l"/>
            </a:pPr>
            <a:r>
              <a:rPr lang="fr-FR" sz="2200">
                <a:solidFill>
                  <a:srgbClr val="000099"/>
                </a:solidFill>
                <a:latin typeface="Arial"/>
              </a:rPr>
              <a:t>5) Enable cross sectorial cooperation, participation and representation based on win/win situations.</a:t>
            </a:r>
            <a:endParaRPr/>
          </a:p>
        </p:txBody>
      </p:sp>
      <p:pic>
        <p:nvPicPr>
          <p:cNvPr id="212" name="" descr=""/>
          <p:cNvPicPr/>
          <p:nvPr/>
        </p:nvPicPr>
        <p:blipFill>
          <a:blip r:embed="rId2"/>
          <a:stretch>
            <a:fillRect/>
          </a:stretch>
        </p:blipFill>
        <p:spPr>
          <a:xfrm>
            <a:off x="648000" y="216000"/>
            <a:ext cx="7991640" cy="143964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bg>
      <p:bgPr>
        <a:blipFill>
          <a:blip r:embed="rId1"/>
          <a:stretch>
            <a:fillRect/>
          </a:stretch>
        </a:blipFill>
      </p:bgPr>
    </p:bg>
    <p:spTree>
      <p:nvGrpSpPr>
        <p:cNvPr id="1" name=""/>
        <p:cNvGrpSpPr/>
        <p:nvPr/>
      </p:nvGrpSpPr>
      <p:grpSpPr>
        <a:xfrm>
          <a:off x="0" y="0"/>
          <a:ext cx="0" cy="0"/>
          <a:chOff x="0" y="0"/>
          <a:chExt cx="0" cy="0"/>
        </a:xfrm>
      </p:grpSpPr>
      <p:sp>
        <p:nvSpPr>
          <p:cNvPr id="213" name="CustomShape 1"/>
          <p:cNvSpPr/>
          <p:nvPr/>
        </p:nvSpPr>
        <p:spPr>
          <a:xfrm>
            <a:off x="360000" y="1800000"/>
            <a:ext cx="8639640" cy="3887640"/>
          </a:xfrm>
          <a:prstGeom prst="rect">
            <a:avLst/>
          </a:prstGeom>
          <a:noFill/>
          <a:ln>
            <a:noFill/>
          </a:ln>
        </p:spPr>
        <p:txBody>
          <a:bodyPr lIns="0" rIns="0" tIns="0" bIns="0"/>
          <a:p>
            <a:pPr algn="just">
              <a:lnSpc>
                <a:spcPct val="100000"/>
              </a:lnSpc>
              <a:buSzPct val="45000"/>
              <a:buFont typeface="StarSymbol"/>
              <a:buChar char="l"/>
            </a:pPr>
            <a:r>
              <a:rPr lang="fr-FR" sz="2200">
                <a:solidFill>
                  <a:srgbClr val="000099"/>
                </a:solidFill>
                <a:latin typeface="Arial"/>
              </a:rPr>
              <a:t>Its important is to find practical ways to achieve these goals. Pathfinder Initiative is one of these ways, by usisng :</a:t>
            </a:r>
            <a:endParaRPr/>
          </a:p>
          <a:p>
            <a:pPr algn="just">
              <a:lnSpc>
                <a:spcPct val="100000"/>
              </a:lnSpc>
              <a:buSzPct val="45000"/>
              <a:buFont typeface="StarSymbol"/>
              <a:buChar char="l"/>
            </a:pPr>
            <a:r>
              <a:rPr lang="fr-FR" sz="2200">
                <a:solidFill>
                  <a:srgbClr val="000099"/>
                </a:solidFill>
                <a:latin typeface="Arial"/>
              </a:rPr>
              <a:t>a) Surveys</a:t>
            </a:r>
            <a:endParaRPr/>
          </a:p>
          <a:p>
            <a:pPr algn="just">
              <a:lnSpc>
                <a:spcPct val="100000"/>
              </a:lnSpc>
              <a:buSzPct val="45000"/>
              <a:buFont typeface="StarSymbol"/>
              <a:buChar char="l"/>
            </a:pPr>
            <a:r>
              <a:rPr lang="fr-FR" sz="2200">
                <a:solidFill>
                  <a:srgbClr val="000099"/>
                </a:solidFill>
                <a:latin typeface="Arial"/>
              </a:rPr>
              <a:t>b) Webinars</a:t>
            </a:r>
            <a:endParaRPr/>
          </a:p>
          <a:p>
            <a:pPr algn="just">
              <a:lnSpc>
                <a:spcPct val="100000"/>
              </a:lnSpc>
              <a:buSzPct val="45000"/>
              <a:buFont typeface="StarSymbol"/>
              <a:buChar char="l"/>
            </a:pPr>
            <a:r>
              <a:rPr lang="fr-FR" sz="2200">
                <a:solidFill>
                  <a:srgbClr val="000099"/>
                </a:solidFill>
                <a:latin typeface="Arial"/>
              </a:rPr>
              <a:t>c) Regional Organizations</a:t>
            </a:r>
            <a:endParaRPr/>
          </a:p>
          <a:p>
            <a:pPr algn="just">
              <a:lnSpc>
                <a:spcPct val="100000"/>
              </a:lnSpc>
              <a:buSzPct val="45000"/>
              <a:buFont typeface="StarSymbol"/>
              <a:buChar char="l"/>
            </a:pPr>
            <a:r>
              <a:rPr lang="fr-FR" sz="2200">
                <a:solidFill>
                  <a:srgbClr val="000099"/>
                </a:solidFill>
                <a:latin typeface="Arial"/>
              </a:rPr>
              <a:t>d) Awareness and Capacity Building</a:t>
            </a:r>
            <a:endParaRPr/>
          </a:p>
          <a:p>
            <a:pPr algn="just">
              <a:lnSpc>
                <a:spcPct val="100000"/>
              </a:lnSpc>
              <a:buSzPct val="45000"/>
              <a:buFont typeface="StarSymbol"/>
              <a:buChar char="l"/>
            </a:pPr>
            <a:r>
              <a:rPr lang="fr-FR" sz="2200">
                <a:solidFill>
                  <a:srgbClr val="000099"/>
                </a:solidFill>
                <a:latin typeface="Arial"/>
              </a:rPr>
              <a:t>e) Resource Center</a:t>
            </a:r>
            <a:endParaRPr/>
          </a:p>
          <a:p>
            <a:pPr algn="just">
              <a:lnSpc>
                <a:spcPct val="100000"/>
              </a:lnSpc>
              <a:buSzPct val="45000"/>
              <a:buFont typeface="StarSymbol"/>
              <a:buChar char="l"/>
            </a:pPr>
            <a:r>
              <a:rPr lang="fr-FR" sz="2200">
                <a:solidFill>
                  <a:srgbClr val="000099"/>
                </a:solidFill>
                <a:latin typeface="Arial"/>
              </a:rPr>
              <a:t>f) Pathway into CSO Engagement with Internet Governance mechanisms like ICANN.</a:t>
            </a:r>
            <a:endParaRPr/>
          </a:p>
        </p:txBody>
      </p:sp>
      <p:pic>
        <p:nvPicPr>
          <p:cNvPr id="214" name="" descr=""/>
          <p:cNvPicPr/>
          <p:nvPr/>
        </p:nvPicPr>
        <p:blipFill>
          <a:blip r:embed="rId2"/>
          <a:stretch>
            <a:fillRect/>
          </a:stretch>
        </p:blipFill>
        <p:spPr>
          <a:xfrm>
            <a:off x="648000" y="144000"/>
            <a:ext cx="8063640" cy="1583640"/>
          </a:xfrm>
          <a:prstGeom prst="rect">
            <a:avLst/>
          </a:prstGeom>
          <a:ln>
            <a:noFill/>
          </a:ln>
        </p:spPr>
      </p:pic>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5" name="CustomShape 1"/>
          <p:cNvSpPr/>
          <p:nvPr/>
        </p:nvSpPr>
        <p:spPr>
          <a:xfrm>
            <a:off x="0" y="-7560"/>
            <a:ext cx="9903600" cy="708120"/>
          </a:xfrm>
          <a:prstGeom prst="rect">
            <a:avLst/>
          </a:prstGeom>
          <a:noFill/>
          <a:ln>
            <a:noFill/>
          </a:ln>
        </p:spPr>
        <p:txBody>
          <a:bodyPr lIns="95760" rIns="95760" tIns="47880" bIns="47880"/>
          <a:p>
            <a:pPr>
              <a:lnSpc>
                <a:spcPct val="100000"/>
              </a:lnSpc>
            </a:pPr>
            <a:r>
              <a:rPr b="1" lang="fr-FR" sz="2800">
                <a:solidFill>
                  <a:srgbClr val="000000"/>
                </a:solidFill>
                <a:latin typeface="Source Sans Pro"/>
              </a:rPr>
              <a:t>	</a:t>
            </a:r>
            <a:r>
              <a:rPr b="1" lang="fr-FR" sz="2800" u="sng">
                <a:solidFill>
                  <a:srgbClr val="000000"/>
                </a:solidFill>
                <a:latin typeface="Source Sans Pro"/>
              </a:rPr>
              <a:t>Presentation of the NPOC</a:t>
            </a:r>
            <a:endParaRPr/>
          </a:p>
          <a:p>
            <a:pPr>
              <a:lnSpc>
                <a:spcPct val="100000"/>
              </a:lnSpc>
            </a:pPr>
            <a:r>
              <a:rPr b="1" lang="fr-FR" sz="2800">
                <a:solidFill>
                  <a:srgbClr val="000000"/>
                </a:solidFill>
                <a:latin typeface="Source Sans Pro"/>
              </a:rPr>
              <a:t>	</a:t>
            </a:r>
            <a:r>
              <a:rPr b="1" lang="fr-FR" sz="2800">
                <a:solidFill>
                  <a:srgbClr val="000000"/>
                </a:solidFill>
                <a:latin typeface="Source Sans Pro"/>
              </a:rPr>
              <a:t>a) What is the NPOC ? </a:t>
            </a:r>
            <a:endParaRPr/>
          </a:p>
        </p:txBody>
      </p:sp>
      <p:sp>
        <p:nvSpPr>
          <p:cNvPr id="216" name="CustomShape 2"/>
          <p:cNvSpPr/>
          <p:nvPr/>
        </p:nvSpPr>
        <p:spPr>
          <a:xfrm>
            <a:off x="576000" y="1944000"/>
            <a:ext cx="7702560" cy="4318560"/>
          </a:xfrm>
          <a:prstGeom prst="rect">
            <a:avLst/>
          </a:prstGeom>
          <a:noFill/>
          <a:ln>
            <a:noFill/>
          </a:ln>
        </p:spPr>
        <p:txBody>
          <a:bodyPr lIns="68400" rIns="68400" tIns="34200" bIns="34200"/>
          <a:p>
            <a:pPr algn="just">
              <a:lnSpc>
                <a:spcPct val="100000"/>
              </a:lnSpc>
            </a:pPr>
            <a:r>
              <a:rPr lang="fr-FR" sz="2400">
                <a:solidFill>
                  <a:srgbClr val="0a1f24"/>
                </a:solidFill>
                <a:latin typeface="Calibri"/>
                <a:ea typeface="Liberation Sans;Arial"/>
              </a:rPr>
              <a:t>NPOC, as the Not for Profit Users concerns Constituency within ICANN’s Non-Commercial Stakeholders Group (NCSG) of the Generic Names Supporting Organization (GNSO), is a </a:t>
            </a:r>
            <a:r>
              <a:rPr b="1" lang="fr-FR" sz="2400">
                <a:solidFill>
                  <a:srgbClr val="0a1f24"/>
                </a:solidFill>
                <a:latin typeface="Calibri"/>
                <a:ea typeface="Liberation Sans;Arial"/>
              </a:rPr>
              <a:t>body that represents Not For Profit Users operational concerns within the ICANN Internet Governance ecosystem</a:t>
            </a:r>
            <a:r>
              <a:rPr lang="fr-FR" sz="2400">
                <a:solidFill>
                  <a:srgbClr val="0a1f24"/>
                </a:solidFill>
                <a:latin typeface="Calibri"/>
                <a:ea typeface="Liberation Sans;Arial"/>
              </a:rPr>
              <a:t>. </a:t>
            </a:r>
            <a:endParaRPr/>
          </a:p>
          <a:p>
            <a:pPr algn="just">
              <a:lnSpc>
                <a:spcPct val="100000"/>
              </a:lnSpc>
            </a:pPr>
            <a:r>
              <a:rPr lang="fr-FR" sz="2400">
                <a:solidFill>
                  <a:srgbClr val="0a1f24"/>
                </a:solidFill>
                <a:latin typeface="Calibri"/>
                <a:ea typeface="Liberation Sans;Arial"/>
              </a:rPr>
              <a:t>Its dual roles involve in : </a:t>
            </a:r>
            <a:endParaRPr/>
          </a:p>
          <a:p>
            <a:pPr algn="just">
              <a:lnSpc>
                <a:spcPct val="100000"/>
              </a:lnSpc>
            </a:pPr>
            <a:r>
              <a:rPr lang="fr-FR" sz="2400">
                <a:solidFill>
                  <a:srgbClr val="0a1f24"/>
                </a:solidFill>
                <a:latin typeface="Calibri"/>
                <a:ea typeface="Liberation Sans;Arial"/>
              </a:rPr>
              <a:t>(a) </a:t>
            </a:r>
            <a:r>
              <a:rPr b="1" lang="fr-FR" sz="2400">
                <a:solidFill>
                  <a:srgbClr val="0a1f24"/>
                </a:solidFill>
                <a:latin typeface="Calibri"/>
                <a:ea typeface="Liberation Sans;Arial"/>
              </a:rPr>
              <a:t>contributing and participating in policy making</a:t>
            </a:r>
            <a:r>
              <a:rPr lang="fr-FR" sz="2400">
                <a:solidFill>
                  <a:srgbClr val="0a1f24"/>
                </a:solidFill>
                <a:latin typeface="Calibri"/>
                <a:ea typeface="Liberation Sans;Arial"/>
              </a:rPr>
              <a:t>, and </a:t>
            </a:r>
            <a:endParaRPr/>
          </a:p>
          <a:p>
            <a:pPr algn="just">
              <a:lnSpc>
                <a:spcPct val="100000"/>
              </a:lnSpc>
            </a:pPr>
            <a:r>
              <a:rPr lang="fr-FR" sz="2400">
                <a:solidFill>
                  <a:srgbClr val="0a1f24"/>
                </a:solidFill>
                <a:latin typeface="Calibri"/>
                <a:ea typeface="Liberation Sans;Arial"/>
              </a:rPr>
              <a:t>(b) </a:t>
            </a:r>
            <a:r>
              <a:rPr b="1" lang="fr-FR" sz="2400">
                <a:solidFill>
                  <a:srgbClr val="0a1f24"/>
                </a:solidFill>
                <a:latin typeface="Calibri"/>
                <a:ea typeface="Liberation Sans;Arial"/>
              </a:rPr>
              <a:t>raising awareness and engagement on the part of its stakeholder constituency.</a:t>
            </a:r>
            <a:endParaRPr/>
          </a:p>
          <a:p>
            <a:pPr algn="just">
              <a:lnSpc>
                <a:spcPct val="100000"/>
              </a:lnSpc>
            </a:pPr>
            <a:endParaRPr/>
          </a:p>
          <a:p>
            <a:pPr algn="just">
              <a:lnSpc>
                <a:spcPct val="100000"/>
              </a:lnSpc>
            </a:pPr>
            <a:endParaRPr/>
          </a:p>
        </p:txBody>
      </p:sp>
      <p:pic>
        <p:nvPicPr>
          <p:cNvPr id="217" name="" descr=""/>
          <p:cNvPicPr/>
          <p:nvPr/>
        </p:nvPicPr>
        <p:blipFill>
          <a:blip r:embed="rId1"/>
          <a:stretch>
            <a:fillRect/>
          </a:stretch>
        </p:blipFill>
        <p:spPr>
          <a:xfrm>
            <a:off x="936000" y="933840"/>
            <a:ext cx="7054560" cy="936720"/>
          </a:xfrm>
          <a:prstGeom prst="rect">
            <a:avLst/>
          </a:prstGeom>
          <a:ln>
            <a:noFill/>
          </a:ln>
        </p:spPr>
      </p:pic>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8" name="CustomShape 1"/>
          <p:cNvSpPr/>
          <p:nvPr/>
        </p:nvSpPr>
        <p:spPr>
          <a:xfrm>
            <a:off x="0" y="-7560"/>
            <a:ext cx="9903600" cy="708120"/>
          </a:xfrm>
          <a:prstGeom prst="rect">
            <a:avLst/>
          </a:prstGeom>
          <a:noFill/>
          <a:ln>
            <a:noFill/>
          </a:ln>
        </p:spPr>
        <p:txBody>
          <a:bodyPr lIns="95760" rIns="95760" tIns="47880" bIns="47880"/>
          <a:p>
            <a:pPr>
              <a:lnSpc>
                <a:spcPts val="3"/>
              </a:lnSpc>
            </a:pPr>
            <a:r>
              <a:rPr b="1" lang="fr-FR" sz="2700">
                <a:solidFill>
                  <a:srgbClr val="000000"/>
                </a:solidFill>
                <a:latin typeface="Source Sans Pro"/>
              </a:rPr>
              <a:t>	</a:t>
            </a:r>
            <a:r>
              <a:rPr b="1" lang="fr-FR" sz="2700">
                <a:solidFill>
                  <a:srgbClr val="000000"/>
                </a:solidFill>
                <a:latin typeface="Source Sans Pro"/>
              </a:rPr>
              <a:t>CSOs/NPOs and operational concerns</a:t>
            </a:r>
            <a:endParaRPr/>
          </a:p>
        </p:txBody>
      </p:sp>
      <p:sp>
        <p:nvSpPr>
          <p:cNvPr id="219" name="CustomShape 2"/>
          <p:cNvSpPr/>
          <p:nvPr/>
        </p:nvSpPr>
        <p:spPr>
          <a:xfrm>
            <a:off x="432360" y="1024200"/>
            <a:ext cx="9019080" cy="5552280"/>
          </a:xfrm>
          <a:prstGeom prst="rect">
            <a:avLst/>
          </a:prstGeom>
          <a:noFill/>
          <a:ln>
            <a:noFill/>
          </a:ln>
        </p:spPr>
        <p:txBody>
          <a:bodyPr lIns="68400" rIns="68400" tIns="34200" bIns="34200"/>
          <a:p>
            <a:pPr>
              <a:lnSpc>
                <a:spcPct val="100000"/>
              </a:lnSpc>
              <a:buFont typeface="Arial"/>
              <a:buChar char="•"/>
            </a:pPr>
            <a:r>
              <a:rPr b="1" lang="fr-FR" sz="2400">
                <a:solidFill>
                  <a:srgbClr val="0a1f24"/>
                </a:solidFill>
                <a:latin typeface="Source Sans Pro"/>
              </a:rPr>
              <a:t>NPOC</a:t>
            </a:r>
            <a:r>
              <a:rPr lang="fr-FR" sz="2400">
                <a:solidFill>
                  <a:srgbClr val="0a1f24"/>
                </a:solidFill>
                <a:latin typeface="Source Sans Pro"/>
              </a:rPr>
              <a:t> focuses on the practical implications of DNS policies on the operational readiness and implementation of non-commercial missions and objectives.</a:t>
            </a:r>
            <a:endParaRPr/>
          </a:p>
          <a:p>
            <a:pPr>
              <a:lnSpc>
                <a:spcPct val="100000"/>
              </a:lnSpc>
            </a:pPr>
            <a:endParaRPr/>
          </a:p>
          <a:p>
            <a:pPr>
              <a:lnSpc>
                <a:spcPct val="100000"/>
              </a:lnSpc>
              <a:buFont typeface="Arial"/>
              <a:buChar char="•"/>
            </a:pPr>
            <a:r>
              <a:rPr lang="fr-FR" sz="2400">
                <a:solidFill>
                  <a:srgbClr val="0a1f24"/>
                </a:solidFill>
                <a:latin typeface="Source Sans Pro"/>
              </a:rPr>
              <a:t>For example:</a:t>
            </a:r>
            <a:endParaRPr/>
          </a:p>
          <a:p>
            <a:pPr>
              <a:lnSpc>
                <a:spcPct val="100000"/>
              </a:lnSpc>
            </a:pPr>
            <a:r>
              <a:rPr lang="fr-FR" sz="2400">
                <a:solidFill>
                  <a:srgbClr val="0a1f24"/>
                </a:solidFill>
                <a:latin typeface="Source Sans Pro"/>
              </a:rPr>
              <a:t>(a) domain name registration, expansion of the DNS, fraud and abuse ;</a:t>
            </a:r>
            <a:endParaRPr/>
          </a:p>
          <a:p>
            <a:pPr>
              <a:lnSpc>
                <a:spcPct val="100000"/>
              </a:lnSpc>
            </a:pPr>
            <a:endParaRPr/>
          </a:p>
          <a:p>
            <a:pPr>
              <a:lnSpc>
                <a:spcPct val="100000"/>
              </a:lnSpc>
              <a:buFont typeface="Arial"/>
              <a:buChar char="•"/>
            </a:pPr>
            <a:r>
              <a:rPr lang="fr-FR" sz="2400">
                <a:solidFill>
                  <a:srgbClr val="0a1f24"/>
                </a:solidFill>
                <a:latin typeface="Source Sans Pro"/>
              </a:rPr>
              <a:t>(b) developing capacity and opportunities for Non-Profit organizations to take full advantage of the DNS.</a:t>
            </a:r>
            <a:endParaRPr/>
          </a:p>
          <a:p>
            <a:pPr>
              <a:lnSpc>
                <a:spcPct val="100000"/>
              </a:lnSpc>
            </a:pPr>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0" name="CustomShape 1"/>
          <p:cNvSpPr/>
          <p:nvPr/>
        </p:nvSpPr>
        <p:spPr>
          <a:xfrm>
            <a:off x="0" y="-7560"/>
            <a:ext cx="9903600" cy="708120"/>
          </a:xfrm>
          <a:prstGeom prst="rect">
            <a:avLst/>
          </a:prstGeom>
          <a:noFill/>
          <a:ln>
            <a:noFill/>
          </a:ln>
        </p:spPr>
      </p:sp>
      <p:sp>
        <p:nvSpPr>
          <p:cNvPr id="221" name="CustomShape 2"/>
          <p:cNvSpPr/>
          <p:nvPr/>
        </p:nvSpPr>
        <p:spPr>
          <a:xfrm>
            <a:off x="144000" y="864000"/>
            <a:ext cx="8829000" cy="5932440"/>
          </a:xfrm>
          <a:prstGeom prst="rect">
            <a:avLst/>
          </a:prstGeom>
          <a:noFill/>
          <a:ln>
            <a:noFill/>
          </a:ln>
        </p:spPr>
        <p:txBody>
          <a:bodyPr lIns="95760" rIns="95760" tIns="47880" bIns="47880"/>
          <a:p>
            <a:pPr>
              <a:lnSpc>
                <a:spcPct val="100000"/>
              </a:lnSpc>
            </a:pPr>
            <a:endParaRPr/>
          </a:p>
          <a:p>
            <a:pPr>
              <a:lnSpc>
                <a:spcPct val="100000"/>
              </a:lnSpc>
            </a:pPr>
            <a:r>
              <a:rPr lang="fr-FR" sz="2400">
                <a:solidFill>
                  <a:srgbClr val="0a1f24"/>
                </a:solidFill>
                <a:latin typeface="Source Sans Pro"/>
              </a:rPr>
              <a:t>Not-for-profit organizations (NPOs) and non-governmental organizations (NGOs) that operate primarily for non-commercial purposes.</a:t>
            </a:r>
            <a:endParaRPr/>
          </a:p>
          <a:p>
            <a:pPr>
              <a:lnSpc>
                <a:spcPct val="100000"/>
              </a:lnSpc>
            </a:pPr>
            <a:endParaRPr/>
          </a:p>
          <a:p>
            <a:pPr>
              <a:lnSpc>
                <a:spcPct val="100000"/>
              </a:lnSpc>
            </a:pPr>
            <a:r>
              <a:rPr lang="fr-FR" sz="2400" u="sng">
                <a:solidFill>
                  <a:srgbClr val="0a1f24"/>
                </a:solidFill>
                <a:latin typeface="Source Sans Pro"/>
              </a:rPr>
              <a:t>For example </a:t>
            </a:r>
            <a:r>
              <a:rPr lang="fr-FR" sz="2400">
                <a:solidFill>
                  <a:srgbClr val="0a1f24"/>
                </a:solidFill>
                <a:latin typeface="Source Sans Pro"/>
              </a:rPr>
              <a:t>: </a:t>
            </a:r>
            <a:r>
              <a:rPr lang="fr-FR" sz="2400">
                <a:solidFill>
                  <a:srgbClr val="0a1f24"/>
                </a:solidFill>
                <a:latin typeface="Source Sans Pro"/>
                <a:ea typeface="Droid Sans Fallback"/>
              </a:rPr>
              <a:t>a Chamber of Commerce can’t be in </a:t>
            </a:r>
            <a:r>
              <a:rPr b="1" lang="fr-FR" sz="2400">
                <a:solidFill>
                  <a:srgbClr val="0a1f24"/>
                </a:solidFill>
                <a:latin typeface="Source Sans Pro"/>
                <a:ea typeface="Droid Sans Fallback"/>
              </a:rPr>
              <a:t>NPOC</a:t>
            </a:r>
            <a:r>
              <a:rPr lang="fr-FR" sz="2400">
                <a:solidFill>
                  <a:srgbClr val="0a1f24"/>
                </a:solidFill>
                <a:latin typeface="Source Sans Pro"/>
                <a:ea typeface="Droid Sans Fallback"/>
              </a:rPr>
              <a:t> but an Association of Educators can be, same to the Red Cross and Red Crescent societies or a Charities organizations, etc.</a:t>
            </a:r>
            <a:endParaRPr/>
          </a:p>
          <a:p>
            <a:pPr>
              <a:lnSpc>
                <a:spcPct val="100000"/>
              </a:lnSpc>
            </a:pPr>
            <a:endParaRPr/>
          </a:p>
          <a:p>
            <a:pPr algn="ctr">
              <a:lnSpc>
                <a:spcPct val="100000"/>
              </a:lnSpc>
            </a:pPr>
            <a:r>
              <a:rPr b="1" lang="fr-FR" sz="2400">
                <a:solidFill>
                  <a:srgbClr val="0a1f24"/>
                </a:solidFill>
                <a:latin typeface="Source Sans Pro"/>
                <a:ea typeface="Droid Sans Fallback"/>
              </a:rPr>
              <a:t>NPOC</a:t>
            </a:r>
            <a:r>
              <a:rPr lang="fr-FR" sz="2400">
                <a:solidFill>
                  <a:srgbClr val="0a1f24"/>
                </a:solidFill>
                <a:latin typeface="Source Sans Pro"/>
                <a:ea typeface="Droid Sans Fallback"/>
              </a:rPr>
              <a:t> website address is actually located at :</a:t>
            </a:r>
            <a:endParaRPr/>
          </a:p>
          <a:p>
            <a:pPr algn="ctr">
              <a:lnSpc>
                <a:spcPct val="100000"/>
              </a:lnSpc>
            </a:pPr>
            <a:r>
              <a:rPr lang="fr-FR" sz="3600" u="sng">
                <a:solidFill>
                  <a:srgbClr val="1d98d3"/>
                </a:solidFill>
                <a:latin typeface="Source Sans Pro"/>
                <a:ea typeface="Droid Sans Fallback"/>
              </a:rPr>
              <a:t>http://www.npoc.org/</a:t>
            </a:r>
            <a:endParaRPr/>
          </a:p>
        </p:txBody>
      </p:sp>
      <p:sp>
        <p:nvSpPr>
          <p:cNvPr id="222" name="CustomShape 3"/>
          <p:cNvSpPr/>
          <p:nvPr/>
        </p:nvSpPr>
        <p:spPr>
          <a:xfrm>
            <a:off x="72000" y="10080"/>
            <a:ext cx="9903600" cy="708120"/>
          </a:xfrm>
          <a:prstGeom prst="rect">
            <a:avLst/>
          </a:prstGeom>
          <a:noFill/>
          <a:ln>
            <a:noFill/>
          </a:ln>
        </p:spPr>
        <p:txBody>
          <a:bodyPr lIns="95760" rIns="95760" tIns="47880" bIns="47880"/>
          <a:p>
            <a:pPr algn="ctr">
              <a:lnSpc>
                <a:spcPct val="100000"/>
              </a:lnSpc>
            </a:pPr>
            <a:r>
              <a:rPr b="1" lang="fr-FR" sz="2800">
                <a:solidFill>
                  <a:srgbClr val="000000"/>
                </a:solidFill>
                <a:latin typeface="Source Sans Pro"/>
              </a:rPr>
              <a:t>Who should join the NPOC </a:t>
            </a:r>
            <a:r>
              <a:rPr lang="fr-FR" sz="2400">
                <a:solidFill>
                  <a:srgbClr val="0a1f24"/>
                </a:solidFill>
                <a:latin typeface="Source Sans Pro"/>
              </a:rPr>
              <a:t>?</a:t>
            </a:r>
            <a:endParaRPr/>
          </a:p>
          <a:p>
            <a:pPr>
              <a:lnSpc>
                <a:spcPct val="100000"/>
              </a:lnSpc>
            </a:pPr>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3" name="CustomShape 1"/>
          <p:cNvSpPr/>
          <p:nvPr/>
        </p:nvSpPr>
        <p:spPr>
          <a:xfrm>
            <a:off x="0" y="-7560"/>
            <a:ext cx="9903600" cy="708120"/>
          </a:xfrm>
          <a:prstGeom prst="rect">
            <a:avLst/>
          </a:prstGeom>
          <a:noFill/>
          <a:ln>
            <a:noFill/>
          </a:ln>
        </p:spPr>
        <p:txBody>
          <a:bodyPr lIns="95760" rIns="95760" tIns="47880" bIns="47880"/>
          <a:p>
            <a:pPr algn="ctr">
              <a:lnSpc>
                <a:spcPts val="3"/>
              </a:lnSpc>
            </a:pPr>
            <a:r>
              <a:rPr b="1" lang="fr-FR" sz="3600">
                <a:solidFill>
                  <a:srgbClr val="000000"/>
                </a:solidFill>
                <a:latin typeface="Source Sans Pro"/>
              </a:rPr>
              <a:t>NPOC membership statistics</a:t>
            </a:r>
            <a:endParaRPr/>
          </a:p>
        </p:txBody>
      </p:sp>
      <p:sp>
        <p:nvSpPr>
          <p:cNvPr id="224" name="CustomShape 2"/>
          <p:cNvSpPr/>
          <p:nvPr/>
        </p:nvSpPr>
        <p:spPr>
          <a:xfrm>
            <a:off x="762120" y="1015920"/>
            <a:ext cx="7803720" cy="1184760"/>
          </a:xfrm>
          <a:prstGeom prst="rect">
            <a:avLst/>
          </a:prstGeom>
          <a:noFill/>
          <a:ln>
            <a:noFill/>
          </a:ln>
        </p:spPr>
        <p:txBody>
          <a:bodyPr lIns="90000" rIns="90000" tIns="45000" bIns="45000"/>
          <a:p>
            <a:pPr>
              <a:lnSpc>
                <a:spcPct val="100000"/>
              </a:lnSpc>
              <a:buFont typeface="Arial"/>
              <a:buChar char="•"/>
            </a:pPr>
            <a:r>
              <a:rPr lang="fr-FR" sz="2400">
                <a:solidFill>
                  <a:srgbClr val="0a1f24"/>
                </a:solidFill>
                <a:latin typeface="Source Sans Pro"/>
              </a:rPr>
              <a:t>Created in June 2011 during ICANN 44, NPOC currently have 65 members (May 2016)</a:t>
            </a:r>
            <a:endParaRPr/>
          </a:p>
          <a:p>
            <a:pPr>
              <a:lnSpc>
                <a:spcPct val="100000"/>
              </a:lnSpc>
            </a:pPr>
            <a:endParaRPr/>
          </a:p>
        </p:txBody>
      </p:sp>
      <p:graphicFrame>
        <p:nvGraphicFramePr>
          <p:cNvPr id="225" name="Table 3"/>
          <p:cNvGraphicFramePr/>
          <p:nvPr/>
        </p:nvGraphicFramePr>
        <p:xfrm>
          <a:off x="241200" y="2045160"/>
          <a:ext cx="2806200" cy="4025520"/>
        </p:xfrm>
        <a:graphic>
          <a:graphicData uri="http://schemas.openxmlformats.org/drawingml/2006/table">
            <a:tbl>
              <a:tblPr/>
              <a:tblGrid>
                <a:gridCol w="2340720"/>
                <a:gridCol w="465480"/>
              </a:tblGrid>
              <a:tr h="909360">
                <a:tc>
                  <a:txBody>
                    <a:bodyPr/>
                    <a:p>
                      <a:pPr algn="ctr">
                        <a:lnSpc>
                          <a:spcPct val="100000"/>
                        </a:lnSpc>
                      </a:pPr>
                      <a:r>
                        <a:rPr b="1" lang="fr-FR">
                          <a:latin typeface="Arial"/>
                        </a:rPr>
                        <a:t>NPOC membership statistics (June 2016)</a:t>
                      </a:r>
                      <a:endParaRPr/>
                    </a:p>
                  </a:txBody>
                  <a:tcPr/>
                </a:tc>
                <a:tc>
                  <a:tcPr/>
                </a:tc>
              </a:tr>
              <a:tr h="638280">
                <a:tc>
                  <a:txBody>
                    <a:bodyPr/>
                    <a:p>
                      <a:pPr algn="ctr">
                        <a:lnSpc>
                          <a:spcPct val="100000"/>
                        </a:lnSpc>
                      </a:pPr>
                      <a:endParaRPr/>
                    </a:p>
                    <a:p>
                      <a:pPr algn="ctr">
                        <a:lnSpc>
                          <a:spcPct val="100000"/>
                        </a:lnSpc>
                      </a:pPr>
                      <a:endParaRPr/>
                    </a:p>
                  </a:txBody>
                  <a:tcPr/>
                </a:tc>
                <a:tc>
                  <a:tcPr/>
                </a:tc>
              </a:tr>
              <a:tr h="367560">
                <a:tc>
                  <a:txBody>
                    <a:bodyPr/>
                    <a:p>
                      <a:pPr algn="just">
                        <a:lnSpc>
                          <a:spcPct val="100000"/>
                        </a:lnSpc>
                      </a:pPr>
                      <a:r>
                        <a:rPr lang="fr-FR">
                          <a:latin typeface="Arial"/>
                        </a:rPr>
                        <a:t>Africa</a:t>
                      </a:r>
                      <a:endParaRPr/>
                    </a:p>
                  </a:txBody>
                  <a:tcPr/>
                </a:tc>
                <a:tc>
                  <a:txBody>
                    <a:bodyPr/>
                    <a:p>
                      <a:pPr algn="r">
                        <a:lnSpc>
                          <a:spcPct val="100000"/>
                        </a:lnSpc>
                      </a:pPr>
                      <a:r>
                        <a:rPr lang="fr-FR">
                          <a:latin typeface="Arial"/>
                        </a:rPr>
                        <a:t>16</a:t>
                      </a:r>
                      <a:endParaRPr/>
                    </a:p>
                  </a:txBody>
                  <a:tcPr/>
                </a:tc>
              </a:tr>
              <a:tr h="367560">
                <a:tc>
                  <a:txBody>
                    <a:bodyPr/>
                    <a:p>
                      <a:pPr algn="just">
                        <a:lnSpc>
                          <a:spcPct val="100000"/>
                        </a:lnSpc>
                      </a:pPr>
                      <a:r>
                        <a:rPr lang="fr-FR">
                          <a:latin typeface="Arial"/>
                        </a:rPr>
                        <a:t>Asia Pacific</a:t>
                      </a:r>
                      <a:endParaRPr/>
                    </a:p>
                  </a:txBody>
                  <a:tcPr/>
                </a:tc>
                <a:tc>
                  <a:txBody>
                    <a:bodyPr/>
                    <a:p>
                      <a:pPr algn="r">
                        <a:lnSpc>
                          <a:spcPct val="100000"/>
                        </a:lnSpc>
                      </a:pPr>
                      <a:r>
                        <a:rPr lang="fr-FR">
                          <a:latin typeface="Arial"/>
                        </a:rPr>
                        <a:t>12</a:t>
                      </a:r>
                      <a:endParaRPr/>
                    </a:p>
                  </a:txBody>
                  <a:tcPr/>
                </a:tc>
              </a:tr>
              <a:tr h="367560">
                <a:tc>
                  <a:txBody>
                    <a:bodyPr/>
                    <a:p>
                      <a:pPr algn="just">
                        <a:lnSpc>
                          <a:spcPct val="100000"/>
                        </a:lnSpc>
                      </a:pPr>
                      <a:r>
                        <a:rPr lang="fr-FR">
                          <a:latin typeface="Arial"/>
                        </a:rPr>
                        <a:t>Europe</a:t>
                      </a:r>
                      <a:endParaRPr/>
                    </a:p>
                  </a:txBody>
                  <a:tcPr/>
                </a:tc>
                <a:tc>
                  <a:txBody>
                    <a:bodyPr/>
                    <a:p>
                      <a:pPr algn="r">
                        <a:lnSpc>
                          <a:spcPct val="100000"/>
                        </a:lnSpc>
                      </a:pPr>
                      <a:r>
                        <a:rPr lang="fr-FR">
                          <a:latin typeface="Arial"/>
                        </a:rPr>
                        <a:t>15</a:t>
                      </a:r>
                      <a:endParaRPr/>
                    </a:p>
                  </a:txBody>
                  <a:tcPr/>
                </a:tc>
              </a:tr>
              <a:tr h="638280">
                <a:tc>
                  <a:txBody>
                    <a:bodyPr/>
                    <a:p>
                      <a:pPr algn="just">
                        <a:lnSpc>
                          <a:spcPct val="100000"/>
                        </a:lnSpc>
                      </a:pPr>
                      <a:r>
                        <a:rPr lang="fr-FR">
                          <a:latin typeface="Arial"/>
                        </a:rPr>
                        <a:t>Latin American &amp; Caribbean</a:t>
                      </a:r>
                      <a:endParaRPr/>
                    </a:p>
                  </a:txBody>
                  <a:tcPr/>
                </a:tc>
                <a:tc>
                  <a:txBody>
                    <a:bodyPr/>
                    <a:p>
                      <a:pPr algn="r">
                        <a:lnSpc>
                          <a:spcPct val="100000"/>
                        </a:lnSpc>
                      </a:pPr>
                      <a:r>
                        <a:rPr lang="fr-FR">
                          <a:latin typeface="Arial"/>
                        </a:rPr>
                        <a:t>7</a:t>
                      </a:r>
                      <a:endParaRPr/>
                    </a:p>
                  </a:txBody>
                  <a:tcPr/>
                </a:tc>
              </a:tr>
              <a:tr h="367560">
                <a:tc>
                  <a:txBody>
                    <a:bodyPr/>
                    <a:p>
                      <a:pPr algn="just">
                        <a:lnSpc>
                          <a:spcPct val="100000"/>
                        </a:lnSpc>
                      </a:pPr>
                      <a:r>
                        <a:rPr lang="fr-FR">
                          <a:latin typeface="Arial"/>
                        </a:rPr>
                        <a:t>North America</a:t>
                      </a:r>
                      <a:endParaRPr/>
                    </a:p>
                  </a:txBody>
                  <a:tcPr/>
                </a:tc>
                <a:tc>
                  <a:txBody>
                    <a:bodyPr/>
                    <a:p>
                      <a:pPr algn="r">
                        <a:lnSpc>
                          <a:spcPct val="100000"/>
                        </a:lnSpc>
                      </a:pPr>
                      <a:r>
                        <a:rPr lang="fr-FR">
                          <a:latin typeface="Arial"/>
                        </a:rPr>
                        <a:t>13</a:t>
                      </a:r>
                      <a:endParaRPr/>
                    </a:p>
                  </a:txBody>
                  <a:tcPr/>
                </a:tc>
              </a:tr>
              <a:tr h="369720">
                <a:tc>
                  <a:txBody>
                    <a:bodyPr/>
                    <a:p>
                      <a:pPr algn="just">
                        <a:lnSpc>
                          <a:spcPct val="100000"/>
                        </a:lnSpc>
                      </a:pPr>
                      <a:r>
                        <a:rPr lang="fr-FR">
                          <a:latin typeface="Arial"/>
                        </a:rPr>
                        <a:t>Unspecified</a:t>
                      </a:r>
                      <a:endParaRPr/>
                    </a:p>
                  </a:txBody>
                  <a:tcPr/>
                </a:tc>
                <a:tc>
                  <a:txBody>
                    <a:bodyPr/>
                    <a:p>
                      <a:pPr algn="r">
                        <a:lnSpc>
                          <a:spcPct val="100000"/>
                        </a:lnSpc>
                      </a:pPr>
                      <a:r>
                        <a:rPr lang="fr-FR">
                          <a:latin typeface="Arial"/>
                        </a:rPr>
                        <a:t>2</a:t>
                      </a:r>
                      <a:endParaRPr/>
                    </a:p>
                  </a:txBody>
                  <a:tcPr/>
                </a:tc>
              </a:tr>
            </a:tbl>
          </a:graphicData>
        </a:graphic>
      </p:graphicFrame>
      <p:sp>
        <p:nvSpPr>
          <p:cNvPr id="226" name="CustomShape 4"/>
          <p:cNvSpPr/>
          <p:nvPr/>
        </p:nvSpPr>
        <p:spPr>
          <a:xfrm>
            <a:off x="871200" y="806400"/>
            <a:ext cx="179280" cy="345240"/>
          </a:xfrm>
          <a:prstGeom prst="rect">
            <a:avLst/>
          </a:prstGeom>
          <a:noFill/>
          <a:ln>
            <a:noFill/>
          </a:ln>
        </p:spPr>
      </p:sp>
      <p:graphicFrame>
        <p:nvGraphicFramePr>
          <p:cNvPr id="227" name=""/>
          <p:cNvGraphicFramePr/>
          <p:nvPr/>
        </p:nvGraphicFramePr>
        <p:xfrm>
          <a:off x="3384000" y="2016720"/>
          <a:ext cx="4823280" cy="3238560"/>
        </p:xfrm>
        <a:graphic>
          <a:graphicData uri="http://schemas.openxmlformats.org/drawingml/2006/chart">
            <c:chart xmlns:c="http://schemas.openxmlformats.org/drawingml/2006/chart" xmlns:r="http://schemas.openxmlformats.org/officeDocument/2006/relationships" r:id="rId1"/>
          </a:graphicData>
        </a:graphic>
      </p:graphicFrame>
    </p:spTree>
  </p:cSld>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8" name="CustomShape 1"/>
          <p:cNvSpPr/>
          <p:nvPr/>
        </p:nvSpPr>
        <p:spPr>
          <a:xfrm>
            <a:off x="0" y="-7560"/>
            <a:ext cx="9903600" cy="708120"/>
          </a:xfrm>
          <a:prstGeom prst="rect">
            <a:avLst/>
          </a:prstGeom>
          <a:noFill/>
          <a:ln>
            <a:noFill/>
          </a:ln>
        </p:spPr>
      </p:sp>
      <p:sp>
        <p:nvSpPr>
          <p:cNvPr id="229" name="CustomShape 2"/>
          <p:cNvSpPr/>
          <p:nvPr/>
        </p:nvSpPr>
        <p:spPr>
          <a:xfrm>
            <a:off x="579240" y="999000"/>
            <a:ext cx="8829000" cy="5932440"/>
          </a:xfrm>
          <a:prstGeom prst="rect">
            <a:avLst/>
          </a:prstGeom>
          <a:noFill/>
          <a:ln>
            <a:noFill/>
          </a:ln>
        </p:spPr>
        <p:txBody>
          <a:bodyPr lIns="95760" rIns="95760" tIns="47880" bIns="47880"/>
          <a:p>
            <a:pPr>
              <a:lnSpc>
                <a:spcPct val="100000"/>
              </a:lnSpc>
            </a:pPr>
            <a:endParaRPr/>
          </a:p>
          <a:p>
            <a:pPr>
              <a:lnSpc>
                <a:spcPct val="100000"/>
              </a:lnSpc>
            </a:pPr>
            <a:endParaRPr/>
          </a:p>
        </p:txBody>
      </p:sp>
      <p:sp>
        <p:nvSpPr>
          <p:cNvPr id="230" name="CustomShape 3"/>
          <p:cNvSpPr/>
          <p:nvPr/>
        </p:nvSpPr>
        <p:spPr>
          <a:xfrm>
            <a:off x="792000" y="298080"/>
            <a:ext cx="7846200" cy="708120"/>
          </a:xfrm>
          <a:prstGeom prst="rect">
            <a:avLst/>
          </a:prstGeom>
          <a:noFill/>
          <a:ln>
            <a:noFill/>
          </a:ln>
        </p:spPr>
        <p:txBody>
          <a:bodyPr lIns="95760" rIns="95760" tIns="47880" bIns="47880"/>
          <a:p>
            <a:pPr algn="ctr">
              <a:lnSpc>
                <a:spcPct val="100000"/>
              </a:lnSpc>
            </a:pPr>
            <a:r>
              <a:rPr b="1" lang="fr-FR" sz="2800">
                <a:latin typeface="Source Sans Pro"/>
              </a:rPr>
              <a:t>NPOC actual ExCom members</a:t>
            </a:r>
            <a:endParaRPr/>
          </a:p>
        </p:txBody>
      </p:sp>
      <p:sp>
        <p:nvSpPr>
          <p:cNvPr id="231" name="CustomShape 4"/>
          <p:cNvSpPr/>
          <p:nvPr/>
        </p:nvSpPr>
        <p:spPr>
          <a:xfrm>
            <a:off x="6523200" y="3682080"/>
            <a:ext cx="2868480" cy="1895040"/>
          </a:xfrm>
          <a:prstGeom prst="rect">
            <a:avLst/>
          </a:prstGeom>
          <a:noFill/>
          <a:ln>
            <a:noFill/>
          </a:ln>
        </p:spPr>
      </p:sp>
      <p:sp>
        <p:nvSpPr>
          <p:cNvPr id="232" name="CustomShape 5"/>
          <p:cNvSpPr/>
          <p:nvPr/>
        </p:nvSpPr>
        <p:spPr>
          <a:xfrm>
            <a:off x="3528000" y="912600"/>
            <a:ext cx="1726560" cy="1821960"/>
          </a:xfrm>
          <a:prstGeom prst="rect">
            <a:avLst/>
          </a:prstGeom>
          <a:blipFill>
            <a:blip r:embed="rId1"/>
            <a:tile/>
          </a:blipFill>
          <a:ln>
            <a:noFill/>
          </a:ln>
        </p:spPr>
      </p:sp>
      <p:pic>
        <p:nvPicPr>
          <p:cNvPr id="233" name="" descr=""/>
          <p:cNvPicPr/>
          <p:nvPr/>
        </p:nvPicPr>
        <p:blipFill>
          <a:blip r:embed="rId2"/>
          <a:stretch>
            <a:fillRect/>
          </a:stretch>
        </p:blipFill>
        <p:spPr>
          <a:xfrm rot="21568200">
            <a:off x="5517000" y="903600"/>
            <a:ext cx="1690560" cy="1974600"/>
          </a:xfrm>
          <a:prstGeom prst="rect">
            <a:avLst/>
          </a:prstGeom>
          <a:ln>
            <a:noFill/>
          </a:ln>
        </p:spPr>
      </p:pic>
      <p:pic>
        <p:nvPicPr>
          <p:cNvPr id="234" name="" descr=""/>
          <p:cNvPicPr/>
          <p:nvPr/>
        </p:nvPicPr>
        <p:blipFill>
          <a:blip r:embed="rId3"/>
          <a:stretch>
            <a:fillRect/>
          </a:stretch>
        </p:blipFill>
        <p:spPr>
          <a:xfrm>
            <a:off x="2376000" y="3672000"/>
            <a:ext cx="1654560" cy="1942560"/>
          </a:xfrm>
          <a:prstGeom prst="rect">
            <a:avLst/>
          </a:prstGeom>
          <a:ln>
            <a:noFill/>
          </a:ln>
        </p:spPr>
      </p:pic>
      <p:pic>
        <p:nvPicPr>
          <p:cNvPr id="235" name="" descr=""/>
          <p:cNvPicPr/>
          <p:nvPr/>
        </p:nvPicPr>
        <p:blipFill>
          <a:blip r:embed="rId4"/>
          <a:stretch>
            <a:fillRect/>
          </a:stretch>
        </p:blipFill>
        <p:spPr>
          <a:xfrm>
            <a:off x="432000" y="3672000"/>
            <a:ext cx="1726560" cy="1942560"/>
          </a:xfrm>
          <a:prstGeom prst="rect">
            <a:avLst/>
          </a:prstGeom>
          <a:ln>
            <a:noFill/>
          </a:ln>
        </p:spPr>
      </p:pic>
      <p:pic>
        <p:nvPicPr>
          <p:cNvPr id="236" name="" descr=""/>
          <p:cNvPicPr/>
          <p:nvPr/>
        </p:nvPicPr>
        <p:blipFill>
          <a:blip r:embed="rId5"/>
          <a:stretch>
            <a:fillRect/>
          </a:stretch>
        </p:blipFill>
        <p:spPr>
          <a:xfrm>
            <a:off x="6192000" y="3627720"/>
            <a:ext cx="1870560" cy="1986840"/>
          </a:xfrm>
          <a:prstGeom prst="rect">
            <a:avLst/>
          </a:prstGeom>
          <a:ln>
            <a:noFill/>
          </a:ln>
        </p:spPr>
      </p:pic>
      <p:sp>
        <p:nvSpPr>
          <p:cNvPr id="237" name="CustomShape 6"/>
          <p:cNvSpPr/>
          <p:nvPr/>
        </p:nvSpPr>
        <p:spPr>
          <a:xfrm>
            <a:off x="6108480" y="5616000"/>
            <a:ext cx="2122200" cy="527040"/>
          </a:xfrm>
          <a:prstGeom prst="rect">
            <a:avLst/>
          </a:prstGeom>
          <a:noFill/>
          <a:ln>
            <a:noFill/>
          </a:ln>
        </p:spPr>
        <p:txBody>
          <a:bodyPr lIns="90000" rIns="90000" tIns="45000" bIns="45000"/>
          <a:p>
            <a:pPr algn="ctr">
              <a:lnSpc>
                <a:spcPct val="100000"/>
              </a:lnSpc>
            </a:pPr>
            <a:r>
              <a:rPr b="1" lang="fr-FR" sz="1000">
                <a:latin typeface="Arial"/>
              </a:rPr>
              <a:t>Rudi Vansnick</a:t>
            </a:r>
            <a:endParaRPr/>
          </a:p>
          <a:p>
            <a:pPr algn="ctr">
              <a:lnSpc>
                <a:spcPct val="100000"/>
              </a:lnSpc>
            </a:pPr>
            <a:r>
              <a:rPr lang="fr-FR" sz="1000">
                <a:latin typeface="Arial"/>
              </a:rPr>
              <a:t>Internet Society Belgium</a:t>
            </a:r>
            <a:endParaRPr/>
          </a:p>
        </p:txBody>
      </p:sp>
      <p:sp>
        <p:nvSpPr>
          <p:cNvPr id="238" name="CustomShape 7"/>
          <p:cNvSpPr/>
          <p:nvPr/>
        </p:nvSpPr>
        <p:spPr>
          <a:xfrm>
            <a:off x="1512000" y="2952000"/>
            <a:ext cx="1730520" cy="669960"/>
          </a:xfrm>
          <a:prstGeom prst="rect">
            <a:avLst/>
          </a:prstGeom>
          <a:noFill/>
          <a:ln>
            <a:noFill/>
          </a:ln>
        </p:spPr>
        <p:txBody>
          <a:bodyPr lIns="90000" rIns="90000" tIns="45000" bIns="45000"/>
          <a:p>
            <a:pPr algn="ctr">
              <a:lnSpc>
                <a:spcPct val="100000"/>
              </a:lnSpc>
            </a:pPr>
            <a:r>
              <a:rPr b="1" lang="fr-FR" sz="1000">
                <a:latin typeface="Arial"/>
              </a:rPr>
              <a:t>Klaus Stol</a:t>
            </a:r>
            <a:r>
              <a:rPr lang="fr-FR" sz="1000">
                <a:latin typeface="Arial"/>
              </a:rPr>
              <a:t>l</a:t>
            </a:r>
            <a:endParaRPr/>
          </a:p>
          <a:p>
            <a:pPr algn="ctr">
              <a:lnSpc>
                <a:spcPct val="100000"/>
              </a:lnSpc>
            </a:pPr>
            <a:r>
              <a:rPr lang="fr-FR" sz="1000">
                <a:latin typeface="Arial"/>
              </a:rPr>
              <a:t>Fundacion Chasquinet-Germany</a:t>
            </a:r>
            <a:endParaRPr/>
          </a:p>
        </p:txBody>
      </p:sp>
      <p:sp>
        <p:nvSpPr>
          <p:cNvPr id="239" name="CustomShape 8"/>
          <p:cNvSpPr/>
          <p:nvPr/>
        </p:nvSpPr>
        <p:spPr>
          <a:xfrm>
            <a:off x="2376000" y="5616000"/>
            <a:ext cx="1654560" cy="669960"/>
          </a:xfrm>
          <a:prstGeom prst="rect">
            <a:avLst/>
          </a:prstGeom>
          <a:noFill/>
          <a:ln>
            <a:noFill/>
          </a:ln>
        </p:spPr>
        <p:txBody>
          <a:bodyPr lIns="90000" rIns="90000" tIns="45000" bIns="45000"/>
          <a:p>
            <a:pPr algn="ctr">
              <a:lnSpc>
                <a:spcPct val="100000"/>
              </a:lnSpc>
            </a:pPr>
            <a:r>
              <a:rPr b="1" lang="fr-FR" sz="1000">
                <a:latin typeface="Arial"/>
              </a:rPr>
              <a:t>Martin P. Silva Valent</a:t>
            </a:r>
            <a:endParaRPr/>
          </a:p>
          <a:p>
            <a:pPr algn="ctr">
              <a:lnSpc>
                <a:spcPct val="100000"/>
              </a:lnSpc>
            </a:pPr>
            <a:r>
              <a:rPr lang="fr-FR" sz="1000">
                <a:latin typeface="Arial"/>
              </a:rPr>
              <a:t>AGEIA DENSI     Argentina</a:t>
            </a:r>
            <a:endParaRPr/>
          </a:p>
        </p:txBody>
      </p:sp>
      <p:sp>
        <p:nvSpPr>
          <p:cNvPr id="240" name="CustomShape 9"/>
          <p:cNvSpPr/>
          <p:nvPr/>
        </p:nvSpPr>
        <p:spPr>
          <a:xfrm>
            <a:off x="432000" y="5664600"/>
            <a:ext cx="1798560" cy="813240"/>
          </a:xfrm>
          <a:prstGeom prst="rect">
            <a:avLst/>
          </a:prstGeom>
          <a:noFill/>
          <a:ln>
            <a:noFill/>
          </a:ln>
        </p:spPr>
        <p:txBody>
          <a:bodyPr lIns="90000" rIns="90000" tIns="45000" bIns="45000"/>
          <a:p>
            <a:pPr algn="ctr">
              <a:lnSpc>
                <a:spcPct val="100000"/>
              </a:lnSpc>
            </a:pPr>
            <a:r>
              <a:rPr b="1" lang="fr-FR" sz="1000">
                <a:latin typeface="Arial"/>
              </a:rPr>
              <a:t>Sam Lanfranco</a:t>
            </a:r>
            <a:endParaRPr/>
          </a:p>
          <a:p>
            <a:pPr algn="ctr">
              <a:lnSpc>
                <a:spcPct val="100000"/>
              </a:lnSpc>
            </a:pPr>
            <a:r>
              <a:rPr lang="fr-FR" sz="1000">
                <a:latin typeface="Arial"/>
              </a:rPr>
              <a:t>Canadian Society for International Health   Canada</a:t>
            </a:r>
            <a:endParaRPr/>
          </a:p>
        </p:txBody>
      </p:sp>
      <p:sp>
        <p:nvSpPr>
          <p:cNvPr id="241" name="CustomShape 10"/>
          <p:cNvSpPr/>
          <p:nvPr/>
        </p:nvSpPr>
        <p:spPr>
          <a:xfrm>
            <a:off x="3456000" y="2736000"/>
            <a:ext cx="1870560" cy="813240"/>
          </a:xfrm>
          <a:prstGeom prst="rect">
            <a:avLst/>
          </a:prstGeom>
          <a:noFill/>
          <a:ln>
            <a:noFill/>
          </a:ln>
        </p:spPr>
        <p:txBody>
          <a:bodyPr lIns="90000" rIns="90000" tIns="45000" bIns="45000"/>
          <a:p>
            <a:pPr algn="ctr">
              <a:lnSpc>
                <a:spcPct val="100000"/>
              </a:lnSpc>
            </a:pPr>
            <a:r>
              <a:rPr b="1" lang="fr-FR" sz="1000">
                <a:latin typeface="Arial"/>
              </a:rPr>
              <a:t>Joan Kerr</a:t>
            </a:r>
            <a:endParaRPr/>
          </a:p>
          <a:p>
            <a:pPr algn="ctr">
              <a:lnSpc>
                <a:spcPct val="100000"/>
              </a:lnSpc>
            </a:pPr>
            <a:r>
              <a:rPr lang="fr-FR" sz="1000">
                <a:latin typeface="Arial"/>
              </a:rPr>
              <a:t>Foundation for Building Sustainable Communities Canada</a:t>
            </a:r>
            <a:endParaRPr/>
          </a:p>
        </p:txBody>
      </p:sp>
      <p:sp>
        <p:nvSpPr>
          <p:cNvPr id="242" name="CustomShape 11"/>
          <p:cNvSpPr/>
          <p:nvPr/>
        </p:nvSpPr>
        <p:spPr>
          <a:xfrm>
            <a:off x="5508000" y="2927520"/>
            <a:ext cx="1791360" cy="527040"/>
          </a:xfrm>
          <a:prstGeom prst="rect">
            <a:avLst/>
          </a:prstGeom>
          <a:noFill/>
          <a:ln>
            <a:noFill/>
          </a:ln>
        </p:spPr>
        <p:txBody>
          <a:bodyPr lIns="90000" rIns="90000" tIns="45000" bIns="45000"/>
          <a:p>
            <a:pPr algn="ctr">
              <a:lnSpc>
                <a:spcPct val="100000"/>
              </a:lnSpc>
            </a:pPr>
            <a:r>
              <a:rPr b="1" lang="fr-FR" sz="1000">
                <a:latin typeface="Arial"/>
              </a:rPr>
              <a:t>Olévie Ayaovi Kouami</a:t>
            </a:r>
            <a:endParaRPr/>
          </a:p>
          <a:p>
            <a:pPr algn="ctr">
              <a:lnSpc>
                <a:spcPct val="100000"/>
              </a:lnSpc>
            </a:pPr>
            <a:r>
              <a:rPr lang="fr-FR" sz="1000">
                <a:latin typeface="Arial"/>
              </a:rPr>
              <a:t>INTIC4DEV-Togo</a:t>
            </a:r>
            <a:endParaRPr/>
          </a:p>
        </p:txBody>
      </p:sp>
      <p:pic>
        <p:nvPicPr>
          <p:cNvPr id="243" name="" descr=""/>
          <p:cNvPicPr/>
          <p:nvPr/>
        </p:nvPicPr>
        <p:blipFill>
          <a:blip r:embed="rId6"/>
          <a:stretch>
            <a:fillRect/>
          </a:stretch>
        </p:blipFill>
        <p:spPr>
          <a:xfrm>
            <a:off x="4320000" y="3672000"/>
            <a:ext cx="1582560" cy="1942560"/>
          </a:xfrm>
          <a:prstGeom prst="rect">
            <a:avLst/>
          </a:prstGeom>
          <a:ln>
            <a:noFill/>
          </a:ln>
        </p:spPr>
      </p:pic>
      <p:sp>
        <p:nvSpPr>
          <p:cNvPr id="244" name="CustomShape 12"/>
          <p:cNvSpPr/>
          <p:nvPr/>
        </p:nvSpPr>
        <p:spPr>
          <a:xfrm>
            <a:off x="4176000" y="5616000"/>
            <a:ext cx="1798560" cy="527040"/>
          </a:xfrm>
          <a:prstGeom prst="rect">
            <a:avLst/>
          </a:prstGeom>
          <a:noFill/>
          <a:ln>
            <a:noFill/>
          </a:ln>
        </p:spPr>
        <p:txBody>
          <a:bodyPr lIns="90000" rIns="90000" tIns="45000" bIns="45000"/>
          <a:p>
            <a:pPr algn="ctr">
              <a:lnSpc>
                <a:spcPct val="100000"/>
              </a:lnSpc>
            </a:pPr>
            <a:r>
              <a:rPr b="1" lang="fr-FR" sz="1000">
                <a:latin typeface="Arial"/>
              </a:rPr>
              <a:t>Poncelet Ileleji</a:t>
            </a:r>
            <a:r>
              <a:rPr lang="fr-FR" sz="1000">
                <a:latin typeface="Arial"/>
              </a:rPr>
              <a:t> </a:t>
            </a:r>
            <a:endParaRPr/>
          </a:p>
          <a:p>
            <a:pPr algn="ctr">
              <a:lnSpc>
                <a:spcPct val="100000"/>
              </a:lnSpc>
            </a:pPr>
            <a:r>
              <a:rPr lang="fr-FR" sz="1000">
                <a:latin typeface="Arial"/>
              </a:rPr>
              <a:t>YMCA of The Gambia</a:t>
            </a:r>
            <a:endParaRPr/>
          </a:p>
        </p:txBody>
      </p:sp>
      <p:pic>
        <p:nvPicPr>
          <p:cNvPr id="245" name="" descr=""/>
          <p:cNvPicPr/>
          <p:nvPr/>
        </p:nvPicPr>
        <p:blipFill>
          <a:blip r:embed="rId7"/>
          <a:stretch>
            <a:fillRect/>
          </a:stretch>
        </p:blipFill>
        <p:spPr>
          <a:xfrm>
            <a:off x="1512000" y="901440"/>
            <a:ext cx="1752840" cy="2049120"/>
          </a:xfrm>
          <a:prstGeom prst="rect">
            <a:avLst/>
          </a:prstGeom>
          <a:ln>
            <a:noFill/>
          </a:ln>
        </p:spPr>
      </p:pic>
    </p:spTree>
  </p:cSld>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6" name="CustomShape 1"/>
          <p:cNvSpPr/>
          <p:nvPr/>
        </p:nvSpPr>
        <p:spPr>
          <a:xfrm>
            <a:off x="0" y="-7560"/>
            <a:ext cx="9903600" cy="708120"/>
          </a:xfrm>
          <a:prstGeom prst="rect">
            <a:avLst/>
          </a:prstGeom>
          <a:noFill/>
          <a:ln>
            <a:noFill/>
          </a:ln>
        </p:spPr>
      </p:sp>
      <p:sp>
        <p:nvSpPr>
          <p:cNvPr id="247" name="CustomShape 2"/>
          <p:cNvSpPr/>
          <p:nvPr/>
        </p:nvSpPr>
        <p:spPr>
          <a:xfrm>
            <a:off x="579240" y="999000"/>
            <a:ext cx="8829000" cy="5932440"/>
          </a:xfrm>
          <a:prstGeom prst="rect">
            <a:avLst/>
          </a:prstGeom>
          <a:noFill/>
          <a:ln>
            <a:noFill/>
          </a:ln>
        </p:spPr>
        <p:txBody>
          <a:bodyPr lIns="95760" rIns="95760" tIns="47880" bIns="47880"/>
          <a:p>
            <a:pPr>
              <a:lnSpc>
                <a:spcPct val="100000"/>
              </a:lnSpc>
            </a:pPr>
            <a:r>
              <a:rPr lang="fr-FR" sz="3600">
                <a:solidFill>
                  <a:srgbClr val="0000ff"/>
                </a:solidFill>
                <a:latin typeface="Source Sans Pro"/>
              </a:rPr>
              <a:t>Dearest all,</a:t>
            </a:r>
            <a:endParaRPr/>
          </a:p>
          <a:p>
            <a:pPr algn="ctr">
              <a:lnSpc>
                <a:spcPct val="100000"/>
              </a:lnSpc>
            </a:pPr>
            <a:endParaRPr/>
          </a:p>
          <a:p>
            <a:pPr algn="ctr">
              <a:lnSpc>
                <a:spcPct val="100000"/>
              </a:lnSpc>
            </a:pPr>
            <a:r>
              <a:rPr lang="fr-FR" sz="3600">
                <a:solidFill>
                  <a:srgbClr val="000000"/>
                </a:solidFill>
                <a:latin typeface="Source Sans Pro"/>
              </a:rPr>
              <a:t>You are kindly invited to join us in</a:t>
            </a:r>
            <a:endParaRPr/>
          </a:p>
          <a:p>
            <a:pPr algn="ctr">
              <a:lnSpc>
                <a:spcPct val="100000"/>
              </a:lnSpc>
            </a:pPr>
            <a:r>
              <a:rPr b="1" lang="fr-FR" sz="3600">
                <a:solidFill>
                  <a:srgbClr val="000000"/>
                </a:solidFill>
                <a:latin typeface="Source Sans Pro"/>
              </a:rPr>
              <a:t>NPOC</a:t>
            </a:r>
            <a:endParaRPr/>
          </a:p>
          <a:p>
            <a:pPr algn="ctr">
              <a:lnSpc>
                <a:spcPct val="100000"/>
              </a:lnSpc>
            </a:pPr>
            <a:r>
              <a:rPr lang="fr-FR" sz="3600">
                <a:solidFill>
                  <a:srgbClr val="000000"/>
                </a:solidFill>
                <a:latin typeface="Source Sans Pro"/>
              </a:rPr>
              <a:t>to promote a real reliable and true </a:t>
            </a:r>
            <a:r>
              <a:rPr b="1" lang="fr-FR" sz="3600">
                <a:solidFill>
                  <a:srgbClr val="000000"/>
                </a:solidFill>
                <a:latin typeface="Source Sans Pro"/>
              </a:rPr>
              <a:t>Multistakeholder</a:t>
            </a:r>
            <a:r>
              <a:rPr lang="fr-FR" sz="3600">
                <a:solidFill>
                  <a:srgbClr val="000000"/>
                </a:solidFill>
                <a:latin typeface="Source Sans Pro"/>
              </a:rPr>
              <a:t> </a:t>
            </a:r>
            <a:r>
              <a:rPr b="1" lang="fr-FR" sz="3600">
                <a:solidFill>
                  <a:srgbClr val="000000"/>
                </a:solidFill>
                <a:latin typeface="Source Sans Pro"/>
              </a:rPr>
              <a:t>Model</a:t>
            </a:r>
            <a:r>
              <a:rPr lang="fr-FR" sz="3600">
                <a:solidFill>
                  <a:srgbClr val="000000"/>
                </a:solidFill>
                <a:latin typeface="Source Sans Pro"/>
              </a:rPr>
              <a:t> of </a:t>
            </a:r>
            <a:r>
              <a:rPr b="1" lang="fr-FR" sz="3600">
                <a:solidFill>
                  <a:srgbClr val="000000"/>
                </a:solidFill>
                <a:latin typeface="Source Sans Pro"/>
              </a:rPr>
              <a:t>IG</a:t>
            </a:r>
            <a:endParaRPr/>
          </a:p>
          <a:p>
            <a:pPr algn="ctr">
              <a:lnSpc>
                <a:spcPct val="100000"/>
              </a:lnSpc>
            </a:pPr>
            <a:endParaRPr/>
          </a:p>
          <a:p>
            <a:pPr algn="ctr">
              <a:lnSpc>
                <a:spcPct val="100000"/>
              </a:lnSpc>
            </a:pPr>
            <a:endParaRPr/>
          </a:p>
        </p:txBody>
      </p:sp>
      <p:sp>
        <p:nvSpPr>
          <p:cNvPr id="248" name="CustomShape 3"/>
          <p:cNvSpPr/>
          <p:nvPr/>
        </p:nvSpPr>
        <p:spPr>
          <a:xfrm>
            <a:off x="72000" y="10080"/>
            <a:ext cx="9903600" cy="708120"/>
          </a:xfrm>
          <a:prstGeom prst="rect">
            <a:avLst/>
          </a:prstGeom>
          <a:noFill/>
          <a:ln>
            <a:noFill/>
          </a:ln>
        </p:spPr>
        <p:txBody>
          <a:bodyPr lIns="95760" rIns="95760" tIns="47880" bIns="47880"/>
          <a:p>
            <a:pPr algn="ctr">
              <a:lnSpc>
                <a:spcPct val="100000"/>
              </a:lnSpc>
            </a:pPr>
            <a:endParaRPr/>
          </a:p>
          <a:p>
            <a:pPr>
              <a:lnSpc>
                <a:spcPct val="100000"/>
              </a:lnSpc>
            </a:pPr>
            <a:endParaRPr/>
          </a:p>
        </p:txBody>
      </p:sp>
      <p:pic>
        <p:nvPicPr>
          <p:cNvPr id="249" name="" descr=""/>
          <p:cNvPicPr/>
          <p:nvPr/>
        </p:nvPicPr>
        <p:blipFill>
          <a:blip r:embed="rId1"/>
          <a:stretch>
            <a:fillRect/>
          </a:stretch>
        </p:blipFill>
        <p:spPr>
          <a:xfrm>
            <a:off x="360000" y="4572000"/>
            <a:ext cx="8278560" cy="1762560"/>
          </a:xfrm>
          <a:prstGeom prst="rect">
            <a:avLst/>
          </a:prstGeom>
          <a:ln>
            <a:noFill/>
          </a:ln>
        </p:spPr>
      </p:pic>
    </p:spTree>
  </p:cSld>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0" name="CustomShape 1"/>
          <p:cNvSpPr/>
          <p:nvPr/>
        </p:nvSpPr>
        <p:spPr>
          <a:xfrm rot="21592800">
            <a:off x="4969080" y="359280"/>
            <a:ext cx="3887640" cy="2012760"/>
          </a:xfrm>
          <a:prstGeom prst="rect">
            <a:avLst/>
          </a:prstGeom>
          <a:blipFill>
            <a:blip r:embed="rId1"/>
            <a:tile/>
          </a:blipFill>
          <a:ln w="9360">
            <a:noFill/>
          </a:ln>
        </p:spPr>
      </p:sp>
      <p:sp>
        <p:nvSpPr>
          <p:cNvPr id="251" name="CustomShape 2"/>
          <p:cNvSpPr/>
          <p:nvPr/>
        </p:nvSpPr>
        <p:spPr>
          <a:xfrm>
            <a:off x="0" y="0"/>
            <a:ext cx="4715640" cy="6855480"/>
          </a:xfrm>
          <a:prstGeom prst="rect">
            <a:avLst/>
          </a:prstGeom>
          <a:solidFill>
            <a:srgbClr val="00096f"/>
          </a:solidFill>
          <a:ln w="9360">
            <a:noFill/>
          </a:ln>
        </p:spPr>
      </p:sp>
      <p:sp>
        <p:nvSpPr>
          <p:cNvPr id="252" name="CustomShape 3"/>
          <p:cNvSpPr/>
          <p:nvPr/>
        </p:nvSpPr>
        <p:spPr>
          <a:xfrm>
            <a:off x="747720" y="1598760"/>
            <a:ext cx="3139200" cy="3135600"/>
          </a:xfrm>
          <a:prstGeom prst="rect">
            <a:avLst/>
          </a:prstGeom>
          <a:noFill/>
          <a:ln>
            <a:noFill/>
          </a:ln>
        </p:spPr>
        <p:txBody>
          <a:bodyPr lIns="90000" rIns="90000" tIns="45000" bIns="45000"/>
          <a:p>
            <a:pPr algn="ctr">
              <a:lnSpc>
                <a:spcPct val="100000"/>
              </a:lnSpc>
            </a:pPr>
            <a:r>
              <a:rPr b="1" lang="fr-FR" sz="4000">
                <a:solidFill>
                  <a:srgbClr val="ffffff"/>
                </a:solidFill>
                <a:latin typeface="Arial"/>
                <a:ea typeface="ヒラギノ角ゴ Pro W3"/>
              </a:rPr>
              <a:t>Thank you for your Attention</a:t>
            </a:r>
            <a:endParaRPr/>
          </a:p>
          <a:p>
            <a:pPr algn="ctr">
              <a:lnSpc>
                <a:spcPct val="100000"/>
              </a:lnSpc>
            </a:pPr>
            <a:endParaRPr/>
          </a:p>
          <a:p>
            <a:pPr algn="ctr">
              <a:lnSpc>
                <a:spcPct val="100000"/>
              </a:lnSpc>
            </a:pPr>
            <a:r>
              <a:rPr b="1" lang="fr-FR" sz="4000">
                <a:solidFill>
                  <a:srgbClr val="ffffff"/>
                </a:solidFill>
                <a:latin typeface="Arial"/>
                <a:ea typeface="ヒラギノ角ゴ Pro W3"/>
              </a:rPr>
              <a:t>Questions?</a:t>
            </a:r>
            <a:endParaRPr/>
          </a:p>
        </p:txBody>
      </p:sp>
      <p:sp>
        <p:nvSpPr>
          <p:cNvPr id="253" name="CustomShape 4"/>
          <p:cNvSpPr/>
          <p:nvPr/>
        </p:nvSpPr>
        <p:spPr>
          <a:xfrm>
            <a:off x="5409720" y="2383920"/>
            <a:ext cx="3105360" cy="1580040"/>
          </a:xfrm>
          <a:prstGeom prst="rect">
            <a:avLst/>
          </a:prstGeom>
          <a:noFill/>
          <a:ln>
            <a:noFill/>
          </a:ln>
        </p:spPr>
        <p:txBody>
          <a:bodyPr lIns="90000" rIns="90000" tIns="45000" bIns="45000"/>
          <a:p>
            <a:r>
              <a:rPr b="1" lang="fr-FR" sz="1400">
                <a:solidFill>
                  <a:srgbClr val="404040"/>
                </a:solidFill>
                <a:latin typeface="Arial"/>
              </a:rPr>
              <a:t>twitter.com/ais_africa</a:t>
            </a:r>
            <a:endParaRPr/>
          </a:p>
          <a:p>
            <a:pPr algn="r">
              <a:lnSpc>
                <a:spcPct val="200000"/>
              </a:lnSpc>
            </a:pPr>
            <a:r>
              <a:rPr b="1" lang="fr-FR" sz="1400">
                <a:solidFill>
                  <a:srgbClr val="404040"/>
                </a:solidFill>
                <a:latin typeface="Arial"/>
              </a:rPr>
              <a:t>www.internetsummitafrica.org</a:t>
            </a:r>
            <a:endParaRPr/>
          </a:p>
          <a:p>
            <a:pPr algn="r">
              <a:lnSpc>
                <a:spcPct val="200000"/>
              </a:lnSpc>
            </a:pPr>
            <a:r>
              <a:rPr b="1" lang="fr-FR" sz="1400">
                <a:solidFill>
                  <a:srgbClr val="404040"/>
                </a:solidFill>
                <a:latin typeface="Arial"/>
              </a:rPr>
              <a:t> </a:t>
            </a:r>
            <a:r>
              <a:rPr b="1" lang="fr-FR" sz="1400">
                <a:solidFill>
                  <a:srgbClr val="404040"/>
                </a:solidFill>
                <a:latin typeface="Arial"/>
              </a:rPr>
              <a:t>www.afrinic.net </a:t>
            </a:r>
            <a:endParaRPr/>
          </a:p>
          <a:p>
            <a:pPr algn="r">
              <a:lnSpc>
                <a:spcPct val="200000"/>
              </a:lnSpc>
            </a:pPr>
            <a:r>
              <a:rPr b="1" lang="fr-FR" sz="1400">
                <a:solidFill>
                  <a:srgbClr val="404040"/>
                </a:solidFill>
                <a:latin typeface="Arial"/>
              </a:rPr>
              <a:t>www.afnog.org</a:t>
            </a:r>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p:cSld>
    <p:bg>
      <p:bgPr>
        <a:blipFill>
          <a:blip r:embed="rId1"/>
          <a:stretch>
            <a:fillRect/>
          </a:stretch>
        </a:blipFill>
      </p:bgPr>
    </p:bg>
    <p:spTree>
      <p:nvGrpSpPr>
        <p:cNvPr id="1" name=""/>
        <p:cNvGrpSpPr/>
        <p:nvPr/>
      </p:nvGrpSpPr>
      <p:grpSpPr>
        <a:xfrm>
          <a:off x="0" y="0"/>
          <a:ext cx="0" cy="0"/>
          <a:chOff x="0" y="0"/>
          <a:chExt cx="0" cy="0"/>
        </a:xfrm>
      </p:grpSpPr>
      <p:sp>
        <p:nvSpPr>
          <p:cNvPr id="188" name="CustomShape 1"/>
          <p:cNvSpPr/>
          <p:nvPr/>
        </p:nvSpPr>
        <p:spPr>
          <a:xfrm>
            <a:off x="457200" y="720000"/>
            <a:ext cx="8227080" cy="522000"/>
          </a:xfrm>
          <a:prstGeom prst="rect">
            <a:avLst/>
          </a:prstGeom>
          <a:noFill/>
          <a:ln>
            <a:noFill/>
          </a:ln>
        </p:spPr>
      </p:sp>
      <p:sp>
        <p:nvSpPr>
          <p:cNvPr id="189" name="CustomShape 2"/>
          <p:cNvSpPr/>
          <p:nvPr/>
        </p:nvSpPr>
        <p:spPr>
          <a:xfrm>
            <a:off x="288000" y="216000"/>
            <a:ext cx="8227080" cy="4233240"/>
          </a:xfrm>
          <a:prstGeom prst="rect">
            <a:avLst/>
          </a:prstGeom>
          <a:noFill/>
          <a:ln>
            <a:noFill/>
          </a:ln>
        </p:spPr>
        <p:txBody>
          <a:bodyPr lIns="90000" rIns="90000" tIns="45000" bIns="45000"/>
          <a:p>
            <a:pPr algn="ctr">
              <a:lnSpc>
                <a:spcPct val="100000"/>
              </a:lnSpc>
            </a:pPr>
            <a:r>
              <a:rPr b="1" lang="fr-FR" sz="2800" u="sng">
                <a:solidFill>
                  <a:srgbClr val="000000"/>
                </a:solidFill>
                <a:latin typeface="Arial"/>
                <a:ea typeface="ヒラギノ角ゴ Pro W3"/>
              </a:rPr>
              <a:t>PREAMBLE</a:t>
            </a:r>
            <a:endParaRPr/>
          </a:p>
          <a:p>
            <a:pPr algn="just">
              <a:lnSpc>
                <a:spcPct val="100000"/>
              </a:lnSpc>
            </a:pPr>
            <a:endParaRPr/>
          </a:p>
          <a:p>
            <a:pPr algn="just">
              <a:lnSpc>
                <a:spcPct val="100000"/>
              </a:lnSpc>
            </a:pPr>
            <a:r>
              <a:rPr b="1" lang="fr-FR" sz="2800">
                <a:solidFill>
                  <a:srgbClr val="000000"/>
                </a:solidFill>
                <a:latin typeface="Arial"/>
                <a:ea typeface="ヒラギノ角ゴ Pro W3"/>
              </a:rPr>
              <a:t>All CSOs includindg NGOs and NPOs, have one thing in common : they use Internet as a critical resource to help them achieve their goals and missions, regardless of how they are organized.</a:t>
            </a:r>
            <a:endParaRPr/>
          </a:p>
          <a:p>
            <a:pPr algn="just">
              <a:lnSpc>
                <a:spcPct val="100000"/>
              </a:lnSpc>
            </a:pPr>
            <a:endParaRPr/>
          </a:p>
          <a:p>
            <a:pPr algn="just">
              <a:lnSpc>
                <a:spcPct val="100000"/>
              </a:lnSpc>
            </a:pPr>
            <a:r>
              <a:rPr b="1" lang="fr-FR" sz="2800">
                <a:solidFill>
                  <a:srgbClr val="000000"/>
                </a:solidFill>
                <a:latin typeface="Arial"/>
                <a:ea typeface="ヒラギノ角ゴ Pro W3"/>
              </a:rPr>
              <a:t>That's what AfriNIC and and its fellows Af*, as CSOs, have done to bring us here together in this 4th Africa Internet Summit (AIS) framework in Botswana which Internet identity is .bw.</a:t>
            </a:r>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bg>
      <p:bgPr>
        <a:blipFill>
          <a:blip r:embed="rId1"/>
          <a:stretch>
            <a:fillRect/>
          </a:stretch>
        </a:blipFill>
      </p:bgPr>
    </p:bg>
    <p:spTree>
      <p:nvGrpSpPr>
        <p:cNvPr id="1" name=""/>
        <p:cNvGrpSpPr/>
        <p:nvPr/>
      </p:nvGrpSpPr>
      <p:grpSpPr>
        <a:xfrm>
          <a:off x="0" y="0"/>
          <a:ext cx="0" cy="0"/>
          <a:chOff x="0" y="0"/>
          <a:chExt cx="0" cy="0"/>
        </a:xfrm>
      </p:grpSpPr>
      <p:sp>
        <p:nvSpPr>
          <p:cNvPr id="190" name="CustomShape 1"/>
          <p:cNvSpPr/>
          <p:nvPr/>
        </p:nvSpPr>
        <p:spPr>
          <a:xfrm>
            <a:off x="216000" y="2216520"/>
            <a:ext cx="8639640" cy="3976560"/>
          </a:xfrm>
          <a:prstGeom prst="rect">
            <a:avLst/>
          </a:prstGeom>
          <a:noFill/>
          <a:ln>
            <a:noFill/>
          </a:ln>
        </p:spPr>
        <p:txBody>
          <a:bodyPr lIns="0" rIns="0" tIns="0" bIns="0"/>
          <a:p>
            <a:pPr>
              <a:lnSpc>
                <a:spcPct val="100000"/>
              </a:lnSpc>
              <a:buSzPct val="45000"/>
              <a:buFont typeface="StarSymbol"/>
              <a:buChar char="l"/>
            </a:pPr>
            <a:r>
              <a:rPr lang="fr-FR" sz="3200">
                <a:latin typeface="Arial"/>
              </a:rPr>
              <a:t>Not-for-profit and Non-governmental Organizations are taking full advantage of the opportunities the Internet offers them .</a:t>
            </a:r>
            <a:endParaRPr/>
          </a:p>
          <a:p>
            <a:pPr>
              <a:lnSpc>
                <a:spcPct val="100000"/>
              </a:lnSpc>
              <a:buSzPct val="45000"/>
              <a:buFont typeface="StarSymbol"/>
              <a:buChar char="l"/>
            </a:pPr>
            <a:r>
              <a:rPr lang="fr-FR" sz="3200">
                <a:latin typeface="Arial"/>
              </a:rPr>
              <a:t>Most of them have their own </a:t>
            </a:r>
            <a:r>
              <a:rPr b="1" lang="fr-FR" sz="3200">
                <a:latin typeface="Arial"/>
              </a:rPr>
              <a:t>www</a:t>
            </a:r>
            <a:r>
              <a:rPr lang="fr-FR" sz="3200">
                <a:latin typeface="Arial"/>
              </a:rPr>
              <a:t> site. They use the Internet extensively for information dissemination and exchange, fundraising, organization and so on.</a:t>
            </a:r>
            <a:endParaRPr/>
          </a:p>
        </p:txBody>
      </p:sp>
      <p:pic>
        <p:nvPicPr>
          <p:cNvPr id="191" name="" descr=""/>
          <p:cNvPicPr/>
          <p:nvPr/>
        </p:nvPicPr>
        <p:blipFill>
          <a:blip r:embed="rId2"/>
          <a:stretch>
            <a:fillRect/>
          </a:stretch>
        </p:blipFill>
        <p:spPr>
          <a:xfrm>
            <a:off x="216000" y="72000"/>
            <a:ext cx="8639640" cy="1799640"/>
          </a:xfrm>
          <a:prstGeom prst="rect">
            <a:avLst/>
          </a:prstGeom>
          <a:ln>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bg>
      <p:bgPr>
        <a:blipFill>
          <a:blip r:embed="rId1"/>
          <a:stretch>
            <a:fillRect/>
          </a:stretch>
        </a:blipFill>
      </p:bgPr>
    </p:bg>
    <p:spTree>
      <p:nvGrpSpPr>
        <p:cNvPr id="1" name=""/>
        <p:cNvGrpSpPr/>
        <p:nvPr/>
      </p:nvGrpSpPr>
      <p:grpSpPr>
        <a:xfrm>
          <a:off x="0" y="0"/>
          <a:ext cx="0" cy="0"/>
          <a:chOff x="0" y="0"/>
          <a:chExt cx="0" cy="0"/>
        </a:xfrm>
      </p:grpSpPr>
      <p:sp>
        <p:nvSpPr>
          <p:cNvPr id="192" name="CustomShape 1"/>
          <p:cNvSpPr/>
          <p:nvPr/>
        </p:nvSpPr>
        <p:spPr>
          <a:xfrm>
            <a:off x="288000" y="1872000"/>
            <a:ext cx="8639640" cy="3313080"/>
          </a:xfrm>
          <a:prstGeom prst="rect">
            <a:avLst/>
          </a:prstGeom>
          <a:noFill/>
          <a:ln>
            <a:noFill/>
          </a:ln>
        </p:spPr>
        <p:txBody>
          <a:bodyPr lIns="0" rIns="0" tIns="0" bIns="0"/>
          <a:p>
            <a:pPr>
              <a:lnSpc>
                <a:spcPct val="100000"/>
              </a:lnSpc>
              <a:buSzPct val="45000"/>
              <a:buFont typeface="StarSymbol"/>
              <a:buChar char="l"/>
            </a:pPr>
            <a:r>
              <a:rPr lang="fr-FR" sz="3200">
                <a:latin typeface="Arial"/>
              </a:rPr>
              <a:t>Only a minority of CSOs have an operational </a:t>
            </a:r>
            <a:r>
              <a:rPr b="1" lang="fr-FR" sz="3200">
                <a:latin typeface="Arial"/>
              </a:rPr>
              <a:t>WWW</a:t>
            </a:r>
            <a:r>
              <a:rPr lang="fr-FR" sz="3200">
                <a:latin typeface="Arial"/>
              </a:rPr>
              <a:t> site with their own domain.</a:t>
            </a:r>
            <a:endParaRPr/>
          </a:p>
          <a:p>
            <a:pPr>
              <a:lnSpc>
                <a:spcPct val="100000"/>
              </a:lnSpc>
              <a:buSzPct val="45000"/>
              <a:buFont typeface="StarSymbol"/>
              <a:buChar char="l"/>
            </a:pPr>
            <a:r>
              <a:rPr lang="fr-FR" sz="3200">
                <a:latin typeface="Arial"/>
              </a:rPr>
              <a:t>Only 40% of the CSOs investigated by Global Knowledge Parternship Foundation - GKPF (a member of the NPOC) in year 2015 actually had an operational </a:t>
            </a:r>
            <a:r>
              <a:rPr b="1" lang="fr-FR" sz="3200">
                <a:latin typeface="Arial"/>
              </a:rPr>
              <a:t>www</a:t>
            </a:r>
            <a:r>
              <a:rPr lang="fr-FR" sz="3200">
                <a:latin typeface="Arial"/>
              </a:rPr>
              <a:t> site with their own domain name.</a:t>
            </a:r>
            <a:endParaRPr/>
          </a:p>
        </p:txBody>
      </p:sp>
      <p:pic>
        <p:nvPicPr>
          <p:cNvPr id="193" name="" descr=""/>
          <p:cNvPicPr/>
          <p:nvPr/>
        </p:nvPicPr>
        <p:blipFill>
          <a:blip r:embed="rId2"/>
          <a:stretch>
            <a:fillRect/>
          </a:stretch>
        </p:blipFill>
        <p:spPr>
          <a:xfrm>
            <a:off x="360000" y="173880"/>
            <a:ext cx="8495640" cy="1553760"/>
          </a:xfrm>
          <a:prstGeom prst="rect">
            <a:avLst/>
          </a:prstGeom>
          <a:ln>
            <a:noFill/>
          </a:ln>
        </p:spPr>
      </p:pic>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bg>
      <p:bgPr>
        <a:blipFill>
          <a:blip r:embed="rId1"/>
          <a:stretch>
            <a:fillRect/>
          </a:stretch>
        </a:blipFill>
      </p:bgPr>
    </p:bg>
    <p:spTree>
      <p:nvGrpSpPr>
        <p:cNvPr id="1" name=""/>
        <p:cNvGrpSpPr/>
        <p:nvPr/>
      </p:nvGrpSpPr>
      <p:grpSpPr>
        <a:xfrm>
          <a:off x="0" y="0"/>
          <a:ext cx="0" cy="0"/>
          <a:chOff x="0" y="0"/>
          <a:chExt cx="0" cy="0"/>
        </a:xfrm>
      </p:grpSpPr>
      <p:sp>
        <p:nvSpPr>
          <p:cNvPr id="194" name="CustomShape 1"/>
          <p:cNvSpPr/>
          <p:nvPr/>
        </p:nvSpPr>
        <p:spPr>
          <a:xfrm>
            <a:off x="360000" y="1728000"/>
            <a:ext cx="8639640" cy="3313080"/>
          </a:xfrm>
          <a:prstGeom prst="rect">
            <a:avLst/>
          </a:prstGeom>
          <a:noFill/>
          <a:ln>
            <a:noFill/>
          </a:ln>
        </p:spPr>
        <p:txBody>
          <a:bodyPr lIns="0" rIns="0" tIns="0" bIns="0"/>
          <a:p>
            <a:pPr>
              <a:lnSpc>
                <a:spcPct val="100000"/>
              </a:lnSpc>
              <a:buSzPct val="45000"/>
              <a:buFont typeface="StarSymbol"/>
              <a:buChar char="l"/>
            </a:pPr>
            <a:r>
              <a:rPr lang="fr-FR" sz="3200">
                <a:latin typeface="Arial"/>
              </a:rPr>
              <a:t>Many CSOs are not aware how the Domain Name System, DNS, works and have lost their originally registered domain name outright.</a:t>
            </a:r>
            <a:endParaRPr/>
          </a:p>
          <a:p>
            <a:pPr>
              <a:lnSpc>
                <a:spcPct val="100000"/>
              </a:lnSpc>
              <a:buSzPct val="45000"/>
              <a:buFont typeface="StarSymbol"/>
              <a:buChar char="l"/>
            </a:pPr>
            <a:r>
              <a:rPr lang="fr-FR" sz="3200">
                <a:latin typeface="Arial"/>
              </a:rPr>
              <a:t>30% of the CSOs investigated had "lost" their originally registered domain name outright because as organization they where not aware about the need to renew a domain, give and maintain up to date contact and billing information and/or missed the deadlines of renewal.</a:t>
            </a:r>
            <a:endParaRPr/>
          </a:p>
        </p:txBody>
      </p:sp>
      <p:pic>
        <p:nvPicPr>
          <p:cNvPr id="195" name="" descr=""/>
          <p:cNvPicPr/>
          <p:nvPr/>
        </p:nvPicPr>
        <p:blipFill>
          <a:blip r:embed="rId2"/>
          <a:stretch>
            <a:fillRect/>
          </a:stretch>
        </p:blipFill>
        <p:spPr>
          <a:xfrm>
            <a:off x="432000" y="194040"/>
            <a:ext cx="8351640" cy="1317600"/>
          </a:xfrm>
          <a:prstGeom prst="rect">
            <a:avLst/>
          </a:prstGeom>
          <a:ln>
            <a:noFill/>
          </a:ln>
        </p:spPr>
      </p:pic>
    </p:spTree>
  </p:cSld>
</p:sld>
</file>

<file path=ppt/slides/slide6.xml><?xml version="1.0" encoding="utf-8"?>
<p:sld xmlns:a="http://schemas.openxmlformats.org/drawingml/2006/main" xmlns:p="http://schemas.openxmlformats.org/presentationml/2006/main" xmlns:r="http://schemas.openxmlformats.org/officeDocument/2006/relationships">
  <p:cSld>
    <p:bg>
      <p:bgPr>
        <a:blipFill>
          <a:blip r:embed="rId1"/>
          <a:stretch>
            <a:fillRect/>
          </a:stretch>
        </a:blipFill>
      </p:bgPr>
    </p:bg>
    <p:spTree>
      <p:nvGrpSpPr>
        <p:cNvPr id="1" name=""/>
        <p:cNvGrpSpPr/>
        <p:nvPr/>
      </p:nvGrpSpPr>
      <p:grpSpPr>
        <a:xfrm>
          <a:off x="0" y="0"/>
          <a:ext cx="0" cy="0"/>
          <a:chOff x="0" y="0"/>
          <a:chExt cx="0" cy="0"/>
        </a:xfrm>
      </p:grpSpPr>
      <p:sp>
        <p:nvSpPr>
          <p:cNvPr id="196" name="CustomShape 1"/>
          <p:cNvSpPr/>
          <p:nvPr/>
        </p:nvSpPr>
        <p:spPr>
          <a:xfrm>
            <a:off x="3240000" y="790560"/>
            <a:ext cx="5615640" cy="3745080"/>
          </a:xfrm>
          <a:prstGeom prst="rect">
            <a:avLst/>
          </a:prstGeom>
          <a:noFill/>
          <a:ln>
            <a:noFill/>
          </a:ln>
        </p:spPr>
        <p:txBody>
          <a:bodyPr lIns="0" rIns="0" tIns="0" bIns="0"/>
          <a:p>
            <a:pPr>
              <a:lnSpc>
                <a:spcPct val="100000"/>
              </a:lnSpc>
              <a:buSzPct val="45000"/>
              <a:buFont typeface="StarSymbol"/>
              <a:buChar char="l"/>
            </a:pPr>
            <a:r>
              <a:rPr lang="fr-FR" sz="3200">
                <a:latin typeface="Arial"/>
              </a:rPr>
              <a:t>There is a general move by NGOs to abandon their own WWW presence to a social media site such as Facebook .</a:t>
            </a:r>
            <a:endParaRPr/>
          </a:p>
          <a:p>
            <a:pPr>
              <a:lnSpc>
                <a:spcPct val="100000"/>
              </a:lnSpc>
              <a:buSzPct val="45000"/>
              <a:buFont typeface="StarSymbol"/>
              <a:buChar char="l"/>
            </a:pPr>
            <a:r>
              <a:rPr lang="fr-FR" sz="3200">
                <a:latin typeface="Arial"/>
              </a:rPr>
              <a:t>65 % of the CS Organizations investigated had moved their </a:t>
            </a:r>
            <a:r>
              <a:rPr b="1" lang="fr-FR" sz="3200">
                <a:latin typeface="Arial"/>
              </a:rPr>
              <a:t>WWW</a:t>
            </a:r>
            <a:r>
              <a:rPr lang="fr-FR" sz="3200">
                <a:latin typeface="Arial"/>
              </a:rPr>
              <a:t> presence to a social media site such as Facebook .</a:t>
            </a:r>
            <a:endParaRPr/>
          </a:p>
        </p:txBody>
      </p:sp>
      <p:pic>
        <p:nvPicPr>
          <p:cNvPr id="197" name="" descr=""/>
          <p:cNvPicPr/>
          <p:nvPr/>
        </p:nvPicPr>
        <p:blipFill>
          <a:blip r:embed="rId2"/>
          <a:stretch>
            <a:fillRect/>
          </a:stretch>
        </p:blipFill>
        <p:spPr>
          <a:xfrm>
            <a:off x="360000" y="1008000"/>
            <a:ext cx="2951640" cy="3311640"/>
          </a:xfrm>
          <a:prstGeom prst="rect">
            <a:avLst/>
          </a:prstGeom>
          <a:ln>
            <a:noFill/>
          </a:ln>
        </p:spPr>
      </p:pic>
    </p:spTree>
  </p:cSld>
</p:sld>
</file>

<file path=ppt/slides/slide7.xml><?xml version="1.0" encoding="utf-8"?>
<p:sld xmlns:a="http://schemas.openxmlformats.org/drawingml/2006/main" xmlns:p="http://schemas.openxmlformats.org/presentationml/2006/main" xmlns:r="http://schemas.openxmlformats.org/officeDocument/2006/relationships">
  <p:cSld>
    <p:bg>
      <p:bgPr>
        <a:blipFill>
          <a:blip r:embed="rId1"/>
          <a:stretch>
            <a:fillRect/>
          </a:stretch>
        </a:blipFill>
      </p:bgPr>
    </p:bg>
    <p:spTree>
      <p:nvGrpSpPr>
        <p:cNvPr id="1" name=""/>
        <p:cNvGrpSpPr/>
        <p:nvPr/>
      </p:nvGrpSpPr>
      <p:grpSpPr>
        <a:xfrm>
          <a:off x="0" y="0"/>
          <a:ext cx="0" cy="0"/>
          <a:chOff x="0" y="0"/>
          <a:chExt cx="0" cy="0"/>
        </a:xfrm>
      </p:grpSpPr>
      <p:sp>
        <p:nvSpPr>
          <p:cNvPr id="198" name="CustomShape 1"/>
          <p:cNvSpPr/>
          <p:nvPr/>
        </p:nvSpPr>
        <p:spPr>
          <a:xfrm>
            <a:off x="360000" y="1944000"/>
            <a:ext cx="8423640" cy="3527640"/>
          </a:xfrm>
          <a:prstGeom prst="rect">
            <a:avLst/>
          </a:prstGeom>
          <a:noFill/>
          <a:ln>
            <a:noFill/>
          </a:ln>
        </p:spPr>
        <p:txBody>
          <a:bodyPr lIns="0" rIns="0" tIns="0" bIns="0"/>
          <a:p>
            <a:pPr algn="just">
              <a:lnSpc>
                <a:spcPct val="100000"/>
              </a:lnSpc>
              <a:buSzPct val="45000"/>
              <a:buFont typeface="StarSymbol"/>
              <a:buChar char="l"/>
            </a:pPr>
            <a:r>
              <a:rPr lang="fr-FR" sz="3200">
                <a:latin typeface="Arial"/>
              </a:rPr>
              <a:t>Many large organizations mainly in developing countries undoubtedly make effective use of the opportunities the Internet offers them, but the vast majority of the NGO's have huge and very basic  problems to do just that!.</a:t>
            </a:r>
            <a:endParaRPr/>
          </a:p>
        </p:txBody>
      </p:sp>
      <p:pic>
        <p:nvPicPr>
          <p:cNvPr id="199" name="" descr=""/>
          <p:cNvPicPr/>
          <p:nvPr/>
        </p:nvPicPr>
        <p:blipFill>
          <a:blip r:embed="rId2"/>
          <a:stretch>
            <a:fillRect/>
          </a:stretch>
        </p:blipFill>
        <p:spPr>
          <a:xfrm>
            <a:off x="864000" y="288000"/>
            <a:ext cx="7487640" cy="1583640"/>
          </a:xfrm>
          <a:prstGeom prst="rect">
            <a:avLst/>
          </a:prstGeom>
          <a:ln>
            <a:noFill/>
          </a:ln>
        </p:spPr>
      </p:pic>
    </p:spTree>
  </p:cSld>
</p:sld>
</file>

<file path=ppt/slides/slide8.xml><?xml version="1.0" encoding="utf-8"?>
<p:sld xmlns:a="http://schemas.openxmlformats.org/drawingml/2006/main" xmlns:p="http://schemas.openxmlformats.org/presentationml/2006/main" xmlns:r="http://schemas.openxmlformats.org/officeDocument/2006/relationships">
  <p:cSld>
    <p:bg>
      <p:bgPr>
        <a:blipFill>
          <a:blip r:embed="rId1"/>
          <a:stretch>
            <a:fillRect/>
          </a:stretch>
        </a:blipFill>
      </p:bgPr>
    </p:bg>
    <p:spTree>
      <p:nvGrpSpPr>
        <p:cNvPr id="1" name=""/>
        <p:cNvGrpSpPr/>
        <p:nvPr/>
      </p:nvGrpSpPr>
      <p:grpSpPr>
        <a:xfrm>
          <a:off x="0" y="0"/>
          <a:ext cx="0" cy="0"/>
          <a:chOff x="0" y="0"/>
          <a:chExt cx="0" cy="0"/>
        </a:xfrm>
      </p:grpSpPr>
      <p:sp>
        <p:nvSpPr>
          <p:cNvPr id="200" name="CustomShape 1"/>
          <p:cNvSpPr/>
          <p:nvPr/>
        </p:nvSpPr>
        <p:spPr>
          <a:xfrm>
            <a:off x="3096000" y="756000"/>
            <a:ext cx="5831640" cy="3347640"/>
          </a:xfrm>
          <a:prstGeom prst="rect">
            <a:avLst/>
          </a:prstGeom>
          <a:noFill/>
          <a:ln>
            <a:noFill/>
          </a:ln>
        </p:spPr>
        <p:txBody>
          <a:bodyPr lIns="0" rIns="0" tIns="0" bIns="0"/>
          <a:p>
            <a:pPr>
              <a:lnSpc>
                <a:spcPct val="100000"/>
              </a:lnSpc>
              <a:buSzPct val="45000"/>
              <a:buFont typeface="StarSymbol"/>
              <a:buChar char="l"/>
            </a:pPr>
            <a:r>
              <a:rPr lang="fr-FR" sz="3600">
                <a:solidFill>
                  <a:srgbClr val="000099"/>
                </a:solidFill>
                <a:latin typeface="Arial"/>
              </a:rPr>
              <a:t>What needs to be done to ensure that CSO's make the best possible use of the opportunities cyberspace offers to them?</a:t>
            </a:r>
            <a:endParaRPr/>
          </a:p>
        </p:txBody>
      </p:sp>
      <p:pic>
        <p:nvPicPr>
          <p:cNvPr id="201" name="" descr=""/>
          <p:cNvPicPr/>
          <p:nvPr/>
        </p:nvPicPr>
        <p:blipFill>
          <a:blip r:embed="rId2"/>
          <a:stretch>
            <a:fillRect/>
          </a:stretch>
        </p:blipFill>
        <p:spPr>
          <a:xfrm>
            <a:off x="216000" y="756000"/>
            <a:ext cx="2807640" cy="2231640"/>
          </a:xfrm>
          <a:prstGeom prst="rect">
            <a:avLst/>
          </a:prstGeom>
          <a:ln>
            <a:noFill/>
          </a:ln>
        </p:spPr>
      </p:pic>
      <p:sp>
        <p:nvSpPr>
          <p:cNvPr id="202" name="CustomShape 2"/>
          <p:cNvSpPr/>
          <p:nvPr/>
        </p:nvSpPr>
        <p:spPr>
          <a:xfrm>
            <a:off x="3024000" y="3996000"/>
            <a:ext cx="5831640" cy="1475640"/>
          </a:xfrm>
          <a:prstGeom prst="rect">
            <a:avLst/>
          </a:prstGeom>
          <a:noFill/>
          <a:ln>
            <a:noFill/>
          </a:ln>
        </p:spPr>
        <p:txBody>
          <a:bodyPr lIns="0" rIns="0" tIns="0" bIns="0"/>
          <a:p>
            <a:pPr>
              <a:lnSpc>
                <a:spcPct val="100000"/>
              </a:lnSpc>
              <a:buSzPct val="45000"/>
              <a:buFont typeface="StarSymbol"/>
              <a:buChar char="l"/>
            </a:pPr>
            <a:r>
              <a:rPr lang="fr-FR" sz="4000">
                <a:solidFill>
                  <a:srgbClr val="ff0000"/>
                </a:solidFill>
                <a:latin typeface="Arial"/>
              </a:rPr>
              <a:t>Awareness and Capacity Building</a:t>
            </a:r>
            <a:endParaRPr/>
          </a:p>
        </p:txBody>
      </p:sp>
      <p:pic>
        <p:nvPicPr>
          <p:cNvPr id="203" name="" descr=""/>
          <p:cNvPicPr/>
          <p:nvPr/>
        </p:nvPicPr>
        <p:blipFill>
          <a:blip r:embed="rId3"/>
          <a:stretch>
            <a:fillRect/>
          </a:stretch>
        </p:blipFill>
        <p:spPr>
          <a:xfrm>
            <a:off x="288000" y="3744000"/>
            <a:ext cx="2375640" cy="1727640"/>
          </a:xfrm>
          <a:prstGeom prst="rect">
            <a:avLst/>
          </a:prstGeom>
          <a:ln>
            <a:noFill/>
          </a:ln>
        </p:spPr>
      </p:pic>
    </p:spTree>
  </p:cSld>
</p:sld>
</file>

<file path=ppt/slides/slide9.xml><?xml version="1.0" encoding="utf-8"?>
<p:sld xmlns:a="http://schemas.openxmlformats.org/drawingml/2006/main" xmlns:p="http://schemas.openxmlformats.org/presentationml/2006/main" xmlns:r="http://schemas.openxmlformats.org/officeDocument/2006/relationships">
  <p:cSld>
    <p:bg>
      <p:bgPr>
        <a:blipFill>
          <a:blip r:embed="rId1"/>
          <a:stretch>
            <a:fillRect/>
          </a:stretch>
        </a:blipFill>
      </p:bgPr>
    </p:bg>
    <p:spTree>
      <p:nvGrpSpPr>
        <p:cNvPr id="1" name=""/>
        <p:cNvGrpSpPr/>
        <p:nvPr/>
      </p:nvGrpSpPr>
      <p:grpSpPr>
        <a:xfrm>
          <a:off x="0" y="0"/>
          <a:ext cx="0" cy="0"/>
          <a:chOff x="0" y="0"/>
          <a:chExt cx="0" cy="0"/>
        </a:xfrm>
      </p:grpSpPr>
      <p:sp>
        <p:nvSpPr>
          <p:cNvPr id="204" name="CustomShape 1"/>
          <p:cNvSpPr/>
          <p:nvPr/>
        </p:nvSpPr>
        <p:spPr>
          <a:xfrm>
            <a:off x="3096000" y="648000"/>
            <a:ext cx="5831640" cy="2519640"/>
          </a:xfrm>
          <a:prstGeom prst="rect">
            <a:avLst/>
          </a:prstGeom>
          <a:noFill/>
          <a:ln>
            <a:noFill/>
          </a:ln>
        </p:spPr>
        <p:txBody>
          <a:bodyPr lIns="0" rIns="0" tIns="0" bIns="0"/>
          <a:p>
            <a:pPr algn="just">
              <a:lnSpc>
                <a:spcPct val="100000"/>
              </a:lnSpc>
              <a:buSzPct val="45000"/>
              <a:buFont typeface="StarSymbol"/>
              <a:buChar char="l"/>
            </a:pPr>
            <a:r>
              <a:rPr lang="fr-FR" sz="3200">
                <a:solidFill>
                  <a:srgbClr val="000000"/>
                </a:solidFill>
                <a:latin typeface="Arial"/>
              </a:rPr>
              <a:t>Awareness and Capacity Building in any form can only be real and successful if the message is relevant to those who are targeted.</a:t>
            </a:r>
            <a:endParaRPr/>
          </a:p>
        </p:txBody>
      </p:sp>
      <p:sp>
        <p:nvSpPr>
          <p:cNvPr id="205" name="CustomShape 2"/>
          <p:cNvSpPr/>
          <p:nvPr/>
        </p:nvSpPr>
        <p:spPr>
          <a:xfrm>
            <a:off x="360000" y="3240000"/>
            <a:ext cx="8639640" cy="2807640"/>
          </a:xfrm>
          <a:prstGeom prst="rect">
            <a:avLst/>
          </a:prstGeom>
          <a:noFill/>
          <a:ln>
            <a:noFill/>
          </a:ln>
        </p:spPr>
        <p:txBody>
          <a:bodyPr lIns="0" rIns="0" tIns="0" bIns="0"/>
          <a:p>
            <a:pPr>
              <a:lnSpc>
                <a:spcPct val="100000"/>
              </a:lnSpc>
              <a:buSzPct val="45000"/>
              <a:buFont typeface="StarSymbol"/>
              <a:buChar char="l"/>
            </a:pPr>
            <a:r>
              <a:rPr lang="fr-FR" sz="4000">
                <a:solidFill>
                  <a:srgbClr val="0000cc"/>
                </a:solidFill>
                <a:latin typeface="Arial"/>
              </a:rPr>
              <a:t>The core message to explain the relevance of the domain name system to CSOs is not to explain names and numbers but how they affect and can be used for achieving their goals. The DNS is no longer just about </a:t>
            </a:r>
            <a:r>
              <a:rPr lang="fr-FR" sz="4000">
                <a:solidFill>
                  <a:srgbClr val="ff0066"/>
                </a:solidFill>
                <a:latin typeface="Arial"/>
              </a:rPr>
              <a:t>names</a:t>
            </a:r>
            <a:r>
              <a:rPr lang="fr-FR" sz="4000">
                <a:solidFill>
                  <a:srgbClr val="0000cc"/>
                </a:solidFill>
                <a:latin typeface="Arial"/>
              </a:rPr>
              <a:t> and </a:t>
            </a:r>
            <a:r>
              <a:rPr lang="fr-FR" sz="4000">
                <a:solidFill>
                  <a:srgbClr val="ff0066"/>
                </a:solidFill>
                <a:latin typeface="Arial"/>
              </a:rPr>
              <a:t>numbers</a:t>
            </a:r>
            <a:r>
              <a:rPr lang="fr-FR" sz="4000">
                <a:solidFill>
                  <a:srgbClr val="0000cc"/>
                </a:solidFill>
                <a:latin typeface="Arial"/>
              </a:rPr>
              <a:t>, its about names, numbers and </a:t>
            </a:r>
            <a:r>
              <a:rPr lang="fr-FR" sz="4000">
                <a:solidFill>
                  <a:srgbClr val="ff0000"/>
                </a:solidFill>
                <a:latin typeface="Arial"/>
              </a:rPr>
              <a:t>people</a:t>
            </a:r>
            <a:r>
              <a:rPr lang="fr-FR" sz="4000">
                <a:solidFill>
                  <a:srgbClr val="0000cc"/>
                </a:solidFill>
                <a:latin typeface="Arial"/>
              </a:rPr>
              <a:t>.</a:t>
            </a:r>
            <a:endParaRPr/>
          </a:p>
        </p:txBody>
      </p:sp>
      <p:pic>
        <p:nvPicPr>
          <p:cNvPr id="206" name="" descr=""/>
          <p:cNvPicPr/>
          <p:nvPr/>
        </p:nvPicPr>
        <p:blipFill>
          <a:blip r:embed="rId2"/>
          <a:stretch>
            <a:fillRect/>
          </a:stretch>
        </p:blipFill>
        <p:spPr>
          <a:xfrm>
            <a:off x="504000" y="675360"/>
            <a:ext cx="2591640" cy="249228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