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84" r:id="rId3"/>
    <p:sldId id="292" r:id="rId4"/>
    <p:sldId id="283" r:id="rId5"/>
    <p:sldId id="293" r:id="rId6"/>
    <p:sldId id="294" r:id="rId7"/>
    <p:sldId id="295" r:id="rId8"/>
    <p:sldId id="296" r:id="rId9"/>
    <p:sldId id="297" r:id="rId10"/>
    <p:sldId id="298" r:id="rId11"/>
    <p:sldId id="276" r:id="rId12"/>
    <p:sldId id="280" r:id="rId13"/>
    <p:sldId id="281" r:id="rId14"/>
    <p:sldId id="282" r:id="rId15"/>
  </p:sldIdLst>
  <p:sldSz cx="12192000" cy="6858000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81" autoAdjust="0"/>
    <p:restoredTop sz="94660"/>
  </p:normalViewPr>
  <p:slideViewPr>
    <p:cSldViewPr snapToGrid="0">
      <p:cViewPr varScale="1">
        <p:scale>
          <a:sx n="88" d="100"/>
          <a:sy n="88" d="100"/>
        </p:scale>
        <p:origin x="50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xjongh\Desktop\ICANN%20and%20IGF%20meetings\ICANN%20Montreal\PRESENTATIONS\TABLES_ICANN66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xjongh\Desktop\Conferences\EISA\Multistakeholder%20paper\Tables_New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xjongh\Desktop\ICANN%20project%20publications\Policy%20report%20ICANN\Tabl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xjongh\Desktop\ICANN%20and%20IGF%20meetings\ICANN%20Montreal\PRESENTATIONS\TABLES_ICANN66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xjongh\Desktop\ICANN%20and%20IGF%20meetings\ICANN%20Montreal\PRESENTATIONS\TABLES_ICANN66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xjongh\Desktop\ICANN%20and%20IGF%20meetings\ICANN%20Montreal\PRESENTATIONS\TABLES_ICANN66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xjongh\Desktop\ICANN%20and%20IGF%20meetings\ICANN%20Montreal\PRESENTATIONS\TABLES_ICANN66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'Importance legitimacy slide'!$D$15</c:f>
              <c:strCache>
                <c:ptCount val="1"/>
                <c:pt idx="0">
                  <c:v>Total insiders (unweighted)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'Importance legitimacy slide'!$E$14:$J$14</c:f>
              <c:strCache>
                <c:ptCount val="6"/>
                <c:pt idx="0">
                  <c:v>Not at all important</c:v>
                </c:pt>
                <c:pt idx="1">
                  <c:v>A little important</c:v>
                </c:pt>
                <c:pt idx="2">
                  <c:v>Moderately important</c:v>
                </c:pt>
                <c:pt idx="3">
                  <c:v>Quite important</c:v>
                </c:pt>
                <c:pt idx="4">
                  <c:v>Extremely important</c:v>
                </c:pt>
                <c:pt idx="5">
                  <c:v>I do not know</c:v>
                </c:pt>
              </c:strCache>
            </c:strRef>
          </c:cat>
          <c:val>
            <c:numRef>
              <c:f>'Importance legitimacy slide'!$E$15:$J$15</c:f>
              <c:numCache>
                <c:formatCode>General</c:formatCode>
                <c:ptCount val="6"/>
                <c:pt idx="0">
                  <c:v>0</c:v>
                </c:pt>
                <c:pt idx="1">
                  <c:v>0.4</c:v>
                </c:pt>
                <c:pt idx="2">
                  <c:v>2.4</c:v>
                </c:pt>
                <c:pt idx="3">
                  <c:v>16.100000000000001</c:v>
                </c:pt>
                <c:pt idx="4">
                  <c:v>80.599999999999994</c:v>
                </c:pt>
                <c:pt idx="5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7A-4BBD-BC15-6A2A96D078A3}"/>
            </c:ext>
          </c:extLst>
        </c:ser>
        <c:ser>
          <c:idx val="1"/>
          <c:order val="1"/>
          <c:tx>
            <c:strRef>
              <c:f>'Importance legitimacy slide'!$D$16</c:f>
              <c:strCache>
                <c:ptCount val="1"/>
                <c:pt idx="0">
                  <c:v>ICANN board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'Importance legitimacy slide'!$E$14:$J$14</c:f>
              <c:strCache>
                <c:ptCount val="6"/>
                <c:pt idx="0">
                  <c:v>Not at all important</c:v>
                </c:pt>
                <c:pt idx="1">
                  <c:v>A little important</c:v>
                </c:pt>
                <c:pt idx="2">
                  <c:v>Moderately important</c:v>
                </c:pt>
                <c:pt idx="3">
                  <c:v>Quite important</c:v>
                </c:pt>
                <c:pt idx="4">
                  <c:v>Extremely important</c:v>
                </c:pt>
                <c:pt idx="5">
                  <c:v>I do not know</c:v>
                </c:pt>
              </c:strCache>
            </c:strRef>
          </c:cat>
          <c:val>
            <c:numRef>
              <c:f>'Importance legitimacy slide'!$E$16:$J$16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6.7</c:v>
                </c:pt>
                <c:pt idx="3" formatCode="0.0">
                  <c:v>10</c:v>
                </c:pt>
                <c:pt idx="4">
                  <c:v>83.3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7A-4BBD-BC15-6A2A96D078A3}"/>
            </c:ext>
          </c:extLst>
        </c:ser>
        <c:ser>
          <c:idx val="2"/>
          <c:order val="2"/>
          <c:tx>
            <c:strRef>
              <c:f>'Importance legitimacy slide'!$D$17</c:f>
              <c:strCache>
                <c:ptCount val="1"/>
                <c:pt idx="0">
                  <c:v>ICANN staff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'Importance legitimacy slide'!$E$14:$J$14</c:f>
              <c:strCache>
                <c:ptCount val="6"/>
                <c:pt idx="0">
                  <c:v>Not at all important</c:v>
                </c:pt>
                <c:pt idx="1">
                  <c:v>A little important</c:v>
                </c:pt>
                <c:pt idx="2">
                  <c:v>Moderately important</c:v>
                </c:pt>
                <c:pt idx="3">
                  <c:v>Quite important</c:v>
                </c:pt>
                <c:pt idx="4">
                  <c:v>Extremely important</c:v>
                </c:pt>
                <c:pt idx="5">
                  <c:v>I do not know</c:v>
                </c:pt>
              </c:strCache>
            </c:strRef>
          </c:cat>
          <c:val>
            <c:numRef>
              <c:f>'Importance legitimacy slide'!$E$17:$J$17</c:f>
              <c:numCache>
                <c:formatCode>General</c:formatCode>
                <c:ptCount val="6"/>
                <c:pt idx="0">
                  <c:v>0</c:v>
                </c:pt>
                <c:pt idx="1">
                  <c:v>0.8</c:v>
                </c:pt>
                <c:pt idx="2">
                  <c:v>0.8</c:v>
                </c:pt>
                <c:pt idx="3">
                  <c:v>12.1</c:v>
                </c:pt>
                <c:pt idx="4">
                  <c:v>86.4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07A-4BBD-BC15-6A2A96D078A3}"/>
            </c:ext>
          </c:extLst>
        </c:ser>
        <c:ser>
          <c:idx val="3"/>
          <c:order val="3"/>
          <c:tx>
            <c:strRef>
              <c:f>'Importance legitimacy slide'!$D$18</c:f>
              <c:strCache>
                <c:ptCount val="1"/>
                <c:pt idx="0">
                  <c:v>ICANN community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'Importance legitimacy slide'!$E$14:$J$14</c:f>
              <c:strCache>
                <c:ptCount val="6"/>
                <c:pt idx="0">
                  <c:v>Not at all important</c:v>
                </c:pt>
                <c:pt idx="1">
                  <c:v>A little important</c:v>
                </c:pt>
                <c:pt idx="2">
                  <c:v>Moderately important</c:v>
                </c:pt>
                <c:pt idx="3">
                  <c:v>Quite important</c:v>
                </c:pt>
                <c:pt idx="4">
                  <c:v>Extremely important</c:v>
                </c:pt>
                <c:pt idx="5">
                  <c:v>I do not know</c:v>
                </c:pt>
              </c:strCache>
            </c:strRef>
          </c:cat>
          <c:val>
            <c:numRef>
              <c:f>'Importance legitimacy slide'!$E$18:$J$18</c:f>
              <c:numCache>
                <c:formatCode>General</c:formatCode>
                <c:ptCount val="6"/>
                <c:pt idx="0">
                  <c:v>0</c:v>
                </c:pt>
                <c:pt idx="1">
                  <c:v>0.3</c:v>
                </c:pt>
                <c:pt idx="2">
                  <c:v>2.6</c:v>
                </c:pt>
                <c:pt idx="3">
                  <c:v>18.5</c:v>
                </c:pt>
                <c:pt idx="4">
                  <c:v>77.900000000000006</c:v>
                </c:pt>
                <c:pt idx="5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07A-4BBD-BC15-6A2A96D078A3}"/>
            </c:ext>
          </c:extLst>
        </c:ser>
        <c:ser>
          <c:idx val="4"/>
          <c:order val="4"/>
          <c:tx>
            <c:strRef>
              <c:f>'Importance legitimacy slide'!$D$19</c:f>
              <c:strCache>
                <c:ptCount val="1"/>
                <c:pt idx="0">
                  <c:v>Informed outsiders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'Importance legitimacy slide'!$E$14:$J$14</c:f>
              <c:strCache>
                <c:ptCount val="6"/>
                <c:pt idx="0">
                  <c:v>Not at all important</c:v>
                </c:pt>
                <c:pt idx="1">
                  <c:v>A little important</c:v>
                </c:pt>
                <c:pt idx="2">
                  <c:v>Moderately important</c:v>
                </c:pt>
                <c:pt idx="3">
                  <c:v>Quite important</c:v>
                </c:pt>
                <c:pt idx="4">
                  <c:v>Extremely important</c:v>
                </c:pt>
                <c:pt idx="5">
                  <c:v>I do not know</c:v>
                </c:pt>
              </c:strCache>
            </c:strRef>
          </c:cat>
          <c:val>
            <c:numRef>
              <c:f>'Importance legitimacy slide'!$E$19:$J$19</c:f>
              <c:numCache>
                <c:formatCode>General</c:formatCode>
                <c:ptCount val="6"/>
                <c:pt idx="0">
                  <c:v>1.6</c:v>
                </c:pt>
                <c:pt idx="1">
                  <c:v>0</c:v>
                </c:pt>
                <c:pt idx="2">
                  <c:v>1.6</c:v>
                </c:pt>
                <c:pt idx="3">
                  <c:v>24.2</c:v>
                </c:pt>
                <c:pt idx="4" formatCode="0.0">
                  <c:v>71</c:v>
                </c:pt>
                <c:pt idx="5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07A-4BBD-BC15-6A2A96D078A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500363256"/>
        <c:axId val="500363912"/>
      </c:barChart>
      <c:catAx>
        <c:axId val="5003632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00363912"/>
        <c:crosses val="autoZero"/>
        <c:auto val="1"/>
        <c:lblAlgn val="ctr"/>
        <c:lblOffset val="100"/>
        <c:noMultiLvlLbl val="0"/>
      </c:catAx>
      <c:valAx>
        <c:axId val="5003639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00363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0D0-4CED-8D9F-A36061F510DA}"/>
              </c:ext>
            </c:extLst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0D0-4CED-8D9F-A36061F510D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LegGov!$C$6:$C$21</c:f>
              <c:strCache>
                <c:ptCount val="16"/>
                <c:pt idx="0">
                  <c:v>FIFA</c:v>
                </c:pt>
                <c:pt idx="1">
                  <c:v>KP</c:v>
                </c:pt>
                <c:pt idx="2">
                  <c:v>G20</c:v>
                </c:pt>
                <c:pt idx="3">
                  <c:v>NATO</c:v>
                </c:pt>
                <c:pt idx="4">
                  <c:v>UNSC</c:v>
                </c:pt>
                <c:pt idx="5">
                  <c:v>IMF</c:v>
                </c:pt>
                <c:pt idx="6">
                  <c:v>WTO</c:v>
                </c:pt>
                <c:pt idx="7">
                  <c:v>National institutions</c:v>
                </c:pt>
                <c:pt idx="8">
                  <c:v>FSC</c:v>
                </c:pt>
                <c:pt idx="9">
                  <c:v>World Bank</c:v>
                </c:pt>
                <c:pt idx="10">
                  <c:v>Regional institutions</c:v>
                </c:pt>
                <c:pt idx="11">
                  <c:v>ICANN</c:v>
                </c:pt>
                <c:pt idx="12">
                  <c:v>ICC</c:v>
                </c:pt>
                <c:pt idx="13">
                  <c:v>UNFCCC</c:v>
                </c:pt>
                <c:pt idx="14">
                  <c:v>UN</c:v>
                </c:pt>
                <c:pt idx="15">
                  <c:v>WHO</c:v>
                </c:pt>
              </c:strCache>
            </c:strRef>
          </c:cat>
          <c:val>
            <c:numRef>
              <c:f>LegGov!$D$6:$D$21</c:f>
              <c:numCache>
                <c:formatCode>General</c:formatCode>
                <c:ptCount val="16"/>
                <c:pt idx="0">
                  <c:v>0.8</c:v>
                </c:pt>
                <c:pt idx="1">
                  <c:v>1.4</c:v>
                </c:pt>
                <c:pt idx="2">
                  <c:v>1.5</c:v>
                </c:pt>
                <c:pt idx="3">
                  <c:v>1.5</c:v>
                </c:pt>
                <c:pt idx="4">
                  <c:v>1.5</c:v>
                </c:pt>
                <c:pt idx="5">
                  <c:v>1.5</c:v>
                </c:pt>
                <c:pt idx="6">
                  <c:v>1.6</c:v>
                </c:pt>
                <c:pt idx="7">
                  <c:v>1.6</c:v>
                </c:pt>
                <c:pt idx="8">
                  <c:v>1.6</c:v>
                </c:pt>
                <c:pt idx="9">
                  <c:v>1.6</c:v>
                </c:pt>
                <c:pt idx="10">
                  <c:v>1.7</c:v>
                </c:pt>
                <c:pt idx="11">
                  <c:v>1.7</c:v>
                </c:pt>
                <c:pt idx="12">
                  <c:v>1.8</c:v>
                </c:pt>
                <c:pt idx="13">
                  <c:v>1.8</c:v>
                </c:pt>
                <c:pt idx="14">
                  <c:v>1.8</c:v>
                </c:pt>
                <c:pt idx="15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0D0-4CED-8D9F-A36061F510D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522171336"/>
        <c:axId val="522177896"/>
      </c:barChart>
      <c:catAx>
        <c:axId val="5221713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22177896"/>
        <c:crosses val="autoZero"/>
        <c:auto val="1"/>
        <c:lblAlgn val="ctr"/>
        <c:lblOffset val="100"/>
        <c:noMultiLvlLbl val="0"/>
      </c:catAx>
      <c:valAx>
        <c:axId val="522177896"/>
        <c:scaling>
          <c:orientation val="minMax"/>
          <c:max val="3"/>
        </c:scaling>
        <c:delete val="1"/>
        <c:axPos val="l"/>
        <c:numFmt formatCode="General" sourceLinked="1"/>
        <c:majorTickMark val="none"/>
        <c:minorTickMark val="none"/>
        <c:tickLblPos val="nextTo"/>
        <c:crossAx val="522171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'Confidence in different organiz'!$B$7</c:f>
              <c:strCache>
                <c:ptCount val="1"/>
                <c:pt idx="0">
                  <c:v>Total insiders (weighted)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'Confidence in different organiz'!$C$6:$H$6</c:f>
              <c:strCache>
                <c:ptCount val="6"/>
                <c:pt idx="0">
                  <c:v>ITU</c:v>
                </c:pt>
                <c:pt idx="1">
                  <c:v>National govt</c:v>
                </c:pt>
                <c:pt idx="2">
                  <c:v>IGF</c:v>
                </c:pt>
                <c:pt idx="3">
                  <c:v>ICANN</c:v>
                </c:pt>
                <c:pt idx="4">
                  <c:v>RIRs</c:v>
                </c:pt>
                <c:pt idx="5">
                  <c:v>IETF</c:v>
                </c:pt>
              </c:strCache>
            </c:strRef>
          </c:cat>
          <c:val>
            <c:numRef>
              <c:f>'Confidence in different organiz'!$C$7:$H$7</c:f>
              <c:numCache>
                <c:formatCode>General</c:formatCode>
                <c:ptCount val="6"/>
                <c:pt idx="0" formatCode="0.00">
                  <c:v>2.5</c:v>
                </c:pt>
                <c:pt idx="1">
                  <c:v>2.96</c:v>
                </c:pt>
                <c:pt idx="2">
                  <c:v>3.02</c:v>
                </c:pt>
                <c:pt idx="3">
                  <c:v>3.54</c:v>
                </c:pt>
                <c:pt idx="4">
                  <c:v>3.99</c:v>
                </c:pt>
                <c:pt idx="5">
                  <c:v>4.1399999999999997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80-48E0-8EB9-14B2FE3F614B}"/>
            </c:ext>
          </c:extLst>
        </c:ser>
        <c:ser>
          <c:idx val="1"/>
          <c:order val="1"/>
          <c:tx>
            <c:strRef>
              <c:f>'Confidence in different organiz'!$B$8</c:f>
              <c:strCache>
                <c:ptCount val="1"/>
                <c:pt idx="0">
                  <c:v>ICANN board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'Confidence in different organiz'!$C$6:$H$6</c:f>
              <c:strCache>
                <c:ptCount val="6"/>
                <c:pt idx="0">
                  <c:v>ITU</c:v>
                </c:pt>
                <c:pt idx="1">
                  <c:v>National govt</c:v>
                </c:pt>
                <c:pt idx="2">
                  <c:v>IGF</c:v>
                </c:pt>
                <c:pt idx="3">
                  <c:v>ICANN</c:v>
                </c:pt>
                <c:pt idx="4">
                  <c:v>RIRs</c:v>
                </c:pt>
                <c:pt idx="5">
                  <c:v>IETF</c:v>
                </c:pt>
              </c:strCache>
            </c:strRef>
          </c:cat>
          <c:val>
            <c:numRef>
              <c:f>'Confidence in different organiz'!$C$8:$H$8</c:f>
              <c:numCache>
                <c:formatCode>General</c:formatCode>
                <c:ptCount val="6"/>
                <c:pt idx="0">
                  <c:v>2.46</c:v>
                </c:pt>
                <c:pt idx="1">
                  <c:v>2.86</c:v>
                </c:pt>
                <c:pt idx="2" formatCode="0.00">
                  <c:v>2.6</c:v>
                </c:pt>
                <c:pt idx="3" formatCode="0.00">
                  <c:v>4</c:v>
                </c:pt>
                <c:pt idx="4" formatCode="0.00">
                  <c:v>4.0999999999999996</c:v>
                </c:pt>
                <c:pt idx="5">
                  <c:v>4.38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80-48E0-8EB9-14B2FE3F614B}"/>
            </c:ext>
          </c:extLst>
        </c:ser>
        <c:ser>
          <c:idx val="2"/>
          <c:order val="2"/>
          <c:tx>
            <c:strRef>
              <c:f>'Confidence in different organiz'!$B$9</c:f>
              <c:strCache>
                <c:ptCount val="1"/>
                <c:pt idx="0">
                  <c:v>ICANN staff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'Confidence in different organiz'!$C$6:$H$6</c:f>
              <c:strCache>
                <c:ptCount val="6"/>
                <c:pt idx="0">
                  <c:v>ITU</c:v>
                </c:pt>
                <c:pt idx="1">
                  <c:v>National govt</c:v>
                </c:pt>
                <c:pt idx="2">
                  <c:v>IGF</c:v>
                </c:pt>
                <c:pt idx="3">
                  <c:v>ICANN</c:v>
                </c:pt>
                <c:pt idx="4">
                  <c:v>RIRs</c:v>
                </c:pt>
                <c:pt idx="5">
                  <c:v>IETF</c:v>
                </c:pt>
              </c:strCache>
            </c:strRef>
          </c:cat>
          <c:val>
            <c:numRef>
              <c:f>'Confidence in different organiz'!$C$9:$H$9</c:f>
              <c:numCache>
                <c:formatCode>General</c:formatCode>
                <c:ptCount val="6"/>
                <c:pt idx="0">
                  <c:v>2.68</c:v>
                </c:pt>
                <c:pt idx="1">
                  <c:v>2.89</c:v>
                </c:pt>
                <c:pt idx="2">
                  <c:v>2.88</c:v>
                </c:pt>
                <c:pt idx="3">
                  <c:v>4.1100000000000003</c:v>
                </c:pt>
                <c:pt idx="4">
                  <c:v>3.96</c:v>
                </c:pt>
                <c:pt idx="5">
                  <c:v>4.21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80-48E0-8EB9-14B2FE3F614B}"/>
            </c:ext>
          </c:extLst>
        </c:ser>
        <c:ser>
          <c:idx val="3"/>
          <c:order val="3"/>
          <c:tx>
            <c:strRef>
              <c:f>'Confidence in different organiz'!$B$10</c:f>
              <c:strCache>
                <c:ptCount val="1"/>
                <c:pt idx="0">
                  <c:v>ICANN community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'Confidence in different organiz'!$C$6:$H$6</c:f>
              <c:strCache>
                <c:ptCount val="6"/>
                <c:pt idx="0">
                  <c:v>ITU</c:v>
                </c:pt>
                <c:pt idx="1">
                  <c:v>National govt</c:v>
                </c:pt>
                <c:pt idx="2">
                  <c:v>IGF</c:v>
                </c:pt>
                <c:pt idx="3">
                  <c:v>ICANN</c:v>
                </c:pt>
                <c:pt idx="4">
                  <c:v>RIRs</c:v>
                </c:pt>
                <c:pt idx="5">
                  <c:v>IETF</c:v>
                </c:pt>
              </c:strCache>
            </c:strRef>
          </c:cat>
          <c:val>
            <c:numRef>
              <c:f>'Confidence in different organiz'!$C$10:$H$10</c:f>
              <c:numCache>
                <c:formatCode>General</c:formatCode>
                <c:ptCount val="6"/>
                <c:pt idx="0">
                  <c:v>2.48</c:v>
                </c:pt>
                <c:pt idx="1">
                  <c:v>2.98</c:v>
                </c:pt>
                <c:pt idx="2">
                  <c:v>3.05</c:v>
                </c:pt>
                <c:pt idx="3">
                  <c:v>3.45</c:v>
                </c:pt>
                <c:pt idx="4" formatCode="0.00">
                  <c:v>4</c:v>
                </c:pt>
                <c:pt idx="5">
                  <c:v>4.12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480-48E0-8EB9-14B2FE3F614B}"/>
            </c:ext>
          </c:extLst>
        </c:ser>
        <c:ser>
          <c:idx val="4"/>
          <c:order val="4"/>
          <c:tx>
            <c:strRef>
              <c:f>'Confidence in different organiz'!$B$11</c:f>
              <c:strCache>
                <c:ptCount val="1"/>
                <c:pt idx="0">
                  <c:v>Informed outsiders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'Confidence in different organiz'!$C$6:$H$6</c:f>
              <c:strCache>
                <c:ptCount val="6"/>
                <c:pt idx="0">
                  <c:v>ITU</c:v>
                </c:pt>
                <c:pt idx="1">
                  <c:v>National govt</c:v>
                </c:pt>
                <c:pt idx="2">
                  <c:v>IGF</c:v>
                </c:pt>
                <c:pt idx="3">
                  <c:v>ICANN</c:v>
                </c:pt>
                <c:pt idx="4">
                  <c:v>RIRs</c:v>
                </c:pt>
                <c:pt idx="5">
                  <c:v>IETF</c:v>
                </c:pt>
              </c:strCache>
            </c:strRef>
          </c:cat>
          <c:val>
            <c:numRef>
              <c:f>'Confidence in different organiz'!$C$11:$H$11</c:f>
              <c:numCache>
                <c:formatCode>General</c:formatCode>
                <c:ptCount val="6"/>
                <c:pt idx="0">
                  <c:v>2.71</c:v>
                </c:pt>
                <c:pt idx="1">
                  <c:v>2.58</c:v>
                </c:pt>
                <c:pt idx="2">
                  <c:v>3.52</c:v>
                </c:pt>
                <c:pt idx="3">
                  <c:v>3.18</c:v>
                </c:pt>
                <c:pt idx="4">
                  <c:v>3.28</c:v>
                </c:pt>
                <c:pt idx="5" formatCode="0.00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480-48E0-8EB9-14B2FE3F614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541186864"/>
        <c:axId val="541179976"/>
      </c:barChart>
      <c:catAx>
        <c:axId val="5411868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41179976"/>
        <c:crosses val="autoZero"/>
        <c:auto val="1"/>
        <c:lblAlgn val="ctr"/>
        <c:lblOffset val="100"/>
        <c:noMultiLvlLbl val="0"/>
      </c:catAx>
      <c:valAx>
        <c:axId val="541179976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541186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'Confidence ICANN'!$C$8</c:f>
              <c:strCache>
                <c:ptCount val="1"/>
                <c:pt idx="0">
                  <c:v>Total insiders (unweighted)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'Confidence ICANN'!$D$7:$I$7</c:f>
              <c:strCache>
                <c:ptCount val="6"/>
                <c:pt idx="0">
                  <c:v>Very low</c:v>
                </c:pt>
                <c:pt idx="1">
                  <c:v>Low</c:v>
                </c:pt>
                <c:pt idx="2">
                  <c:v>Moderate</c:v>
                </c:pt>
                <c:pt idx="3">
                  <c:v>High</c:v>
                </c:pt>
                <c:pt idx="4">
                  <c:v>Very high</c:v>
                </c:pt>
                <c:pt idx="5">
                  <c:v>I do not know</c:v>
                </c:pt>
              </c:strCache>
            </c:strRef>
          </c:cat>
          <c:val>
            <c:numRef>
              <c:f>'Confidence ICANN'!$D$8:$I$8</c:f>
              <c:numCache>
                <c:formatCode>General</c:formatCode>
                <c:ptCount val="6"/>
                <c:pt idx="0">
                  <c:v>1.9</c:v>
                </c:pt>
                <c:pt idx="1">
                  <c:v>4.9000000000000004</c:v>
                </c:pt>
                <c:pt idx="2">
                  <c:v>34.799999999999997</c:v>
                </c:pt>
                <c:pt idx="3">
                  <c:v>39.9</c:v>
                </c:pt>
                <c:pt idx="4">
                  <c:v>17.600000000000001</c:v>
                </c:pt>
                <c:pt idx="5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A9-4F53-9019-3F8555B0D17C}"/>
            </c:ext>
          </c:extLst>
        </c:ser>
        <c:ser>
          <c:idx val="1"/>
          <c:order val="1"/>
          <c:tx>
            <c:strRef>
              <c:f>'Confidence ICANN'!$C$9</c:f>
              <c:strCache>
                <c:ptCount val="1"/>
                <c:pt idx="0">
                  <c:v>ICANN board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'Confidence ICANN'!$D$7:$I$7</c:f>
              <c:strCache>
                <c:ptCount val="6"/>
                <c:pt idx="0">
                  <c:v>Very low</c:v>
                </c:pt>
                <c:pt idx="1">
                  <c:v>Low</c:v>
                </c:pt>
                <c:pt idx="2">
                  <c:v>Moderate</c:v>
                </c:pt>
                <c:pt idx="3">
                  <c:v>High</c:v>
                </c:pt>
                <c:pt idx="4">
                  <c:v>Very high</c:v>
                </c:pt>
                <c:pt idx="5">
                  <c:v>I do not know</c:v>
                </c:pt>
              </c:strCache>
            </c:strRef>
          </c:cat>
          <c:val>
            <c:numRef>
              <c:f>'Confidence ICANN'!$D$9:$I$9</c:f>
              <c:numCache>
                <c:formatCode>General</c:formatCode>
                <c:ptCount val="6"/>
                <c:pt idx="0">
                  <c:v>0</c:v>
                </c:pt>
                <c:pt idx="1">
                  <c:v>3.3</c:v>
                </c:pt>
                <c:pt idx="2">
                  <c:v>23.3</c:v>
                </c:pt>
                <c:pt idx="3">
                  <c:v>43.4</c:v>
                </c:pt>
                <c:pt idx="4" formatCode="0.0">
                  <c:v>30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A9-4F53-9019-3F8555B0D17C}"/>
            </c:ext>
          </c:extLst>
        </c:ser>
        <c:ser>
          <c:idx val="2"/>
          <c:order val="2"/>
          <c:tx>
            <c:strRef>
              <c:f>'Confidence ICANN'!$C$10</c:f>
              <c:strCache>
                <c:ptCount val="1"/>
                <c:pt idx="0">
                  <c:v>ICANN staff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'Confidence ICANN'!$D$7:$I$7</c:f>
              <c:strCache>
                <c:ptCount val="6"/>
                <c:pt idx="0">
                  <c:v>Very low</c:v>
                </c:pt>
                <c:pt idx="1">
                  <c:v>Low</c:v>
                </c:pt>
                <c:pt idx="2">
                  <c:v>Moderate</c:v>
                </c:pt>
                <c:pt idx="3">
                  <c:v>High</c:v>
                </c:pt>
                <c:pt idx="4">
                  <c:v>Very high</c:v>
                </c:pt>
                <c:pt idx="5">
                  <c:v>I do not know</c:v>
                </c:pt>
              </c:strCache>
            </c:strRef>
          </c:cat>
          <c:val>
            <c:numRef>
              <c:f>'Confidence ICANN'!$D$10:$I$10</c:f>
              <c:numCache>
                <c:formatCode>General</c:formatCode>
                <c:ptCount val="6"/>
                <c:pt idx="0">
                  <c:v>0</c:v>
                </c:pt>
                <c:pt idx="1">
                  <c:v>1.5</c:v>
                </c:pt>
                <c:pt idx="2">
                  <c:v>18.899999999999999</c:v>
                </c:pt>
                <c:pt idx="3">
                  <c:v>46.2</c:v>
                </c:pt>
                <c:pt idx="4">
                  <c:v>32.6</c:v>
                </c:pt>
                <c:pt idx="5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A9-4F53-9019-3F8555B0D17C}"/>
            </c:ext>
          </c:extLst>
        </c:ser>
        <c:ser>
          <c:idx val="3"/>
          <c:order val="3"/>
          <c:tx>
            <c:strRef>
              <c:f>'Confidence ICANN'!$C$11</c:f>
              <c:strCache>
                <c:ptCount val="1"/>
                <c:pt idx="0">
                  <c:v>ICANN community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'Confidence ICANN'!$D$7:$I$7</c:f>
              <c:strCache>
                <c:ptCount val="6"/>
                <c:pt idx="0">
                  <c:v>Very low</c:v>
                </c:pt>
                <c:pt idx="1">
                  <c:v>Low</c:v>
                </c:pt>
                <c:pt idx="2">
                  <c:v>Moderate</c:v>
                </c:pt>
                <c:pt idx="3">
                  <c:v>High</c:v>
                </c:pt>
                <c:pt idx="4">
                  <c:v>Very high</c:v>
                </c:pt>
                <c:pt idx="5">
                  <c:v>I do not know</c:v>
                </c:pt>
              </c:strCache>
            </c:strRef>
          </c:cat>
          <c:val>
            <c:numRef>
              <c:f>'Confidence ICANN'!$D$11:$I$11</c:f>
              <c:numCache>
                <c:formatCode>General</c:formatCode>
                <c:ptCount val="6"/>
                <c:pt idx="0" formatCode="0.0">
                  <c:v>3</c:v>
                </c:pt>
                <c:pt idx="1">
                  <c:v>6.6</c:v>
                </c:pt>
                <c:pt idx="2">
                  <c:v>42.8</c:v>
                </c:pt>
                <c:pt idx="3">
                  <c:v>36.799999999999997</c:v>
                </c:pt>
                <c:pt idx="4">
                  <c:v>9.9</c:v>
                </c:pt>
                <c:pt idx="5" formatCode="0.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CA9-4F53-9019-3F8555B0D17C}"/>
            </c:ext>
          </c:extLst>
        </c:ser>
        <c:ser>
          <c:idx val="4"/>
          <c:order val="4"/>
          <c:tx>
            <c:strRef>
              <c:f>'Confidence ICANN'!$C$12</c:f>
              <c:strCache>
                <c:ptCount val="1"/>
                <c:pt idx="0">
                  <c:v>Informed outsiders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'Confidence ICANN'!$D$7:$I$7</c:f>
              <c:strCache>
                <c:ptCount val="6"/>
                <c:pt idx="0">
                  <c:v>Very low</c:v>
                </c:pt>
                <c:pt idx="1">
                  <c:v>Low</c:v>
                </c:pt>
                <c:pt idx="2">
                  <c:v>Moderate</c:v>
                </c:pt>
                <c:pt idx="3">
                  <c:v>High</c:v>
                </c:pt>
                <c:pt idx="4">
                  <c:v>Very high</c:v>
                </c:pt>
                <c:pt idx="5">
                  <c:v>I do not know</c:v>
                </c:pt>
              </c:strCache>
            </c:strRef>
          </c:cat>
          <c:val>
            <c:numRef>
              <c:f>'Confidence ICANN'!$D$12:$I$12</c:f>
              <c:numCache>
                <c:formatCode>General</c:formatCode>
                <c:ptCount val="6"/>
                <c:pt idx="0">
                  <c:v>3.3</c:v>
                </c:pt>
                <c:pt idx="1">
                  <c:v>8.1999999999999993</c:v>
                </c:pt>
                <c:pt idx="2">
                  <c:v>49.2</c:v>
                </c:pt>
                <c:pt idx="3">
                  <c:v>27.9</c:v>
                </c:pt>
                <c:pt idx="4">
                  <c:v>1.6</c:v>
                </c:pt>
                <c:pt idx="5">
                  <c:v>9.8000000000000007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CA9-4F53-9019-3F8555B0D17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500322912"/>
        <c:axId val="500324552"/>
      </c:barChart>
      <c:catAx>
        <c:axId val="5003229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00324552"/>
        <c:crosses val="autoZero"/>
        <c:auto val="1"/>
        <c:lblAlgn val="ctr"/>
        <c:lblOffset val="100"/>
        <c:noMultiLvlLbl val="0"/>
      </c:catAx>
      <c:valAx>
        <c:axId val="5003245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00322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'ICANN confidence'!$E$25:$E$30</c:f>
              <c:strCache>
                <c:ptCount val="6"/>
                <c:pt idx="0">
                  <c:v>ICANN staff</c:v>
                </c:pt>
                <c:pt idx="1">
                  <c:v>ICANN board</c:v>
                </c:pt>
                <c:pt idx="2">
                  <c:v>ICANN community</c:v>
                </c:pt>
                <c:pt idx="3">
                  <c:v>Total insiders (weighted)</c:v>
                </c:pt>
                <c:pt idx="4">
                  <c:v>General elites</c:v>
                </c:pt>
                <c:pt idx="5">
                  <c:v>Informed outsiders</c:v>
                </c:pt>
              </c:strCache>
            </c:strRef>
          </c:cat>
          <c:val>
            <c:numRef>
              <c:f>'ICANN confidence'!$F$25:$F$30</c:f>
              <c:numCache>
                <c:formatCode>0.00</c:formatCode>
                <c:ptCount val="6"/>
                <c:pt idx="0" formatCode="General">
                  <c:v>4.1100000000000003</c:v>
                </c:pt>
                <c:pt idx="1">
                  <c:v>4</c:v>
                </c:pt>
                <c:pt idx="2" formatCode="General">
                  <c:v>3.45</c:v>
                </c:pt>
                <c:pt idx="3" formatCode="General">
                  <c:v>3.54</c:v>
                </c:pt>
                <c:pt idx="4" formatCode="General">
                  <c:v>3.27</c:v>
                </c:pt>
                <c:pt idx="5" formatCode="General">
                  <c:v>3.18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30-4FD0-9147-2C3998B15B1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683650016"/>
        <c:axId val="683650672"/>
      </c:barChart>
      <c:catAx>
        <c:axId val="6836500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83650672"/>
        <c:crosses val="autoZero"/>
        <c:auto val="1"/>
        <c:lblAlgn val="ctr"/>
        <c:lblOffset val="100"/>
        <c:noMultiLvlLbl val="0"/>
      </c:catAx>
      <c:valAx>
        <c:axId val="683650672"/>
        <c:scaling>
          <c:orientation val="minMax"/>
          <c:max val="5"/>
          <c:min val="1"/>
        </c:scaling>
        <c:delete val="1"/>
        <c:axPos val="l"/>
        <c:numFmt formatCode="General" sourceLinked="1"/>
        <c:majorTickMark val="none"/>
        <c:minorTickMark val="none"/>
        <c:tickLblPos val="nextTo"/>
        <c:crossAx val="683650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'CONFIDENCE SG'!$C$6</c:f>
              <c:strCache>
                <c:ptCount val="1"/>
                <c:pt idx="0">
                  <c:v>Academia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'CONFIDENCE SG'!$B$7:$B$10</c:f>
              <c:strCache>
                <c:ptCount val="4"/>
                <c:pt idx="0">
                  <c:v>Confidence in ICANN overall</c:v>
                </c:pt>
                <c:pt idx="1">
                  <c:v>Confidence in ICANN Board</c:v>
                </c:pt>
                <c:pt idx="2">
                  <c:v>Confidence in multistakeholder community</c:v>
                </c:pt>
                <c:pt idx="3">
                  <c:v>Confidence in ICANN staff</c:v>
                </c:pt>
              </c:strCache>
            </c:strRef>
          </c:cat>
          <c:val>
            <c:numRef>
              <c:f>'CONFIDENCE SG'!$C$7:$C$10</c:f>
              <c:numCache>
                <c:formatCode>General</c:formatCode>
                <c:ptCount val="4"/>
                <c:pt idx="0">
                  <c:v>3.79</c:v>
                </c:pt>
                <c:pt idx="1">
                  <c:v>3.56</c:v>
                </c:pt>
                <c:pt idx="2">
                  <c:v>3.63</c:v>
                </c:pt>
                <c:pt idx="3">
                  <c:v>3.61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6C-46F7-9A15-238FC7703301}"/>
            </c:ext>
          </c:extLst>
        </c:ser>
        <c:ser>
          <c:idx val="1"/>
          <c:order val="1"/>
          <c:tx>
            <c:strRef>
              <c:f>'CONFIDENCE SG'!$D$6</c:f>
              <c:strCache>
                <c:ptCount val="1"/>
                <c:pt idx="0">
                  <c:v>Business: DNI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'CONFIDENCE SG'!$B$7:$B$10</c:f>
              <c:strCache>
                <c:ptCount val="4"/>
                <c:pt idx="0">
                  <c:v>Confidence in ICANN overall</c:v>
                </c:pt>
                <c:pt idx="1">
                  <c:v>Confidence in ICANN Board</c:v>
                </c:pt>
                <c:pt idx="2">
                  <c:v>Confidence in multistakeholder community</c:v>
                </c:pt>
                <c:pt idx="3">
                  <c:v>Confidence in ICANN staff</c:v>
                </c:pt>
              </c:strCache>
            </c:strRef>
          </c:cat>
          <c:val>
            <c:numRef>
              <c:f>'CONFIDENCE SG'!$D$7:$D$10</c:f>
              <c:numCache>
                <c:formatCode>General</c:formatCode>
                <c:ptCount val="4"/>
                <c:pt idx="0">
                  <c:v>3.45</c:v>
                </c:pt>
                <c:pt idx="1">
                  <c:v>3.6</c:v>
                </c:pt>
                <c:pt idx="2">
                  <c:v>3.61</c:v>
                </c:pt>
                <c:pt idx="3">
                  <c:v>3.57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6C-46F7-9A15-238FC7703301}"/>
            </c:ext>
          </c:extLst>
        </c:ser>
        <c:ser>
          <c:idx val="2"/>
          <c:order val="2"/>
          <c:tx>
            <c:strRef>
              <c:f>'CONFIDENCE SG'!$E$6</c:f>
              <c:strCache>
                <c:ptCount val="1"/>
                <c:pt idx="0">
                  <c:v>Business: Other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'CONFIDENCE SG'!$B$7:$B$10</c:f>
              <c:strCache>
                <c:ptCount val="4"/>
                <c:pt idx="0">
                  <c:v>Confidence in ICANN overall</c:v>
                </c:pt>
                <c:pt idx="1">
                  <c:v>Confidence in ICANN Board</c:v>
                </c:pt>
                <c:pt idx="2">
                  <c:v>Confidence in multistakeholder community</c:v>
                </c:pt>
                <c:pt idx="3">
                  <c:v>Confidence in ICANN staff</c:v>
                </c:pt>
              </c:strCache>
            </c:strRef>
          </c:cat>
          <c:val>
            <c:numRef>
              <c:f>'CONFIDENCE SG'!$E$7:$E$10</c:f>
              <c:numCache>
                <c:formatCode>0.00</c:formatCode>
                <c:ptCount val="4"/>
                <c:pt idx="0" formatCode="General">
                  <c:v>3.39</c:v>
                </c:pt>
                <c:pt idx="1">
                  <c:v>3.3</c:v>
                </c:pt>
                <c:pt idx="2" formatCode="General">
                  <c:v>3.24</c:v>
                </c:pt>
                <c:pt idx="3" formatCode="General">
                  <c:v>3.64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26C-46F7-9A15-238FC7703301}"/>
            </c:ext>
          </c:extLst>
        </c:ser>
        <c:ser>
          <c:idx val="3"/>
          <c:order val="3"/>
          <c:tx>
            <c:strRef>
              <c:f>'CONFIDENCE SG'!$F$6</c:f>
              <c:strCache>
                <c:ptCount val="1"/>
                <c:pt idx="0">
                  <c:v>Civil Society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'CONFIDENCE SG'!$B$7:$B$10</c:f>
              <c:strCache>
                <c:ptCount val="4"/>
                <c:pt idx="0">
                  <c:v>Confidence in ICANN overall</c:v>
                </c:pt>
                <c:pt idx="1">
                  <c:v>Confidence in ICANN Board</c:v>
                </c:pt>
                <c:pt idx="2">
                  <c:v>Confidence in multistakeholder community</c:v>
                </c:pt>
                <c:pt idx="3">
                  <c:v>Confidence in ICANN staff</c:v>
                </c:pt>
              </c:strCache>
            </c:strRef>
          </c:cat>
          <c:val>
            <c:numRef>
              <c:f>'CONFIDENCE SG'!$F$7:$F$10</c:f>
              <c:numCache>
                <c:formatCode>General</c:formatCode>
                <c:ptCount val="4"/>
                <c:pt idx="0">
                  <c:v>3.39</c:v>
                </c:pt>
                <c:pt idx="1">
                  <c:v>3.36</c:v>
                </c:pt>
                <c:pt idx="2">
                  <c:v>3.56</c:v>
                </c:pt>
                <c:pt idx="3">
                  <c:v>3.44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26C-46F7-9A15-238FC7703301}"/>
            </c:ext>
          </c:extLst>
        </c:ser>
        <c:ser>
          <c:idx val="4"/>
          <c:order val="4"/>
          <c:tx>
            <c:strRef>
              <c:f>'CONFIDENCE SG'!$G$6</c:f>
              <c:strCache>
                <c:ptCount val="1"/>
                <c:pt idx="0">
                  <c:v>Government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'CONFIDENCE SG'!$B$7:$B$10</c:f>
              <c:strCache>
                <c:ptCount val="4"/>
                <c:pt idx="0">
                  <c:v>Confidence in ICANN overall</c:v>
                </c:pt>
                <c:pt idx="1">
                  <c:v>Confidence in ICANN Board</c:v>
                </c:pt>
                <c:pt idx="2">
                  <c:v>Confidence in multistakeholder community</c:v>
                </c:pt>
                <c:pt idx="3">
                  <c:v>Confidence in ICANN staff</c:v>
                </c:pt>
              </c:strCache>
            </c:strRef>
          </c:cat>
          <c:val>
            <c:numRef>
              <c:f>'CONFIDENCE SG'!$G$7:$G$10</c:f>
              <c:numCache>
                <c:formatCode>General</c:formatCode>
                <c:ptCount val="4"/>
                <c:pt idx="0">
                  <c:v>3.58</c:v>
                </c:pt>
                <c:pt idx="1">
                  <c:v>3.48</c:v>
                </c:pt>
                <c:pt idx="2">
                  <c:v>3.65</c:v>
                </c:pt>
                <c:pt idx="3">
                  <c:v>4.04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26C-46F7-9A15-238FC7703301}"/>
            </c:ext>
          </c:extLst>
        </c:ser>
        <c:ser>
          <c:idx val="5"/>
          <c:order val="5"/>
          <c:tx>
            <c:strRef>
              <c:f>'CONFIDENCE SG'!$H$6</c:f>
              <c:strCache>
                <c:ptCount val="1"/>
                <c:pt idx="0">
                  <c:v>Technical Community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'CONFIDENCE SG'!$B$7:$B$10</c:f>
              <c:strCache>
                <c:ptCount val="4"/>
                <c:pt idx="0">
                  <c:v>Confidence in ICANN overall</c:v>
                </c:pt>
                <c:pt idx="1">
                  <c:v>Confidence in ICANN Board</c:v>
                </c:pt>
                <c:pt idx="2">
                  <c:v>Confidence in multistakeholder community</c:v>
                </c:pt>
                <c:pt idx="3">
                  <c:v>Confidence in ICANN staff</c:v>
                </c:pt>
              </c:strCache>
            </c:strRef>
          </c:cat>
          <c:val>
            <c:numRef>
              <c:f>'CONFIDENCE SG'!$H$7:$H$10</c:f>
              <c:numCache>
                <c:formatCode>0.00</c:formatCode>
                <c:ptCount val="4"/>
                <c:pt idx="0" formatCode="General">
                  <c:v>3.42</c:v>
                </c:pt>
                <c:pt idx="1">
                  <c:v>3.4</c:v>
                </c:pt>
                <c:pt idx="2" formatCode="General">
                  <c:v>3.49</c:v>
                </c:pt>
                <c:pt idx="3" formatCode="General">
                  <c:v>3.66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26C-46F7-9A15-238FC770330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546924048"/>
        <c:axId val="546923720"/>
      </c:barChart>
      <c:catAx>
        <c:axId val="5469240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46923720"/>
        <c:crosses val="autoZero"/>
        <c:auto val="1"/>
        <c:lblAlgn val="ctr"/>
        <c:lblOffset val="100"/>
        <c:noMultiLvlLbl val="0"/>
      </c:catAx>
      <c:valAx>
        <c:axId val="5469237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46924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'CONFIDENCE REGION'!$C$5:$C$13</c:f>
              <c:strCache>
                <c:ptCount val="9"/>
                <c:pt idx="0">
                  <c:v>Overall</c:v>
                </c:pt>
                <c:pt idx="1">
                  <c:v>Russia and Central Asia</c:v>
                </c:pt>
                <c:pt idx="2">
                  <c:v>Europe </c:v>
                </c:pt>
                <c:pt idx="3">
                  <c:v>Middle East and North Africa</c:v>
                </c:pt>
                <c:pt idx="4">
                  <c:v>North America</c:v>
                </c:pt>
                <c:pt idx="5">
                  <c:v>Oceania</c:v>
                </c:pt>
                <c:pt idx="6">
                  <c:v>Latin America and Caribbean</c:v>
                </c:pt>
                <c:pt idx="7">
                  <c:v>Sub-Saharan Africa</c:v>
                </c:pt>
                <c:pt idx="8">
                  <c:v>East, South, and South East Asia</c:v>
                </c:pt>
              </c:strCache>
            </c:strRef>
          </c:cat>
          <c:val>
            <c:numRef>
              <c:f>'CONFIDENCE REGION'!$D$5:$D$13</c:f>
              <c:numCache>
                <c:formatCode>General</c:formatCode>
                <c:ptCount val="9"/>
                <c:pt idx="0">
                  <c:v>3.54</c:v>
                </c:pt>
                <c:pt idx="1">
                  <c:v>3.05</c:v>
                </c:pt>
                <c:pt idx="2">
                  <c:v>3.42</c:v>
                </c:pt>
                <c:pt idx="3">
                  <c:v>3.46</c:v>
                </c:pt>
                <c:pt idx="4">
                  <c:v>3.51</c:v>
                </c:pt>
                <c:pt idx="5" formatCode="0.00">
                  <c:v>3.6</c:v>
                </c:pt>
                <c:pt idx="6">
                  <c:v>3.69</c:v>
                </c:pt>
                <c:pt idx="7">
                  <c:v>3.72</c:v>
                </c:pt>
                <c:pt idx="8">
                  <c:v>3.83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A4-4380-B820-B22FEF31FF1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552946472"/>
        <c:axId val="552947128"/>
      </c:barChart>
      <c:catAx>
        <c:axId val="5529464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52947128"/>
        <c:crosses val="autoZero"/>
        <c:auto val="1"/>
        <c:lblAlgn val="ctr"/>
        <c:lblOffset val="100"/>
        <c:noMultiLvlLbl val="0"/>
      </c:catAx>
      <c:valAx>
        <c:axId val="552947128"/>
        <c:scaling>
          <c:orientation val="minMax"/>
          <c:max val="5"/>
          <c:min val="1"/>
        </c:scaling>
        <c:delete val="1"/>
        <c:axPos val="l"/>
        <c:numFmt formatCode="General" sourceLinked="1"/>
        <c:majorTickMark val="none"/>
        <c:minorTickMark val="none"/>
        <c:tickLblPos val="nextTo"/>
        <c:crossAx val="552946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86071-7D19-4ADF-8C73-E642E57AA020}" type="datetimeFigureOut">
              <a:rPr lang="sv-SE" smtClean="0"/>
              <a:t>2019-11-04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E240-64A4-454C-B250-C4FAC6E5522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521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86071-7D19-4ADF-8C73-E642E57AA020}" type="datetimeFigureOut">
              <a:rPr lang="sv-SE" smtClean="0"/>
              <a:t>2019-11-04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E240-64A4-454C-B250-C4FAC6E5522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2695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86071-7D19-4ADF-8C73-E642E57AA020}" type="datetimeFigureOut">
              <a:rPr lang="sv-SE" smtClean="0"/>
              <a:t>2019-11-04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E240-64A4-454C-B250-C4FAC6E5522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1168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86071-7D19-4ADF-8C73-E642E57AA020}" type="datetimeFigureOut">
              <a:rPr lang="sv-SE" smtClean="0"/>
              <a:t>2019-11-04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E240-64A4-454C-B250-C4FAC6E5522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243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86071-7D19-4ADF-8C73-E642E57AA020}" type="datetimeFigureOut">
              <a:rPr lang="sv-SE" smtClean="0"/>
              <a:t>2019-11-04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E240-64A4-454C-B250-C4FAC6E5522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1050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86071-7D19-4ADF-8C73-E642E57AA020}" type="datetimeFigureOut">
              <a:rPr lang="sv-SE" smtClean="0"/>
              <a:t>2019-11-04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E240-64A4-454C-B250-C4FAC6E5522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0046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86071-7D19-4ADF-8C73-E642E57AA020}" type="datetimeFigureOut">
              <a:rPr lang="sv-SE" smtClean="0"/>
              <a:t>2019-11-04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E240-64A4-454C-B250-C4FAC6E5522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5613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86071-7D19-4ADF-8C73-E642E57AA020}" type="datetimeFigureOut">
              <a:rPr lang="sv-SE" smtClean="0"/>
              <a:t>2019-11-04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E240-64A4-454C-B250-C4FAC6E5522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5081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86071-7D19-4ADF-8C73-E642E57AA020}" type="datetimeFigureOut">
              <a:rPr lang="sv-SE" smtClean="0"/>
              <a:t>2019-11-04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E240-64A4-454C-B250-C4FAC6E5522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4463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86071-7D19-4ADF-8C73-E642E57AA020}" type="datetimeFigureOut">
              <a:rPr lang="sv-SE" smtClean="0"/>
              <a:t>2019-11-04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E240-64A4-454C-B250-C4FAC6E5522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1846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86071-7D19-4ADF-8C73-E642E57AA020}" type="datetimeFigureOut">
              <a:rPr lang="sv-SE" smtClean="0"/>
              <a:t>2019-11-04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E240-64A4-454C-B250-C4FAC6E5522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6370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86071-7D19-4ADF-8C73-E642E57AA020}" type="datetimeFigureOut">
              <a:rPr lang="sv-SE" smtClean="0"/>
              <a:t>2019-11-04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8E240-64A4-454C-B250-C4FAC6E5522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339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84068" y="547597"/>
            <a:ext cx="10093233" cy="2387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ICANN LEGITIMACY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INITIAL FINDINGS OF LEVELS AND PATTERNS</a:t>
            </a:r>
            <a:endParaRPr lang="sv-SE" sz="3600" b="1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458684" y="3666932"/>
            <a:ext cx="9144000" cy="2601064"/>
          </a:xfrm>
        </p:spPr>
        <p:txBody>
          <a:bodyPr>
            <a:noAutofit/>
          </a:bodyPr>
          <a:lstStyle/>
          <a:p>
            <a:r>
              <a:rPr lang="en-US" sz="2800" dirty="0" smtClean="0"/>
              <a:t>Presentation for NPOC</a:t>
            </a:r>
          </a:p>
          <a:p>
            <a:r>
              <a:rPr lang="en-US" sz="2800" dirty="0"/>
              <a:t>5</a:t>
            </a:r>
            <a:r>
              <a:rPr lang="en-US" sz="2800" dirty="0" smtClean="0"/>
              <a:t> </a:t>
            </a:r>
            <a:r>
              <a:rPr lang="en-US" sz="2800" dirty="0" smtClean="0"/>
              <a:t>November 2019</a:t>
            </a:r>
          </a:p>
          <a:p>
            <a:endParaRPr lang="en-US" sz="2800" dirty="0"/>
          </a:p>
          <a:p>
            <a:r>
              <a:rPr lang="en-US" sz="2800" dirty="0" smtClean="0"/>
              <a:t>Hortense Jongen and Jan Aart Scholte</a:t>
            </a:r>
          </a:p>
          <a:p>
            <a:r>
              <a:rPr lang="en-US" sz="2800" dirty="0" smtClean="0"/>
              <a:t>University of Gothenburg</a:t>
            </a:r>
          </a:p>
        </p:txBody>
      </p:sp>
    </p:spTree>
    <p:extLst>
      <p:ext uri="{BB962C8B-B14F-4D97-AF65-F5344CB8AC3E}">
        <p14:creationId xmlns:p14="http://schemas.microsoft.com/office/powerpoint/2010/main" val="2125929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Confidence in ICANN by Region 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(Means, 1-5 scale)</a:t>
            </a:r>
            <a:endParaRPr lang="sv-SE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365760" y="1776549"/>
          <a:ext cx="11469189" cy="4815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2907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Confidence in ICANN by Social Group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almost no variation in average confidence by gender: 3.56 for men and 3.48 for women</a:t>
            </a:r>
          </a:p>
          <a:p>
            <a:r>
              <a:rPr lang="en-US" sz="3200" dirty="0" smtClean="0"/>
              <a:t>little variation by age group, with 0.25 separating the highest (3.66 for 51-60 band) from the lowest (3.41 for under 30s)</a:t>
            </a:r>
          </a:p>
          <a:p>
            <a:r>
              <a:rPr lang="en-US" sz="3200" dirty="0"/>
              <a:t>n</a:t>
            </a:r>
            <a:r>
              <a:rPr lang="en-US" sz="3200" dirty="0" smtClean="0"/>
              <a:t>ative English speakers give lower average confidence (3.43) than persons with medium-to-no English (3.53)</a:t>
            </a:r>
          </a:p>
          <a:p>
            <a:r>
              <a:rPr lang="en-US" sz="3200" dirty="0" smtClean="0"/>
              <a:t>The largest social group variation occurs by race, with lowest average among whites (3.44), middle for black/African descent (3.76) and highest average among Hispanics (4.05)</a:t>
            </a: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1289865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WHAT PRINCIPLES YOUR CONSTITUENCY CARES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ABOUT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AT ICANN (MEANS, SCALE 1-5)</a:t>
            </a:r>
            <a:endParaRPr lang="sv-SE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025922"/>
            <a:ext cx="11083835" cy="435133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</a:t>
            </a:r>
            <a:r>
              <a:rPr lang="en-US" dirty="0" smtClean="0"/>
              <a:t>ransparency (4.94 – compared with overall community average 4.86)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accountability (</a:t>
            </a:r>
            <a:r>
              <a:rPr lang="en-US" dirty="0" smtClean="0"/>
              <a:t>4.89 </a:t>
            </a:r>
            <a:r>
              <a:rPr lang="en-US" dirty="0"/>
              <a:t>– overall 4.80)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give all stakeholders the opportunity to participate(4.89 – overall 4.64)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</a:t>
            </a:r>
            <a:r>
              <a:rPr lang="en-US" dirty="0" smtClean="0"/>
              <a:t>akes decisions on best available expertise (4.83 – overall 4.79)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12. promote fair distribution costs/benefits DNI (4.14 – overall 3.78)</a:t>
            </a:r>
          </a:p>
          <a:p>
            <a:pPr marL="0" indent="0">
              <a:buNone/>
            </a:pPr>
            <a:r>
              <a:rPr lang="en-US" dirty="0" smtClean="0"/>
              <a:t>13. promote human rights in ICANN operations (4.03 – overall 3.74)</a:t>
            </a:r>
          </a:p>
          <a:p>
            <a:pPr marL="0" indent="0">
              <a:buNone/>
            </a:pPr>
            <a:r>
              <a:rPr lang="en-US" dirty="0" smtClean="0"/>
              <a:t>14. promote competition in the DNI (3.83 – overall 3.84)</a:t>
            </a:r>
          </a:p>
          <a:p>
            <a:pPr marL="0" indent="0">
              <a:buNone/>
            </a:pPr>
            <a:r>
              <a:rPr lang="en-US" dirty="0" smtClean="0"/>
              <a:t>15. promote democratic values in wider society (3.65 – overall 3.12)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0195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WHAT PRACTICES YOUR CONSTITUENCY RATES AT ICANN (MEANS, SCALE 1-5)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008505"/>
            <a:ext cx="10761617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</a:t>
            </a:r>
            <a:r>
              <a:rPr lang="en-US" dirty="0" smtClean="0"/>
              <a:t>echnical stability (4.35 – compared with overall average 4.35)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</a:t>
            </a:r>
            <a:r>
              <a:rPr lang="en-US" dirty="0" smtClean="0"/>
              <a:t>echnical security (4.29 – overall 4.19)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</a:t>
            </a:r>
            <a:r>
              <a:rPr lang="en-US" dirty="0" smtClean="0"/>
              <a:t>pportunities for stakeholder participation (3.81 – overall 3.82)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</a:t>
            </a:r>
            <a:r>
              <a:rPr lang="en-US" dirty="0" smtClean="0"/>
              <a:t>romotes competition in the DNI (3.60 – overall 3.52)</a:t>
            </a:r>
          </a:p>
          <a:p>
            <a:endParaRPr lang="en-US" sz="1200" dirty="0"/>
          </a:p>
          <a:p>
            <a:pPr marL="0" indent="0">
              <a:buNone/>
            </a:pPr>
            <a:r>
              <a:rPr lang="en-US" dirty="0" smtClean="0"/>
              <a:t>12. </a:t>
            </a:r>
            <a:r>
              <a:rPr lang="en-US" dirty="0"/>
              <a:t>t</a:t>
            </a:r>
            <a:r>
              <a:rPr lang="en-US" dirty="0" smtClean="0"/>
              <a:t>aking decisions in a timely way (2.95 – overall 2.69)</a:t>
            </a:r>
          </a:p>
          <a:p>
            <a:pPr marL="0" indent="0">
              <a:buNone/>
            </a:pPr>
            <a:r>
              <a:rPr lang="en-US" dirty="0" smtClean="0"/>
              <a:t>13. promotion of fair distribution of costs/benefits of  DNI (2.87 v. 2.86)</a:t>
            </a:r>
          </a:p>
          <a:p>
            <a:pPr marL="0" indent="0">
              <a:buNone/>
            </a:pPr>
            <a:r>
              <a:rPr lang="en-US" dirty="0" smtClean="0"/>
              <a:t>14. </a:t>
            </a:r>
            <a:r>
              <a:rPr lang="en-US" dirty="0"/>
              <a:t>p</a:t>
            </a:r>
            <a:r>
              <a:rPr lang="en-US" dirty="0" smtClean="0"/>
              <a:t>romotion of human rights in the DNS (2.84 – 2.94 )</a:t>
            </a:r>
          </a:p>
          <a:p>
            <a:pPr marL="0" indent="0">
              <a:buNone/>
            </a:pPr>
            <a:r>
              <a:rPr lang="en-US" dirty="0" smtClean="0"/>
              <a:t>15. </a:t>
            </a:r>
            <a:r>
              <a:rPr lang="en-US" dirty="0"/>
              <a:t>promotion of democratic values in wider society </a:t>
            </a:r>
            <a:r>
              <a:rPr lang="en-US" dirty="0" smtClean="0"/>
              <a:t>(2.82 – 2.80)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1248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0070C0"/>
                </a:solidFill>
              </a:rPr>
              <a:t>NEXT STEPS</a:t>
            </a:r>
            <a:endParaRPr lang="sv-SE" sz="4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83986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This presentation has </a:t>
            </a:r>
            <a:r>
              <a:rPr lang="en-US" sz="3600" dirty="0" smtClean="0"/>
              <a:t>only covered </a:t>
            </a:r>
            <a:r>
              <a:rPr lang="en-US" sz="3600" dirty="0" err="1"/>
              <a:t>descriptives</a:t>
            </a:r>
            <a:r>
              <a:rPr lang="en-US" sz="3600" dirty="0"/>
              <a:t>: levels and patterns of </a:t>
            </a:r>
            <a:r>
              <a:rPr lang="en-US" sz="3600" dirty="0" smtClean="0"/>
              <a:t>legitimacy toward ICANN.</a:t>
            </a:r>
          </a:p>
          <a:p>
            <a:r>
              <a:rPr lang="en-US" sz="3600" dirty="0" smtClean="0"/>
              <a:t>Next we need to develop explanations</a:t>
            </a:r>
            <a:r>
              <a:rPr lang="en-US" sz="3600" dirty="0"/>
              <a:t>: what </a:t>
            </a:r>
            <a:r>
              <a:rPr lang="en-US" sz="3600" dirty="0" smtClean="0"/>
              <a:t>makes the </a:t>
            </a:r>
            <a:r>
              <a:rPr lang="en-US" sz="3600" dirty="0"/>
              <a:t>legitimacy beliefs </a:t>
            </a:r>
            <a:r>
              <a:rPr lang="en-US" sz="3600" dirty="0" smtClean="0"/>
              <a:t>have those levels and patterns?</a:t>
            </a:r>
          </a:p>
          <a:p>
            <a:r>
              <a:rPr lang="en-US" sz="3600" dirty="0" smtClean="0"/>
              <a:t>Drawing on these explanations we could think about what kinds of reforms </a:t>
            </a:r>
            <a:r>
              <a:rPr lang="en-US" sz="3600" dirty="0"/>
              <a:t>could raise </a:t>
            </a:r>
            <a:r>
              <a:rPr lang="en-US" sz="3600" dirty="0" smtClean="0"/>
              <a:t>legitimacy beliefs higher.</a:t>
            </a:r>
          </a:p>
          <a:p>
            <a:r>
              <a:rPr lang="en-US" sz="3600" dirty="0" smtClean="0"/>
              <a:t>If </a:t>
            </a:r>
            <a:r>
              <a:rPr lang="en-US" sz="3600" dirty="0"/>
              <a:t>interested we can report on these issues at </a:t>
            </a:r>
            <a:r>
              <a:rPr lang="en-US" sz="3600" dirty="0" smtClean="0"/>
              <a:t>ICANN67 Cancun.</a:t>
            </a:r>
            <a:endParaRPr lang="sv-SE" sz="3600" dirty="0"/>
          </a:p>
          <a:p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231128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PRESENTATION OUTLINE</a:t>
            </a:r>
            <a:endParaRPr lang="sv-SE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055223"/>
            <a:ext cx="10726783" cy="412174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800" dirty="0" smtClean="0"/>
              <a:t>intro to the study (academic &amp; independent)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 smtClean="0"/>
              <a:t>ICANN’s legitimacy: the outside picture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 smtClean="0"/>
              <a:t>ICANN’s legitimacy: the inside picture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/>
              <a:t>what your constituency finds most/least important at ICANN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/>
              <a:t>what your constituency thinks ICANN achieves most/least</a:t>
            </a:r>
            <a:endParaRPr lang="sv-SE" sz="3800" dirty="0"/>
          </a:p>
          <a:p>
            <a:pPr marL="0" indent="0">
              <a:buNone/>
            </a:pPr>
            <a:endParaRPr lang="en-US" sz="3800" dirty="0" smtClean="0"/>
          </a:p>
        </p:txBody>
      </p:sp>
    </p:spTree>
    <p:extLst>
      <p:ext uri="{BB962C8B-B14F-4D97-AF65-F5344CB8AC3E}">
        <p14:creationId xmlns:p14="http://schemas.microsoft.com/office/powerpoint/2010/main" val="893609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"/>
          <p:cNvSpPr>
            <a:spLocks noGrp="1"/>
          </p:cNvSpPr>
          <p:nvPr>
            <p:ph type="title"/>
          </p:nvPr>
        </p:nvSpPr>
        <p:spPr>
          <a:xfrm>
            <a:off x="69574" y="166718"/>
            <a:ext cx="12122426" cy="1325563"/>
          </a:xfrm>
        </p:spPr>
        <p:txBody>
          <a:bodyPr>
            <a:normAutofit/>
          </a:bodyPr>
          <a:lstStyle/>
          <a:p>
            <a:pPr algn="ctr"/>
            <a:r>
              <a:rPr lang="sv-SE" sz="4800" b="1" dirty="0" smtClean="0">
                <a:solidFill>
                  <a:srgbClr val="0070C0"/>
                </a:solidFill>
              </a:rPr>
              <a:t>LEGITIMACY IS IMPORTANT: YOU THINK SO</a:t>
            </a:r>
            <a:endParaRPr lang="sv-SE" sz="48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522514" y="1268963"/>
          <a:ext cx="11000792" cy="5365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744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0070C0"/>
                </a:solidFill>
              </a:rPr>
              <a:t>OUR EVIDENCE BASE</a:t>
            </a:r>
            <a:endParaRPr lang="sv-SE" sz="4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539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 smtClean="0"/>
              <a:t>‘Insiders’</a:t>
            </a:r>
          </a:p>
          <a:p>
            <a:r>
              <a:rPr lang="en-US" sz="3200" dirty="0" smtClean="0"/>
              <a:t>ICANN board (30, response rate 100%)</a:t>
            </a:r>
          </a:p>
          <a:p>
            <a:r>
              <a:rPr lang="en-US" sz="3200" dirty="0" smtClean="0"/>
              <a:t>ICANN community (305, response rate 41.2%)</a:t>
            </a:r>
          </a:p>
          <a:p>
            <a:r>
              <a:rPr lang="en-US" sz="3200" dirty="0" smtClean="0"/>
              <a:t>ICANN staff/org (132, response rate 72.5%)</a:t>
            </a:r>
          </a:p>
          <a:p>
            <a:endParaRPr lang="en-US" sz="1200" dirty="0" smtClean="0"/>
          </a:p>
          <a:p>
            <a:pPr marL="0" indent="0">
              <a:buNone/>
            </a:pPr>
            <a:r>
              <a:rPr lang="en-US" sz="3200" i="1" dirty="0" smtClean="0"/>
              <a:t>‘Outsiders’</a:t>
            </a:r>
            <a:endParaRPr lang="en-US" sz="3200" i="1" dirty="0"/>
          </a:p>
          <a:p>
            <a:r>
              <a:rPr lang="en-US" sz="3200" dirty="0"/>
              <a:t>n</a:t>
            </a:r>
            <a:r>
              <a:rPr lang="en-US" sz="3200" dirty="0" smtClean="0"/>
              <a:t>on-ICANN Internet governance (62, response rate 34.4%)</a:t>
            </a:r>
          </a:p>
          <a:p>
            <a:r>
              <a:rPr lang="en-US" sz="3200" dirty="0"/>
              <a:t>g</a:t>
            </a:r>
            <a:r>
              <a:rPr lang="en-US" sz="3200" dirty="0" smtClean="0"/>
              <a:t>eneral elites around the world (860, response rate 31.8%)</a:t>
            </a:r>
          </a:p>
          <a:p>
            <a:r>
              <a:rPr lang="en-US" sz="3200" dirty="0" smtClean="0"/>
              <a:t>no public opinion survey (awareness of ICANN too low)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1534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200" b="1" dirty="0" smtClean="0">
                <a:solidFill>
                  <a:srgbClr val="0070C0"/>
                </a:solidFill>
              </a:rPr>
              <a:t>Confidence</a:t>
            </a:r>
            <a:r>
              <a:rPr lang="en-US" b="1" dirty="0" smtClean="0">
                <a:solidFill>
                  <a:srgbClr val="0070C0"/>
                </a:solidFill>
              </a:rPr>
              <a:t> in Global </a:t>
            </a:r>
            <a:r>
              <a:rPr lang="en-US" b="1" dirty="0">
                <a:solidFill>
                  <a:srgbClr val="0070C0"/>
                </a:solidFill>
              </a:rPr>
              <a:t>G</a:t>
            </a:r>
            <a:r>
              <a:rPr lang="en-US" b="1" dirty="0" smtClean="0">
                <a:solidFill>
                  <a:srgbClr val="0070C0"/>
                </a:solidFill>
              </a:rPr>
              <a:t>overnance </a:t>
            </a:r>
            <a:r>
              <a:rPr lang="en-US" b="1" dirty="0">
                <a:solidFill>
                  <a:srgbClr val="0070C0"/>
                </a:solidFill>
              </a:rPr>
              <a:t>I</a:t>
            </a:r>
            <a:r>
              <a:rPr lang="en-US" b="1" dirty="0" smtClean="0">
                <a:solidFill>
                  <a:srgbClr val="0070C0"/>
                </a:solidFill>
              </a:rPr>
              <a:t>nstitutions among General </a:t>
            </a:r>
            <a:r>
              <a:rPr lang="en-US" b="1" dirty="0">
                <a:solidFill>
                  <a:srgbClr val="0070C0"/>
                </a:solidFill>
              </a:rPr>
              <a:t>E</a:t>
            </a:r>
            <a:r>
              <a:rPr lang="en-US" b="1" dirty="0" smtClean="0">
                <a:solidFill>
                  <a:srgbClr val="0070C0"/>
                </a:solidFill>
              </a:rPr>
              <a:t>lites (Means, 0-3 scale)</a:t>
            </a:r>
            <a:endParaRPr lang="sv-SE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618309" y="1690687"/>
          <a:ext cx="11007633" cy="5067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6815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89" y="176281"/>
            <a:ext cx="11999495" cy="10777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200" b="1" dirty="0" smtClean="0">
                <a:solidFill>
                  <a:srgbClr val="0070C0"/>
                </a:solidFill>
              </a:rPr>
              <a:t>Confidence</a:t>
            </a:r>
            <a:r>
              <a:rPr lang="en-US" b="1" dirty="0" smtClean="0">
                <a:solidFill>
                  <a:srgbClr val="0070C0"/>
                </a:solidFill>
              </a:rPr>
              <a:t> in Various Internet Governance Organizations (Means, 1-5 scale)</a:t>
            </a:r>
            <a:endParaRPr lang="sv-SE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487681" y="1341121"/>
          <a:ext cx="11234056" cy="5259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159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6281"/>
            <a:ext cx="10515600" cy="1325563"/>
          </a:xfrm>
        </p:spPr>
        <p:txBody>
          <a:bodyPr/>
          <a:lstStyle/>
          <a:p>
            <a:pPr algn="ctr"/>
            <a:r>
              <a:rPr lang="en-US" sz="4200" b="1" dirty="0" smtClean="0">
                <a:solidFill>
                  <a:srgbClr val="0070C0"/>
                </a:solidFill>
              </a:rPr>
              <a:t>Confidence</a:t>
            </a:r>
            <a:r>
              <a:rPr lang="en-US" b="1" dirty="0" smtClean="0">
                <a:solidFill>
                  <a:srgbClr val="0070C0"/>
                </a:solidFill>
              </a:rPr>
              <a:t> in ICANN Overall (in %; N=527)</a:t>
            </a:r>
            <a:endParaRPr lang="sv-SE" b="1" dirty="0">
              <a:solidFill>
                <a:srgbClr val="0070C0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615820" y="1231641"/>
          <a:ext cx="11010123" cy="5327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376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29" y="186221"/>
            <a:ext cx="12125739" cy="1325563"/>
          </a:xfrm>
        </p:spPr>
        <p:txBody>
          <a:bodyPr/>
          <a:lstStyle/>
          <a:p>
            <a:pPr algn="ctr"/>
            <a:r>
              <a:rPr lang="en-US" sz="4200" b="1" dirty="0" smtClean="0">
                <a:solidFill>
                  <a:srgbClr val="0070C0"/>
                </a:solidFill>
              </a:rPr>
              <a:t>Confidence</a:t>
            </a:r>
            <a:r>
              <a:rPr lang="en-US" b="1" dirty="0" smtClean="0">
                <a:solidFill>
                  <a:srgbClr val="0070C0"/>
                </a:solidFill>
              </a:rPr>
              <a:t> in ICANN Overall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(Means, 1-5 scale; N=527)</a:t>
            </a:r>
            <a:endParaRPr lang="sv-SE" b="1" dirty="0">
              <a:solidFill>
                <a:srgbClr val="0070C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9034" y="5984881"/>
            <a:ext cx="1155920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400" b="1" dirty="0" smtClean="0"/>
              <a:t>1=very low, 2=low, 3=moderate, 4=high, 5=very high</a:t>
            </a:r>
            <a:endParaRPr lang="sv-SE" sz="1400" b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444137" y="1511783"/>
          <a:ext cx="11173097" cy="4967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981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b="1" dirty="0" smtClean="0">
                <a:solidFill>
                  <a:srgbClr val="0070C0"/>
                </a:solidFill>
              </a:rPr>
              <a:t>Confidence</a:t>
            </a:r>
            <a:r>
              <a:rPr lang="en-US" b="1" dirty="0">
                <a:solidFill>
                  <a:srgbClr val="0070C0"/>
                </a:solidFill>
              </a:rPr>
              <a:t> in ICANN by Stakeholder Group (Means, 1-5 </a:t>
            </a:r>
            <a:r>
              <a:rPr lang="en-US" b="1" dirty="0" smtClean="0">
                <a:solidFill>
                  <a:srgbClr val="0070C0"/>
                </a:solidFill>
              </a:rPr>
              <a:t>scale)</a:t>
            </a:r>
            <a:endParaRPr lang="sv-SE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261257" y="1690687"/>
          <a:ext cx="11608526" cy="4823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157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2214</TotalTime>
  <Words>572</Words>
  <Application>Microsoft Office PowerPoint</Application>
  <PresentationFormat>Widescreen</PresentationFormat>
  <Paragraphs>60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ICANN LEGITIMACY  INITIAL FINDINGS OF LEVELS AND PATTERNS</vt:lpstr>
      <vt:lpstr>PRESENTATION OUTLINE</vt:lpstr>
      <vt:lpstr>LEGITIMACY IS IMPORTANT: YOU THINK SO</vt:lpstr>
      <vt:lpstr>OUR EVIDENCE BASE</vt:lpstr>
      <vt:lpstr>Confidence in Global Governance Institutions among General Elites (Means, 0-3 scale)</vt:lpstr>
      <vt:lpstr>Confidence in Various Internet Governance Organizations (Means, 1-5 scale)</vt:lpstr>
      <vt:lpstr>Confidence in ICANN Overall (in %; N=527)</vt:lpstr>
      <vt:lpstr>Confidence in ICANN Overall (Means, 1-5 scale; N=527)</vt:lpstr>
      <vt:lpstr>Confidence in ICANN by Stakeholder Group (Means, 1-5 scale)</vt:lpstr>
      <vt:lpstr>Confidence in ICANN by Region  (Means, 1-5 scale)</vt:lpstr>
      <vt:lpstr>Confidence in ICANN by Social Group</vt:lpstr>
      <vt:lpstr>WHAT PRINCIPLES YOUR CONSTITUENCY CARES ABOUT AT ICANN (MEANS, SCALE 1-5)</vt:lpstr>
      <vt:lpstr>WHAT PRACTICES YOUR CONSTITUENCY RATES AT ICANN (MEANS, SCALE 1-5)</vt:lpstr>
      <vt:lpstr>NEXT STEPS</vt:lpstr>
    </vt:vector>
  </TitlesOfParts>
  <Company>University of Gothenburg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ICANN LEGITIMACY STUDY 2019  SUMMARY FINDINGS</dc:title>
  <dc:creator>Jan Aart Scholte</dc:creator>
  <cp:lastModifiedBy>Hortense Jongen</cp:lastModifiedBy>
  <cp:revision>97</cp:revision>
  <cp:lastPrinted>2019-10-28T10:01:01Z</cp:lastPrinted>
  <dcterms:created xsi:type="dcterms:W3CDTF">2019-10-27T11:22:33Z</dcterms:created>
  <dcterms:modified xsi:type="dcterms:W3CDTF">2019-11-04T19:50:49Z</dcterms:modified>
</cp:coreProperties>
</file>