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1456" r:id="rId3"/>
    <p:sldId id="1457" r:id="rId4"/>
    <p:sldId id="1458" r:id="rId5"/>
    <p:sldId id="260" r:id="rId6"/>
    <p:sldId id="14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1" autoAdjust="0"/>
    <p:restoredTop sz="84681" autoAdjust="0"/>
  </p:normalViewPr>
  <p:slideViewPr>
    <p:cSldViewPr snapToGrid="0" snapToObjects="1">
      <p:cViewPr varScale="1">
        <p:scale>
          <a:sx n="93" d="100"/>
          <a:sy n="93" d="100"/>
        </p:scale>
        <p:origin x="2344" y="200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960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2/1/21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2/1/21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0" y="4343400"/>
            <a:ext cx="45720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2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67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59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59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5:notes"/>
          <p:cNvSpPr txBox="1">
            <a:spLocks noGrp="1"/>
          </p:cNvSpPr>
          <p:nvPr>
            <p:ph type="body" idx="1"/>
          </p:nvPr>
        </p:nvSpPr>
        <p:spPr>
          <a:xfrm>
            <a:off x="613610" y="5483392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 dirty="0">
              <a:latin typeface="+mn-lt"/>
            </a:endParaRPr>
          </a:p>
        </p:txBody>
      </p:sp>
      <p:sp>
        <p:nvSpPr>
          <p:cNvPr id="825" name="Google Shape;8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71613" y="646113"/>
            <a:ext cx="6199187" cy="464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1505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5:notes"/>
          <p:cNvSpPr txBox="1">
            <a:spLocks noGrp="1"/>
          </p:cNvSpPr>
          <p:nvPr>
            <p:ph type="body" idx="1"/>
          </p:nvPr>
        </p:nvSpPr>
        <p:spPr>
          <a:xfrm>
            <a:off x="613610" y="5483392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 dirty="0">
              <a:latin typeface="+mn-lt"/>
            </a:endParaRPr>
          </a:p>
        </p:txBody>
      </p:sp>
      <p:sp>
        <p:nvSpPr>
          <p:cNvPr id="825" name="Google Shape;8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71613" y="646113"/>
            <a:ext cx="6199187" cy="464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710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://www.facebook.com/icannorg" TargetMode="External"/><Relationship Id="rId17" Type="http://schemas.openxmlformats.org/officeDocument/2006/relationships/hyperlink" Target="http://www.youtube.com/icannnews" TargetMode="External"/><Relationship Id="rId2" Type="http://schemas.openxmlformats.org/officeDocument/2006/relationships/image" Target="../media/image19.emf"/><Relationship Id="rId16" Type="http://schemas.openxmlformats.org/officeDocument/2006/relationships/image" Target="../media/image24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5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twitter.com/icann" TargetMode="External"/><Relationship Id="rId14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4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1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4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4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7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5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54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40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6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9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323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662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9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662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9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662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66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12101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-Width Photo">
  <p:cSld name="1_Full-Width Phot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>
            <a:spLocks noGrp="1"/>
          </p:cNvSpPr>
          <p:nvPr>
            <p:ph type="pic" idx="2"/>
          </p:nvPr>
        </p:nvSpPr>
        <p:spPr>
          <a:xfrm>
            <a:off x="0" y="616645"/>
            <a:ext cx="9144000" cy="5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315468" y="48278"/>
            <a:ext cx="8135341" cy="43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1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cxnSp>
        <p:nvCxnSpPr>
          <p:cNvPr id="32" name="Google Shape;32;p4"/>
          <p:cNvCxnSpPr/>
          <p:nvPr/>
        </p:nvCxnSpPr>
        <p:spPr>
          <a:xfrm rot="10800000">
            <a:off x="0" y="608083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" name="Google Shape;33;p4"/>
          <p:cNvCxnSpPr/>
          <p:nvPr/>
        </p:nvCxnSpPr>
        <p:spPr>
          <a:xfrm rot="10800000">
            <a:off x="0" y="6320547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4320" y="6464809"/>
            <a:ext cx="2931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/>
        </p:nvSpPr>
        <p:spPr>
          <a:xfrm>
            <a:off x="8612841" y="6445467"/>
            <a:ext cx="5311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9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313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2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  <p:sldLayoutId id="2147483756" r:id="rId49"/>
    <p:sldLayoutId id="2147483757" r:id="rId50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72" y="1671552"/>
            <a:ext cx="6712577" cy="1145738"/>
          </a:xfrm>
        </p:spPr>
        <p:txBody>
          <a:bodyPr>
            <a:normAutofit/>
          </a:bodyPr>
          <a:lstStyle/>
          <a:p>
            <a:r>
              <a:rPr lang="en-US" sz="3600" b="0" dirty="0"/>
              <a:t>NPOC Webinar Series (Introduction)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63244" y="4040711"/>
            <a:ext cx="5891550" cy="739109"/>
          </a:xfrm>
        </p:spPr>
        <p:txBody>
          <a:bodyPr>
            <a:normAutofit/>
          </a:bodyPr>
          <a:lstStyle/>
          <a:p>
            <a:r>
              <a:rPr lang="en-US" sz="2400" dirty="0"/>
              <a:t>Webinar 1, 3 February 2021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63244" y="4881645"/>
            <a:ext cx="5891550" cy="336218"/>
          </a:xfrm>
        </p:spPr>
        <p:txBody>
          <a:bodyPr>
            <a:noAutofit/>
          </a:bodyPr>
          <a:lstStyle/>
          <a:p>
            <a:r>
              <a:rPr lang="en-US" sz="1660" dirty="0"/>
              <a:t>Adam Peake, ICANN GSE Europe </a:t>
            </a:r>
          </a:p>
          <a:p>
            <a:r>
              <a:rPr lang="en-US" sz="1660" dirty="0" err="1"/>
              <a:t>adam.peake@icann.org</a:t>
            </a:r>
            <a:endParaRPr lang="en-US" sz="166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4A3ACC-5A48-1049-A4A9-4A4A88B62122}"/>
              </a:ext>
            </a:extLst>
          </p:cNvPr>
          <p:cNvSpPr txBox="1"/>
          <p:nvPr/>
        </p:nvSpPr>
        <p:spPr>
          <a:xfrm>
            <a:off x="2216259" y="3766087"/>
            <a:ext cx="46959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JP" dirty="0" err="1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68258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1E6A-6DC5-BF4E-A212-B2E9CFB5A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NPOC Webinar Series – Spring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AC91C-A26C-4C4A-8048-53BE3614A357}"/>
              </a:ext>
            </a:extLst>
          </p:cNvPr>
          <p:cNvSpPr txBox="1">
            <a:spLocks/>
          </p:cNvSpPr>
          <p:nvPr/>
        </p:nvSpPr>
        <p:spPr>
          <a:xfrm>
            <a:off x="520104" y="889827"/>
            <a:ext cx="7966706" cy="50260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BE" sz="2400" b="1" dirty="0"/>
              <a:t>Webinars 1 &amp; 2.  Feb 3 and Feb 10.</a:t>
            </a:r>
            <a:r>
              <a:rPr lang="en-US" sz="2400" b="1" dirty="0"/>
              <a:t>  14:00 UTC</a:t>
            </a:r>
            <a:endParaRPr lang="en-BE" sz="2400" b="1" dirty="0"/>
          </a:p>
          <a:p>
            <a:pPr marL="0" indent="0">
              <a:buNone/>
            </a:pPr>
            <a:r>
              <a:rPr lang="en-BE" sz="2400" dirty="0"/>
              <a:t> </a:t>
            </a:r>
          </a:p>
          <a:p>
            <a:pPr>
              <a:spcBef>
                <a:spcPts val="2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BE" sz="2400" dirty="0"/>
              <a:t>Introduction to the webinar series, who we are and what we're going to discuss</a:t>
            </a:r>
          </a:p>
          <a:p>
            <a:pPr>
              <a:spcBef>
                <a:spcPts val="2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BE" sz="2400" dirty="0"/>
              <a:t>Introduction to ICANN, what we do and how we do it</a:t>
            </a:r>
          </a:p>
          <a:p>
            <a:pPr>
              <a:spcBef>
                <a:spcPts val="2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BE" sz="2400" dirty="0"/>
              <a:t>How the DNS works</a:t>
            </a:r>
          </a:p>
          <a:p>
            <a:pPr>
              <a:spcBef>
                <a:spcPts val="2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BE" sz="2400" dirty="0"/>
              <a:t>Introduction to the registrant program</a:t>
            </a:r>
          </a:p>
          <a:p>
            <a:pPr>
              <a:spcBef>
                <a:spcPts val="2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BE" sz="2400" dirty="0"/>
              <a:t>ICANN multistakeholder model, NPOC's place and role</a:t>
            </a:r>
          </a:p>
          <a:p>
            <a:pPr>
              <a:spcBef>
                <a:spcPts val="2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BE" sz="2400" dirty="0"/>
              <a:t>Introduction to PDP, "consensus policies" and contracts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12500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694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1E6A-6DC5-BF4E-A212-B2E9CFB5A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NPOC Webinar Series – Spring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AC91C-A26C-4C4A-8048-53BE3614A357}"/>
              </a:ext>
            </a:extLst>
          </p:cNvPr>
          <p:cNvSpPr txBox="1">
            <a:spLocks/>
          </p:cNvSpPr>
          <p:nvPr/>
        </p:nvSpPr>
        <p:spPr>
          <a:xfrm>
            <a:off x="520104" y="889827"/>
            <a:ext cx="7966706" cy="50260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BE" sz="2400" b="1" dirty="0"/>
              <a:t>Webinars 3, 4 &amp; 5 (5.5).  Feb 17, Feb 24 and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BE" sz="2400" b="1" dirty="0"/>
              <a:t>March 3.</a:t>
            </a:r>
            <a:r>
              <a:rPr lang="en-US" sz="2400" b="1" dirty="0"/>
              <a:t> 14:00 UTC</a:t>
            </a:r>
            <a:endParaRPr lang="en-BE" sz="2400" b="1" dirty="0"/>
          </a:p>
          <a:p>
            <a:pPr marL="0" indent="0">
              <a:buNone/>
            </a:pPr>
            <a:r>
              <a:rPr lang="en-BE" sz="2400" dirty="0"/>
              <a:t> </a:t>
            </a:r>
          </a:p>
          <a:p>
            <a:pPr>
              <a:spcBef>
                <a:spcPts val="2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GB" sz="2400" dirty="0"/>
              <a:t>Registrant Rights and Responsibilities</a:t>
            </a:r>
          </a:p>
          <a:p>
            <a:pPr>
              <a:spcBef>
                <a:spcPts val="2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GB" sz="2400" dirty="0"/>
              <a:t>Registering a domain name</a:t>
            </a:r>
          </a:p>
          <a:p>
            <a:pPr>
              <a:spcBef>
                <a:spcPts val="2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GB" sz="2400" dirty="0"/>
              <a:t>Maintaining/managing and renewing domain names</a:t>
            </a:r>
          </a:p>
          <a:p>
            <a:pPr>
              <a:spcBef>
                <a:spcPts val="2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GB" sz="2400" dirty="0"/>
              <a:t>Rights protection mechanisms, UDRP/URS</a:t>
            </a:r>
          </a:p>
          <a:p>
            <a:pPr>
              <a:spcBef>
                <a:spcPts val="2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GB" sz="2400" dirty="0"/>
              <a:t>Review of relevant consensus and other policies that impact registrants (WDRP, Transfer Policy, ERRP, etc.)</a:t>
            </a:r>
          </a:p>
          <a:p>
            <a:pPr>
              <a:spcBef>
                <a:spcPts val="2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GB" sz="2400" dirty="0"/>
              <a:t>Protecting and securing a domain names (passwords, authentication, lock)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12500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5883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1E6A-6DC5-BF4E-A212-B2E9CFB5A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NPOC Webinar Series – Spring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AC91C-A26C-4C4A-8048-53BE3614A357}"/>
              </a:ext>
            </a:extLst>
          </p:cNvPr>
          <p:cNvSpPr txBox="1">
            <a:spLocks/>
          </p:cNvSpPr>
          <p:nvPr/>
        </p:nvSpPr>
        <p:spPr>
          <a:xfrm>
            <a:off x="520104" y="889827"/>
            <a:ext cx="7966706" cy="50260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BE" sz="2400" b="1" dirty="0"/>
              <a:t>Webinars (6 &amp; 7).  March 31 and April 7.</a:t>
            </a:r>
            <a:r>
              <a:rPr lang="en-US" sz="2400" b="1" dirty="0"/>
              <a:t> 14:00 UTC</a:t>
            </a:r>
            <a:endParaRPr lang="en-BE" sz="2400" b="1" dirty="0"/>
          </a:p>
          <a:p>
            <a:pPr marL="0" indent="0">
              <a:buNone/>
            </a:pPr>
            <a:r>
              <a:rPr lang="en-BE" sz="2400" dirty="0"/>
              <a:t> </a:t>
            </a:r>
          </a:p>
          <a:p>
            <a:pPr>
              <a:spcBef>
                <a:spcPts val="2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GB" sz="2400" dirty="0"/>
              <a:t>Good domain name security management, projects, and campaigns, HTTPS</a:t>
            </a:r>
          </a:p>
          <a:p>
            <a:pPr>
              <a:spcBef>
                <a:spcPts val="2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GB" sz="2400" dirty="0"/>
              <a:t>Introduction to DNSSEC, what it protects against and how</a:t>
            </a:r>
          </a:p>
          <a:p>
            <a:pPr>
              <a:spcBef>
                <a:spcPts val="2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GB" sz="2400" dirty="0"/>
              <a:t>DNSSEC implementation, NPOC promotion of DNSSEC implementation to NGOs</a:t>
            </a:r>
          </a:p>
          <a:p>
            <a:pPr>
              <a:spcBef>
                <a:spcPts val="2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GB" sz="2400" dirty="0" err="1"/>
              <a:t>DoH</a:t>
            </a:r>
            <a:r>
              <a:rPr lang="en-GB" sz="2400" dirty="0"/>
              <a:t> (DNS-over-HTTPS) and DoT (DNS-over-TLS)</a:t>
            </a:r>
          </a:p>
          <a:p>
            <a:pPr>
              <a:spcBef>
                <a:spcPts val="20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GB" sz="2400" dirty="0"/>
              <a:t>Review and wrap-up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12500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564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54"/>
          <p:cNvSpPr txBox="1">
            <a:spLocks noGrp="1"/>
          </p:cNvSpPr>
          <p:nvPr>
            <p:ph type="title"/>
          </p:nvPr>
        </p:nvSpPr>
        <p:spPr>
          <a:xfrm>
            <a:off x="315468" y="79269"/>
            <a:ext cx="8135341" cy="32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3200" dirty="0"/>
              <a:t>Staff Team – NPOC Webinar Series</a:t>
            </a:r>
            <a:endParaRPr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FAC671-F90B-0F43-BBBD-58BB1CBA2B75}"/>
              </a:ext>
            </a:extLst>
          </p:cNvPr>
          <p:cNvSpPr txBox="1"/>
          <p:nvPr/>
        </p:nvSpPr>
        <p:spPr>
          <a:xfrm>
            <a:off x="2505206" y="1069788"/>
            <a:ext cx="5661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000" dirty="0"/>
              <a:t>Brian Gutterman - Program Manager, Strategic Initiatives GDS (Registrant program)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FF3566-754E-DC4C-A9DE-908C1664449C}"/>
              </a:ext>
            </a:extLst>
          </p:cNvPr>
          <p:cNvSpPr txBox="1"/>
          <p:nvPr/>
        </p:nvSpPr>
        <p:spPr>
          <a:xfrm>
            <a:off x="2507294" y="2887252"/>
            <a:ext cx="5661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Patrick Jones, </a:t>
            </a:r>
            <a:r>
              <a:rPr lang="en-GB" sz="2000" dirty="0"/>
              <a:t>Sr. Director, Global Stakeholder Engagement (DNS fundamentals)</a:t>
            </a:r>
          </a:p>
          <a:p>
            <a:endParaRPr lang="en-JP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3E7475-A4DB-9B4C-871D-CEB5422DF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12" y="738717"/>
            <a:ext cx="1745742" cy="1745742"/>
          </a:xfrm>
          <a:prstGeom prst="rect">
            <a:avLst/>
          </a:prstGeom>
        </p:spPr>
      </p:pic>
      <p:pic>
        <p:nvPicPr>
          <p:cNvPr id="9" name="Picture 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B5B2E628-1155-5243-82FA-C23A5BE19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09" y="2479944"/>
            <a:ext cx="1861827" cy="1861827"/>
          </a:xfrm>
          <a:prstGeom prst="rect">
            <a:avLst/>
          </a:prstGeom>
          <a:effectLst/>
        </p:spPr>
      </p:pic>
      <p:pic>
        <p:nvPicPr>
          <p:cNvPr id="11" name="Picture 10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E9D4354D-1748-C04F-BCA5-F44887254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32" y="4355217"/>
            <a:ext cx="1722501" cy="18859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D7F46-48A0-C044-84D9-46D24A9CFB8E}"/>
              </a:ext>
            </a:extLst>
          </p:cNvPr>
          <p:cNvSpPr txBox="1"/>
          <p:nvPr/>
        </p:nvSpPr>
        <p:spPr>
          <a:xfrm>
            <a:off x="2548854" y="4731118"/>
            <a:ext cx="5661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Adam Peake</a:t>
            </a:r>
            <a:r>
              <a:rPr lang="en-GB" sz="2000" dirty="0"/>
              <a:t>, Global Stakeholder Engagement (ICANN organization and multistakeholder approach)</a:t>
            </a:r>
          </a:p>
          <a:p>
            <a:endParaRPr lang="en-JP" sz="2000" dirty="0"/>
          </a:p>
        </p:txBody>
      </p:sp>
    </p:spTree>
    <p:extLst>
      <p:ext uri="{BB962C8B-B14F-4D97-AF65-F5344CB8AC3E}">
        <p14:creationId xmlns:p14="http://schemas.microsoft.com/office/powerpoint/2010/main" val="23336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54"/>
          <p:cNvSpPr txBox="1">
            <a:spLocks noGrp="1"/>
          </p:cNvSpPr>
          <p:nvPr>
            <p:ph type="title"/>
          </p:nvPr>
        </p:nvSpPr>
        <p:spPr>
          <a:xfrm>
            <a:off x="315468" y="79269"/>
            <a:ext cx="8135341" cy="32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3200" dirty="0"/>
              <a:t>Staff Team – NPOC Webinar Series</a:t>
            </a:r>
            <a:endParaRPr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FAC671-F90B-0F43-BBBD-58BB1CBA2B75}"/>
              </a:ext>
            </a:extLst>
          </p:cNvPr>
          <p:cNvSpPr txBox="1"/>
          <p:nvPr/>
        </p:nvSpPr>
        <p:spPr>
          <a:xfrm>
            <a:off x="2505206" y="1069788"/>
            <a:ext cx="56617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000" dirty="0"/>
              <a:t>Maryam Bakoshi, </a:t>
            </a:r>
            <a:r>
              <a:rPr lang="en-GB" dirty="0"/>
              <a:t>SO/AC Collaboration Services Sr. Coordinator, CSG/NCSG</a:t>
            </a:r>
          </a:p>
          <a:p>
            <a:pPr fontAlgn="base"/>
            <a:endParaRPr lang="en-GB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FF3566-754E-DC4C-A9DE-908C1664449C}"/>
              </a:ext>
            </a:extLst>
          </p:cNvPr>
          <p:cNvSpPr txBox="1"/>
          <p:nvPr/>
        </p:nvSpPr>
        <p:spPr>
          <a:xfrm>
            <a:off x="2507294" y="3676962"/>
            <a:ext cx="5661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Brenda Brewer, </a:t>
            </a:r>
            <a:r>
              <a:rPr lang="en-GB" dirty="0"/>
              <a:t>Community Operations Coordinator</a:t>
            </a:r>
          </a:p>
          <a:p>
            <a:endParaRPr lang="en-JP" sz="2000" dirty="0"/>
          </a:p>
        </p:txBody>
      </p:sp>
      <p:pic>
        <p:nvPicPr>
          <p:cNvPr id="4" name="Picture 3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44BA8A66-61EC-234D-9467-A758EF2E9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70" y="774374"/>
            <a:ext cx="2006600" cy="2006600"/>
          </a:xfrm>
          <a:prstGeom prst="rect">
            <a:avLst/>
          </a:prstGeom>
        </p:spPr>
      </p:pic>
      <p:pic>
        <p:nvPicPr>
          <p:cNvPr id="7" name="Picture 6" descr="A close up of a person smiling for the camera&#10;&#10;Description automatically generated">
            <a:extLst>
              <a:ext uri="{FF2B5EF4-FFF2-40B4-BE49-F238E27FC236}">
                <a16:creationId xmlns:a16="http://schemas.microsoft.com/office/drawing/2014/main" id="{ED4EF78B-7AA7-C843-A0B7-20DE509BE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2" y="3047999"/>
            <a:ext cx="2521531" cy="227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25020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 (2).potx" id="{F2E86674-818B-4AF6-B9A5-625A3A795F51}" vid="{F6BB203E-BAFC-494B-A50F-57F1DB9FFF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20170620</Template>
  <TotalTime>36482</TotalTime>
  <Words>323</Words>
  <Application>Microsoft Macintosh PowerPoint</Application>
  <PresentationFormat>On-screen Show (4:3)</PresentationFormat>
  <Paragraphs>42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ICANNPPT_Arial_4x3_June 2017_potx</vt:lpstr>
      <vt:lpstr>NPOC Webinar Series (Introduction)</vt:lpstr>
      <vt:lpstr>NPOC Webinar Series – Spring 2021</vt:lpstr>
      <vt:lpstr>NPOC Webinar Series – Spring 2021</vt:lpstr>
      <vt:lpstr>NPOC Webinar Series – Spring 2021</vt:lpstr>
      <vt:lpstr>Staff Team – NPOC Webinar Series</vt:lpstr>
      <vt:lpstr>Staff Team – NPOC Webinar Series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ICANN: its mission and examples of achievements, challenges and projects</dc:title>
  <dc:creator>Buket Coskuner</dc:creator>
  <cp:lastModifiedBy>Microsoft Office User</cp:lastModifiedBy>
  <cp:revision>498</cp:revision>
  <cp:lastPrinted>2020-10-06T19:12:13Z</cp:lastPrinted>
  <dcterms:created xsi:type="dcterms:W3CDTF">2017-11-27T13:48:44Z</dcterms:created>
  <dcterms:modified xsi:type="dcterms:W3CDTF">2021-02-01T17:59:27Z</dcterms:modified>
</cp:coreProperties>
</file>