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99"/>
  </p:normalViewPr>
  <p:slideViewPr>
    <p:cSldViewPr snapToGrid="0" snapToObjects="1">
      <p:cViewPr varScale="1">
        <p:scale>
          <a:sx n="65" d="100"/>
          <a:sy n="65" d="100"/>
        </p:scale>
        <p:origin x="-82" y="-50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3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29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65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Backgrou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873" y="46180"/>
            <a:ext cx="10683935" cy="450663"/>
          </a:xfrm>
          <a:prstGeom prst="rect">
            <a:avLst/>
          </a:prstGeom>
        </p:spPr>
        <p:txBody>
          <a:bodyPr lIns="0" tIns="45720" rIns="0" bIns="45720"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52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1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9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8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1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4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0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2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904" y="255937"/>
            <a:ext cx="9088273" cy="450663"/>
          </a:xfrm>
        </p:spPr>
        <p:txBody>
          <a:bodyPr/>
          <a:lstStyle/>
          <a:p>
            <a:r>
              <a:rPr lang="en-US" sz="2400" dirty="0" smtClean="0"/>
              <a:t>Planning </a:t>
            </a:r>
            <a:r>
              <a:rPr lang="en-US" sz="2400" dirty="0" smtClean="0"/>
              <a:t>Questions/ Law Enforcement Needs- Subgroup 3</a:t>
            </a:r>
            <a:endParaRPr lang="en-US" sz="24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898904" y="806692"/>
            <a:ext cx="9574228" cy="457181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Subgroup 3 – Law Enforcement </a:t>
            </a:r>
            <a:r>
              <a:rPr lang="en-US" sz="1400" b="1" dirty="0" smtClean="0"/>
              <a:t>Needs</a:t>
            </a:r>
            <a:endParaRPr lang="fr-FR" sz="1400" dirty="0"/>
          </a:p>
          <a:p>
            <a:pPr lvl="1"/>
            <a:r>
              <a:rPr lang="en-US" sz="1400" dirty="0"/>
              <a:t>Has your subgroup identified any needed briefings/resources? </a:t>
            </a:r>
          </a:p>
          <a:p>
            <a:pPr lvl="2"/>
            <a:r>
              <a:rPr lang="en-US" sz="1400" dirty="0" smtClean="0"/>
              <a:t>Outreach </a:t>
            </a:r>
            <a:r>
              <a:rPr lang="en-US" sz="1400" dirty="0"/>
              <a:t>to </a:t>
            </a:r>
            <a:r>
              <a:rPr lang="en-US" sz="1400" dirty="0" smtClean="0"/>
              <a:t>law enforcement </a:t>
            </a:r>
            <a:r>
              <a:rPr lang="en-US" sz="1400" dirty="0"/>
              <a:t>contacts to solicit input on </a:t>
            </a:r>
            <a:r>
              <a:rPr lang="en-US" sz="1400" dirty="0" smtClean="0"/>
              <a:t>needs,</a:t>
            </a:r>
            <a:br>
              <a:rPr lang="en-US" sz="1400" dirty="0" smtClean="0"/>
            </a:br>
            <a:r>
              <a:rPr lang="en-US" sz="1400" dirty="0" smtClean="0"/>
              <a:t>including for example GAC </a:t>
            </a:r>
            <a:r>
              <a:rPr lang="en-US" sz="1400" dirty="0"/>
              <a:t>PSWG, APWG, </a:t>
            </a:r>
            <a:r>
              <a:rPr lang="en-US" sz="1400" dirty="0" smtClean="0"/>
              <a:t>and SSAC </a:t>
            </a:r>
            <a:r>
              <a:rPr lang="en-US" sz="1400" dirty="0"/>
              <a:t>members </a:t>
            </a:r>
            <a:r>
              <a:rPr lang="en-US" sz="1400" dirty="0" smtClean="0"/>
              <a:t>(e.g., John </a:t>
            </a:r>
            <a:r>
              <a:rPr lang="en-US" sz="1400" dirty="0"/>
              <a:t>Levine</a:t>
            </a:r>
            <a:r>
              <a:rPr lang="en-US" sz="1400" dirty="0" smtClean="0"/>
              <a:t>)</a:t>
            </a:r>
          </a:p>
          <a:p>
            <a:pPr lvl="2"/>
            <a:r>
              <a:rPr lang="en-US" sz="1400" dirty="0" smtClean="0"/>
              <a:t>Review of  </a:t>
            </a:r>
            <a:r>
              <a:rPr lang="en-US" sz="1400" dirty="0" smtClean="0"/>
              <a:t>prior </a:t>
            </a:r>
            <a:r>
              <a:rPr lang="en-US" sz="1400" dirty="0"/>
              <a:t>RT survey: WHOIS Review </a:t>
            </a:r>
            <a:r>
              <a:rPr lang="en-US" sz="1400" dirty="0" smtClean="0"/>
              <a:t>Team (WHOIS1) Final Report(2012</a:t>
            </a:r>
            <a:r>
              <a:rPr lang="en-US" sz="1400" dirty="0"/>
              <a:t>),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Chapter </a:t>
            </a:r>
            <a:r>
              <a:rPr lang="en-US" sz="1400" dirty="0"/>
              <a:t>6 and Appendix E: The WHOIS Review team’s Law Enforcement Survey</a:t>
            </a:r>
          </a:p>
          <a:p>
            <a:pPr lvl="2"/>
            <a:r>
              <a:rPr lang="en-US" sz="1400" dirty="0"/>
              <a:t>Briefing from Office of CTO on ICANN Org interaction with law enforcement </a:t>
            </a:r>
            <a:r>
              <a:rPr lang="en-US" sz="1400" dirty="0" smtClean="0"/>
              <a:t>agencies</a:t>
            </a:r>
            <a:endParaRPr lang="en-US" sz="1400" dirty="0"/>
          </a:p>
          <a:p>
            <a:pPr lvl="1"/>
            <a:r>
              <a:rPr lang="en-US" sz="1400" dirty="0" smtClean="0"/>
              <a:t>How </a:t>
            </a:r>
            <a:r>
              <a:rPr lang="en-US" sz="1400" dirty="0"/>
              <a:t>will your subgroup review/analyze relevant documentation? </a:t>
            </a:r>
          </a:p>
          <a:p>
            <a:pPr lvl="2"/>
            <a:r>
              <a:rPr lang="en-US" sz="1400" dirty="0"/>
              <a:t>Subgroup will establish working definition of “law enforcement” to be used in this review</a:t>
            </a:r>
          </a:p>
          <a:p>
            <a:pPr lvl="2"/>
            <a:r>
              <a:rPr lang="en-US" sz="1400" dirty="0" smtClean="0"/>
              <a:t>Each subgroup member </a:t>
            </a:r>
            <a:r>
              <a:rPr lang="en-US" sz="1400" dirty="0"/>
              <a:t>will </a:t>
            </a:r>
            <a:r>
              <a:rPr lang="en-US" sz="1400" dirty="0" smtClean="0"/>
              <a:t>conduct informal outreach to law enforcement contacts</a:t>
            </a:r>
          </a:p>
          <a:p>
            <a:pPr lvl="2"/>
            <a:r>
              <a:rPr lang="en-US" sz="1400" dirty="0" smtClean="0"/>
              <a:t>Based on initial findings, subgroup may conduct broader formal outreach</a:t>
            </a:r>
          </a:p>
          <a:p>
            <a:pPr lvl="2"/>
            <a:r>
              <a:rPr lang="en-US" sz="1400" dirty="0" smtClean="0"/>
              <a:t>All subgroup members will review outreach results </a:t>
            </a:r>
            <a:r>
              <a:rPr lang="en-US" sz="1400" dirty="0"/>
              <a:t>to </a:t>
            </a:r>
            <a:r>
              <a:rPr lang="en-US" sz="1400" dirty="0" smtClean="0"/>
              <a:t>determine </a:t>
            </a:r>
            <a:r>
              <a:rPr lang="en-US" sz="1400" dirty="0"/>
              <a:t>the extent to which </a:t>
            </a:r>
            <a:r>
              <a:rPr lang="en-US" sz="1400" dirty="0" smtClean="0"/>
              <a:t>needs </a:t>
            </a:r>
            <a:r>
              <a:rPr lang="en-US" sz="1400" dirty="0"/>
              <a:t>are met by today’s WHOIS policies and </a:t>
            </a:r>
            <a:r>
              <a:rPr lang="en-US" sz="1400" dirty="0" smtClean="0"/>
              <a:t>procedures and high-priority </a:t>
            </a:r>
            <a:r>
              <a:rPr lang="en-US" sz="1400" dirty="0"/>
              <a:t>gaps (if any</a:t>
            </a:r>
            <a:r>
              <a:rPr lang="en-US" sz="1400" dirty="0" smtClean="0"/>
              <a:t>)</a:t>
            </a:r>
            <a:endParaRPr lang="en-US" sz="1400" dirty="0"/>
          </a:p>
          <a:p>
            <a:pPr lvl="1"/>
            <a:r>
              <a:rPr lang="en-US" sz="1400" dirty="0"/>
              <a:t>How will you conduct investigation of identified </a:t>
            </a:r>
            <a:r>
              <a:rPr lang="en-US" sz="1400" dirty="0" smtClean="0"/>
              <a:t>objectives and </a:t>
            </a:r>
            <a:r>
              <a:rPr lang="en-US" sz="1400" dirty="0"/>
              <a:t>relevant interviews (as appropriate)?</a:t>
            </a:r>
          </a:p>
          <a:p>
            <a:pPr lvl="2"/>
            <a:r>
              <a:rPr lang="en-US" sz="1400" dirty="0" smtClean="0"/>
              <a:t>​Initial work </a:t>
            </a:r>
            <a:r>
              <a:rPr lang="en-US" sz="1400" dirty="0"/>
              <a:t>will be conducted via </a:t>
            </a:r>
            <a:r>
              <a:rPr lang="en-US" sz="1400" dirty="0" smtClean="0"/>
              <a:t>email: All findings to be sent to subgroup email list</a:t>
            </a:r>
          </a:p>
          <a:p>
            <a:pPr lvl="2"/>
            <a:r>
              <a:rPr lang="en-US" sz="1400" dirty="0" smtClean="0"/>
              <a:t>Formalized outreach to be structured in </a:t>
            </a:r>
            <a:r>
              <a:rPr lang="en-US" sz="1400" dirty="0"/>
              <a:t>a transparent and accessible </a:t>
            </a:r>
            <a:r>
              <a:rPr lang="en-US" sz="1400" dirty="0" smtClean="0"/>
              <a:t>way (e.g., survey)</a:t>
            </a:r>
            <a:endParaRPr lang="en-US" sz="1400" dirty="0"/>
          </a:p>
          <a:p>
            <a:pPr lvl="2"/>
            <a:r>
              <a:rPr lang="en-US" sz="1400" dirty="0" smtClean="0"/>
              <a:t>Subgroup may hold calls to discuss findings, plan next steps, and draft recommendations</a:t>
            </a:r>
            <a:r>
              <a:rPr lang="en-US" sz="1400" dirty="0"/>
              <a:t> </a:t>
            </a:r>
          </a:p>
          <a:p>
            <a:pPr lvl="1"/>
            <a:r>
              <a:rPr lang="en-US" sz="1400" dirty="0" smtClean="0"/>
              <a:t>How </a:t>
            </a:r>
            <a:r>
              <a:rPr lang="en-US" sz="1400" dirty="0"/>
              <a:t>will your subgroup produce its summary of key findings?</a:t>
            </a:r>
          </a:p>
          <a:p>
            <a:pPr lvl="2"/>
            <a:r>
              <a:rPr lang="en-US" sz="1400" dirty="0"/>
              <a:t>Rapporteur will </a:t>
            </a:r>
            <a:r>
              <a:rPr lang="en-US" sz="1400" dirty="0" smtClean="0"/>
              <a:t>collate </a:t>
            </a:r>
            <a:r>
              <a:rPr lang="en-US" sz="1400" dirty="0"/>
              <a:t>the findings of each member </a:t>
            </a:r>
            <a:r>
              <a:rPr lang="en-US" sz="1400" dirty="0" smtClean="0"/>
              <a:t>into </a:t>
            </a:r>
            <a:r>
              <a:rPr lang="en-US" sz="1400" dirty="0"/>
              <a:t>a single </a:t>
            </a:r>
            <a:r>
              <a:rPr lang="en-US" sz="1400" dirty="0" smtClean="0"/>
              <a:t>document, starting from template</a:t>
            </a:r>
          </a:p>
          <a:p>
            <a:pPr lvl="2"/>
            <a:r>
              <a:rPr lang="en-US" sz="1400" dirty="0" smtClean="0"/>
              <a:t>All subgroup members to review/confirm findings, help identify gaps, and draft recommendations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2217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33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Planning Questions/ Law Enforcement Needs- Subgroup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Questions</dc:title>
  <dc:creator>Alice Jansen</dc:creator>
  <cp:lastModifiedBy>Walden, Thomas L.</cp:lastModifiedBy>
  <cp:revision>5</cp:revision>
  <dcterms:created xsi:type="dcterms:W3CDTF">2018-02-19T10:33:50Z</dcterms:created>
  <dcterms:modified xsi:type="dcterms:W3CDTF">2018-02-26T14:55:38Z</dcterms:modified>
</cp:coreProperties>
</file>