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796" r:id="rId2"/>
    <p:sldId id="797" r:id="rId3"/>
    <p:sldId id="798" r:id="rId4"/>
    <p:sldId id="81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60F"/>
    <a:srgbClr val="FA5B36"/>
    <a:srgbClr val="000000"/>
    <a:srgbClr val="DEDEDE"/>
    <a:srgbClr val="002B49"/>
    <a:srgbClr val="9C240F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2" autoAdjust="0"/>
    <p:restoredTop sz="94136" autoAdjust="0"/>
  </p:normalViewPr>
  <p:slideViewPr>
    <p:cSldViewPr snapToGrid="0" snapToObjects="1">
      <p:cViewPr>
        <p:scale>
          <a:sx n="60" d="100"/>
          <a:sy n="60" d="100"/>
        </p:scale>
        <p:origin x="-240" y="-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619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x/5JlEB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38F15B-5792-294B-898A-C32E2B71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#3: Outreach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833594-1C73-944C-83E2-7C13E468D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#11 </a:t>
            </a:r>
          </a:p>
          <a:p>
            <a:endParaRPr lang="en-US" dirty="0"/>
          </a:p>
          <a:p>
            <a:r>
              <a:rPr lang="en-US" dirty="0"/>
              <a:t>Time: 15:45-16:15</a:t>
            </a:r>
          </a:p>
          <a:p>
            <a:endParaRPr lang="en-US" dirty="0"/>
          </a:p>
          <a:p>
            <a:r>
              <a:rPr lang="en-US" dirty="0"/>
              <a:t>Presenter: Alan Greenberg</a:t>
            </a:r>
          </a:p>
          <a:p>
            <a:endParaRPr lang="en-US" dirty="0"/>
          </a:p>
          <a:p>
            <a:r>
              <a:rPr lang="en-US" dirty="0"/>
              <a:t>Subgroup Members: </a:t>
            </a:r>
            <a:r>
              <a:rPr lang="en-US" dirty="0" smtClean="0"/>
              <a:t>Alan, Carlton, Erika</a:t>
            </a:r>
            <a:endParaRPr lang="en-US" dirty="0"/>
          </a:p>
          <a:p>
            <a:endParaRPr lang="en-US" dirty="0"/>
          </a:p>
          <a:p>
            <a:r>
              <a:rPr lang="en-US" dirty="0"/>
              <a:t>Subgroup Wiki: </a:t>
            </a:r>
            <a:r>
              <a:rPr lang="en-US" dirty="0">
                <a:hlinkClick r:id="rId2"/>
              </a:rPr>
              <a:t>https://community.icann.org/x/5JlEB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1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6039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WHOIS1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Rec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3 –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ICANN should ensure that WHOIS policy issues are accompanied by cross-community outreach, including outreach to the communities outside of ICANN with a specific interest in the issues, and an ongoing program for consumer awareness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Questions the subgroup attempted to answer when assessing this objective: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the </a:t>
            </a:r>
            <a:r>
              <a:rPr lang="en-US" dirty="0"/>
              <a:t>multiple "outreach" resources with a specific focus </a:t>
            </a:r>
            <a:r>
              <a:rPr lang="en-US" dirty="0" smtClean="0"/>
              <a:t>on identifying: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Areas </a:t>
            </a:r>
            <a:r>
              <a:rPr lang="en-US" dirty="0"/>
              <a:t>where there we inconsistencies, errors and out of date </a:t>
            </a:r>
            <a:r>
              <a:rPr lang="en-US" dirty="0" smtClean="0"/>
              <a:t>info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Gaps </a:t>
            </a:r>
            <a:r>
              <a:rPr lang="en-US" dirty="0"/>
              <a:t>in the documentation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the various outreach events and </a:t>
            </a:r>
            <a:r>
              <a:rPr lang="en-US" dirty="0" smtClean="0"/>
              <a:t>activities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fr-FR" b="1" dirty="0"/>
              <a:t>Research and background materials used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WHOIS1 Final Report, Action Plan, &amp; Implementation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Briefing Presentation, Answers to Questions, &amp; Written Briefing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Documents </a:t>
            </a:r>
            <a:r>
              <a:rPr lang="en-US" dirty="0"/>
              <a:t>cited in briefing on Recommendation </a:t>
            </a:r>
            <a:r>
              <a:rPr lang="en-US" dirty="0" smtClean="0"/>
              <a:t>3, including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WHOIS </a:t>
            </a:r>
            <a:r>
              <a:rPr lang="en-US" sz="1600" dirty="0"/>
              <a:t>Information Portal and Consolidated WHOIS Lookup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Registrant's </a:t>
            </a:r>
            <a:r>
              <a:rPr lang="en-US" sz="1600" dirty="0"/>
              <a:t>Benefits and Responsibilities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2013 </a:t>
            </a:r>
            <a:r>
              <a:rPr lang="en-US" sz="1600" dirty="0"/>
              <a:t>RAA - see Section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</a:t>
            </a:r>
            <a:r>
              <a:rPr lang="en-US" sz="1600" dirty="0"/>
              <a:t>for Registrars and Registrants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Registrant </a:t>
            </a:r>
            <a:r>
              <a:rPr lang="en-US" sz="1600" dirty="0"/>
              <a:t>Educational </a:t>
            </a:r>
            <a:r>
              <a:rPr lang="en-US" sz="1600" dirty="0" smtClean="0"/>
              <a:t>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SME Answer to subgroup’s question on outreach activities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5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Describe your methodology to answer questions and analyze the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conduct </a:t>
            </a:r>
            <a:r>
              <a:rPr lang="en-US" dirty="0"/>
              <a:t>its research, all members of this subgroup </a:t>
            </a:r>
            <a:r>
              <a:rPr lang="en-US" dirty="0" smtClean="0"/>
              <a:t>reviewed </a:t>
            </a:r>
            <a:r>
              <a:rPr lang="en-US" dirty="0"/>
              <a:t>background </a:t>
            </a:r>
            <a:r>
              <a:rPr lang="en-US" dirty="0" smtClean="0"/>
              <a:t>materials and formulated a follow-up question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[Expand on </a:t>
            </a:r>
            <a:r>
              <a:rPr lang="en-US" i="1" dirty="0">
                <a:solidFill>
                  <a:srgbClr val="FF0000"/>
                </a:solidFill>
              </a:rPr>
              <a:t>Methodology </a:t>
            </a:r>
            <a:r>
              <a:rPr lang="en-US" i="1" dirty="0" smtClean="0">
                <a:solidFill>
                  <a:srgbClr val="FF0000"/>
                </a:solidFill>
              </a:rPr>
              <a:t>here, if desired]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  <a:p>
            <a:r>
              <a:rPr lang="en-US" b="1" dirty="0"/>
              <a:t>Based on the analysis, what are the main findings</a:t>
            </a:r>
            <a:r>
              <a:rPr lang="en-US" b="1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[Text below copied from Section </a:t>
            </a:r>
            <a:r>
              <a:rPr lang="en-US" i="1" dirty="0" smtClean="0">
                <a:solidFill>
                  <a:srgbClr val="FF0000"/>
                </a:solidFill>
              </a:rPr>
              <a:t>3 – expand to summarize findings]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summary, the Recommendation </a:t>
            </a:r>
            <a:r>
              <a:rPr lang="en-US" dirty="0" smtClean="0"/>
              <a:t>was </a:t>
            </a:r>
            <a:r>
              <a:rPr lang="en-US" dirty="0"/>
              <a:t>carried out, but it was not well integrated with other WHOIS-related </a:t>
            </a:r>
            <a:r>
              <a:rPr lang="en-US" dirty="0" smtClean="0"/>
              <a:t>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</a:t>
            </a:r>
            <a:r>
              <a:rPr lang="en-US" dirty="0"/>
              <a:t>outreach to communities within ICANN has been carried out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[Add analysis of outreach to communities outside </a:t>
            </a:r>
            <a:r>
              <a:rPr lang="en-US" i="1" dirty="0">
                <a:solidFill>
                  <a:srgbClr val="FF0000"/>
                </a:solidFill>
              </a:rPr>
              <a:t>of ICANN here</a:t>
            </a:r>
            <a:r>
              <a:rPr lang="en-US" i="1" dirty="0" smtClean="0">
                <a:solidFill>
                  <a:srgbClr val="FF0000"/>
                </a:solidFill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41703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6CFCD-4CA3-E74D-829E-B7F24BF5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WHOIS1 Rec #3 – Outreach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F988C5-B7ED-7E49-86AD-5381C903D75D}"/>
              </a:ext>
            </a:extLst>
          </p:cNvPr>
          <p:cNvSpPr/>
          <p:nvPr/>
        </p:nvSpPr>
        <p:spPr>
          <a:xfrm>
            <a:off x="374904" y="671543"/>
            <a:ext cx="85023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Based </a:t>
            </a:r>
            <a:r>
              <a:rPr lang="en-US" b="1" dirty="0"/>
              <a:t>on findings, the subgroup identified the following problems/issues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is a wide variety of information related to WHOIS, some is well integrated and some very disjoint. Of </a:t>
            </a:r>
            <a:r>
              <a:rPr lang="en-US" dirty="0" smtClean="0"/>
              <a:t>necessity </a:t>
            </a:r>
            <a:r>
              <a:rPr lang="en-US" dirty="0"/>
              <a:t>this information is somewhat interwoven with other information related to 2nd level gTLD domain names.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information and documents cover several "generations" and do not integrate well.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Moreover </a:t>
            </a:r>
            <a:r>
              <a:rPr lang="en-US" dirty="0"/>
              <a:t>a typical user or registrant will not readily be able to identify where they need to look for information, and </a:t>
            </a:r>
            <a:r>
              <a:rPr lang="en-US" dirty="0" smtClean="0"/>
              <a:t>identifying </a:t>
            </a:r>
            <a:r>
              <a:rPr lang="en-US" dirty="0"/>
              <a:t>one of the multiple locations will not lead them to the others.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problem is exacerbated by the introduction of the terms RDS (and at times RDDS) to replace WHOIS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/>
          </a:p>
          <a:p>
            <a:r>
              <a:rPr lang="en-US" b="1" dirty="0"/>
              <a:t>To address the above problems/issues, the subgroup proposes the following recommendations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None proposed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096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5365</TotalTime>
  <Words>388</Words>
  <Application>Microsoft Office PowerPoint</Application>
  <PresentationFormat>On-screen Show (4:3)</PresentationFormat>
  <Paragraphs>49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ICANNPPT_Arial_4x3_June 2017_potx</vt:lpstr>
      <vt:lpstr>WHOIS1 Rec #3: Outreach</vt:lpstr>
      <vt:lpstr>WHOIS1 Rec #3 – Outreach</vt:lpstr>
      <vt:lpstr>WHOIS1 Rec #3 – Outreach</vt:lpstr>
      <vt:lpstr>WHOIS1 Rec #3 – Outreach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LP</cp:lastModifiedBy>
  <cp:revision>382</cp:revision>
  <cp:lastPrinted>2018-04-03T14:12:40Z</cp:lastPrinted>
  <dcterms:created xsi:type="dcterms:W3CDTF">2017-05-30T19:34:16Z</dcterms:created>
  <dcterms:modified xsi:type="dcterms:W3CDTF">2018-04-10T02:03:57Z</dcterms:modified>
</cp:coreProperties>
</file>