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96" r:id="rId2"/>
    <p:sldId id="797" r:id="rId3"/>
    <p:sldId id="798" r:id="rId4"/>
    <p:sldId id="812" r:id="rId5"/>
    <p:sldId id="814" r:id="rId6"/>
    <p:sldId id="822" r:id="rId7"/>
    <p:sldId id="815" r:id="rId8"/>
    <p:sldId id="821" r:id="rId9"/>
    <p:sldId id="818" r:id="rId10"/>
    <p:sldId id="816" r:id="rId11"/>
    <p:sldId id="81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60F"/>
    <a:srgbClr val="FA5B36"/>
    <a:srgbClr val="000000"/>
    <a:srgbClr val="DEDEDE"/>
    <a:srgbClr val="002B49"/>
    <a:srgbClr val="9C240F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32" autoAdjust="0"/>
    <p:restoredTop sz="94136" autoAdjust="0"/>
  </p:normalViewPr>
  <p:slideViewPr>
    <p:cSldViewPr snapToGrid="0" snapToObjects="1">
      <p:cViewPr>
        <p:scale>
          <a:sx n="60" d="100"/>
          <a:sy n="60" d="100"/>
        </p:scale>
        <p:origin x="-1512" y="-85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5JlEB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38F15B-5792-294B-898A-C32E2B71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#3: Outreach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833594-1C73-944C-83E2-7C13E468D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#11 </a:t>
            </a:r>
          </a:p>
          <a:p>
            <a:endParaRPr lang="en-US" dirty="0"/>
          </a:p>
          <a:p>
            <a:r>
              <a:rPr lang="en-US" dirty="0"/>
              <a:t>Time: 15:45-16:15</a:t>
            </a:r>
          </a:p>
          <a:p>
            <a:endParaRPr lang="en-US" dirty="0"/>
          </a:p>
          <a:p>
            <a:r>
              <a:rPr lang="en-US" dirty="0"/>
              <a:t>Presenter: Alan Greenberg</a:t>
            </a:r>
          </a:p>
          <a:p>
            <a:endParaRPr lang="en-US" dirty="0"/>
          </a:p>
          <a:p>
            <a:r>
              <a:rPr lang="en-US" dirty="0"/>
              <a:t>Subgroup Members: </a:t>
            </a:r>
            <a:r>
              <a:rPr lang="en-US" dirty="0" smtClean="0"/>
              <a:t>Alan, Carlton, Erika</a:t>
            </a:r>
            <a:endParaRPr lang="en-US" dirty="0"/>
          </a:p>
          <a:p>
            <a:endParaRPr lang="en-US" dirty="0"/>
          </a:p>
          <a:p>
            <a:r>
              <a:rPr lang="en-US" dirty="0"/>
              <a:t>Subgroup Wiki: </a:t>
            </a:r>
            <a:r>
              <a:rPr lang="en-US" dirty="0">
                <a:hlinkClick r:id="rId2"/>
              </a:rPr>
              <a:t>https://community.icann.org/x/5JlEB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1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23950"/>
            <a:ext cx="8115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To </a:t>
            </a:r>
            <a:r>
              <a:rPr lang="en-US" b="1" dirty="0"/>
              <a:t>address the above problems/issues, the subgroup proposes the following recommendations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To be better formulated: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All public-facing information related to gTLD registrations needs to be reviewed and reformulated. This includes the RAA-related documents on registrant rights, benefits and responsibilities, the WHOIS portal, and the education tools (ICANN Learn, Video tutorials), ensuring up-to-date and consistent messaging.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Timing for this needs to factor in the timing of both interim and long-term GDPR and </a:t>
            </a:r>
            <a:r>
              <a:rPr lang="en-US" i="1" smtClean="0"/>
              <a:t>privacy considerations.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9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039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WHOIS1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Rec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3 – ICANN should ensure that WHOIS policy issues are accompanied by cross-community outreach, including outreach to the communities outside of ICANN with a specific interest in the issues, and an ongoing program for consumer awareness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Questions the subgroup attempted to answer when assessing this objective: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Review the </a:t>
            </a:r>
            <a:r>
              <a:rPr lang="en-US" dirty="0"/>
              <a:t>multiple "outreach" resources with a specific focus </a:t>
            </a:r>
            <a:r>
              <a:rPr lang="en-US" dirty="0" smtClean="0"/>
              <a:t>on identifying: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Areas </a:t>
            </a:r>
            <a:r>
              <a:rPr lang="en-US" dirty="0"/>
              <a:t>where there we inconsistencies, errors and out of date </a:t>
            </a:r>
            <a:r>
              <a:rPr lang="en-US" dirty="0" smtClean="0"/>
              <a:t>info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Gaps </a:t>
            </a:r>
            <a:r>
              <a:rPr lang="en-US" dirty="0"/>
              <a:t>in the documentation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the various outreach events and </a:t>
            </a:r>
            <a:r>
              <a:rPr lang="en-US" dirty="0" smtClean="0"/>
              <a:t>activities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FR" b="1" dirty="0"/>
              <a:t>Research and background materials used to answer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WHOIS1 Final Report, Action Plan, &amp; Implementation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Briefing Presentation, Answers to Questions, &amp; Written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Documents </a:t>
            </a:r>
            <a:r>
              <a:rPr lang="en-US" dirty="0"/>
              <a:t>cited in briefing on Recommendation </a:t>
            </a:r>
            <a:r>
              <a:rPr lang="en-US" dirty="0" smtClean="0"/>
              <a:t>3, including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WHOIS </a:t>
            </a:r>
            <a:r>
              <a:rPr lang="en-US" sz="1600" dirty="0"/>
              <a:t>Information Portal and Consolidated WHOIS Lookup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Registrant's </a:t>
            </a:r>
            <a:r>
              <a:rPr lang="en-US" sz="1600" dirty="0"/>
              <a:t>Benefits and Responsibilities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2013 </a:t>
            </a:r>
            <a:r>
              <a:rPr lang="en-US" sz="1600" dirty="0"/>
              <a:t>RAA - see Section 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</a:t>
            </a:r>
            <a:r>
              <a:rPr lang="en-US" sz="1600" dirty="0"/>
              <a:t>for Registrars and Registrants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Registrant </a:t>
            </a:r>
            <a:r>
              <a:rPr lang="en-US" sz="1600" dirty="0"/>
              <a:t>Educational </a:t>
            </a:r>
            <a:r>
              <a:rPr lang="en-US" sz="1600" dirty="0" smtClean="0"/>
              <a:t>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SME Answer to subgroup’s question on outreach activities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56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Describe 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dirty="0" smtClean="0"/>
              <a:t>conduct </a:t>
            </a:r>
            <a:r>
              <a:rPr lang="en-US" dirty="0"/>
              <a:t>its research, all members of this subgroup </a:t>
            </a:r>
            <a:r>
              <a:rPr lang="en-US" dirty="0" smtClean="0"/>
              <a:t>reviewed </a:t>
            </a:r>
            <a:r>
              <a:rPr lang="en-US" dirty="0"/>
              <a:t>background </a:t>
            </a:r>
            <a:r>
              <a:rPr lang="en-US" dirty="0" smtClean="0"/>
              <a:t>materials followed by discussion within the sub-group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  <a:p>
            <a:r>
              <a:rPr lang="en-US" b="1" dirty="0"/>
              <a:t>Based on the analysis, what are the main findings?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summary, the Recommendation </a:t>
            </a:r>
            <a:r>
              <a:rPr lang="en-US" dirty="0" smtClean="0"/>
              <a:t>was </a:t>
            </a:r>
            <a:r>
              <a:rPr lang="en-US" dirty="0"/>
              <a:t>carried out, but it was not well integrated with other WHOIS-related </a:t>
            </a:r>
            <a:r>
              <a:rPr lang="en-US" dirty="0" smtClean="0"/>
              <a:t>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</a:t>
            </a:r>
            <a:r>
              <a:rPr lang="en-US" dirty="0"/>
              <a:t>outreach to communities within ICANN has been carried out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[Add analysis of outreach to communities outside </a:t>
            </a:r>
            <a:r>
              <a:rPr lang="en-US" i="1" dirty="0">
                <a:solidFill>
                  <a:srgbClr val="FF0000"/>
                </a:solidFill>
              </a:rPr>
              <a:t>of ICANN here</a:t>
            </a:r>
            <a:r>
              <a:rPr lang="en-US" i="1" dirty="0" smtClean="0">
                <a:solidFill>
                  <a:srgbClr val="FF0000"/>
                </a:solidFill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41703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Based </a:t>
            </a:r>
            <a:r>
              <a:rPr lang="en-US" b="1" dirty="0"/>
              <a:t>on findings, the subgroup identified the following problems/issues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 is a wide variety of information related to WHOIS, some is well integrated and some very disjoint. Of </a:t>
            </a:r>
            <a:r>
              <a:rPr lang="en-US" dirty="0" smtClean="0"/>
              <a:t>necessity </a:t>
            </a:r>
            <a:r>
              <a:rPr lang="en-US" dirty="0"/>
              <a:t>this information is somewhat interwoven with other information related to 2nd level gTLD domain names.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information and documents cover several "generations" and do not integrate well.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Moreover </a:t>
            </a:r>
            <a:r>
              <a:rPr lang="en-US" dirty="0"/>
              <a:t>a typical user or registrant will not readily be able to identify where they need to look for information, and </a:t>
            </a:r>
            <a:r>
              <a:rPr lang="en-US" dirty="0" smtClean="0"/>
              <a:t>identifying </a:t>
            </a:r>
            <a:r>
              <a:rPr lang="en-US" dirty="0"/>
              <a:t>one of the multiple locations will not lead them to the others.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problem is exacerbated by the introduction of the terms RDS (and at times RDDS) to replace </a:t>
            </a:r>
            <a:r>
              <a:rPr lang="en-US" dirty="0" smtClean="0"/>
              <a:t>WHOIS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It is clear that although WHOIS is an issue of interest to those within ICANN, from a Registrant perspective, it needs to be well integrated with other information with relation to gTLD registration. At the same time, due to interest in privacy issues, it is a subject that stands on its own as well.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0952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Examples: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45" y="1040875"/>
            <a:ext cx="7015654" cy="52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4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" y="1026391"/>
            <a:ext cx="8939047" cy="48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8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4" y="722882"/>
            <a:ext cx="7811592" cy="55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3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90236"/>
            <a:ext cx="75723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1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62000"/>
            <a:ext cx="7239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0774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553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ICANNPPT_Arial_4x3_June 2017_potx</vt:lpstr>
      <vt:lpstr>WHOIS1 Rec #3: Outreach</vt:lpstr>
      <vt:lpstr>WHOIS1 Rec #3 – Outreach</vt:lpstr>
      <vt:lpstr>WHOIS1 Rec #3 – Outreach</vt:lpstr>
      <vt:lpstr>WHOIS1 Rec #3 – Outreach</vt:lpstr>
      <vt:lpstr>WHOIS1 Rec #3 – Outreach</vt:lpstr>
      <vt:lpstr>WHOIS1 Rec #3 – Outreach</vt:lpstr>
      <vt:lpstr>WHOIS1 Rec #3 – Outreach</vt:lpstr>
      <vt:lpstr>WHOIS1 Rec #3 – Outreach</vt:lpstr>
      <vt:lpstr>WHOIS1 Rec #3 – Outreach</vt:lpstr>
      <vt:lpstr>WHOIS1 Rec #3 – Outreach</vt:lpstr>
      <vt:lpstr>WHOIS1 Rec #3 – Outreach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AlanGreenberg</cp:lastModifiedBy>
  <cp:revision>387</cp:revision>
  <cp:lastPrinted>2018-04-03T14:12:40Z</cp:lastPrinted>
  <dcterms:created xsi:type="dcterms:W3CDTF">2017-05-30T19:34:16Z</dcterms:created>
  <dcterms:modified xsi:type="dcterms:W3CDTF">2018-04-12T19:20:43Z</dcterms:modified>
</cp:coreProperties>
</file>