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62" d="100"/>
          <a:sy n="62" d="100"/>
        </p:scale>
        <p:origin x="-11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3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9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73" y="46180"/>
            <a:ext cx="10683935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1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icann.org/x/7ZlEB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904" y="255937"/>
            <a:ext cx="9088273" cy="450663"/>
          </a:xfrm>
        </p:spPr>
        <p:txBody>
          <a:bodyPr/>
          <a:lstStyle/>
          <a:p>
            <a:r>
              <a:rPr lang="en-US" sz="2400" dirty="0" smtClean="0"/>
              <a:t>Planning Questions</a:t>
            </a:r>
            <a:endParaRPr lang="en-US" sz="2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98904" y="806692"/>
            <a:ext cx="9574228" cy="45718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Rec #10: Privacy/Proxy Services</a:t>
            </a:r>
            <a:endParaRPr lang="fr-FR" sz="1600" dirty="0"/>
          </a:p>
          <a:p>
            <a:pPr lvl="1"/>
            <a:r>
              <a:rPr lang="en-US" sz="1600" dirty="0"/>
              <a:t>Has your subgroup identified any needed briefings/resources? 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Refer </a:t>
            </a:r>
            <a:r>
              <a:rPr lang="en-US" sz="1600" dirty="0" smtClean="0">
                <a:solidFill>
                  <a:schemeClr val="accent6"/>
                </a:solidFill>
              </a:rPr>
              <a:t>to </a:t>
            </a:r>
            <a:r>
              <a:rPr lang="en-US" sz="1600" dirty="0" smtClean="0">
                <a:solidFill>
                  <a:schemeClr val="accent6"/>
                </a:solidFill>
                <a:hlinkClick r:id="rId2"/>
              </a:rPr>
              <a:t>https</a:t>
            </a:r>
            <a:r>
              <a:rPr lang="en-US" sz="1600" dirty="0">
                <a:solidFill>
                  <a:schemeClr val="accent6"/>
                </a:solidFill>
                <a:hlinkClick r:id="rId2"/>
              </a:rPr>
              <a:t>://</a:t>
            </a:r>
            <a:r>
              <a:rPr lang="en-US" sz="1600" dirty="0" smtClean="0">
                <a:solidFill>
                  <a:schemeClr val="accent6"/>
                </a:solidFill>
                <a:hlinkClick r:id="rId2"/>
              </a:rPr>
              <a:t>community.icann.org/x/7ZlEB</a:t>
            </a:r>
            <a:r>
              <a:rPr lang="en-US" sz="1600" dirty="0" smtClean="0">
                <a:solidFill>
                  <a:schemeClr val="accent6"/>
                </a:solidFill>
              </a:rPr>
              <a:t> and first pass planning document posted there</a:t>
            </a:r>
            <a:endParaRPr lang="en-US" sz="1600" dirty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Briefings requested on: (1) </a:t>
            </a:r>
            <a:r>
              <a:rPr lang="en-US" sz="1600" dirty="0" smtClean="0">
                <a:solidFill>
                  <a:schemeClr val="accent6"/>
                </a:solidFill>
              </a:rPr>
              <a:t>any complaints submitted regarding 2013 RAA specs for privacy/proxy, (2) ramp-up plans to manage PPSAI policy compliance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will your subgroup review/analyze relevant documentation? </a:t>
            </a: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All </a:t>
            </a:r>
            <a:r>
              <a:rPr lang="en-US" sz="1600" dirty="0" smtClean="0">
                <a:solidFill>
                  <a:schemeClr val="accent6"/>
                </a:solidFill>
              </a:rPr>
              <a:t>subgroup </a:t>
            </a:r>
            <a:r>
              <a:rPr lang="en-US" sz="1600" dirty="0" smtClean="0">
                <a:solidFill>
                  <a:schemeClr val="accent6"/>
                </a:solidFill>
              </a:rPr>
              <a:t>members to </a:t>
            </a:r>
            <a:r>
              <a:rPr lang="en-US" sz="1600" dirty="0" smtClean="0">
                <a:solidFill>
                  <a:schemeClr val="accent6"/>
                </a:solidFill>
              </a:rPr>
              <a:t>review </a:t>
            </a:r>
            <a:r>
              <a:rPr lang="en-US" sz="1600" dirty="0" smtClean="0">
                <a:solidFill>
                  <a:schemeClr val="accent6"/>
                </a:solidFill>
              </a:rPr>
              <a:t>all relevant materials, including PPSAI policy and RAA specs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Focus on implementation of RT1 recommendation, not waif for PPSAI policy to become effective </a:t>
            </a:r>
            <a:endParaRPr lang="en-US" sz="1600" dirty="0">
              <a:solidFill>
                <a:schemeClr val="accent6"/>
              </a:solidFill>
            </a:endParaRPr>
          </a:p>
          <a:p>
            <a:pPr lvl="1"/>
            <a:r>
              <a:rPr lang="en-US" sz="1600" dirty="0"/>
              <a:t>How will you conduct investigation of identified </a:t>
            </a:r>
            <a:r>
              <a:rPr lang="en-US" sz="1600" dirty="0" smtClean="0"/>
              <a:t>objectives and </a:t>
            </a:r>
            <a:r>
              <a:rPr lang="en-US" sz="1600" dirty="0"/>
              <a:t>relevant interviews (as appropriate)?</a:t>
            </a: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​Initial work </a:t>
            </a:r>
            <a:r>
              <a:rPr lang="en-US" sz="1600" dirty="0">
                <a:solidFill>
                  <a:schemeClr val="accent6"/>
                </a:solidFill>
              </a:rPr>
              <a:t>will be conducted via </a:t>
            </a:r>
            <a:r>
              <a:rPr lang="en-US" sz="1600" dirty="0" smtClean="0">
                <a:solidFill>
                  <a:schemeClr val="accent6"/>
                </a:solidFill>
              </a:rPr>
              <a:t>email: All findings to be sent to subgroup email </a:t>
            </a:r>
            <a:r>
              <a:rPr lang="en-US" sz="1600" dirty="0" smtClean="0">
                <a:solidFill>
                  <a:schemeClr val="accent6"/>
                </a:solidFill>
              </a:rPr>
              <a:t>list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Subgroup </a:t>
            </a:r>
            <a:r>
              <a:rPr lang="en-US" sz="1600" dirty="0" smtClean="0">
                <a:solidFill>
                  <a:schemeClr val="accent6"/>
                </a:solidFill>
              </a:rPr>
              <a:t>to develop questions for briefing </a:t>
            </a:r>
            <a:r>
              <a:rPr lang="en-US" sz="1600" dirty="0" smtClean="0">
                <a:solidFill>
                  <a:schemeClr val="accent6"/>
                </a:solidFill>
              </a:rPr>
              <a:t>call with </a:t>
            </a:r>
            <a:r>
              <a:rPr lang="en-US" sz="1600" dirty="0" smtClean="0">
                <a:solidFill>
                  <a:schemeClr val="accent6"/>
                </a:solidFill>
              </a:rPr>
              <a:t>ICANN staff </a:t>
            </a:r>
            <a:r>
              <a:rPr lang="en-US" sz="1600" dirty="0" smtClean="0">
                <a:solidFill>
                  <a:schemeClr val="accent6"/>
                </a:solidFill>
              </a:rPr>
              <a:t>leading </a:t>
            </a:r>
            <a:r>
              <a:rPr lang="en-US" sz="1600" dirty="0" smtClean="0">
                <a:solidFill>
                  <a:schemeClr val="accent6"/>
                </a:solidFill>
              </a:rPr>
              <a:t>PPSAI IRT (</a:t>
            </a:r>
            <a:r>
              <a:rPr lang="en-US" sz="1600" dirty="0" smtClean="0">
                <a:solidFill>
                  <a:schemeClr val="accent6"/>
                </a:solidFill>
              </a:rPr>
              <a:t>see above</a:t>
            </a:r>
            <a:r>
              <a:rPr lang="en-US" sz="1600" dirty="0" smtClean="0">
                <a:solidFill>
                  <a:schemeClr val="accent6"/>
                </a:solidFill>
              </a:rPr>
              <a:t>)</a:t>
            </a: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Subgroup to review written briefing on RAA complaints; unlikely to need briefing call for this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Subgroup may hold </a:t>
            </a:r>
            <a:r>
              <a:rPr lang="en-US" sz="1600" dirty="0" smtClean="0">
                <a:solidFill>
                  <a:schemeClr val="accent6"/>
                </a:solidFill>
              </a:rPr>
              <a:t>further calls </a:t>
            </a:r>
            <a:r>
              <a:rPr lang="en-US" sz="1600" dirty="0" smtClean="0">
                <a:solidFill>
                  <a:schemeClr val="accent6"/>
                </a:solidFill>
              </a:rPr>
              <a:t>to discuss findings, plan next steps, and draft </a:t>
            </a:r>
            <a:r>
              <a:rPr lang="en-US" sz="1600" dirty="0" smtClean="0">
                <a:solidFill>
                  <a:schemeClr val="accent6"/>
                </a:solidFill>
              </a:rPr>
              <a:t>recommendations</a:t>
            </a:r>
            <a:endParaRPr lang="en-US" sz="1600" dirty="0">
              <a:solidFill>
                <a:schemeClr val="accent6"/>
              </a:solidFill>
            </a:endParaRP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will your subgroup produce its summary of key findings?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Rapporteur will </a:t>
            </a:r>
            <a:r>
              <a:rPr lang="en-US" sz="1600" dirty="0" smtClean="0">
                <a:solidFill>
                  <a:schemeClr val="accent6"/>
                </a:solidFill>
              </a:rPr>
              <a:t>collate </a:t>
            </a:r>
            <a:r>
              <a:rPr lang="en-US" sz="1600" dirty="0">
                <a:solidFill>
                  <a:schemeClr val="accent6"/>
                </a:solidFill>
              </a:rPr>
              <a:t>the findings of each member </a:t>
            </a:r>
            <a:r>
              <a:rPr lang="en-US" sz="1600" dirty="0" smtClean="0">
                <a:solidFill>
                  <a:schemeClr val="accent6"/>
                </a:solidFill>
              </a:rPr>
              <a:t>into </a:t>
            </a:r>
            <a:r>
              <a:rPr lang="en-US" sz="1600" dirty="0">
                <a:solidFill>
                  <a:schemeClr val="accent6"/>
                </a:solidFill>
              </a:rPr>
              <a:t>a single </a:t>
            </a:r>
            <a:r>
              <a:rPr lang="en-US" sz="1600" dirty="0" smtClean="0">
                <a:solidFill>
                  <a:schemeClr val="accent6"/>
                </a:solidFill>
              </a:rPr>
              <a:t>document, starting from </a:t>
            </a:r>
            <a:r>
              <a:rPr lang="en-US" sz="1600" dirty="0" smtClean="0">
                <a:solidFill>
                  <a:schemeClr val="accent6"/>
                </a:solidFill>
              </a:rPr>
              <a:t>template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All subgroup members to </a:t>
            </a:r>
            <a:r>
              <a:rPr lang="en-US" sz="1600" dirty="0" smtClean="0">
                <a:solidFill>
                  <a:schemeClr val="accent6"/>
                </a:solidFill>
              </a:rPr>
              <a:t>review/contribute to </a:t>
            </a:r>
            <a:r>
              <a:rPr lang="en-US" sz="1600" dirty="0" smtClean="0">
                <a:solidFill>
                  <a:schemeClr val="accent6"/>
                </a:solidFill>
              </a:rPr>
              <a:t>findings, help identify gaps, </a:t>
            </a:r>
            <a:r>
              <a:rPr lang="en-US" sz="1600" dirty="0" smtClean="0">
                <a:solidFill>
                  <a:schemeClr val="accent6"/>
                </a:solidFill>
              </a:rPr>
              <a:t>draft </a:t>
            </a:r>
            <a:r>
              <a:rPr lang="en-US" sz="1600" dirty="0" smtClean="0">
                <a:solidFill>
                  <a:schemeClr val="accent6"/>
                </a:solidFill>
              </a:rPr>
              <a:t>recommendations </a:t>
            </a:r>
            <a:endParaRPr 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Planning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Questions</dc:title>
  <dc:creator>Alice Jansen</dc:creator>
  <cp:lastModifiedBy>Lisa Phifer</cp:lastModifiedBy>
  <cp:revision>10</cp:revision>
  <dcterms:created xsi:type="dcterms:W3CDTF">2018-02-19T10:33:50Z</dcterms:created>
  <dcterms:modified xsi:type="dcterms:W3CDTF">2018-02-26T20:35:02Z</dcterms:modified>
</cp:coreProperties>
</file>