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799" r:id="rId2"/>
    <p:sldId id="800" r:id="rId3"/>
    <p:sldId id="814" r:id="rId4"/>
    <p:sldId id="815" r:id="rId5"/>
    <p:sldId id="801" r:id="rId6"/>
    <p:sldId id="816"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432" autoAdjust="0"/>
    <p:restoredTop sz="94136" autoAdjust="0"/>
  </p:normalViewPr>
  <p:slideViewPr>
    <p:cSldViewPr snapToGrid="0" snapToObjects="1">
      <p:cViewPr>
        <p:scale>
          <a:sx n="60" d="100"/>
          <a:sy n="60" d="100"/>
        </p:scale>
        <p:origin x="-240" y="-168"/>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4/9/2018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4/9/2018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267451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267451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267451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a:solidFill>
                  <a:schemeClr val="bg1"/>
                </a:solidFill>
                <a:latin typeface="+mn-lt"/>
                <a:cs typeface="Arial"/>
              </a:rPr>
              <a:t>Visit us at </a:t>
            </a:r>
            <a:r>
              <a:rPr lang="en-US" sz="2000" b="1">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3"/>
                </a:rPr>
                <a:t>flickr.com/</a:t>
              </a:r>
              <a:r>
                <a:rPr lang="en-US" sz="1400" err="1">
                  <a:solidFill>
                    <a:srgbClr val="0A304B"/>
                  </a:solidFill>
                  <a:latin typeface="+mn-lt"/>
                  <a:ea typeface="Segoe UI" panose="020B0502040204020203" pitchFamily="34" charset="0"/>
                  <a:cs typeface="Arial"/>
                  <a:hlinkClick r:id="rId3"/>
                </a:rPr>
                <a:t>icann</a:t>
              </a:r>
              <a:endParaRPr lang="en-US" sz="140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9"/>
                </a:rPr>
                <a:t>@</a:t>
              </a:r>
              <a:r>
                <a:rPr lang="en-US" sz="1400" err="1">
                  <a:solidFill>
                    <a:srgbClr val="0A304B"/>
                  </a:solidFill>
                  <a:latin typeface="+mn-lt"/>
                  <a:ea typeface="Segoe UI" panose="020B0502040204020203" pitchFamily="34" charset="0"/>
                  <a:cs typeface="Arial"/>
                  <a:hlinkClick r:id="rId9"/>
                </a:rPr>
                <a:t>icann</a:t>
              </a:r>
              <a:endParaRPr lang="en-US" sz="140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2"/>
                </a:rPr>
                <a:t>facebook.com/</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7"/>
                </a:rPr>
                <a:t>youtube.com/</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a:solidFill>
                  <a:schemeClr val="bg1"/>
                </a:solidFill>
                <a:latin typeface="+mn-lt"/>
                <a:cs typeface="Arial"/>
              </a:rPr>
              <a:t>Visit us at </a:t>
            </a:r>
            <a:r>
              <a:rPr lang="en-US" sz="1500" b="1" err="1">
                <a:solidFill>
                  <a:schemeClr val="bg1"/>
                </a:solidFill>
                <a:latin typeface="+mn-lt"/>
                <a:cs typeface="Arial"/>
              </a:rPr>
              <a:t>icann.org</a:t>
            </a:r>
            <a:endParaRPr lang="en-US" sz="1500" b="1">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community.icann.org/x/7ZlEB"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338F15B-5792-294B-898A-C32E2B719094}"/>
              </a:ext>
            </a:extLst>
          </p:cNvPr>
          <p:cNvSpPr>
            <a:spLocks noGrp="1"/>
          </p:cNvSpPr>
          <p:nvPr>
            <p:ph type="title"/>
          </p:nvPr>
        </p:nvSpPr>
        <p:spPr/>
        <p:txBody>
          <a:bodyPr/>
          <a:lstStyle/>
          <a:p>
            <a:r>
              <a:rPr lang="en-US" dirty="0"/>
              <a:t>WHOIS1 Rec #10: Privacy/Proxy Services</a:t>
            </a:r>
          </a:p>
        </p:txBody>
      </p:sp>
      <p:sp>
        <p:nvSpPr>
          <p:cNvPr id="4" name="Text Placeholder 3">
            <a:extLst>
              <a:ext uri="{FF2B5EF4-FFF2-40B4-BE49-F238E27FC236}">
                <a16:creationId xmlns="" xmlns:a16="http://schemas.microsoft.com/office/drawing/2014/main" id="{63833594-1C73-944C-83E2-7C13E468D885}"/>
              </a:ext>
            </a:extLst>
          </p:cNvPr>
          <p:cNvSpPr>
            <a:spLocks noGrp="1"/>
          </p:cNvSpPr>
          <p:nvPr>
            <p:ph type="body" sz="quarter" idx="11"/>
          </p:nvPr>
        </p:nvSpPr>
        <p:spPr>
          <a:xfrm>
            <a:off x="600074" y="2765533"/>
            <a:ext cx="7907338" cy="914400"/>
          </a:xfrm>
        </p:spPr>
        <p:txBody>
          <a:bodyPr/>
          <a:lstStyle/>
          <a:p>
            <a:r>
              <a:rPr lang="en-US" dirty="0"/>
              <a:t>Agenda item #4 </a:t>
            </a:r>
          </a:p>
          <a:p>
            <a:endParaRPr lang="en-US" dirty="0"/>
          </a:p>
          <a:p>
            <a:r>
              <a:rPr lang="en-US" dirty="0"/>
              <a:t>Time: 10:30-12:30</a:t>
            </a:r>
          </a:p>
          <a:p>
            <a:endParaRPr lang="en-US" dirty="0"/>
          </a:p>
          <a:p>
            <a:r>
              <a:rPr lang="en-US" dirty="0"/>
              <a:t>Presenter: Susan Kawaguchi</a:t>
            </a:r>
          </a:p>
          <a:p>
            <a:endParaRPr lang="en-US" dirty="0"/>
          </a:p>
          <a:p>
            <a:r>
              <a:rPr lang="en-US" dirty="0"/>
              <a:t>Subgroup Members: Susan, Volker, </a:t>
            </a:r>
            <a:r>
              <a:rPr lang="en-US" dirty="0" err="1" smtClean="0"/>
              <a:t>Cathrin</a:t>
            </a:r>
            <a:r>
              <a:rPr lang="en-US" dirty="0" smtClean="0"/>
              <a:t>, Stephanie</a:t>
            </a:r>
            <a:endParaRPr lang="en-US" dirty="0"/>
          </a:p>
          <a:p>
            <a:endParaRPr lang="en-US" dirty="0"/>
          </a:p>
          <a:p>
            <a:r>
              <a:rPr lang="en-US" dirty="0"/>
              <a:t>Subgroup Wiki: </a:t>
            </a:r>
            <a:r>
              <a:rPr lang="en-US" dirty="0">
                <a:hlinkClick r:id="rId2"/>
              </a:rPr>
              <a:t>https://community.icann.org/x/7ZlEB</a:t>
            </a:r>
            <a:endParaRPr lang="en-US" dirty="0"/>
          </a:p>
        </p:txBody>
      </p:sp>
    </p:spTree>
    <p:extLst>
      <p:ext uri="{BB962C8B-B14F-4D97-AF65-F5344CB8AC3E}">
        <p14:creationId xmlns:p14="http://schemas.microsoft.com/office/powerpoint/2010/main" val="382113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WHOIS1 Rec #10 – Privacy/Proxy Services</a:t>
            </a:r>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591296" cy="5755422"/>
          </a:xfrm>
          <a:prstGeom prst="rect">
            <a:avLst/>
          </a:prstGeom>
        </p:spPr>
        <p:txBody>
          <a:bodyPr wrap="square">
            <a:spAutoFit/>
          </a:bodyPr>
          <a:lstStyle/>
          <a:p>
            <a:r>
              <a:rPr lang="en-US" b="1" i="1" dirty="0">
                <a:solidFill>
                  <a:schemeClr val="accent6">
                    <a:lumMod val="50000"/>
                  </a:schemeClr>
                </a:solidFill>
              </a:rPr>
              <a:t>WHOIS1 Recommendation</a:t>
            </a:r>
          </a:p>
          <a:p>
            <a:pPr marL="285750" indent="-285750">
              <a:spcAft>
                <a:spcPts val="600"/>
              </a:spcAft>
              <a:buFont typeface="Arial" panose="020B0604020202020204" pitchFamily="34" charset="0"/>
              <a:buChar char="•"/>
            </a:pPr>
            <a:r>
              <a:rPr lang="en-US" sz="1600" i="1" dirty="0" smtClean="0">
                <a:solidFill>
                  <a:schemeClr val="accent6">
                    <a:lumMod val="50000"/>
                  </a:schemeClr>
                </a:solidFill>
              </a:rPr>
              <a:t>Rec </a:t>
            </a:r>
            <a:r>
              <a:rPr lang="en-US" sz="1600" i="1" dirty="0">
                <a:solidFill>
                  <a:schemeClr val="accent6">
                    <a:lumMod val="50000"/>
                  </a:schemeClr>
                </a:solidFill>
              </a:rPr>
              <a:t>10 – </a:t>
            </a:r>
            <a:r>
              <a:rPr lang="en-US" sz="1600" i="1" dirty="0">
                <a:solidFill>
                  <a:schemeClr val="accent6">
                    <a:lumMod val="50000"/>
                  </a:schemeClr>
                </a:solidFill>
              </a:rPr>
              <a:t>The Review Team recommends that ICANN should initiate processes to regulate and oversee privacy and proxy service providers.</a:t>
            </a:r>
          </a:p>
          <a:p>
            <a:pPr marL="285750" indent="-285750">
              <a:spcAft>
                <a:spcPts val="600"/>
              </a:spcAft>
              <a:buFont typeface="Arial" panose="020B0604020202020204" pitchFamily="34" charset="0"/>
              <a:buChar char="•"/>
            </a:pPr>
            <a:r>
              <a:rPr lang="en-US" sz="1600" i="1" dirty="0">
                <a:solidFill>
                  <a:schemeClr val="accent6">
                    <a:lumMod val="50000"/>
                  </a:schemeClr>
                </a:solidFill>
              </a:rPr>
              <a:t>ICANN should develop these processes in consultation with all interested stakeholders.</a:t>
            </a:r>
          </a:p>
          <a:p>
            <a:pPr marL="285750" indent="-285750">
              <a:spcAft>
                <a:spcPts val="600"/>
              </a:spcAft>
              <a:buFont typeface="Arial" panose="020B0604020202020204" pitchFamily="34" charset="0"/>
              <a:buChar char="•"/>
            </a:pPr>
            <a:r>
              <a:rPr lang="en-US" sz="1600" i="1" dirty="0">
                <a:solidFill>
                  <a:schemeClr val="accent6">
                    <a:lumMod val="50000"/>
                  </a:schemeClr>
                </a:solidFill>
              </a:rPr>
              <a:t>This work should take note of the studies of existing practices used by proxy/privacy service providers now taking place within the </a:t>
            </a:r>
            <a:r>
              <a:rPr lang="en-US" sz="1600" i="1" dirty="0" err="1">
                <a:solidFill>
                  <a:schemeClr val="accent6">
                    <a:lumMod val="50000"/>
                  </a:schemeClr>
                </a:solidFill>
              </a:rPr>
              <a:t>GNSO</a:t>
            </a:r>
            <a:r>
              <a:rPr lang="en-US" sz="1600" i="1" dirty="0">
                <a:solidFill>
                  <a:schemeClr val="accent6">
                    <a:lumMod val="50000"/>
                  </a:schemeClr>
                </a:solidFill>
              </a:rPr>
              <a:t>.</a:t>
            </a:r>
          </a:p>
          <a:p>
            <a:pPr marL="285750" indent="-285750">
              <a:spcAft>
                <a:spcPts val="600"/>
              </a:spcAft>
              <a:buFont typeface="Arial" panose="020B0604020202020204" pitchFamily="34" charset="0"/>
              <a:buChar char="•"/>
            </a:pPr>
            <a:r>
              <a:rPr lang="en-US" sz="1600" i="1" dirty="0">
                <a:solidFill>
                  <a:schemeClr val="accent6">
                    <a:lumMod val="50000"/>
                  </a:schemeClr>
                </a:solidFill>
              </a:rPr>
              <a:t>The Review Team considers that one possible approach to achieving this would be to establish, through the appropriate means, an accreditation system for all proxy/privacy service providers. As part of this process, ICANN should consider the merits (if any) of establishing or maintaining a distinction between privacy and proxy services.</a:t>
            </a:r>
          </a:p>
          <a:p>
            <a:pPr marL="285750" indent="-285750">
              <a:spcAft>
                <a:spcPts val="600"/>
              </a:spcAft>
              <a:buFont typeface="Arial" panose="020B0604020202020204" pitchFamily="34" charset="0"/>
              <a:buChar char="•"/>
            </a:pPr>
            <a:r>
              <a:rPr lang="en-US" sz="1600" i="1" dirty="0">
                <a:solidFill>
                  <a:schemeClr val="accent6">
                    <a:lumMod val="50000"/>
                  </a:schemeClr>
                </a:solidFill>
              </a:rPr>
              <a:t>The goal of this process should be to provide clear, consistent and enforceable requirements for the operation of these services consistent with national laws, and to strike an appropriate balance between stakeholders with competing but </a:t>
            </a:r>
            <a:r>
              <a:rPr lang="en-US" sz="1600" i="1" dirty="0" smtClean="0">
                <a:solidFill>
                  <a:schemeClr val="accent6">
                    <a:lumMod val="50000"/>
                  </a:schemeClr>
                </a:solidFill>
              </a:rPr>
              <a:t>legitimate interests</a:t>
            </a:r>
            <a:r>
              <a:rPr lang="en-US" sz="1600" i="1" dirty="0">
                <a:solidFill>
                  <a:schemeClr val="accent6">
                    <a:lumMod val="50000"/>
                  </a:schemeClr>
                </a:solidFill>
              </a:rPr>
              <a:t>. At a minimum, this would include privacy, data protection, law enforcement, the industry around law enforcement and the human rights community.</a:t>
            </a:r>
          </a:p>
          <a:p>
            <a:pPr marL="285750" indent="-285750">
              <a:spcAft>
                <a:spcPts val="600"/>
              </a:spcAft>
              <a:buFont typeface="Arial" panose="020B0604020202020204" pitchFamily="34" charset="0"/>
              <a:buChar char="•"/>
            </a:pPr>
            <a:r>
              <a:rPr lang="en-US" sz="1600" i="1" dirty="0">
                <a:solidFill>
                  <a:schemeClr val="accent6">
                    <a:lumMod val="50000"/>
                  </a:schemeClr>
                </a:solidFill>
              </a:rPr>
              <a:t>ICANN could, for example, use a mix of incentives and graduated sanctions to encourage proxy/privacy service providers to become accredited, and to ensure that registrars do not knowingly accept registrations from unaccredited providers.</a:t>
            </a:r>
          </a:p>
          <a:p>
            <a:pPr marL="285750" indent="-285750">
              <a:spcAft>
                <a:spcPts val="600"/>
              </a:spcAft>
              <a:buFont typeface="Arial" panose="020B0604020202020204" pitchFamily="34" charset="0"/>
              <a:buChar char="•"/>
            </a:pPr>
            <a:r>
              <a:rPr lang="en-US" sz="1600" i="1" dirty="0">
                <a:solidFill>
                  <a:schemeClr val="accent6">
                    <a:lumMod val="50000"/>
                  </a:schemeClr>
                </a:solidFill>
              </a:rPr>
              <a:t>ICANN could develop a graduated and enforceable series of penalties for proxy/privacy service providers who violate the requirements, with a clear path to de-accreditation for repeat, serial or otherwise serious breaches</a:t>
            </a:r>
            <a:r>
              <a:rPr lang="en-US" sz="1600" i="1" dirty="0" smtClean="0">
                <a:solidFill>
                  <a:schemeClr val="accent6">
                    <a:lumMod val="50000"/>
                  </a:schemeClr>
                </a:solidFill>
              </a:rPr>
              <a:t>.</a:t>
            </a:r>
            <a:endParaRPr lang="fr-FR" b="1" dirty="0"/>
          </a:p>
        </p:txBody>
      </p:sp>
    </p:spTree>
    <p:extLst>
      <p:ext uri="{BB962C8B-B14F-4D97-AF65-F5344CB8AC3E}">
        <p14:creationId xmlns:p14="http://schemas.microsoft.com/office/powerpoint/2010/main" val="77507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WHOIS1 Rec #10 – Privacy/Proxy Services</a:t>
            </a:r>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591296" cy="4632037"/>
          </a:xfrm>
          <a:prstGeom prst="rect">
            <a:avLst/>
          </a:prstGeom>
        </p:spPr>
        <p:txBody>
          <a:bodyPr wrap="square">
            <a:spAutoFit/>
          </a:bodyPr>
          <a:lstStyle/>
          <a:p>
            <a:r>
              <a:rPr lang="en-US" b="1" dirty="0" smtClean="0"/>
              <a:t>Questions </a:t>
            </a:r>
            <a:r>
              <a:rPr lang="en-US" b="1" dirty="0"/>
              <a:t>the subgroup attempted to answer when assessing this objective:</a:t>
            </a:r>
          </a:p>
          <a:p>
            <a:pPr marL="342900" indent="-342900">
              <a:spcAft>
                <a:spcPts val="600"/>
              </a:spcAft>
              <a:buFont typeface="+mj-lt"/>
              <a:buAutoNum type="arabicPeriod"/>
            </a:pPr>
            <a:r>
              <a:rPr lang="en-US" dirty="0"/>
              <a:t>Noting that:</a:t>
            </a:r>
          </a:p>
          <a:p>
            <a:pPr marL="800100" lvl="1" indent="-342900">
              <a:spcAft>
                <a:spcPts val="600"/>
              </a:spcAft>
              <a:buFont typeface="+mj-lt"/>
              <a:buAutoNum type="alphaLcParenR"/>
            </a:pPr>
            <a:r>
              <a:rPr lang="en-US" dirty="0" smtClean="0"/>
              <a:t>The </a:t>
            </a:r>
            <a:r>
              <a:rPr lang="en-US" dirty="0"/>
              <a:t>2013 </a:t>
            </a:r>
            <a:r>
              <a:rPr lang="en-US" dirty="0" err="1"/>
              <a:t>RAA</a:t>
            </a:r>
            <a:r>
              <a:rPr lang="en-US" dirty="0"/>
              <a:t> introduced a specification on privacy and proxy registrations requiring registrars to comply with certain requirements regarding such registrations through affiliated Privacy/Proxy Service Providers as a first step towards implementing this recommendation; </a:t>
            </a:r>
            <a:r>
              <a:rPr lang="en-US" dirty="0" smtClean="0"/>
              <a:t>and</a:t>
            </a:r>
            <a:endParaRPr lang="en-US" dirty="0"/>
          </a:p>
          <a:p>
            <a:pPr marL="800100" lvl="1" indent="-342900">
              <a:spcAft>
                <a:spcPts val="600"/>
              </a:spcAft>
              <a:buFont typeface="+mj-lt"/>
              <a:buAutoNum type="alphaLcParenR"/>
            </a:pPr>
            <a:r>
              <a:rPr lang="en-US" dirty="0" smtClean="0"/>
              <a:t>The </a:t>
            </a:r>
            <a:r>
              <a:rPr lang="en-US" dirty="0"/>
              <a:t>Privacy/Proxy Services Accreditation Issues (</a:t>
            </a:r>
            <a:r>
              <a:rPr lang="en-US" dirty="0" err="1"/>
              <a:t>PPSAI</a:t>
            </a:r>
            <a:r>
              <a:rPr lang="en-US" dirty="0"/>
              <a:t>) Implementation Review Team (</a:t>
            </a:r>
            <a:r>
              <a:rPr lang="en-US" dirty="0" err="1"/>
              <a:t>IRT</a:t>
            </a:r>
            <a:r>
              <a:rPr lang="en-US" dirty="0"/>
              <a:t>) is currently working on an implementation of this recommendation that will also include unaffiliated providers of such services.</a:t>
            </a:r>
          </a:p>
          <a:p>
            <a:pPr marL="342900" indent="-342900">
              <a:spcAft>
                <a:spcPts val="600"/>
              </a:spcAft>
              <a:buFont typeface="+mj-lt"/>
              <a:buAutoNum type="arabicPeriod"/>
            </a:pPr>
            <a:r>
              <a:rPr lang="en-US" dirty="0" smtClean="0"/>
              <a:t>The </a:t>
            </a:r>
            <a:r>
              <a:rPr lang="en-US" dirty="0"/>
              <a:t>subgroup agreed that this review should </a:t>
            </a:r>
            <a:endParaRPr lang="en-US" dirty="0" smtClean="0"/>
          </a:p>
          <a:p>
            <a:pPr marL="800100" lvl="1" indent="-342900">
              <a:spcAft>
                <a:spcPts val="600"/>
              </a:spcAft>
              <a:buFont typeface="+mj-lt"/>
              <a:buAutoNum type="alphaLcParenR"/>
            </a:pPr>
            <a:r>
              <a:rPr lang="en-US" dirty="0" smtClean="0"/>
              <a:t>Encompass </a:t>
            </a:r>
            <a:r>
              <a:rPr lang="en-US" dirty="0"/>
              <a:t>the work completed both through the </a:t>
            </a:r>
            <a:r>
              <a:rPr lang="en-US" dirty="0" err="1"/>
              <a:t>RAA</a:t>
            </a:r>
            <a:r>
              <a:rPr lang="en-US" dirty="0"/>
              <a:t> specification and the </a:t>
            </a:r>
            <a:r>
              <a:rPr lang="en-US" dirty="0" err="1"/>
              <a:t>PPSAI</a:t>
            </a:r>
            <a:r>
              <a:rPr lang="en-US" dirty="0"/>
              <a:t> </a:t>
            </a:r>
            <a:r>
              <a:rPr lang="en-US" dirty="0" err="1"/>
              <a:t>PDP</a:t>
            </a:r>
            <a:r>
              <a:rPr lang="en-US" dirty="0"/>
              <a:t>, and </a:t>
            </a:r>
            <a:endParaRPr lang="en-US" dirty="0" smtClean="0"/>
          </a:p>
          <a:p>
            <a:pPr marL="800100" lvl="1" indent="-342900">
              <a:spcAft>
                <a:spcPts val="600"/>
              </a:spcAft>
              <a:buFont typeface="+mj-lt"/>
              <a:buAutoNum type="alphaLcParenR"/>
            </a:pPr>
            <a:r>
              <a:rPr lang="en-US" dirty="0" smtClean="0"/>
              <a:t>Whether </a:t>
            </a:r>
            <a:r>
              <a:rPr lang="en-US" dirty="0"/>
              <a:t>the agreed upon details adhere to WHOIS1 Recommendation #10</a:t>
            </a:r>
            <a:r>
              <a:rPr lang="en-US" dirty="0" smtClean="0"/>
              <a:t>.</a:t>
            </a:r>
            <a:endParaRPr lang="fr-FR" dirty="0"/>
          </a:p>
        </p:txBody>
      </p:sp>
    </p:spTree>
    <p:extLst>
      <p:ext uri="{BB962C8B-B14F-4D97-AF65-F5344CB8AC3E}">
        <p14:creationId xmlns:p14="http://schemas.microsoft.com/office/powerpoint/2010/main" val="982509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WHOIS1 Rec #10 – Privacy/Proxy Services</a:t>
            </a:r>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591296" cy="5078313"/>
          </a:xfrm>
          <a:prstGeom prst="rect">
            <a:avLst/>
          </a:prstGeom>
        </p:spPr>
        <p:txBody>
          <a:bodyPr wrap="square">
            <a:spAutoFit/>
          </a:bodyPr>
          <a:lstStyle/>
          <a:p>
            <a:r>
              <a:rPr lang="fr-FR" b="1" dirty="0" err="1" smtClean="0"/>
              <a:t>Research</a:t>
            </a:r>
            <a:r>
              <a:rPr lang="fr-FR" b="1" dirty="0" smtClean="0"/>
              <a:t> </a:t>
            </a:r>
            <a:r>
              <a:rPr lang="fr-FR" b="1" dirty="0"/>
              <a:t>and background materials used to answer questions:</a:t>
            </a:r>
          </a:p>
          <a:p>
            <a:pPr marL="285750" indent="-285750">
              <a:buFont typeface="Arial" panose="020B0604020202020204" pitchFamily="34" charset="0"/>
              <a:buChar char="•"/>
            </a:pPr>
            <a:r>
              <a:rPr lang="en-US" dirty="0"/>
              <a:t>WHOIS1 Final Report, Action Plan, &amp; Implementation Reports</a:t>
            </a:r>
          </a:p>
          <a:p>
            <a:pPr marL="285750" indent="-285750">
              <a:buFont typeface="Arial" panose="020B0604020202020204" pitchFamily="34" charset="0"/>
              <a:buChar char="•"/>
            </a:pPr>
            <a:r>
              <a:rPr lang="en-US" dirty="0"/>
              <a:t>Implementation Briefing Presentation, Answers to Questions, &amp; Written Briefing</a:t>
            </a:r>
          </a:p>
          <a:p>
            <a:pPr marL="285750" indent="-285750">
              <a:buFont typeface="Arial" panose="020B0604020202020204" pitchFamily="34" charset="0"/>
              <a:buChar char="•"/>
            </a:pPr>
            <a:r>
              <a:rPr lang="en-US" dirty="0"/>
              <a:t>Documents cited in briefing on Recommendation </a:t>
            </a:r>
            <a:r>
              <a:rPr lang="en-US" dirty="0" smtClean="0"/>
              <a:t>10, including</a:t>
            </a:r>
          </a:p>
          <a:p>
            <a:pPr marL="742950" lvl="1" indent="-285750">
              <a:buFont typeface="Arial" panose="020B0604020202020204" pitchFamily="34" charset="0"/>
              <a:buChar char="•"/>
            </a:pPr>
            <a:r>
              <a:rPr lang="en-US" dirty="0" smtClean="0"/>
              <a:t>2013 </a:t>
            </a:r>
            <a:r>
              <a:rPr lang="en-US" dirty="0" err="1" smtClean="0"/>
              <a:t>RAA</a:t>
            </a:r>
            <a:r>
              <a:rPr lang="en-US" dirty="0" smtClean="0"/>
              <a:t>, </a:t>
            </a:r>
            <a:r>
              <a:rPr lang="en-US" dirty="0"/>
              <a:t>including </a:t>
            </a:r>
            <a:r>
              <a:rPr lang="en-US" dirty="0" err="1"/>
              <a:t>RAA</a:t>
            </a:r>
            <a:r>
              <a:rPr lang="en-US" dirty="0"/>
              <a:t> </a:t>
            </a:r>
            <a:r>
              <a:rPr lang="en-US" dirty="0" err="1"/>
              <a:t>WHOIS</a:t>
            </a:r>
            <a:r>
              <a:rPr lang="en-US" dirty="0"/>
              <a:t> requirements for Registrants</a:t>
            </a:r>
          </a:p>
          <a:p>
            <a:pPr marL="742950" lvl="1" indent="-285750">
              <a:buFont typeface="Arial" panose="020B0604020202020204" pitchFamily="34" charset="0"/>
              <a:buChar char="•"/>
            </a:pPr>
            <a:r>
              <a:rPr lang="en-US" dirty="0" smtClean="0"/>
              <a:t>Privacy </a:t>
            </a:r>
            <a:r>
              <a:rPr lang="en-US" dirty="0"/>
              <a:t>&amp; Proxy Services Accreditation Issues (</a:t>
            </a:r>
            <a:r>
              <a:rPr lang="en-US" dirty="0" err="1"/>
              <a:t>PPSAI</a:t>
            </a:r>
            <a:r>
              <a:rPr lang="en-US" dirty="0"/>
              <a:t>) </a:t>
            </a:r>
            <a:r>
              <a:rPr lang="en-US" dirty="0" err="1" smtClean="0"/>
              <a:t>PDP</a:t>
            </a:r>
            <a:r>
              <a:rPr lang="en-US" dirty="0" smtClean="0"/>
              <a:t> &amp; </a:t>
            </a:r>
            <a:r>
              <a:rPr lang="en-US" dirty="0"/>
              <a:t>Final Report</a:t>
            </a:r>
          </a:p>
          <a:p>
            <a:pPr marL="742950" lvl="1" indent="-285750">
              <a:buFont typeface="Arial" panose="020B0604020202020204" pitchFamily="34" charset="0"/>
              <a:buChar char="•"/>
            </a:pPr>
            <a:r>
              <a:rPr lang="en-US" dirty="0" err="1" smtClean="0"/>
              <a:t>GNSO</a:t>
            </a:r>
            <a:r>
              <a:rPr lang="en-US" dirty="0" smtClean="0"/>
              <a:t> </a:t>
            </a:r>
            <a:r>
              <a:rPr lang="en-US" dirty="0"/>
              <a:t>approval of </a:t>
            </a:r>
            <a:r>
              <a:rPr lang="en-US" dirty="0" err="1"/>
              <a:t>PDP</a:t>
            </a:r>
            <a:r>
              <a:rPr lang="en-US" dirty="0"/>
              <a:t> Final </a:t>
            </a:r>
            <a:r>
              <a:rPr lang="en-US" dirty="0" smtClean="0"/>
              <a:t>Report, </a:t>
            </a:r>
            <a:r>
              <a:rPr lang="en-US" dirty="0" err="1"/>
              <a:t>GAC</a:t>
            </a:r>
            <a:r>
              <a:rPr lang="en-US" dirty="0"/>
              <a:t> Advice-Helsinki </a:t>
            </a:r>
            <a:r>
              <a:rPr lang="en-US" dirty="0" smtClean="0"/>
              <a:t>Communique, </a:t>
            </a:r>
            <a:br>
              <a:rPr lang="en-US" dirty="0" smtClean="0"/>
            </a:br>
            <a:r>
              <a:rPr lang="en-US" dirty="0" smtClean="0"/>
              <a:t>&amp; Board </a:t>
            </a:r>
            <a:r>
              <a:rPr lang="en-US" dirty="0"/>
              <a:t>approval of Final Report </a:t>
            </a:r>
            <a:r>
              <a:rPr lang="en-US" dirty="0" smtClean="0"/>
              <a:t>Recommendations</a:t>
            </a:r>
            <a:endParaRPr lang="en-US" dirty="0"/>
          </a:p>
          <a:p>
            <a:pPr marL="742950" lvl="1" indent="-285750">
              <a:buFont typeface="Arial" panose="020B0604020202020204" pitchFamily="34" charset="0"/>
              <a:buChar char="•"/>
            </a:pPr>
            <a:r>
              <a:rPr lang="en-US" dirty="0" smtClean="0"/>
              <a:t>Implementation </a:t>
            </a:r>
            <a:r>
              <a:rPr lang="en-US" dirty="0"/>
              <a:t>Plan </a:t>
            </a:r>
            <a:r>
              <a:rPr lang="en-US" dirty="0" smtClean="0"/>
              <a:t>developed &amp; Current </a:t>
            </a:r>
            <a:r>
              <a:rPr lang="en-US" dirty="0" err="1"/>
              <a:t>PPAA</a:t>
            </a:r>
            <a:r>
              <a:rPr lang="en-US" dirty="0"/>
              <a:t> draft (20 March)</a:t>
            </a:r>
          </a:p>
          <a:p>
            <a:pPr marL="285750" indent="-285750">
              <a:buFont typeface="Arial" panose="020B0604020202020204" pitchFamily="34" charset="0"/>
              <a:buChar char="•"/>
            </a:pPr>
            <a:r>
              <a:rPr lang="en-US" dirty="0" smtClean="0"/>
              <a:t>Additional </a:t>
            </a:r>
            <a:r>
              <a:rPr lang="en-US" dirty="0"/>
              <a:t>materials and briefings from the ICANN </a:t>
            </a:r>
            <a:r>
              <a:rPr lang="en-US" dirty="0" smtClean="0"/>
              <a:t>Org, including</a:t>
            </a:r>
          </a:p>
          <a:p>
            <a:pPr marL="742950" lvl="1" indent="-285750">
              <a:buFont typeface="Arial" panose="020B0604020202020204" pitchFamily="34" charset="0"/>
              <a:buChar char="•"/>
            </a:pPr>
            <a:r>
              <a:rPr lang="en-US" dirty="0" smtClean="0"/>
              <a:t>Written </a:t>
            </a:r>
            <a:r>
              <a:rPr lang="en-US" dirty="0"/>
              <a:t>answers </a:t>
            </a:r>
            <a:r>
              <a:rPr lang="en-US" dirty="0" smtClean="0"/>
              <a:t>from </a:t>
            </a:r>
            <a:r>
              <a:rPr lang="en-US" dirty="0"/>
              <a:t>Registrar Services staff leading PP </a:t>
            </a:r>
            <a:r>
              <a:rPr lang="en-US" dirty="0" err="1"/>
              <a:t>IRT</a:t>
            </a:r>
            <a:r>
              <a:rPr lang="en-US" dirty="0"/>
              <a:t> (20 March)</a:t>
            </a:r>
          </a:p>
          <a:p>
            <a:pPr marL="742950" lvl="1" indent="-285750">
              <a:buFont typeface="Arial" panose="020B0604020202020204" pitchFamily="34" charset="0"/>
              <a:buChar char="•"/>
            </a:pPr>
            <a:r>
              <a:rPr lang="en-US" dirty="0" smtClean="0"/>
              <a:t>Metrics </a:t>
            </a:r>
            <a:r>
              <a:rPr lang="en-US" dirty="0"/>
              <a:t>for P/P Spec in the 2013 </a:t>
            </a:r>
            <a:r>
              <a:rPr lang="en-US" dirty="0" err="1"/>
              <a:t>RAA</a:t>
            </a:r>
            <a:endParaRPr lang="en-US" dirty="0"/>
          </a:p>
          <a:p>
            <a:pPr marL="742950" lvl="1" indent="-285750">
              <a:buFont typeface="Arial" panose="020B0604020202020204" pitchFamily="34" charset="0"/>
              <a:buChar char="•"/>
            </a:pPr>
            <a:r>
              <a:rPr lang="en-US" dirty="0" smtClean="0"/>
              <a:t>Responses </a:t>
            </a:r>
            <a:r>
              <a:rPr lang="en-US" dirty="0"/>
              <a:t>from ICANN Compliance and Global Domains Division to Data Accuracy Subgroup </a:t>
            </a:r>
            <a:r>
              <a:rPr lang="en-US" dirty="0" smtClean="0"/>
              <a:t>Questions (as they relate to P/P Services)</a:t>
            </a:r>
          </a:p>
          <a:p>
            <a:pPr lvl="1"/>
            <a:endParaRPr lang="en-US" dirty="0" smtClean="0"/>
          </a:p>
          <a:p>
            <a:r>
              <a:rPr lang="en-US" b="1" dirty="0"/>
              <a:t>Describe your methodology to answer questions and analyze the materials</a:t>
            </a:r>
          </a:p>
          <a:p>
            <a:pPr marL="285750" indent="-285750">
              <a:buFont typeface="Arial" panose="020B0604020202020204" pitchFamily="34" charset="0"/>
              <a:buChar char="•"/>
            </a:pPr>
            <a:r>
              <a:rPr lang="en-US" dirty="0"/>
              <a:t>WHOIS1 Recommendation 10 advises that consideration be given to several specific </a:t>
            </a:r>
            <a:r>
              <a:rPr lang="en-US" dirty="0" smtClean="0"/>
              <a:t>objectives. </a:t>
            </a:r>
            <a:r>
              <a:rPr lang="en-US" dirty="0"/>
              <a:t>The </a:t>
            </a:r>
            <a:r>
              <a:rPr lang="en-US" dirty="0" smtClean="0"/>
              <a:t>subgroup developed </a:t>
            </a:r>
            <a:r>
              <a:rPr lang="en-US" dirty="0"/>
              <a:t>initial findings for each </a:t>
            </a:r>
            <a:r>
              <a:rPr lang="en-US" dirty="0" smtClean="0"/>
              <a:t>objective.</a:t>
            </a:r>
          </a:p>
        </p:txBody>
      </p:sp>
    </p:spTree>
    <p:extLst>
      <p:ext uri="{BB962C8B-B14F-4D97-AF65-F5344CB8AC3E}">
        <p14:creationId xmlns:p14="http://schemas.microsoft.com/office/powerpoint/2010/main" val="461334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WHOIS1 Rec #10 – Privacy/Proxy Services</a:t>
            </a:r>
            <a:endParaRPr lang="en-US" i="1" dirty="0"/>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502396" cy="369332"/>
          </a:xfrm>
          <a:prstGeom prst="rect">
            <a:avLst/>
          </a:prstGeom>
        </p:spPr>
        <p:txBody>
          <a:bodyPr wrap="square">
            <a:spAutoFit/>
          </a:bodyPr>
          <a:lstStyle/>
          <a:p>
            <a:r>
              <a:rPr lang="en-US" b="1" dirty="0" smtClean="0"/>
              <a:t>Based </a:t>
            </a:r>
            <a:r>
              <a:rPr lang="en-US" b="1" dirty="0"/>
              <a:t>on the analysis, what are the main findings</a:t>
            </a:r>
            <a:r>
              <a:rPr lang="en-US" b="1" dirty="0" smtClean="0"/>
              <a:t>?</a:t>
            </a:r>
            <a:endParaRPr lang="en-US" i="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64184218"/>
              </p:ext>
            </p:extLst>
          </p:nvPr>
        </p:nvGraphicFramePr>
        <p:xfrm>
          <a:off x="374904" y="1040876"/>
          <a:ext cx="8502396" cy="5385322"/>
        </p:xfrm>
        <a:graphic>
          <a:graphicData uri="http://schemas.openxmlformats.org/drawingml/2006/table">
            <a:tbl>
              <a:tblPr firstRow="1" firstCol="1" bandRow="1">
                <a:tableStyleId>{5C22544A-7EE6-4342-B048-85BDC9FD1C3A}</a:tableStyleId>
              </a:tblPr>
              <a:tblGrid>
                <a:gridCol w="4006596"/>
                <a:gridCol w="4495800"/>
              </a:tblGrid>
              <a:tr h="173846">
                <a:tc>
                  <a:txBody>
                    <a:bodyPr/>
                    <a:lstStyle/>
                    <a:p>
                      <a:pPr marL="0" marR="0" algn="ctr">
                        <a:spcBef>
                          <a:spcPts val="0"/>
                        </a:spcBef>
                        <a:spcAft>
                          <a:spcPts val="0"/>
                        </a:spcAft>
                      </a:pPr>
                      <a:r>
                        <a:rPr lang="en-US" sz="1050">
                          <a:effectLst/>
                        </a:rPr>
                        <a:t>Recommendation 10 Objective</a:t>
                      </a:r>
                      <a:endParaRPr lang="en-US" sz="1050">
                        <a:effectLst/>
                        <a:latin typeface="Arial"/>
                        <a:ea typeface="MS PGothic"/>
                        <a:cs typeface="Times New Roman"/>
                      </a:endParaRPr>
                    </a:p>
                  </a:txBody>
                  <a:tcPr marL="42080" marR="42080" marT="0" marB="0"/>
                </a:tc>
                <a:tc>
                  <a:txBody>
                    <a:bodyPr/>
                    <a:lstStyle/>
                    <a:p>
                      <a:pPr marL="0" marR="0" algn="ctr">
                        <a:spcBef>
                          <a:spcPts val="0"/>
                        </a:spcBef>
                        <a:spcAft>
                          <a:spcPts val="0"/>
                        </a:spcAft>
                      </a:pPr>
                      <a:r>
                        <a:rPr lang="en-US" sz="1050">
                          <a:effectLst/>
                        </a:rPr>
                        <a:t>Subgroup's Initial Findings</a:t>
                      </a:r>
                      <a:endParaRPr lang="en-US" sz="1050">
                        <a:effectLst/>
                        <a:latin typeface="Arial"/>
                        <a:ea typeface="MS PGothic"/>
                        <a:cs typeface="Times New Roman"/>
                      </a:endParaRPr>
                    </a:p>
                  </a:txBody>
                  <a:tcPr marL="42080" marR="42080" marT="0" marB="0"/>
                </a:tc>
              </a:tr>
              <a:tr h="487535">
                <a:tc>
                  <a:txBody>
                    <a:bodyPr/>
                    <a:lstStyle/>
                    <a:p>
                      <a:pPr marL="342900" marR="0" lvl="0" indent="-342900">
                        <a:spcBef>
                          <a:spcPts val="0"/>
                        </a:spcBef>
                        <a:spcAft>
                          <a:spcPts val="0"/>
                        </a:spcAft>
                        <a:buFont typeface="+mj-lt"/>
                        <a:buAutoNum type="arabicPeriod"/>
                      </a:pPr>
                      <a:r>
                        <a:rPr lang="en-US" sz="1050">
                          <a:effectLst/>
                        </a:rPr>
                        <a:t>Clearly labeling WHOIS entries to indicate that registrations have been made by a privacy or proxy service</a:t>
                      </a:r>
                      <a:endParaRPr lang="en-US" sz="1050">
                        <a:effectLst/>
                        <a:latin typeface="Arial"/>
                        <a:ea typeface="Times New Roman"/>
                        <a:cs typeface="Times New Roman"/>
                      </a:endParaRPr>
                    </a:p>
                  </a:txBody>
                  <a:tcPr marL="42080" marR="42080" marT="0" marB="0"/>
                </a:tc>
                <a:tc>
                  <a:txBody>
                    <a:bodyPr/>
                    <a:lstStyle/>
                    <a:p>
                      <a:pPr marL="342900" marR="0" lvl="0" indent="-342900">
                        <a:spcBef>
                          <a:spcPts val="0"/>
                        </a:spcBef>
                        <a:spcAft>
                          <a:spcPts val="0"/>
                        </a:spcAft>
                        <a:buClr>
                          <a:srgbClr val="0D436C"/>
                        </a:buClr>
                        <a:buFont typeface="Wingdings"/>
                        <a:buChar char=""/>
                      </a:pPr>
                      <a:r>
                        <a:rPr lang="en-US" sz="1050">
                          <a:effectLst/>
                        </a:rPr>
                        <a:t>Included in PPSAI working group report</a:t>
                      </a:r>
                      <a:endParaRPr lang="en-US" sz="1050">
                        <a:effectLst/>
                        <a:latin typeface="Arial"/>
                        <a:ea typeface="Times New Roman"/>
                        <a:cs typeface="Times New Roman"/>
                      </a:endParaRPr>
                    </a:p>
                  </a:txBody>
                  <a:tcPr marL="42080" marR="42080" marT="0" marB="0"/>
                </a:tc>
              </a:tr>
              <a:tr h="812558">
                <a:tc>
                  <a:txBody>
                    <a:bodyPr/>
                    <a:lstStyle/>
                    <a:p>
                      <a:pPr marL="342900" marR="0" lvl="0" indent="-342900">
                        <a:spcBef>
                          <a:spcPts val="0"/>
                        </a:spcBef>
                        <a:spcAft>
                          <a:spcPts val="0"/>
                        </a:spcAft>
                        <a:buFont typeface="+mj-lt"/>
                        <a:buAutoNum type="arabicPeriod"/>
                      </a:pPr>
                      <a:r>
                        <a:rPr lang="en-US" sz="1050">
                          <a:effectLst/>
                        </a:rPr>
                        <a:t>Providing full WHOIS contact details for the privacy/proxy service provider, which are contactable and responsive</a:t>
                      </a:r>
                      <a:endParaRPr lang="en-US" sz="1050">
                        <a:effectLst/>
                        <a:latin typeface="Arial"/>
                        <a:ea typeface="Times New Roman"/>
                        <a:cs typeface="Times New Roman"/>
                      </a:endParaRPr>
                    </a:p>
                  </a:txBody>
                  <a:tcPr marL="42080" marR="42080" marT="0" marB="0"/>
                </a:tc>
                <a:tc>
                  <a:txBody>
                    <a:bodyPr/>
                    <a:lstStyle/>
                    <a:p>
                      <a:pPr marL="342900" marR="0" lvl="0" indent="-342900">
                        <a:spcBef>
                          <a:spcPts val="0"/>
                        </a:spcBef>
                        <a:spcAft>
                          <a:spcPts val="0"/>
                        </a:spcAft>
                        <a:buClr>
                          <a:srgbClr val="0D436C"/>
                        </a:buClr>
                        <a:buFont typeface="Wingdings"/>
                        <a:buChar char=""/>
                      </a:pPr>
                      <a:r>
                        <a:rPr lang="en-US" sz="1050" dirty="0">
                          <a:effectLst/>
                        </a:rPr>
                        <a:t>Included in the </a:t>
                      </a:r>
                      <a:r>
                        <a:rPr lang="en-US" sz="1050" dirty="0" err="1">
                          <a:effectLst/>
                        </a:rPr>
                        <a:t>PPSAI</a:t>
                      </a:r>
                      <a:r>
                        <a:rPr lang="en-US" sz="1050" dirty="0">
                          <a:effectLst/>
                        </a:rPr>
                        <a:t> working group report. While details of the standard report process are still being debated, but there is consensus that providers must provide full data and be contactable and responsive</a:t>
                      </a:r>
                      <a:r>
                        <a:rPr lang="en-US" sz="1050" dirty="0" smtClean="0">
                          <a:effectLst/>
                        </a:rPr>
                        <a:t>.</a:t>
                      </a:r>
                    </a:p>
                    <a:p>
                      <a:pPr marL="342900" marR="0" lvl="0" indent="-342900">
                        <a:spcBef>
                          <a:spcPts val="0"/>
                        </a:spcBef>
                        <a:spcAft>
                          <a:spcPts val="0"/>
                        </a:spcAft>
                        <a:buClr>
                          <a:srgbClr val="0D436C"/>
                        </a:buClr>
                        <a:buFont typeface="Wingdings"/>
                        <a:buChar char=""/>
                      </a:pPr>
                      <a:endParaRPr lang="en-US" sz="1050" dirty="0">
                        <a:effectLst/>
                        <a:latin typeface="Arial"/>
                        <a:ea typeface="Times New Roman"/>
                        <a:cs typeface="Times New Roman"/>
                      </a:endParaRPr>
                    </a:p>
                  </a:txBody>
                  <a:tcPr marL="42080" marR="42080" marT="0" marB="0"/>
                </a:tc>
              </a:tr>
              <a:tr h="1341008">
                <a:tc>
                  <a:txBody>
                    <a:bodyPr/>
                    <a:lstStyle/>
                    <a:p>
                      <a:pPr marL="342900" marR="0" lvl="0" indent="-342900">
                        <a:spcBef>
                          <a:spcPts val="0"/>
                        </a:spcBef>
                        <a:spcAft>
                          <a:spcPts val="0"/>
                        </a:spcAft>
                        <a:buFont typeface="+mj-lt"/>
                        <a:buAutoNum type="arabicPeriod"/>
                      </a:pPr>
                      <a:r>
                        <a:rPr lang="en-US" sz="1050">
                          <a:effectLst/>
                        </a:rPr>
                        <a:t>Adopting agreed standardized relay and reveal processes and timeframes; (these should be clearly published, and proactively advised to potential users of these services so they can make informed choices based on their individual circumstances)</a:t>
                      </a:r>
                      <a:endParaRPr lang="en-US" sz="1050">
                        <a:effectLst/>
                        <a:latin typeface="Arial"/>
                        <a:ea typeface="Times New Roman"/>
                        <a:cs typeface="Times New Roman"/>
                      </a:endParaRPr>
                    </a:p>
                  </a:txBody>
                  <a:tcPr marL="42080" marR="42080" marT="0" marB="0"/>
                </a:tc>
                <a:tc>
                  <a:txBody>
                    <a:bodyPr/>
                    <a:lstStyle/>
                    <a:p>
                      <a:pPr marL="342900" marR="0" lvl="0" indent="-342900">
                        <a:spcBef>
                          <a:spcPts val="0"/>
                        </a:spcBef>
                        <a:spcAft>
                          <a:spcPts val="0"/>
                        </a:spcAft>
                        <a:buClr>
                          <a:srgbClr val="0D436C"/>
                        </a:buClr>
                        <a:buFont typeface="Wingdings"/>
                        <a:buChar char=""/>
                      </a:pPr>
                      <a:r>
                        <a:rPr lang="en-US" sz="1050">
                          <a:effectLst/>
                        </a:rPr>
                        <a:t>Law enforcement relay and reveal processes are still being debated and how this would be implemented in a way that would not be burdensome for each side.</a:t>
                      </a:r>
                    </a:p>
                    <a:p>
                      <a:pPr marL="342900" marR="0" lvl="0" indent="-342900">
                        <a:spcBef>
                          <a:spcPts val="0"/>
                        </a:spcBef>
                        <a:spcAft>
                          <a:spcPts val="0"/>
                        </a:spcAft>
                        <a:buClr>
                          <a:srgbClr val="0D436C"/>
                        </a:buClr>
                        <a:buFont typeface="Wingdings"/>
                        <a:buChar char=""/>
                      </a:pPr>
                      <a:r>
                        <a:rPr lang="en-US" sz="1050">
                          <a:effectLst/>
                        </a:rPr>
                        <a:t>Final details of such rocesses are currently being debated, however the recommendation objective has already been met with the basis consensus model. </a:t>
                      </a:r>
                    </a:p>
                    <a:p>
                      <a:pPr marL="342900" marR="0" lvl="0" indent="-342900">
                        <a:spcBef>
                          <a:spcPts val="0"/>
                        </a:spcBef>
                        <a:spcAft>
                          <a:spcPts val="0"/>
                        </a:spcAft>
                        <a:buClr>
                          <a:srgbClr val="0D436C"/>
                        </a:buClr>
                        <a:buFont typeface="Wingdings"/>
                        <a:buChar char=""/>
                      </a:pPr>
                      <a:r>
                        <a:rPr lang="en-US" sz="1050">
                          <a:effectLst/>
                        </a:rPr>
                        <a:t>Partially defined under 2.4.5 of the RAA spec.</a:t>
                      </a:r>
                      <a:endParaRPr lang="en-US" sz="1050">
                        <a:effectLst/>
                        <a:latin typeface="Arial"/>
                        <a:ea typeface="Times New Roman"/>
                        <a:cs typeface="Times New Roman"/>
                      </a:endParaRPr>
                    </a:p>
                  </a:txBody>
                  <a:tcPr marL="42080" marR="42080" marT="0" marB="0"/>
                </a:tc>
              </a:tr>
              <a:tr h="347693">
                <a:tc>
                  <a:txBody>
                    <a:bodyPr/>
                    <a:lstStyle/>
                    <a:p>
                      <a:pPr marL="342900" marR="0" lvl="0" indent="-342900">
                        <a:spcBef>
                          <a:spcPts val="0"/>
                        </a:spcBef>
                        <a:spcAft>
                          <a:spcPts val="0"/>
                        </a:spcAft>
                        <a:buFont typeface="+mj-lt"/>
                        <a:buAutoNum type="arabicPeriod"/>
                      </a:pPr>
                      <a:r>
                        <a:rPr lang="en-US" sz="1050">
                          <a:effectLst/>
                        </a:rPr>
                        <a:t>Registrars should disclose their relationship with any proxy/privacy service provider;</a:t>
                      </a:r>
                      <a:endParaRPr lang="en-US" sz="1050">
                        <a:effectLst/>
                        <a:latin typeface="Arial"/>
                        <a:ea typeface="Times New Roman"/>
                        <a:cs typeface="Times New Roman"/>
                      </a:endParaRPr>
                    </a:p>
                  </a:txBody>
                  <a:tcPr marL="42080" marR="42080" marT="0" marB="0"/>
                </a:tc>
                <a:tc>
                  <a:txBody>
                    <a:bodyPr/>
                    <a:lstStyle/>
                    <a:p>
                      <a:pPr marL="342900" marR="0" lvl="0" indent="-342900">
                        <a:spcBef>
                          <a:spcPts val="0"/>
                        </a:spcBef>
                        <a:spcAft>
                          <a:spcPts val="0"/>
                        </a:spcAft>
                        <a:buClr>
                          <a:srgbClr val="0D436C"/>
                        </a:buClr>
                        <a:buFont typeface="Wingdings"/>
                        <a:buChar char=""/>
                      </a:pPr>
                      <a:r>
                        <a:rPr lang="en-US" sz="1050">
                          <a:effectLst/>
                        </a:rPr>
                        <a:t>Included in PPSAI working group report</a:t>
                      </a:r>
                    </a:p>
                    <a:p>
                      <a:pPr marL="342900" marR="0" lvl="0" indent="-342900">
                        <a:spcBef>
                          <a:spcPts val="0"/>
                        </a:spcBef>
                        <a:spcAft>
                          <a:spcPts val="0"/>
                        </a:spcAft>
                        <a:buClr>
                          <a:srgbClr val="0D436C"/>
                        </a:buClr>
                        <a:buFont typeface="Wingdings"/>
                        <a:buChar char=""/>
                      </a:pPr>
                      <a:r>
                        <a:rPr lang="en-US" sz="1050">
                          <a:effectLst/>
                        </a:rPr>
                        <a:t>Partially defined under 2.3 of the RAA spec</a:t>
                      </a:r>
                      <a:endParaRPr lang="en-US" sz="1050">
                        <a:effectLst/>
                        <a:latin typeface="Arial"/>
                        <a:ea typeface="Times New Roman"/>
                        <a:cs typeface="Times New Roman"/>
                      </a:endParaRPr>
                    </a:p>
                  </a:txBody>
                  <a:tcPr marL="42080" marR="42080" marT="0" marB="0"/>
                </a:tc>
              </a:tr>
              <a:tr h="447003">
                <a:tc>
                  <a:txBody>
                    <a:bodyPr/>
                    <a:lstStyle/>
                    <a:p>
                      <a:pPr marL="342900" marR="0" lvl="0" indent="-342900">
                        <a:spcBef>
                          <a:spcPts val="0"/>
                        </a:spcBef>
                        <a:spcAft>
                          <a:spcPts val="0"/>
                        </a:spcAft>
                        <a:buFont typeface="+mj-lt"/>
                        <a:buAutoNum type="arabicPeriod"/>
                      </a:pPr>
                      <a:r>
                        <a:rPr lang="en-US" sz="1050">
                          <a:effectLst/>
                        </a:rPr>
                        <a:t>Maintaining dedicated abuse points of contact for each provider</a:t>
                      </a:r>
                      <a:endParaRPr lang="en-US" sz="1050">
                        <a:effectLst/>
                        <a:latin typeface="Arial"/>
                        <a:ea typeface="Times New Roman"/>
                        <a:cs typeface="Times New Roman"/>
                      </a:endParaRPr>
                    </a:p>
                  </a:txBody>
                  <a:tcPr marL="42080" marR="42080" marT="0" marB="0"/>
                </a:tc>
                <a:tc>
                  <a:txBody>
                    <a:bodyPr/>
                    <a:lstStyle/>
                    <a:p>
                      <a:pPr marL="342900" marR="0" lvl="0" indent="-342900">
                        <a:spcBef>
                          <a:spcPts val="0"/>
                        </a:spcBef>
                        <a:spcAft>
                          <a:spcPts val="0"/>
                        </a:spcAft>
                        <a:buClr>
                          <a:srgbClr val="0D436C"/>
                        </a:buClr>
                        <a:buFont typeface="Wingdings"/>
                        <a:buChar char=""/>
                      </a:pPr>
                      <a:r>
                        <a:rPr lang="en-US" sz="1050">
                          <a:effectLst/>
                        </a:rPr>
                        <a:t>Partially defined under 2.4.1 and 2.4.2 of the RAA spec</a:t>
                      </a:r>
                    </a:p>
                    <a:p>
                      <a:pPr marL="342900" marR="0" lvl="0" indent="-342900">
                        <a:spcBef>
                          <a:spcPts val="0"/>
                        </a:spcBef>
                        <a:spcAft>
                          <a:spcPts val="0"/>
                        </a:spcAft>
                        <a:buClr>
                          <a:srgbClr val="0D436C"/>
                        </a:buClr>
                        <a:buFont typeface="Wingdings"/>
                        <a:buChar char=""/>
                      </a:pPr>
                      <a:r>
                        <a:rPr lang="en-US" sz="1050">
                          <a:effectLst/>
                        </a:rPr>
                        <a:t>Already agreed by Implementation Review Team.</a:t>
                      </a:r>
                      <a:endParaRPr lang="en-US" sz="1050">
                        <a:effectLst/>
                        <a:latin typeface="Arial"/>
                        <a:ea typeface="Times New Roman"/>
                        <a:cs typeface="Times New Roman"/>
                      </a:endParaRPr>
                    </a:p>
                  </a:txBody>
                  <a:tcPr marL="42080" marR="42080" marT="0" marB="0"/>
                </a:tc>
              </a:tr>
              <a:tr h="558753">
                <a:tc>
                  <a:txBody>
                    <a:bodyPr/>
                    <a:lstStyle/>
                    <a:p>
                      <a:pPr marL="342900" marR="0" lvl="0" indent="-342900">
                        <a:spcBef>
                          <a:spcPts val="0"/>
                        </a:spcBef>
                        <a:spcAft>
                          <a:spcPts val="0"/>
                        </a:spcAft>
                        <a:buFont typeface="+mj-lt"/>
                        <a:buAutoNum type="arabicPeriod"/>
                      </a:pPr>
                      <a:r>
                        <a:rPr lang="en-US" sz="1050">
                          <a:effectLst/>
                        </a:rPr>
                        <a:t>Conducting periodic due diligence checks on customer contact information</a:t>
                      </a:r>
                      <a:endParaRPr lang="en-US" sz="1050">
                        <a:effectLst/>
                        <a:latin typeface="Arial"/>
                        <a:ea typeface="Times New Roman"/>
                        <a:cs typeface="Times New Roman"/>
                      </a:endParaRPr>
                    </a:p>
                  </a:txBody>
                  <a:tcPr marL="42080" marR="42080" marT="0" marB="0"/>
                </a:tc>
                <a:tc>
                  <a:txBody>
                    <a:bodyPr/>
                    <a:lstStyle/>
                    <a:p>
                      <a:pPr marL="342900" marR="0" lvl="0" indent="-342900">
                        <a:spcBef>
                          <a:spcPts val="0"/>
                        </a:spcBef>
                        <a:spcAft>
                          <a:spcPts val="0"/>
                        </a:spcAft>
                        <a:buClr>
                          <a:srgbClr val="0D436C"/>
                        </a:buClr>
                        <a:buFont typeface="Wingdings"/>
                        <a:buChar char=""/>
                      </a:pPr>
                      <a:r>
                        <a:rPr lang="en-US" sz="1050">
                          <a:effectLst/>
                        </a:rPr>
                        <a:t>Review has shown no such checks are currently envisioned. Implementing such reviews may violatethe reliance of the underlying registrants on the privacy of their data.</a:t>
                      </a:r>
                      <a:endParaRPr lang="en-US" sz="1050">
                        <a:effectLst/>
                        <a:latin typeface="Arial"/>
                        <a:ea typeface="Times New Roman"/>
                        <a:cs typeface="Times New Roman"/>
                      </a:endParaRPr>
                    </a:p>
                  </a:txBody>
                  <a:tcPr marL="42080" marR="42080" marT="0" marB="0"/>
                </a:tc>
              </a:tr>
              <a:tr h="521539">
                <a:tc>
                  <a:txBody>
                    <a:bodyPr/>
                    <a:lstStyle/>
                    <a:p>
                      <a:pPr marL="342900" marR="0" lvl="0" indent="-342900">
                        <a:spcBef>
                          <a:spcPts val="0"/>
                        </a:spcBef>
                        <a:spcAft>
                          <a:spcPts val="0"/>
                        </a:spcAft>
                        <a:buFont typeface="+mj-lt"/>
                        <a:buAutoNum type="arabicPeriod"/>
                      </a:pPr>
                      <a:r>
                        <a:rPr lang="en-US" sz="1050">
                          <a:effectLst/>
                        </a:rPr>
                        <a:t>Maintaining the privacy and integrity of registrations in the event that major problems arise with a privacy/proxy provider</a:t>
                      </a:r>
                      <a:endParaRPr lang="en-US" sz="1050">
                        <a:effectLst/>
                        <a:latin typeface="Arial"/>
                        <a:ea typeface="Times New Roman"/>
                        <a:cs typeface="Times New Roman"/>
                      </a:endParaRPr>
                    </a:p>
                  </a:txBody>
                  <a:tcPr marL="42080" marR="42080" marT="0" marB="0"/>
                </a:tc>
                <a:tc>
                  <a:txBody>
                    <a:bodyPr/>
                    <a:lstStyle/>
                    <a:p>
                      <a:pPr marL="342900" marR="0" lvl="0" indent="-342900">
                        <a:spcBef>
                          <a:spcPts val="0"/>
                        </a:spcBef>
                        <a:spcAft>
                          <a:spcPts val="0"/>
                        </a:spcAft>
                        <a:buClr>
                          <a:srgbClr val="0D436C"/>
                        </a:buClr>
                        <a:buFont typeface="Wingdings"/>
                        <a:buChar char=""/>
                      </a:pPr>
                      <a:r>
                        <a:rPr lang="en-US" sz="1050" dirty="0">
                          <a:effectLst/>
                        </a:rPr>
                        <a:t>Included in </a:t>
                      </a:r>
                      <a:r>
                        <a:rPr lang="en-US" sz="1050" dirty="0" err="1">
                          <a:effectLst/>
                        </a:rPr>
                        <a:t>PPSAI</a:t>
                      </a:r>
                      <a:r>
                        <a:rPr lang="en-US" sz="1050" dirty="0">
                          <a:effectLst/>
                        </a:rPr>
                        <a:t> working group report by mandating data escrow.</a:t>
                      </a:r>
                    </a:p>
                    <a:p>
                      <a:pPr marL="342900" marR="0" lvl="0" indent="-342900">
                        <a:spcBef>
                          <a:spcPts val="0"/>
                        </a:spcBef>
                        <a:spcAft>
                          <a:spcPts val="0"/>
                        </a:spcAft>
                        <a:buClr>
                          <a:srgbClr val="0D436C"/>
                        </a:buClr>
                        <a:buFont typeface="Wingdings"/>
                        <a:buChar char=""/>
                      </a:pPr>
                      <a:r>
                        <a:rPr lang="en-US" sz="1050" dirty="0">
                          <a:effectLst/>
                        </a:rPr>
                        <a:t>Partially defined under 2.5 of the </a:t>
                      </a:r>
                      <a:r>
                        <a:rPr lang="en-US" sz="1050" dirty="0" err="1">
                          <a:effectLst/>
                        </a:rPr>
                        <a:t>RAA</a:t>
                      </a:r>
                      <a:r>
                        <a:rPr lang="en-US" sz="1050" dirty="0">
                          <a:effectLst/>
                        </a:rPr>
                        <a:t> spec</a:t>
                      </a:r>
                      <a:r>
                        <a:rPr lang="en-US" sz="1050" dirty="0" smtClean="0">
                          <a:effectLst/>
                        </a:rPr>
                        <a:t>.</a:t>
                      </a:r>
                    </a:p>
                    <a:p>
                      <a:pPr marL="342900" marR="0" lvl="0" indent="-342900">
                        <a:spcBef>
                          <a:spcPts val="0"/>
                        </a:spcBef>
                        <a:spcAft>
                          <a:spcPts val="0"/>
                        </a:spcAft>
                        <a:buClr>
                          <a:srgbClr val="0D436C"/>
                        </a:buClr>
                        <a:buFont typeface="Wingdings"/>
                        <a:buChar char=""/>
                      </a:pPr>
                      <a:endParaRPr lang="en-US" sz="1050" dirty="0">
                        <a:effectLst/>
                        <a:latin typeface="Arial"/>
                        <a:ea typeface="Times New Roman"/>
                        <a:cs typeface="Times New Roman"/>
                      </a:endParaRPr>
                    </a:p>
                  </a:txBody>
                  <a:tcPr marL="42080" marR="42080" marT="0" marB="0"/>
                </a:tc>
              </a:tr>
              <a:tr h="695387">
                <a:tc>
                  <a:txBody>
                    <a:bodyPr/>
                    <a:lstStyle/>
                    <a:p>
                      <a:pPr marL="342900" marR="0" lvl="0" indent="-342900">
                        <a:spcBef>
                          <a:spcPts val="0"/>
                        </a:spcBef>
                        <a:spcAft>
                          <a:spcPts val="0"/>
                        </a:spcAft>
                        <a:buFont typeface="+mj-lt"/>
                        <a:buAutoNum type="arabicPeriod"/>
                      </a:pPr>
                      <a:r>
                        <a:rPr lang="en-US" sz="1050">
                          <a:effectLst/>
                        </a:rPr>
                        <a:t>Providing clear and unambiguous guidance on the rights and responsibilities of registered name holders, and how those should be managed in the privacy/proxy environment. </a:t>
                      </a:r>
                      <a:endParaRPr lang="en-US" sz="1050">
                        <a:effectLst/>
                        <a:latin typeface="Arial"/>
                        <a:ea typeface="Times New Roman"/>
                        <a:cs typeface="Times New Roman"/>
                      </a:endParaRPr>
                    </a:p>
                  </a:txBody>
                  <a:tcPr marL="42080" marR="42080" marT="0" marB="0"/>
                </a:tc>
                <a:tc>
                  <a:txBody>
                    <a:bodyPr/>
                    <a:lstStyle/>
                    <a:p>
                      <a:pPr marL="342900" marR="0" lvl="0" indent="-342900">
                        <a:spcBef>
                          <a:spcPts val="0"/>
                        </a:spcBef>
                        <a:spcAft>
                          <a:spcPts val="0"/>
                        </a:spcAft>
                        <a:buClr>
                          <a:srgbClr val="0D436C"/>
                        </a:buClr>
                        <a:buFont typeface="Wingdings"/>
                        <a:buChar char=""/>
                      </a:pPr>
                      <a:r>
                        <a:rPr lang="en-US" sz="1050" dirty="0">
                          <a:effectLst/>
                        </a:rPr>
                        <a:t>Partially defined under 2.4.4, 2.4.5 and 2.4.6 of the </a:t>
                      </a:r>
                      <a:r>
                        <a:rPr lang="en-US" sz="1050" dirty="0" err="1">
                          <a:effectLst/>
                        </a:rPr>
                        <a:t>RAA</a:t>
                      </a:r>
                      <a:r>
                        <a:rPr lang="en-US" sz="1050" dirty="0">
                          <a:effectLst/>
                        </a:rPr>
                        <a:t> spec.</a:t>
                      </a:r>
                    </a:p>
                    <a:p>
                      <a:pPr marL="342900" marR="0" lvl="0" indent="-342900">
                        <a:spcBef>
                          <a:spcPts val="0"/>
                        </a:spcBef>
                        <a:spcAft>
                          <a:spcPts val="0"/>
                        </a:spcAft>
                        <a:buClr>
                          <a:srgbClr val="0D436C"/>
                        </a:buClr>
                        <a:buFont typeface="Wingdings"/>
                        <a:buChar char=""/>
                      </a:pPr>
                      <a:r>
                        <a:rPr lang="en-US" sz="1050" dirty="0">
                          <a:effectLst/>
                        </a:rPr>
                        <a:t>How effective are these rights and responsibility regarding the effectiveness of proxy registrations and the protection of rights of others.</a:t>
                      </a:r>
                      <a:endParaRPr lang="en-US" sz="1050" dirty="0">
                        <a:effectLst/>
                        <a:latin typeface="Arial"/>
                        <a:ea typeface="Times New Roman"/>
                        <a:cs typeface="Times New Roman"/>
                      </a:endParaRPr>
                    </a:p>
                  </a:txBody>
                  <a:tcPr marL="42080" marR="42080" marT="0" marB="0"/>
                </a:tc>
              </a:tr>
            </a:tbl>
          </a:graphicData>
        </a:graphic>
      </p:graphicFrame>
    </p:spTree>
    <p:extLst>
      <p:ext uri="{BB962C8B-B14F-4D97-AF65-F5344CB8AC3E}">
        <p14:creationId xmlns:p14="http://schemas.microsoft.com/office/powerpoint/2010/main" val="172856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46CFCD-4CA3-E74D-829E-B7F24BF5A67E}"/>
              </a:ext>
            </a:extLst>
          </p:cNvPr>
          <p:cNvSpPr>
            <a:spLocks noGrp="1"/>
          </p:cNvSpPr>
          <p:nvPr>
            <p:ph type="title"/>
          </p:nvPr>
        </p:nvSpPr>
        <p:spPr/>
        <p:txBody>
          <a:bodyPr/>
          <a:lstStyle/>
          <a:p>
            <a:r>
              <a:rPr lang="en-US" dirty="0"/>
              <a:t>WHOIS1 Rec #10 – Privacy/Proxy Services</a:t>
            </a:r>
            <a:endParaRPr lang="en-US" i="1" dirty="0"/>
          </a:p>
        </p:txBody>
      </p:sp>
      <p:sp>
        <p:nvSpPr>
          <p:cNvPr id="4" name="Rectangle 3">
            <a:extLst>
              <a:ext uri="{FF2B5EF4-FFF2-40B4-BE49-F238E27FC236}">
                <a16:creationId xmlns="" xmlns:a16="http://schemas.microsoft.com/office/drawing/2014/main" id="{38F988C5-B7ED-7E49-86AD-5381C903D75D}"/>
              </a:ext>
            </a:extLst>
          </p:cNvPr>
          <p:cNvSpPr/>
          <p:nvPr/>
        </p:nvSpPr>
        <p:spPr>
          <a:xfrm>
            <a:off x="374904" y="671543"/>
            <a:ext cx="8502396" cy="3924151"/>
          </a:xfrm>
          <a:prstGeom prst="rect">
            <a:avLst/>
          </a:prstGeom>
        </p:spPr>
        <p:txBody>
          <a:bodyPr wrap="square">
            <a:spAutoFit/>
          </a:bodyPr>
          <a:lstStyle/>
          <a:p>
            <a:r>
              <a:rPr lang="en-US" b="1" dirty="0" smtClean="0"/>
              <a:t>Based </a:t>
            </a:r>
            <a:r>
              <a:rPr lang="en-US" b="1" dirty="0"/>
              <a:t>on findings, the subgroup identified the following problems/issues</a:t>
            </a:r>
          </a:p>
          <a:p>
            <a:pPr marL="285750" indent="-285750">
              <a:spcAft>
                <a:spcPts val="600"/>
              </a:spcAft>
              <a:buFont typeface="Arial" panose="020B0604020202020204" pitchFamily="34" charset="0"/>
              <a:buChar char="•"/>
            </a:pPr>
            <a:r>
              <a:rPr lang="en-US" i="1" dirty="0">
                <a:solidFill>
                  <a:srgbClr val="FF0000"/>
                </a:solidFill>
              </a:rPr>
              <a:t>[Text below copied from </a:t>
            </a:r>
            <a:r>
              <a:rPr lang="en-US" i="1" dirty="0" smtClean="0">
                <a:solidFill>
                  <a:srgbClr val="FF0000"/>
                </a:solidFill>
              </a:rPr>
              <a:t>Section 4 </a:t>
            </a:r>
            <a:r>
              <a:rPr lang="en-US" i="1" dirty="0">
                <a:solidFill>
                  <a:srgbClr val="FF0000"/>
                </a:solidFill>
              </a:rPr>
              <a:t>– revise if desired]</a:t>
            </a:r>
            <a:endParaRPr lang="en-US" dirty="0" smtClean="0"/>
          </a:p>
          <a:p>
            <a:pPr marL="285750" indent="-285750">
              <a:spcAft>
                <a:spcPts val="600"/>
              </a:spcAft>
              <a:buFont typeface="Arial" panose="020B0604020202020204" pitchFamily="34" charset="0"/>
              <a:buChar char="•"/>
            </a:pPr>
            <a:r>
              <a:rPr lang="en-US" dirty="0" smtClean="0"/>
              <a:t>Issue </a:t>
            </a:r>
            <a:r>
              <a:rPr lang="en-US" dirty="0"/>
              <a:t>#1: Current funding proposals for accreditation program create concerns of ICANN failing the goal of onboarding all providers of such services due to inflation of costs. ICANN Org staff seems to be unable to justify proposed accreditation fees, which may endanger the entire program. </a:t>
            </a:r>
          </a:p>
          <a:p>
            <a:pPr marL="285750" indent="-285750">
              <a:spcAft>
                <a:spcPts val="600"/>
              </a:spcAft>
              <a:buFont typeface="Arial" panose="020B0604020202020204" pitchFamily="34" charset="0"/>
              <a:buChar char="•"/>
            </a:pPr>
            <a:r>
              <a:rPr lang="en-US" dirty="0" smtClean="0"/>
              <a:t>Issue </a:t>
            </a:r>
            <a:r>
              <a:rPr lang="en-US" dirty="0"/>
              <a:t>#2: Impact of </a:t>
            </a:r>
            <a:r>
              <a:rPr lang="en-US" dirty="0" err="1"/>
              <a:t>GDPR</a:t>
            </a:r>
            <a:r>
              <a:rPr lang="en-US" dirty="0"/>
              <a:t> data redaction requirements on privacy services are yet unknown, but significant impact is expected as personal data becomes hidden by default without use of privacy services</a:t>
            </a:r>
            <a:r>
              <a:rPr lang="en-US" dirty="0" smtClean="0"/>
              <a:t>.</a:t>
            </a:r>
            <a:endParaRPr lang="en-US" i="1" dirty="0">
              <a:solidFill>
                <a:srgbClr val="FF0000"/>
              </a:solidFill>
            </a:endParaRPr>
          </a:p>
          <a:p>
            <a:endParaRPr lang="en-US" i="1" dirty="0"/>
          </a:p>
          <a:p>
            <a:r>
              <a:rPr lang="en-US" b="1" dirty="0"/>
              <a:t>To address the above problems/issues, the subgroup proposes the following recommendations (if any)</a:t>
            </a:r>
          </a:p>
          <a:p>
            <a:pPr marL="285750" indent="-285750">
              <a:buFont typeface="Arial" panose="020B0604020202020204" pitchFamily="34" charset="0"/>
              <a:buChar char="•"/>
            </a:pPr>
            <a:r>
              <a:rPr lang="en-US" i="1" dirty="0" smtClean="0"/>
              <a:t>None proposed yet</a:t>
            </a:r>
            <a:endParaRPr lang="en-US" i="1" dirty="0"/>
          </a:p>
        </p:txBody>
      </p:sp>
    </p:spTree>
    <p:extLst>
      <p:ext uri="{BB962C8B-B14F-4D97-AF65-F5344CB8AC3E}">
        <p14:creationId xmlns:p14="http://schemas.microsoft.com/office/powerpoint/2010/main" val="862543722"/>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5408</TotalTime>
  <Words>1016</Words>
  <Application>Microsoft Office PowerPoint</Application>
  <PresentationFormat>On-screen Show (4:3)</PresentationFormat>
  <Paragraphs>80</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ICANNPPT_Arial_4x3_June 2017_potx</vt:lpstr>
      <vt:lpstr>WHOIS1 Rec #10: Privacy/Proxy Services</vt:lpstr>
      <vt:lpstr>WHOIS1 Rec #10 – Privacy/Proxy Services</vt:lpstr>
      <vt:lpstr>WHOIS1 Rec #10 – Privacy/Proxy Services</vt:lpstr>
      <vt:lpstr>WHOIS1 Rec #10 – Privacy/Proxy Services</vt:lpstr>
      <vt:lpstr>WHOIS1 Rec #10 – Privacy/Proxy Services</vt:lpstr>
      <vt:lpstr>WHOIS1 Rec #10 – Privacy/Proxy Services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LP</cp:lastModifiedBy>
  <cp:revision>387</cp:revision>
  <cp:lastPrinted>2018-04-03T14:12:40Z</cp:lastPrinted>
  <dcterms:created xsi:type="dcterms:W3CDTF">2017-05-30T19:34:16Z</dcterms:created>
  <dcterms:modified xsi:type="dcterms:W3CDTF">2018-04-10T02:57:38Z</dcterms:modified>
</cp:coreProperties>
</file>