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74" r:id="rId2"/>
    <p:sldId id="581" r:id="rId3"/>
    <p:sldId id="596" r:id="rId4"/>
    <p:sldId id="591" r:id="rId5"/>
    <p:sldId id="597" r:id="rId6"/>
    <p:sldId id="590" r:id="rId7"/>
    <p:sldId id="598" r:id="rId8"/>
    <p:sldId id="592" r:id="rId9"/>
    <p:sldId id="593" r:id="rId10"/>
    <p:sldId id="594" r:id="rId11"/>
    <p:sldId id="595" r:id="rId12"/>
    <p:sldId id="599" r:id="rId13"/>
    <p:sldId id="600" r:id="rId14"/>
    <p:sldId id="601" r:id="rId15"/>
    <p:sldId id="60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aren Mulberry ICANN" initials="Office [6]" lastIdx="1" clrIdx="6">
    <p:extLst/>
  </p:cmAuthor>
  <p:cmAuthor id="1" name="Michelle Howell" initials="MH" lastIdx="7" clrIdx="0">
    <p:extLst/>
  </p:cmAuthor>
  <p:cmAuthor id="8" name="jean-Baptiste Deroulez" initials="jD" lastIdx="1" clrIdx="7">
    <p:extLst/>
  </p:cmAuthor>
  <p:cmAuthor id="2" name="Karen Mulberry ICANN" initials="Office" lastIdx="1" clrIdx="1">
    <p:extLst/>
  </p:cmAuthor>
  <p:cmAuthor id="3" name="Karen Mulberry ICANN" initials="Office [2]" lastIdx="1" clrIdx="2">
    <p:extLst/>
  </p:cmAuthor>
  <p:cmAuthor id="4" name="Karen Mulberry ICANN" initials="Office [3]" lastIdx="1" clrIdx="3">
    <p:extLst/>
  </p:cmAuthor>
  <p:cmAuthor id="5" name="Karen Mulberry ICANN" initials="Office [4]" lastIdx="1" clrIdx="4">
    <p:extLst/>
  </p:cmAuthor>
  <p:cmAuthor id="6" name="Karen Mulberry ICANN" initials="Office [5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27" autoAdjust="0"/>
    <p:restoredTop sz="94136" autoAdjust="0"/>
  </p:normalViewPr>
  <p:slideViewPr>
    <p:cSldViewPr snapToGrid="0" snapToObjects="1">
      <p:cViewPr varScale="1">
        <p:scale>
          <a:sx n="101" d="100"/>
          <a:sy n="101" d="100"/>
        </p:scale>
        <p:origin x="1448" y="184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129168-5397-4147-B1F8-620C4CA68EEE}" type="doc">
      <dgm:prSet loTypeId="urn:microsoft.com/office/officeart/2005/8/layout/process4" loCatId="" qsTypeId="urn:microsoft.com/office/officeart/2005/8/quickstyle/simple1" qsCatId="simple" csTypeId="urn:microsoft.com/office/officeart/2005/8/colors/accent3_4" csCatId="accent3" phldr="1"/>
      <dgm:spPr/>
    </dgm:pt>
    <dgm:pt modelId="{345BE237-5A65-A44E-8F50-166B8867D228}">
      <dgm:prSet phldrT="[Text]" custT="1"/>
      <dgm:spPr/>
      <dgm:t>
        <a:bodyPr/>
        <a:lstStyle/>
        <a:p>
          <a:r>
            <a:rPr lang="en-US" sz="1600" i="0" dirty="0" smtClean="0"/>
            <a:t>Briefing materials sent to Review Team in writing </a:t>
          </a:r>
          <a:r>
            <a:rPr lang="en-US" sz="1600" b="1" i="0" dirty="0" smtClean="0">
              <a:solidFill>
                <a:schemeClr val="accent5"/>
              </a:solidFill>
            </a:rPr>
            <a:t>no later than 3-5 days prior </a:t>
          </a:r>
          <a:r>
            <a:rPr lang="en-US" sz="1600" i="0" dirty="0" smtClean="0"/>
            <a:t>to the presentation </a:t>
          </a:r>
          <a:endParaRPr lang="en-US" sz="1600" i="0" dirty="0"/>
        </a:p>
      </dgm:t>
    </dgm:pt>
    <dgm:pt modelId="{C742E072-E9E9-2444-975D-E12BB0778876}" type="parTrans" cxnId="{D9A66FC0-C80A-624F-B1DA-6274084A8796}">
      <dgm:prSet/>
      <dgm:spPr/>
      <dgm:t>
        <a:bodyPr/>
        <a:lstStyle/>
        <a:p>
          <a:endParaRPr lang="en-US"/>
        </a:p>
      </dgm:t>
    </dgm:pt>
    <dgm:pt modelId="{94893C51-6BB9-BF4C-AECF-1D23F1D13FDF}" type="sibTrans" cxnId="{D9A66FC0-C80A-624F-B1DA-6274084A8796}">
      <dgm:prSet/>
      <dgm:spPr/>
      <dgm:t>
        <a:bodyPr/>
        <a:lstStyle/>
        <a:p>
          <a:endParaRPr lang="en-US"/>
        </a:p>
      </dgm:t>
    </dgm:pt>
    <dgm:pt modelId="{07A4C6B5-D65D-8740-8CC3-DAE69740352A}">
      <dgm:prSet phldrT="[Text]" custT="1"/>
      <dgm:spPr/>
      <dgm:t>
        <a:bodyPr/>
        <a:lstStyle/>
        <a:p>
          <a:r>
            <a:rPr lang="en-US" sz="1600" i="0" dirty="0" smtClean="0"/>
            <a:t>Review Team reads materials and sends questions to the mailing-list </a:t>
          </a:r>
          <a:r>
            <a:rPr lang="en-US" sz="1600" b="1" i="0" dirty="0" smtClean="0">
              <a:solidFill>
                <a:schemeClr val="bg1"/>
              </a:solidFill>
            </a:rPr>
            <a:t>prior to</a:t>
          </a:r>
          <a:r>
            <a:rPr lang="en-US" sz="1600" i="0" dirty="0" smtClean="0">
              <a:solidFill>
                <a:schemeClr val="bg1"/>
              </a:solidFill>
            </a:rPr>
            <a:t> </a:t>
          </a:r>
          <a:r>
            <a:rPr lang="en-US" sz="1600" i="0" dirty="0" smtClean="0"/>
            <a:t>the presentation</a:t>
          </a:r>
          <a:endParaRPr lang="en-US" sz="1600" i="0" dirty="0"/>
        </a:p>
      </dgm:t>
    </dgm:pt>
    <dgm:pt modelId="{9F6C959C-106A-994E-90B7-402ABDFAF507}" type="parTrans" cxnId="{AB483BFE-A3F0-0A4C-A20B-C48CC659BD5D}">
      <dgm:prSet/>
      <dgm:spPr/>
      <dgm:t>
        <a:bodyPr/>
        <a:lstStyle/>
        <a:p>
          <a:endParaRPr lang="en-US"/>
        </a:p>
      </dgm:t>
    </dgm:pt>
    <dgm:pt modelId="{716B0D26-787F-114A-BBC3-AE84749537C8}" type="sibTrans" cxnId="{AB483BFE-A3F0-0A4C-A20B-C48CC659BD5D}">
      <dgm:prSet/>
      <dgm:spPr/>
      <dgm:t>
        <a:bodyPr/>
        <a:lstStyle/>
        <a:p>
          <a:endParaRPr lang="en-US"/>
        </a:p>
      </dgm:t>
    </dgm:pt>
    <dgm:pt modelId="{B7CCC882-BEAB-E441-ABE5-18323E4069A4}">
      <dgm:prSet phldrT="[Text]" custT="1"/>
      <dgm:spPr/>
      <dgm:t>
        <a:bodyPr/>
        <a:lstStyle/>
        <a:p>
          <a:r>
            <a:rPr lang="en-US" sz="1600" i="0" dirty="0" smtClean="0"/>
            <a:t>SME delivers presentation and addresses questions</a:t>
          </a:r>
          <a:endParaRPr lang="en-US" sz="1600" i="0" dirty="0"/>
        </a:p>
      </dgm:t>
    </dgm:pt>
    <dgm:pt modelId="{B19E30A2-AC0C-D24B-8D63-172B3A11C7C9}" type="parTrans" cxnId="{97E5D0D4-917C-E44F-9F41-57BB779FEC98}">
      <dgm:prSet/>
      <dgm:spPr/>
      <dgm:t>
        <a:bodyPr/>
        <a:lstStyle/>
        <a:p>
          <a:endParaRPr lang="en-US"/>
        </a:p>
      </dgm:t>
    </dgm:pt>
    <dgm:pt modelId="{915228CF-65D2-CA49-B750-71D5C8F5D9F5}" type="sibTrans" cxnId="{97E5D0D4-917C-E44F-9F41-57BB779FEC98}">
      <dgm:prSet/>
      <dgm:spPr/>
      <dgm:t>
        <a:bodyPr/>
        <a:lstStyle/>
        <a:p>
          <a:endParaRPr lang="en-US"/>
        </a:p>
      </dgm:t>
    </dgm:pt>
    <dgm:pt modelId="{2627FAD8-5087-C44F-A714-9E33A1DDF48D}">
      <dgm:prSet phldrT="[Text]" custT="1"/>
      <dgm:spPr/>
      <dgm:t>
        <a:bodyPr/>
        <a:lstStyle/>
        <a:p>
          <a:r>
            <a:rPr lang="en-US" sz="1600" i="0" dirty="0" smtClean="0"/>
            <a:t>Review Team sends any follow-up questions/asks to mailing-list</a:t>
          </a:r>
          <a:endParaRPr lang="en-US" sz="1600" i="0" dirty="0"/>
        </a:p>
      </dgm:t>
    </dgm:pt>
    <dgm:pt modelId="{B3DF6C16-9B0A-764C-8949-A8F3B2010F44}" type="parTrans" cxnId="{74A2E97E-4429-7F4C-8DA8-EFB51DD1F512}">
      <dgm:prSet/>
      <dgm:spPr/>
      <dgm:t>
        <a:bodyPr/>
        <a:lstStyle/>
        <a:p>
          <a:endParaRPr lang="en-US"/>
        </a:p>
      </dgm:t>
    </dgm:pt>
    <dgm:pt modelId="{B9E1A390-F1F3-E04F-ADE0-6C46388F58E6}" type="sibTrans" cxnId="{74A2E97E-4429-7F4C-8DA8-EFB51DD1F512}">
      <dgm:prSet/>
      <dgm:spPr/>
      <dgm:t>
        <a:bodyPr/>
        <a:lstStyle/>
        <a:p>
          <a:endParaRPr lang="en-US"/>
        </a:p>
      </dgm:t>
    </dgm:pt>
    <dgm:pt modelId="{24FDF921-2EC9-0445-8C55-435059E72A02}">
      <dgm:prSet phldrT="[Text]" custT="1"/>
      <dgm:spPr/>
      <dgm:t>
        <a:bodyPr/>
        <a:lstStyle/>
        <a:p>
          <a:r>
            <a:rPr lang="en-US" sz="1600" i="0" dirty="0" smtClean="0"/>
            <a:t>Briefings coordinator advises on anticipated completion dates for follow-up questions/asks</a:t>
          </a:r>
          <a:endParaRPr lang="en-US" sz="1600" i="0" dirty="0"/>
        </a:p>
      </dgm:t>
    </dgm:pt>
    <dgm:pt modelId="{30D9B0B2-AA09-CD42-BC90-9F18AE6E2B3E}" type="parTrans" cxnId="{BB977769-0BB5-7C44-BFF2-3501049D8EA5}">
      <dgm:prSet/>
      <dgm:spPr/>
      <dgm:t>
        <a:bodyPr/>
        <a:lstStyle/>
        <a:p>
          <a:endParaRPr lang="en-US"/>
        </a:p>
      </dgm:t>
    </dgm:pt>
    <dgm:pt modelId="{2935506C-566C-DE4F-BA5B-95AC53DBB109}" type="sibTrans" cxnId="{BB977769-0BB5-7C44-BFF2-3501049D8EA5}">
      <dgm:prSet/>
      <dgm:spPr/>
      <dgm:t>
        <a:bodyPr/>
        <a:lstStyle/>
        <a:p>
          <a:endParaRPr lang="en-US"/>
        </a:p>
      </dgm:t>
    </dgm:pt>
    <dgm:pt modelId="{C57A50F7-667F-8647-8330-5F1E4F150E4F}">
      <dgm:prSet/>
      <dgm:spPr/>
      <dgm:t>
        <a:bodyPr/>
        <a:lstStyle/>
        <a:p>
          <a:r>
            <a:rPr lang="en-US" dirty="0" smtClean="0"/>
            <a:t>Identify questions regarding a recommendation’s implementation</a:t>
          </a:r>
          <a:endParaRPr lang="en-US" dirty="0"/>
        </a:p>
      </dgm:t>
    </dgm:pt>
    <dgm:pt modelId="{FC347E8D-8C98-994D-86C0-9002A8C4CCF3}" type="parTrans" cxnId="{E50AFD84-241D-2041-B9B4-D8CAD25C1396}">
      <dgm:prSet/>
      <dgm:spPr/>
    </dgm:pt>
    <dgm:pt modelId="{1BB97123-E39F-8943-B536-676EA10221E6}" type="sibTrans" cxnId="{E50AFD84-241D-2041-B9B4-D8CAD25C1396}">
      <dgm:prSet/>
      <dgm:spPr/>
    </dgm:pt>
    <dgm:pt modelId="{91009888-0AFD-9246-8B8D-448510BE602C}" type="pres">
      <dgm:prSet presAssocID="{F5129168-5397-4147-B1F8-620C4CA68EEE}" presName="Name0" presStyleCnt="0">
        <dgm:presLayoutVars>
          <dgm:dir/>
          <dgm:animLvl val="lvl"/>
          <dgm:resizeHandles val="exact"/>
        </dgm:presLayoutVars>
      </dgm:prSet>
      <dgm:spPr/>
    </dgm:pt>
    <dgm:pt modelId="{060BF1D5-097B-2444-A278-426343900259}" type="pres">
      <dgm:prSet presAssocID="{24FDF921-2EC9-0445-8C55-435059E72A02}" presName="boxAndChildren" presStyleCnt="0"/>
      <dgm:spPr/>
    </dgm:pt>
    <dgm:pt modelId="{906FA5A9-7687-994A-B8A7-CC277A514A39}" type="pres">
      <dgm:prSet presAssocID="{24FDF921-2EC9-0445-8C55-435059E72A02}" presName="parentTextBox" presStyleLbl="node1" presStyleIdx="0" presStyleCnt="6"/>
      <dgm:spPr/>
      <dgm:t>
        <a:bodyPr/>
        <a:lstStyle/>
        <a:p>
          <a:endParaRPr lang="en-US"/>
        </a:p>
      </dgm:t>
    </dgm:pt>
    <dgm:pt modelId="{E3D89A04-78C6-8D4A-A069-1A6BCBAFC999}" type="pres">
      <dgm:prSet presAssocID="{B9E1A390-F1F3-E04F-ADE0-6C46388F58E6}" presName="sp" presStyleCnt="0"/>
      <dgm:spPr/>
    </dgm:pt>
    <dgm:pt modelId="{FB837345-7A24-0C45-98BA-1AFDB27CD55E}" type="pres">
      <dgm:prSet presAssocID="{2627FAD8-5087-C44F-A714-9E33A1DDF48D}" presName="arrowAndChildren" presStyleCnt="0"/>
      <dgm:spPr/>
    </dgm:pt>
    <dgm:pt modelId="{68B1F0A2-1936-2246-BA96-1C62E2E4901D}" type="pres">
      <dgm:prSet presAssocID="{2627FAD8-5087-C44F-A714-9E33A1DDF48D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FF63C618-69DE-B84B-BD15-CA9EDF7E5D2C}" type="pres">
      <dgm:prSet presAssocID="{915228CF-65D2-CA49-B750-71D5C8F5D9F5}" presName="sp" presStyleCnt="0"/>
      <dgm:spPr/>
    </dgm:pt>
    <dgm:pt modelId="{1E40AB26-26AE-2845-AC8B-0DD03E3DAFEE}" type="pres">
      <dgm:prSet presAssocID="{B7CCC882-BEAB-E441-ABE5-18323E4069A4}" presName="arrowAndChildren" presStyleCnt="0"/>
      <dgm:spPr/>
    </dgm:pt>
    <dgm:pt modelId="{EC291C5A-792C-5945-B451-1D1BF71EBEA9}" type="pres">
      <dgm:prSet presAssocID="{B7CCC882-BEAB-E441-ABE5-18323E4069A4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CD92DFB6-B72C-5F4B-BB91-995EC025F8CC}" type="pres">
      <dgm:prSet presAssocID="{716B0D26-787F-114A-BBC3-AE84749537C8}" presName="sp" presStyleCnt="0"/>
      <dgm:spPr/>
    </dgm:pt>
    <dgm:pt modelId="{DD06FC79-3DE8-9949-B31B-2335F49B8D31}" type="pres">
      <dgm:prSet presAssocID="{07A4C6B5-D65D-8740-8CC3-DAE69740352A}" presName="arrowAndChildren" presStyleCnt="0"/>
      <dgm:spPr/>
    </dgm:pt>
    <dgm:pt modelId="{A5C21EB8-FD07-A34A-AA1F-17EFEDF699CE}" type="pres">
      <dgm:prSet presAssocID="{07A4C6B5-D65D-8740-8CC3-DAE69740352A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D6F57823-B195-284A-AB3E-C5C0FBE32257}" type="pres">
      <dgm:prSet presAssocID="{94893C51-6BB9-BF4C-AECF-1D23F1D13FDF}" presName="sp" presStyleCnt="0"/>
      <dgm:spPr/>
    </dgm:pt>
    <dgm:pt modelId="{7224F7CC-8386-4148-9D99-621E036598E2}" type="pres">
      <dgm:prSet presAssocID="{345BE237-5A65-A44E-8F50-166B8867D228}" presName="arrowAndChildren" presStyleCnt="0"/>
      <dgm:spPr/>
    </dgm:pt>
    <dgm:pt modelId="{21E41592-9AD6-074B-B10C-CD88E5217DF1}" type="pres">
      <dgm:prSet presAssocID="{345BE237-5A65-A44E-8F50-166B8867D228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168BDA27-532B-9A48-AEC9-075D7C013C9C}" type="pres">
      <dgm:prSet presAssocID="{1BB97123-E39F-8943-B536-676EA10221E6}" presName="sp" presStyleCnt="0"/>
      <dgm:spPr/>
    </dgm:pt>
    <dgm:pt modelId="{6E35AAFF-5A07-6D4C-9B36-68E81FCD61CD}" type="pres">
      <dgm:prSet presAssocID="{C57A50F7-667F-8647-8330-5F1E4F150E4F}" presName="arrowAndChildren" presStyleCnt="0"/>
      <dgm:spPr/>
    </dgm:pt>
    <dgm:pt modelId="{01C994F5-0067-5B47-BF13-48D8380D8733}" type="pres">
      <dgm:prSet presAssocID="{C57A50F7-667F-8647-8330-5F1E4F150E4F}" presName="parentTextArrow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5DC8E099-C6C1-5F4B-B2E7-678C4F262D81}" type="presOf" srcId="{07A4C6B5-D65D-8740-8CC3-DAE69740352A}" destId="{A5C21EB8-FD07-A34A-AA1F-17EFEDF699CE}" srcOrd="0" destOrd="0" presId="urn:microsoft.com/office/officeart/2005/8/layout/process4"/>
    <dgm:cxn modelId="{ED6B46BF-5D0B-9647-9E7F-6BD23E84E6F0}" type="presOf" srcId="{345BE237-5A65-A44E-8F50-166B8867D228}" destId="{21E41592-9AD6-074B-B10C-CD88E5217DF1}" srcOrd="0" destOrd="0" presId="urn:microsoft.com/office/officeart/2005/8/layout/process4"/>
    <dgm:cxn modelId="{34EEFF40-86B8-744A-8EA3-A4A2D1E7D470}" type="presOf" srcId="{2627FAD8-5087-C44F-A714-9E33A1DDF48D}" destId="{68B1F0A2-1936-2246-BA96-1C62E2E4901D}" srcOrd="0" destOrd="0" presId="urn:microsoft.com/office/officeart/2005/8/layout/process4"/>
    <dgm:cxn modelId="{BB977769-0BB5-7C44-BFF2-3501049D8EA5}" srcId="{F5129168-5397-4147-B1F8-620C4CA68EEE}" destId="{24FDF921-2EC9-0445-8C55-435059E72A02}" srcOrd="5" destOrd="0" parTransId="{30D9B0B2-AA09-CD42-BC90-9F18AE6E2B3E}" sibTransId="{2935506C-566C-DE4F-BA5B-95AC53DBB109}"/>
    <dgm:cxn modelId="{60CEEACF-6400-6A44-83A3-C4EE50EA6B8B}" type="presOf" srcId="{C57A50F7-667F-8647-8330-5F1E4F150E4F}" destId="{01C994F5-0067-5B47-BF13-48D8380D8733}" srcOrd="0" destOrd="0" presId="urn:microsoft.com/office/officeart/2005/8/layout/process4"/>
    <dgm:cxn modelId="{709EF99C-7FD0-9846-86AA-CC1B14287C3D}" type="presOf" srcId="{F5129168-5397-4147-B1F8-620C4CA68EEE}" destId="{91009888-0AFD-9246-8B8D-448510BE602C}" srcOrd="0" destOrd="0" presId="urn:microsoft.com/office/officeart/2005/8/layout/process4"/>
    <dgm:cxn modelId="{1615F278-E8E9-B54D-AEF7-F522C7AFE720}" type="presOf" srcId="{B7CCC882-BEAB-E441-ABE5-18323E4069A4}" destId="{EC291C5A-792C-5945-B451-1D1BF71EBEA9}" srcOrd="0" destOrd="0" presId="urn:microsoft.com/office/officeart/2005/8/layout/process4"/>
    <dgm:cxn modelId="{97E5D0D4-917C-E44F-9F41-57BB779FEC98}" srcId="{F5129168-5397-4147-B1F8-620C4CA68EEE}" destId="{B7CCC882-BEAB-E441-ABE5-18323E4069A4}" srcOrd="3" destOrd="0" parTransId="{B19E30A2-AC0C-D24B-8D63-172B3A11C7C9}" sibTransId="{915228CF-65D2-CA49-B750-71D5C8F5D9F5}"/>
    <dgm:cxn modelId="{D9A66FC0-C80A-624F-B1DA-6274084A8796}" srcId="{F5129168-5397-4147-B1F8-620C4CA68EEE}" destId="{345BE237-5A65-A44E-8F50-166B8867D228}" srcOrd="1" destOrd="0" parTransId="{C742E072-E9E9-2444-975D-E12BB0778876}" sibTransId="{94893C51-6BB9-BF4C-AECF-1D23F1D13FDF}"/>
    <dgm:cxn modelId="{AB483BFE-A3F0-0A4C-A20B-C48CC659BD5D}" srcId="{F5129168-5397-4147-B1F8-620C4CA68EEE}" destId="{07A4C6B5-D65D-8740-8CC3-DAE69740352A}" srcOrd="2" destOrd="0" parTransId="{9F6C959C-106A-994E-90B7-402ABDFAF507}" sibTransId="{716B0D26-787F-114A-BBC3-AE84749537C8}"/>
    <dgm:cxn modelId="{74A2E97E-4429-7F4C-8DA8-EFB51DD1F512}" srcId="{F5129168-5397-4147-B1F8-620C4CA68EEE}" destId="{2627FAD8-5087-C44F-A714-9E33A1DDF48D}" srcOrd="4" destOrd="0" parTransId="{B3DF6C16-9B0A-764C-8949-A8F3B2010F44}" sibTransId="{B9E1A390-F1F3-E04F-ADE0-6C46388F58E6}"/>
    <dgm:cxn modelId="{E50AFD84-241D-2041-B9B4-D8CAD25C1396}" srcId="{F5129168-5397-4147-B1F8-620C4CA68EEE}" destId="{C57A50F7-667F-8647-8330-5F1E4F150E4F}" srcOrd="0" destOrd="0" parTransId="{FC347E8D-8C98-994D-86C0-9002A8C4CCF3}" sibTransId="{1BB97123-E39F-8943-B536-676EA10221E6}"/>
    <dgm:cxn modelId="{5D7D544A-03C3-8443-9DB9-93EEF0EED1CA}" type="presOf" srcId="{24FDF921-2EC9-0445-8C55-435059E72A02}" destId="{906FA5A9-7687-994A-B8A7-CC277A514A39}" srcOrd="0" destOrd="0" presId="urn:microsoft.com/office/officeart/2005/8/layout/process4"/>
    <dgm:cxn modelId="{D40F1533-ACD3-2E4E-8684-E89D10521BDC}" type="presParOf" srcId="{91009888-0AFD-9246-8B8D-448510BE602C}" destId="{060BF1D5-097B-2444-A278-426343900259}" srcOrd="0" destOrd="0" presId="urn:microsoft.com/office/officeart/2005/8/layout/process4"/>
    <dgm:cxn modelId="{1557A531-F532-E940-A12D-55F2295FF732}" type="presParOf" srcId="{060BF1D5-097B-2444-A278-426343900259}" destId="{906FA5A9-7687-994A-B8A7-CC277A514A39}" srcOrd="0" destOrd="0" presId="urn:microsoft.com/office/officeart/2005/8/layout/process4"/>
    <dgm:cxn modelId="{86981C3B-9151-954A-A444-36F0EEB3E3E0}" type="presParOf" srcId="{91009888-0AFD-9246-8B8D-448510BE602C}" destId="{E3D89A04-78C6-8D4A-A069-1A6BCBAFC999}" srcOrd="1" destOrd="0" presId="urn:microsoft.com/office/officeart/2005/8/layout/process4"/>
    <dgm:cxn modelId="{B2CFAED0-1430-1B40-AE11-34F14C4F13B5}" type="presParOf" srcId="{91009888-0AFD-9246-8B8D-448510BE602C}" destId="{FB837345-7A24-0C45-98BA-1AFDB27CD55E}" srcOrd="2" destOrd="0" presId="urn:microsoft.com/office/officeart/2005/8/layout/process4"/>
    <dgm:cxn modelId="{6B4ED3EE-B513-024F-94BF-E86F6DAFBBCB}" type="presParOf" srcId="{FB837345-7A24-0C45-98BA-1AFDB27CD55E}" destId="{68B1F0A2-1936-2246-BA96-1C62E2E4901D}" srcOrd="0" destOrd="0" presId="urn:microsoft.com/office/officeart/2005/8/layout/process4"/>
    <dgm:cxn modelId="{1A2E6B05-7B62-7C4A-91E7-727AA2366CD6}" type="presParOf" srcId="{91009888-0AFD-9246-8B8D-448510BE602C}" destId="{FF63C618-69DE-B84B-BD15-CA9EDF7E5D2C}" srcOrd="3" destOrd="0" presId="urn:microsoft.com/office/officeart/2005/8/layout/process4"/>
    <dgm:cxn modelId="{9BF845A0-45C1-BF45-B1D4-E1486A71BA88}" type="presParOf" srcId="{91009888-0AFD-9246-8B8D-448510BE602C}" destId="{1E40AB26-26AE-2845-AC8B-0DD03E3DAFEE}" srcOrd="4" destOrd="0" presId="urn:microsoft.com/office/officeart/2005/8/layout/process4"/>
    <dgm:cxn modelId="{549D2D51-A85D-1246-B5CC-1779EC2AE172}" type="presParOf" srcId="{1E40AB26-26AE-2845-AC8B-0DD03E3DAFEE}" destId="{EC291C5A-792C-5945-B451-1D1BF71EBEA9}" srcOrd="0" destOrd="0" presId="urn:microsoft.com/office/officeart/2005/8/layout/process4"/>
    <dgm:cxn modelId="{1BAA4DEE-C493-2541-A4BB-9E1E704DC25A}" type="presParOf" srcId="{91009888-0AFD-9246-8B8D-448510BE602C}" destId="{CD92DFB6-B72C-5F4B-BB91-995EC025F8CC}" srcOrd="5" destOrd="0" presId="urn:microsoft.com/office/officeart/2005/8/layout/process4"/>
    <dgm:cxn modelId="{EDF52905-C772-2947-8C69-427A7001D5F5}" type="presParOf" srcId="{91009888-0AFD-9246-8B8D-448510BE602C}" destId="{DD06FC79-3DE8-9949-B31B-2335F49B8D31}" srcOrd="6" destOrd="0" presId="urn:microsoft.com/office/officeart/2005/8/layout/process4"/>
    <dgm:cxn modelId="{BF62BBAA-1AA3-8042-97FB-386121F18555}" type="presParOf" srcId="{DD06FC79-3DE8-9949-B31B-2335F49B8D31}" destId="{A5C21EB8-FD07-A34A-AA1F-17EFEDF699CE}" srcOrd="0" destOrd="0" presId="urn:microsoft.com/office/officeart/2005/8/layout/process4"/>
    <dgm:cxn modelId="{0F82F1F5-C073-1E45-A869-D81ACBC7AEB2}" type="presParOf" srcId="{91009888-0AFD-9246-8B8D-448510BE602C}" destId="{D6F57823-B195-284A-AB3E-C5C0FBE32257}" srcOrd="7" destOrd="0" presId="urn:microsoft.com/office/officeart/2005/8/layout/process4"/>
    <dgm:cxn modelId="{1F22E729-9C93-B244-8F42-9DC45380CFE3}" type="presParOf" srcId="{91009888-0AFD-9246-8B8D-448510BE602C}" destId="{7224F7CC-8386-4148-9D99-621E036598E2}" srcOrd="8" destOrd="0" presId="urn:microsoft.com/office/officeart/2005/8/layout/process4"/>
    <dgm:cxn modelId="{551F0E40-97B8-174A-9087-D5A82E686E05}" type="presParOf" srcId="{7224F7CC-8386-4148-9D99-621E036598E2}" destId="{21E41592-9AD6-074B-B10C-CD88E5217DF1}" srcOrd="0" destOrd="0" presId="urn:microsoft.com/office/officeart/2005/8/layout/process4"/>
    <dgm:cxn modelId="{5A3D5CE5-5FC1-144E-BAB4-AC696FA242E9}" type="presParOf" srcId="{91009888-0AFD-9246-8B8D-448510BE602C}" destId="{168BDA27-532B-9A48-AEC9-075D7C013C9C}" srcOrd="9" destOrd="0" presId="urn:microsoft.com/office/officeart/2005/8/layout/process4"/>
    <dgm:cxn modelId="{1BBF63F3-279A-6945-875F-5A32C8FAFC11}" type="presParOf" srcId="{91009888-0AFD-9246-8B8D-448510BE602C}" destId="{6E35AAFF-5A07-6D4C-9B36-68E81FCD61CD}" srcOrd="10" destOrd="0" presId="urn:microsoft.com/office/officeart/2005/8/layout/process4"/>
    <dgm:cxn modelId="{FAB24B20-7E36-0047-A088-7C9CF948B8D9}" type="presParOf" srcId="{6E35AAFF-5A07-6D4C-9B36-68E81FCD61CD}" destId="{01C994F5-0067-5B47-BF13-48D8380D87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FA5A9-7687-994A-B8A7-CC277A514A39}">
      <dsp:nvSpPr>
        <dsp:cNvPr id="0" name=""/>
        <dsp:cNvSpPr/>
      </dsp:nvSpPr>
      <dsp:spPr>
        <a:xfrm>
          <a:off x="0" y="4156573"/>
          <a:ext cx="7952873" cy="545548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/>
            <a:t>Briefings coordinator advises on anticipated completion dates for follow-up questions/asks</a:t>
          </a:r>
          <a:endParaRPr lang="en-US" sz="1600" i="0" kern="1200" dirty="0"/>
        </a:p>
      </dsp:txBody>
      <dsp:txXfrm>
        <a:off x="0" y="4156573"/>
        <a:ext cx="7952873" cy="545548"/>
      </dsp:txXfrm>
    </dsp:sp>
    <dsp:sp modelId="{68B1F0A2-1936-2246-BA96-1C62E2E4901D}">
      <dsp:nvSpPr>
        <dsp:cNvPr id="0" name=""/>
        <dsp:cNvSpPr/>
      </dsp:nvSpPr>
      <dsp:spPr>
        <a:xfrm rot="10800000">
          <a:off x="0" y="3325704"/>
          <a:ext cx="7952873" cy="839052"/>
        </a:xfrm>
        <a:prstGeom prst="upArrowCallout">
          <a:avLst/>
        </a:prstGeom>
        <a:solidFill>
          <a:schemeClr val="accent3">
            <a:shade val="50000"/>
            <a:hueOff val="42381"/>
            <a:satOff val="-18471"/>
            <a:lumOff val="179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/>
            <a:t>Review Team sends any follow-up questions/asks to mailing-list</a:t>
          </a:r>
          <a:endParaRPr lang="en-US" sz="1600" i="0" kern="1200" dirty="0"/>
        </a:p>
      </dsp:txBody>
      <dsp:txXfrm rot="10800000">
        <a:off x="0" y="3325704"/>
        <a:ext cx="7952873" cy="545191"/>
      </dsp:txXfrm>
    </dsp:sp>
    <dsp:sp modelId="{EC291C5A-792C-5945-B451-1D1BF71EBEA9}">
      <dsp:nvSpPr>
        <dsp:cNvPr id="0" name=""/>
        <dsp:cNvSpPr/>
      </dsp:nvSpPr>
      <dsp:spPr>
        <a:xfrm rot="10800000">
          <a:off x="0" y="2494834"/>
          <a:ext cx="7952873" cy="839052"/>
        </a:xfrm>
        <a:prstGeom prst="upArrowCallout">
          <a:avLst/>
        </a:prstGeom>
        <a:solidFill>
          <a:schemeClr val="accent3">
            <a:shade val="50000"/>
            <a:hueOff val="84761"/>
            <a:satOff val="-36942"/>
            <a:lumOff val="359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/>
            <a:t>SME delivers presentation and addresses questions</a:t>
          </a:r>
          <a:endParaRPr lang="en-US" sz="1600" i="0" kern="1200" dirty="0"/>
        </a:p>
      </dsp:txBody>
      <dsp:txXfrm rot="10800000">
        <a:off x="0" y="2494834"/>
        <a:ext cx="7952873" cy="545191"/>
      </dsp:txXfrm>
    </dsp:sp>
    <dsp:sp modelId="{A5C21EB8-FD07-A34A-AA1F-17EFEDF699CE}">
      <dsp:nvSpPr>
        <dsp:cNvPr id="0" name=""/>
        <dsp:cNvSpPr/>
      </dsp:nvSpPr>
      <dsp:spPr>
        <a:xfrm rot="10800000">
          <a:off x="0" y="1663964"/>
          <a:ext cx="7952873" cy="839052"/>
        </a:xfrm>
        <a:prstGeom prst="upArrowCallout">
          <a:avLst/>
        </a:prstGeom>
        <a:solidFill>
          <a:schemeClr val="accent3">
            <a:shade val="50000"/>
            <a:hueOff val="127142"/>
            <a:satOff val="-55413"/>
            <a:lumOff val="539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/>
            <a:t>Review Team reads materials and sends questions to the mailing-list </a:t>
          </a:r>
          <a:r>
            <a:rPr lang="en-US" sz="1600" b="1" i="0" kern="1200" dirty="0" smtClean="0">
              <a:solidFill>
                <a:schemeClr val="bg1"/>
              </a:solidFill>
            </a:rPr>
            <a:t>prior to</a:t>
          </a:r>
          <a:r>
            <a:rPr lang="en-US" sz="1600" i="0" kern="1200" dirty="0" smtClean="0">
              <a:solidFill>
                <a:schemeClr val="bg1"/>
              </a:solidFill>
            </a:rPr>
            <a:t> </a:t>
          </a:r>
          <a:r>
            <a:rPr lang="en-US" sz="1600" i="0" kern="1200" dirty="0" smtClean="0"/>
            <a:t>the presentation</a:t>
          </a:r>
          <a:endParaRPr lang="en-US" sz="1600" i="0" kern="1200" dirty="0"/>
        </a:p>
      </dsp:txBody>
      <dsp:txXfrm rot="10800000">
        <a:off x="0" y="1663964"/>
        <a:ext cx="7952873" cy="545191"/>
      </dsp:txXfrm>
    </dsp:sp>
    <dsp:sp modelId="{21E41592-9AD6-074B-B10C-CD88E5217DF1}">
      <dsp:nvSpPr>
        <dsp:cNvPr id="0" name=""/>
        <dsp:cNvSpPr/>
      </dsp:nvSpPr>
      <dsp:spPr>
        <a:xfrm rot="10800000">
          <a:off x="0" y="833094"/>
          <a:ext cx="7952873" cy="839052"/>
        </a:xfrm>
        <a:prstGeom prst="upArrowCallout">
          <a:avLst/>
        </a:prstGeom>
        <a:solidFill>
          <a:schemeClr val="accent3">
            <a:shade val="50000"/>
            <a:hueOff val="84761"/>
            <a:satOff val="-36942"/>
            <a:lumOff val="359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/>
            <a:t>Briefing materials sent to Review Team in writing </a:t>
          </a:r>
          <a:r>
            <a:rPr lang="en-US" sz="1600" b="1" i="0" kern="1200" dirty="0" smtClean="0">
              <a:solidFill>
                <a:schemeClr val="accent5"/>
              </a:solidFill>
            </a:rPr>
            <a:t>no later than 3-5 days prior </a:t>
          </a:r>
          <a:r>
            <a:rPr lang="en-US" sz="1600" i="0" kern="1200" dirty="0" smtClean="0"/>
            <a:t>to the presentation </a:t>
          </a:r>
          <a:endParaRPr lang="en-US" sz="1600" i="0" kern="1200" dirty="0"/>
        </a:p>
      </dsp:txBody>
      <dsp:txXfrm rot="10800000">
        <a:off x="0" y="833094"/>
        <a:ext cx="7952873" cy="545191"/>
      </dsp:txXfrm>
    </dsp:sp>
    <dsp:sp modelId="{01C994F5-0067-5B47-BF13-48D8380D8733}">
      <dsp:nvSpPr>
        <dsp:cNvPr id="0" name=""/>
        <dsp:cNvSpPr/>
      </dsp:nvSpPr>
      <dsp:spPr>
        <a:xfrm rot="10800000">
          <a:off x="0" y="2225"/>
          <a:ext cx="7952873" cy="839052"/>
        </a:xfrm>
        <a:prstGeom prst="upArrowCallout">
          <a:avLst/>
        </a:prstGeom>
        <a:solidFill>
          <a:schemeClr val="accent3">
            <a:shade val="50000"/>
            <a:hueOff val="42381"/>
            <a:satOff val="-18471"/>
            <a:lumOff val="179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Identify questions regarding a recommendation’s implementation</a:t>
          </a:r>
          <a:endParaRPr lang="en-US" sz="1900" kern="1200" dirty="0"/>
        </a:p>
      </dsp:txBody>
      <dsp:txXfrm rot="10800000">
        <a:off x="0" y="2225"/>
        <a:ext cx="7952873" cy="545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8/16/17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8/16/17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6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an Agenda Item</a:t>
            </a:r>
          </a:p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77578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58790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24060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99909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61933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theme" Target="../theme/theme1.xml"/><Relationship Id="rId55" Type="http://schemas.openxmlformats.org/officeDocument/2006/relationships/image" Target="../media/image1.png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7" r:id="rId49"/>
    <p:sldLayoutId id="2147483758" r:id="rId50"/>
    <p:sldLayoutId id="2147483759" r:id="rId51"/>
    <p:sldLayoutId id="2147483760" r:id="rId52"/>
    <p:sldLayoutId id="2147483761" r:id="rId53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g"/><Relationship Id="rId3" Type="http://schemas.openxmlformats.org/officeDocument/2006/relationships/hyperlink" Target="mailto:rds-whois2-staff@ican.or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community.icann.org/display/WHO/Background+Materia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726" y="730763"/>
            <a:ext cx="7744845" cy="2533369"/>
          </a:xfrm>
        </p:spPr>
        <p:txBody>
          <a:bodyPr/>
          <a:lstStyle/>
          <a:p>
            <a:r>
              <a:rPr lang="en-US" dirty="0" smtClean="0"/>
              <a:t>RDS-WHOIS2-RT</a:t>
            </a:r>
            <a:br>
              <a:rPr lang="en-US" dirty="0" smtClean="0"/>
            </a:br>
            <a:r>
              <a:rPr lang="en-US" dirty="0" smtClean="0"/>
              <a:t>Plenary Call #5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17 August 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6912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Briefings </a:t>
            </a:r>
            <a:r>
              <a:rPr lang="en-US" dirty="0"/>
              <a:t>- Suggested Process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75394678"/>
              </p:ext>
            </p:extLst>
          </p:nvPr>
        </p:nvGraphicFramePr>
        <p:xfrm>
          <a:off x="697831" y="1094873"/>
          <a:ext cx="7952873" cy="4704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58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Timeline of Briefings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4904" y="1136640"/>
            <a:ext cx="80129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cs typeface="Source Sans Pro"/>
              </a:rPr>
              <a:t>Review Team to submit preliminary questions (based on the implementation and WHOIS-related material provided to date) by end of August 2017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cs typeface="Source Sans Pro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cs typeface="Source Sans Pro"/>
              </a:rPr>
              <a:t>Briefings are tentatively scheduled to begin middle of September 2017 </a:t>
            </a:r>
          </a:p>
          <a:p>
            <a:endParaRPr lang="en-US" dirty="0">
              <a:cs typeface="Source Sans Pro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cs typeface="Source Sans Pro"/>
              </a:rPr>
              <a:t>Exact briefing dates will be coordinated between the Review Team and ICANN org SMEs to ensure full participation by all</a:t>
            </a:r>
          </a:p>
        </p:txBody>
      </p:sp>
    </p:spTree>
    <p:extLst>
      <p:ext uri="{BB962C8B-B14F-4D97-AF65-F5344CB8AC3E}">
        <p14:creationId xmlns:p14="http://schemas.microsoft.com/office/powerpoint/2010/main" val="56486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of Reference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Agenda Item #5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76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Agenda Item #6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99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A.O.B.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Agenda Item #8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9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Confirm Decisions </a:t>
            </a:r>
            <a:r>
              <a:rPr lang="en-US" dirty="0" smtClean="0"/>
              <a:t>Reached and Action Items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Agenda Item #8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3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RDS/WHOIS2-RT Leadership Agenda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752" y="1050036"/>
            <a:ext cx="7705103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Welcome, roll-call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Interim Leadership Responsibilities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FtoF</a:t>
            </a:r>
            <a:r>
              <a:rPr lang="en-US" dirty="0"/>
              <a:t> meeting #1 – </a:t>
            </a:r>
            <a:r>
              <a:rPr lang="en-US" i="1" dirty="0"/>
              <a:t>October 2-3 2017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Implementation </a:t>
            </a:r>
            <a:r>
              <a:rPr lang="en-US" dirty="0"/>
              <a:t>briefings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Terms of Reference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Scope Discussion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A.O.B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Confirm Decisions and Action Items</a:t>
            </a:r>
            <a:endParaRPr lang="en-US" dirty="0"/>
          </a:p>
          <a:p>
            <a:endParaRPr lang="en-US" dirty="0" err="1" smtClean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4836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Interim Leadership Responsibilities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Agenda Item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2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Interim Leadership Responsibilities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0650" y="928116"/>
            <a:ext cx="7803750" cy="526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cs typeface="Source Sans Pro"/>
              </a:rPr>
              <a:t>”Roles and Responsibilities of RT Leadership” as per </a:t>
            </a:r>
            <a:r>
              <a:rPr lang="en-US" b="1" i="1" dirty="0" smtClean="0">
                <a:cs typeface="Source Sans Pro"/>
              </a:rPr>
              <a:t>Terms of Reference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lvl="0"/>
            <a:r>
              <a:rPr lang="en-US" dirty="0" smtClean="0"/>
              <a:t>- </a:t>
            </a:r>
            <a:r>
              <a:rPr lang="en-US" dirty="0"/>
              <a:t>Remain neutral when serving as Chair or Vice Chair.</a:t>
            </a:r>
          </a:p>
          <a:p>
            <a:pPr lvl="0"/>
            <a:r>
              <a:rPr lang="en-US" dirty="0" smtClean="0"/>
              <a:t>- Identify </a:t>
            </a:r>
            <a:r>
              <a:rPr lang="en-US" dirty="0"/>
              <a:t>when speaking as an advocate.</a:t>
            </a:r>
          </a:p>
          <a:p>
            <a:pPr lvl="0"/>
            <a:r>
              <a:rPr lang="en-US" dirty="0" smtClean="0"/>
              <a:t>- Maintain </a:t>
            </a:r>
            <a:r>
              <a:rPr lang="en-US" dirty="0"/>
              <a:t>standards and focus on the aims of the Review Team as established in this Terms of Reference.</a:t>
            </a:r>
          </a:p>
          <a:p>
            <a:pPr lvl="0"/>
            <a:r>
              <a:rPr lang="en-US" dirty="0" smtClean="0"/>
              <a:t>- Drive </a:t>
            </a:r>
            <a:r>
              <a:rPr lang="en-US" dirty="0"/>
              <a:t>toward delivery of key milestones according to the Work Plan.</a:t>
            </a:r>
          </a:p>
          <a:p>
            <a:pPr lvl="0"/>
            <a:r>
              <a:rPr lang="en-US" dirty="0" smtClean="0"/>
              <a:t>- Ensure </a:t>
            </a:r>
            <a:r>
              <a:rPr lang="en-US" dirty="0"/>
              <a:t>effective communication between members and with broader community, Board and ICANN Organization.</a:t>
            </a:r>
          </a:p>
          <a:p>
            <a:pPr lvl="0"/>
            <a:r>
              <a:rPr lang="en-US" dirty="0" smtClean="0"/>
              <a:t>- Set </a:t>
            </a:r>
            <a:r>
              <a:rPr lang="en-US" dirty="0"/>
              <a:t>the agenda and run the meetings.</a:t>
            </a:r>
          </a:p>
          <a:p>
            <a:pPr lvl="0"/>
            <a:r>
              <a:rPr lang="en-US" dirty="0" smtClean="0"/>
              <a:t>- Ensure </a:t>
            </a:r>
            <a:r>
              <a:rPr lang="en-US" dirty="0"/>
              <a:t>that all meeting attendees get accurate, timely and </a:t>
            </a:r>
            <a:r>
              <a:rPr lang="en-US" dirty="0" smtClean="0"/>
              <a:t>clear information</a:t>
            </a:r>
            <a:r>
              <a:rPr lang="en-US" dirty="0"/>
              <a:t>.</a:t>
            </a:r>
          </a:p>
          <a:p>
            <a:pPr lvl="0"/>
            <a:r>
              <a:rPr lang="en-US" dirty="0" smtClean="0"/>
              <a:t>- Determine </a:t>
            </a:r>
            <a:r>
              <a:rPr lang="en-US" dirty="0"/>
              <a:t>and identify the level of consensus within the team.</a:t>
            </a:r>
          </a:p>
          <a:p>
            <a:pPr lvl="0"/>
            <a:r>
              <a:rPr lang="en-US" dirty="0" smtClean="0"/>
              <a:t>- Provide </a:t>
            </a:r>
            <a:r>
              <a:rPr lang="en-US" dirty="0"/>
              <a:t>clarity on team decisions.</a:t>
            </a:r>
          </a:p>
          <a:p>
            <a:pPr lvl="0"/>
            <a:r>
              <a:rPr lang="en-US" dirty="0" smtClean="0"/>
              <a:t>- Ensure </a:t>
            </a:r>
            <a:r>
              <a:rPr lang="en-US" dirty="0"/>
              <a:t>decisions are acted upon.</a:t>
            </a:r>
          </a:p>
          <a:p>
            <a:pPr lvl="0"/>
            <a:r>
              <a:rPr lang="en-US" dirty="0" smtClean="0"/>
              <a:t>- Build </a:t>
            </a:r>
            <a:r>
              <a:rPr lang="en-US" dirty="0"/>
              <a:t>and develop team work .</a:t>
            </a:r>
          </a:p>
          <a:p>
            <a:r>
              <a:rPr lang="en-US" dirty="0" smtClean="0"/>
              <a:t>- Manage </a:t>
            </a:r>
            <a:r>
              <a:rPr lang="en-US" dirty="0"/>
              <a:t>the team’s budget and financial reporting to maintain accountability and transparency. </a:t>
            </a:r>
            <a:endParaRPr lang="en-US" dirty="0" smtClean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964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Face-to-Face Meeting: October 2-3, 2017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Agenda Item 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52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8279" y="129308"/>
            <a:ext cx="8652718" cy="402708"/>
          </a:xfrm>
        </p:spPr>
        <p:txBody>
          <a:bodyPr/>
          <a:lstStyle/>
          <a:p>
            <a:r>
              <a:rPr lang="en-US" dirty="0" smtClean="0"/>
              <a:t>Face-to-Face Meeting #1 – October 2-3,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3098" y="1121077"/>
            <a:ext cx="8156402" cy="4873323"/>
          </a:xfrm>
        </p:spPr>
        <p:txBody>
          <a:bodyPr/>
          <a:lstStyle/>
          <a:p>
            <a:r>
              <a:rPr lang="en-US" sz="2000" b="1" dirty="0" smtClean="0"/>
              <a:t>Meeting Location: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ICANN Brussels Office, </a:t>
            </a:r>
            <a:r>
              <a:rPr lang="en-US" sz="2000" dirty="0" err="1" smtClean="0"/>
              <a:t>Rond</a:t>
            </a:r>
            <a:r>
              <a:rPr lang="en-US" sz="2000" dirty="0"/>
              <a:t>-</a:t>
            </a:r>
            <a:r>
              <a:rPr lang="en-US" sz="2000" dirty="0" smtClean="0"/>
              <a:t>Point Robert Schuman 6, 1040 Brussels </a:t>
            </a:r>
          </a:p>
          <a:p>
            <a:r>
              <a:rPr lang="en-US" sz="2000" b="1" dirty="0" smtClean="0"/>
              <a:t>Hotel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r>
              <a:rPr lang="en-US" sz="2000" dirty="0" smtClean="0"/>
              <a:t>Aloft, </a:t>
            </a:r>
            <a:r>
              <a:rPr lang="en-US" sz="2000" dirty="0"/>
              <a:t>Place Jean Rey, 1040 </a:t>
            </a:r>
            <a:r>
              <a:rPr lang="en-US" sz="2000" dirty="0" smtClean="0"/>
              <a:t>Brussels (6-min walking distance)</a:t>
            </a:r>
          </a:p>
          <a:p>
            <a:r>
              <a:rPr lang="en-US" sz="2000" b="1" dirty="0" smtClean="0"/>
              <a:t>Schedule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r>
              <a:rPr lang="en-US" sz="2000" dirty="0" smtClean="0"/>
              <a:t>9:00 - 17:30, with 45min lunch break</a:t>
            </a:r>
          </a:p>
          <a:p>
            <a:pPr lvl="1"/>
            <a:r>
              <a:rPr lang="en-US" sz="2000" dirty="0" smtClean="0"/>
              <a:t>Potential start time 08:30 on day 2</a:t>
            </a:r>
          </a:p>
          <a:p>
            <a:r>
              <a:rPr lang="en-US" sz="2000" b="1" dirty="0" smtClean="0"/>
              <a:t>Review Team Dinner</a:t>
            </a:r>
            <a:r>
              <a:rPr lang="en-US" sz="2000" dirty="0" smtClean="0"/>
              <a:t>: October 2</a:t>
            </a:r>
          </a:p>
          <a:p>
            <a:r>
              <a:rPr lang="en-US" sz="2000" b="1" dirty="0" smtClean="0"/>
              <a:t>Informal Dinners: </a:t>
            </a:r>
            <a:r>
              <a:rPr lang="en-US" sz="2000" dirty="0" smtClean="0"/>
              <a:t>October 1, 3</a:t>
            </a:r>
            <a:endParaRPr lang="en-US" sz="2000" b="1" dirty="0" smtClean="0"/>
          </a:p>
          <a:p>
            <a:r>
              <a:rPr lang="en-US" sz="2000" b="1" dirty="0" smtClean="0"/>
              <a:t>Draft Agenda </a:t>
            </a:r>
            <a:r>
              <a:rPr lang="en-US" sz="2000" dirty="0" smtClean="0"/>
              <a:t>is being prepared</a:t>
            </a:r>
          </a:p>
          <a:p>
            <a:endParaRPr lang="en-US" sz="20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4584700"/>
            <a:ext cx="4749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Briefings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Agenda Item 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Briefings - Your Go-To-Person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" y="1106906"/>
            <a:ext cx="1347536" cy="13475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28109" y="1180509"/>
            <a:ext cx="3459079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Negar </a:t>
            </a:r>
            <a:r>
              <a:rPr lang="en-US" sz="2400" b="1" dirty="0" err="1" smtClean="0">
                <a:latin typeface="Calibri" charset="0"/>
                <a:ea typeface="Calibri" charset="0"/>
                <a:cs typeface="Calibri" charset="0"/>
              </a:rPr>
              <a:t>Farzinnia</a:t>
            </a: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Briefings Coordinator &amp; Implementation Manager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1263" y="2858170"/>
            <a:ext cx="8192837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Briefings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Manages </a:t>
            </a:r>
            <a:r>
              <a:rPr lang="en-US" dirty="0"/>
              <a:t>task </a:t>
            </a:r>
            <a:r>
              <a:rPr lang="en-US" dirty="0" smtClean="0"/>
              <a:t>forces compiling information for briefings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Coordinates </a:t>
            </a:r>
            <a:r>
              <a:rPr lang="en-US" dirty="0"/>
              <a:t>with </a:t>
            </a:r>
            <a:r>
              <a:rPr lang="en-US" dirty="0" smtClean="0"/>
              <a:t>Subject Matter Experts (SMEs) </a:t>
            </a:r>
            <a:r>
              <a:rPr lang="en-US" dirty="0"/>
              <a:t>from other departments to </a:t>
            </a:r>
            <a:r>
              <a:rPr lang="en-US" dirty="0" smtClean="0"/>
              <a:t>ensure </a:t>
            </a:r>
            <a:r>
              <a:rPr lang="en-US" dirty="0"/>
              <a:t>proper and timely </a:t>
            </a:r>
            <a:r>
              <a:rPr lang="en-US" dirty="0" smtClean="0"/>
              <a:t>follow-up on your requests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Delivers briefings and/or invites SMEs to your calls/meetings, as needed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Provides guidance on how to produce SMART* recommendation(compliance </a:t>
            </a:r>
            <a:r>
              <a:rPr lang="en-US" dirty="0"/>
              <a:t>with </a:t>
            </a:r>
            <a:r>
              <a:rPr lang="en-US" dirty="0" smtClean="0"/>
              <a:t>SMART </a:t>
            </a:r>
            <a:r>
              <a:rPr lang="en-US" dirty="0"/>
              <a:t>goals etc</a:t>
            </a:r>
            <a:r>
              <a:rPr lang="en-US" dirty="0" smtClean="0"/>
              <a:t>.)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cs typeface="Source Sans Pro"/>
              </a:rPr>
              <a:t>Manages schedule of briefings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64704" y="1271310"/>
            <a:ext cx="1925054" cy="954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latin typeface="Source Sans Pro"/>
                <a:cs typeface="Source Sans Pro"/>
              </a:rPr>
              <a:t>Use </a:t>
            </a:r>
            <a:r>
              <a:rPr lang="en-US" i="1" dirty="0" smtClean="0">
                <a:latin typeface="Source Sans Pro"/>
                <a:cs typeface="Source Sans Pro"/>
                <a:hlinkClick r:id="rId3"/>
              </a:rPr>
              <a:t>rds-whois2-staff@icann.org</a:t>
            </a:r>
            <a:r>
              <a:rPr lang="en-US" i="1" dirty="0" smtClean="0">
                <a:latin typeface="Source Sans Pro"/>
                <a:cs typeface="Source Sans Pro"/>
              </a:rPr>
              <a:t> for any questions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1263" y="5447111"/>
            <a:ext cx="593021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i="1" dirty="0" smtClean="0">
                <a:cs typeface="Source Sans Pro"/>
              </a:rPr>
              <a:t>*SMART: Specific, Measurable, Achievable, Realistic, </a:t>
            </a:r>
            <a:r>
              <a:rPr lang="en-US" sz="1600" i="1" dirty="0" err="1" smtClean="0">
                <a:cs typeface="Source Sans Pro"/>
              </a:rPr>
              <a:t>Timebound</a:t>
            </a:r>
            <a:r>
              <a:rPr lang="en-US" sz="1600" i="1" dirty="0" smtClean="0">
                <a:cs typeface="Source Sans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885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Briefings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1105" y="1306097"/>
            <a:ext cx="8169442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Many ICANN SMEs are </a:t>
            </a:r>
            <a:r>
              <a:rPr lang="en-US" dirty="0"/>
              <a:t>responsible for implementation of various </a:t>
            </a:r>
            <a:r>
              <a:rPr lang="en-US" dirty="0" smtClean="0"/>
              <a:t>recommendations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Cross departmental effort to collect information (GDD, OCTO, compliance, etc.)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Review Team using Tools &amp; Templates and setting quality standards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Consistency of quality throughout documents is key</a:t>
            </a:r>
          </a:p>
          <a:p>
            <a:pPr marL="285750" indent="-285750">
              <a:buFont typeface="Arial" charset="0"/>
              <a:buChar char="•"/>
            </a:pPr>
            <a:endParaRPr lang="en-US" b="1" dirty="0"/>
          </a:p>
          <a:p>
            <a:r>
              <a:rPr lang="en-US" b="1" dirty="0" smtClean="0">
                <a:solidFill>
                  <a:srgbClr val="FF0000"/>
                </a:solidFill>
              </a:rPr>
              <a:t>Time-consuming effort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Establishing calendar of briefings accordingly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Tracking tool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105" y="4824663"/>
            <a:ext cx="816944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Implementation reports available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on your background materials page: </a:t>
            </a:r>
            <a:r>
              <a:rPr lang="en-US" b="1" dirty="0">
                <a:latin typeface="Calibri" charset="0"/>
                <a:ea typeface="Calibri" charset="0"/>
                <a:cs typeface="Calibri" charset="0"/>
                <a:hlinkClick r:id="rId2"/>
              </a:rPr>
              <a:t>https://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  <a:hlinkClick r:id="rId2"/>
              </a:rPr>
              <a:t>community.icann.org/display/WHO/Background+Materials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72710246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</TotalTime>
  <Words>529</Words>
  <Application>Microsoft Macintosh PowerPoint</Application>
  <PresentationFormat>On-screen Show (4:3)</PresentationFormat>
  <Paragraphs>85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ＭＳ Ｐゴシック</vt:lpstr>
      <vt:lpstr>Segoe UI</vt:lpstr>
      <vt:lpstr>Source Sans Pro</vt:lpstr>
      <vt:lpstr>Source Sans Pro Light</vt:lpstr>
      <vt:lpstr>Wingdings</vt:lpstr>
      <vt:lpstr>Arial</vt:lpstr>
      <vt:lpstr>ICANNPPT_Arial_4x3_June 2017_potx</vt:lpstr>
      <vt:lpstr>RDS-WHOIS2-RT Plenary Call #5</vt:lpstr>
      <vt:lpstr>RDS/WHOIS2-RT Leadership Agenda </vt:lpstr>
      <vt:lpstr>Interim Leadership Responsibilities</vt:lpstr>
      <vt:lpstr>Interim Leadership Responsibilities</vt:lpstr>
      <vt:lpstr>Face-to-Face Meeting: October 2-3, 2017</vt:lpstr>
      <vt:lpstr>Face-to-Face Meeting #1 – October 2-3, 2017</vt:lpstr>
      <vt:lpstr>Implementation Briefings</vt:lpstr>
      <vt:lpstr>Implementation Briefings - Your Go-To-Person</vt:lpstr>
      <vt:lpstr>Implementation Briefings</vt:lpstr>
      <vt:lpstr>Implementation Briefings - Suggested Process</vt:lpstr>
      <vt:lpstr>Tentative Timeline of Briefings</vt:lpstr>
      <vt:lpstr>Terms of Reference</vt:lpstr>
      <vt:lpstr>Scope Discussion</vt:lpstr>
      <vt:lpstr>A.O.B.</vt:lpstr>
      <vt:lpstr>Confirm Decisions Reached and Action Items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(150 character limit)</dc:title>
  <dc:creator>Julio Polito</dc:creator>
  <cp:lastModifiedBy>jean-Baptiste Deroulez</cp:lastModifiedBy>
  <cp:revision>85</cp:revision>
  <cp:lastPrinted>2017-08-14T17:43:01Z</cp:lastPrinted>
  <dcterms:created xsi:type="dcterms:W3CDTF">2017-05-30T19:34:16Z</dcterms:created>
  <dcterms:modified xsi:type="dcterms:W3CDTF">2017-08-16T14:05:51Z</dcterms:modified>
</cp:coreProperties>
</file>