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537" r:id="rId2"/>
    <p:sldId id="381" r:id="rId3"/>
    <p:sldId id="538" r:id="rId4"/>
    <p:sldId id="540" r:id="rId5"/>
    <p:sldId id="539" r:id="rId6"/>
    <p:sldId id="541" r:id="rId7"/>
    <p:sldId id="543" r:id="rId8"/>
    <p:sldId id="54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Howell" initials="MH" lastIdx="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EDEDE"/>
    <a:srgbClr val="002B49"/>
    <a:srgbClr val="9C240F"/>
    <a:srgbClr val="CB460F"/>
    <a:srgbClr val="FA5B36"/>
    <a:srgbClr val="0E4B91"/>
    <a:srgbClr val="18548A"/>
    <a:srgbClr val="15538C"/>
    <a:srgbClr val="0B2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28" autoAdjust="0"/>
    <p:restoredTop sz="95833" autoAdjust="0"/>
  </p:normalViewPr>
  <p:slideViewPr>
    <p:cSldViewPr snapToGrid="0" snapToObjects="1">
      <p:cViewPr varScale="1">
        <p:scale>
          <a:sx n="107" d="100"/>
          <a:sy n="107" d="100"/>
        </p:scale>
        <p:origin x="416" y="168"/>
      </p:cViewPr>
      <p:guideLst>
        <p:guide orient="horz" pos="14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894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commentAuthors" Target="commentAuthors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t>11/13/17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7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7.emf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7.emf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7.emf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7.emf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7.emf"/></Relationships>
</file>

<file path=ppt/slideLayouts/_rels/slideLayout47.xml.rels><?xml version="1.0" encoding="UTF-8" standalone="yes"?>
<Relationships xmlns="http://schemas.openxmlformats.org/package/2006/relationships"><Relationship Id="rId9" Type="http://schemas.openxmlformats.org/officeDocument/2006/relationships/hyperlink" Target="https://twitter.com/icann" TargetMode="External"/><Relationship Id="rId20" Type="http://schemas.openxmlformats.org/officeDocument/2006/relationships/hyperlink" Target="https://www.slideshare.net/icannpresentations" TargetMode="External"/><Relationship Id="rId10" Type="http://schemas.openxmlformats.org/officeDocument/2006/relationships/hyperlink" Target="twitter.com/icann" TargetMode="External"/><Relationship Id="rId11" Type="http://schemas.openxmlformats.org/officeDocument/2006/relationships/image" Target="../media/image22.png"/><Relationship Id="rId12" Type="http://schemas.openxmlformats.org/officeDocument/2006/relationships/hyperlink" Target="http://www.facebook.com/icannorg" TargetMode="External"/><Relationship Id="rId13" Type="http://schemas.openxmlformats.org/officeDocument/2006/relationships/hyperlink" Target="facebook.com/icannorg" TargetMode="External"/><Relationship Id="rId14" Type="http://schemas.openxmlformats.org/officeDocument/2006/relationships/image" Target="../media/image23.png"/><Relationship Id="rId15" Type="http://schemas.openxmlformats.org/officeDocument/2006/relationships/hyperlink" Target="youtube.com/user/ICANNnews" TargetMode="External"/><Relationship Id="rId16" Type="http://schemas.openxmlformats.org/officeDocument/2006/relationships/image" Target="../media/image24.png"/><Relationship Id="rId17" Type="http://schemas.openxmlformats.org/officeDocument/2006/relationships/hyperlink" Target="http://www.youtube.com/icannnews" TargetMode="External"/><Relationship Id="rId18" Type="http://schemas.openxmlformats.org/officeDocument/2006/relationships/hyperlink" Target="https://soundcloud.com/icann" TargetMode="External"/><Relationship Id="rId19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emf"/><Relationship Id="rId3" Type="http://schemas.openxmlformats.org/officeDocument/2006/relationships/hyperlink" Target="http://www.flickr.com/photos/icann" TargetMode="External"/><Relationship Id="rId4" Type="http://schemas.openxmlformats.org/officeDocument/2006/relationships/hyperlink" Target="flickr.com/photos/icann" TargetMode="External"/><Relationship Id="rId5" Type="http://schemas.openxmlformats.org/officeDocument/2006/relationships/image" Target="../media/image20.png"/><Relationship Id="rId6" Type="http://schemas.openxmlformats.org/officeDocument/2006/relationships/hyperlink" Target="https://www.linkedin.com/company/icann" TargetMode="External"/><Relationship Id="rId7" Type="http://schemas.openxmlformats.org/officeDocument/2006/relationships/hyperlink" Target="linkedin.com/company/icann" TargetMode="External"/><Relationship Id="rId8" Type="http://schemas.openxmlformats.org/officeDocument/2006/relationships/image" Target="../media/image21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emf"/><Relationship Id="rId3" Type="http://schemas.openxmlformats.org/officeDocument/2006/relationships/image" Target="../media/image27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609600" y="1470212"/>
            <a:ext cx="7907338" cy="457181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>
                <a:solidFill>
                  <a:srgbClr val="000000"/>
                </a:solidFill>
              </a:defRPr>
            </a:lvl1pPr>
            <a:lvl2pPr marL="798513" indent="-341313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>
                <a:solidFill>
                  <a:srgbClr val="000000"/>
                </a:solidFill>
              </a:defRPr>
            </a:lvl2pPr>
            <a:lvl3pPr marL="1255713" indent="-341313"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9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Place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</p:txBody>
      </p:sp>
    </p:spTree>
    <p:extLst>
      <p:ext uri="{BB962C8B-B14F-4D97-AF65-F5344CB8AC3E}">
        <p14:creationId xmlns:p14="http://schemas.microsoft.com/office/powerpoint/2010/main" val="72130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34" name="Oval 3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2422" y="749729"/>
            <a:ext cx="9144000" cy="534670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69000">
                <a:schemeClr val="tx2">
                  <a:lumMod val="20000"/>
                  <a:lumOff val="80000"/>
                  <a:alpha val="62000"/>
                </a:schemeClr>
              </a:gs>
              <a:gs pos="24000">
                <a:schemeClr val="tx2">
                  <a:lumMod val="20000"/>
                  <a:lumOff val="80000"/>
                  <a:alpha val="4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 userDrawn="1"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537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34" name="Oval 3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 userDrawn="1"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697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" y="608083"/>
            <a:ext cx="9141417" cy="57191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407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24754"/>
            <a:ext cx="7932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083083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33718"/>
            <a:ext cx="7932000" cy="1759349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94869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88894"/>
            <a:ext cx="7932000" cy="180417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7577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33417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58599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70966"/>
            <a:ext cx="7932000" cy="1822102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384463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49883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6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6" y="3562904"/>
            <a:ext cx="8119206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6" y="4252817"/>
            <a:ext cx="8119206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6" y="4553317"/>
            <a:ext cx="8119206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6999" y="5507609"/>
            <a:ext cx="1189827" cy="9492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6" y="2854692"/>
            <a:ext cx="8119206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2648024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613000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3871189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2623942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6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5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933220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666325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988230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382714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152553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0387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89108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4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3" y="3562904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3" y="4252817"/>
            <a:ext cx="811987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3" y="4544352"/>
            <a:ext cx="811987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92" y="5512926"/>
            <a:ext cx="1193800" cy="952500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3" y="2854692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34251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521157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44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9617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1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4087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9043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74116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2115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00979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9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0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81103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1667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8387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76" y="4878249"/>
            <a:ext cx="1189829" cy="949200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016674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9674781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5517843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112139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573882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0150208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1224312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238687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313656" y="685224"/>
            <a:ext cx="6830343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4" name="Text Placeholder 32"/>
          <p:cNvSpPr txBox="1">
            <a:spLocks/>
          </p:cNvSpPr>
          <p:nvPr userDrawn="1"/>
        </p:nvSpPr>
        <p:spPr bwMode="auto">
          <a:xfrm>
            <a:off x="2543489" y="1552703"/>
            <a:ext cx="660050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2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5" name="Text Placeholder 33"/>
          <p:cNvSpPr txBox="1">
            <a:spLocks/>
          </p:cNvSpPr>
          <p:nvPr userDrawn="1"/>
        </p:nvSpPr>
        <p:spPr bwMode="auto">
          <a:xfrm>
            <a:off x="2543489" y="1049144"/>
            <a:ext cx="5230690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 dirty="0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" y="685224"/>
            <a:ext cx="2232955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pic>
        <p:nvPicPr>
          <p:cNvPr id="7" name="Picture 6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82" y="871077"/>
            <a:ext cx="1962493" cy="1523172"/>
          </a:xfrm>
          <a:prstGeom prst="rect">
            <a:avLst/>
          </a:prstGeom>
        </p:spPr>
      </p:pic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2543489" y="1865312"/>
            <a:ext cx="5973449" cy="3465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</a:lstStyle>
          <a:p>
            <a:pPr lvl="0"/>
            <a:r>
              <a:rPr lang="en-US" dirty="0"/>
              <a:t>Email: email</a:t>
            </a:r>
          </a:p>
        </p:txBody>
      </p:sp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2543489" y="4228306"/>
            <a:ext cx="3416667" cy="365760"/>
            <a:chOff x="5325979" y="4715893"/>
            <a:chExt cx="3416667" cy="365760"/>
          </a:xfrm>
        </p:grpSpPr>
        <p:sp>
          <p:nvSpPr>
            <p:cNvPr id="33" name="Text Placeholder 32"/>
            <p:cNvSpPr txBox="1">
              <a:spLocks/>
            </p:cNvSpPr>
            <p:nvPr/>
          </p:nvSpPr>
          <p:spPr>
            <a:xfrm>
              <a:off x="5793339" y="4734885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flickr.com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4" name="Picture 33" descr="1420947842_social_style_3_flikr-128.png">
              <a:hlinkClick r:id="rId4" action="ppaction://hlinkfile"/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4715893"/>
              <a:ext cx="365760" cy="365760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 userDrawn="1"/>
        </p:nvGrpSpPr>
        <p:grpSpPr>
          <a:xfrm>
            <a:off x="2543489" y="4726326"/>
            <a:ext cx="3636602" cy="365760"/>
            <a:chOff x="1235726" y="5571713"/>
            <a:chExt cx="3636602" cy="365760"/>
          </a:xfrm>
        </p:grpSpPr>
        <p:sp>
          <p:nvSpPr>
            <p:cNvPr id="36" name="Text Placeholder 32"/>
            <p:cNvSpPr txBox="1">
              <a:spLocks/>
            </p:cNvSpPr>
            <p:nvPr/>
          </p:nvSpPr>
          <p:spPr>
            <a:xfrm>
              <a:off x="1703086" y="5592033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linkedin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/company/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7" name="Picture 36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5571713"/>
              <a:ext cx="365760" cy="365760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 userDrawn="1"/>
        </p:nvGrpSpPr>
        <p:grpSpPr>
          <a:xfrm>
            <a:off x="2543489" y="2734246"/>
            <a:ext cx="2809587" cy="365760"/>
            <a:chOff x="1235726" y="3073176"/>
            <a:chExt cx="2809587" cy="365760"/>
          </a:xfrm>
        </p:grpSpPr>
        <p:sp>
          <p:nvSpPr>
            <p:cNvPr id="39" name="Text Placeholder 32"/>
            <p:cNvSpPr txBox="1">
              <a:spLocks/>
            </p:cNvSpPr>
            <p:nvPr/>
          </p:nvSpPr>
          <p:spPr>
            <a:xfrm>
              <a:off x="1703087" y="3093496"/>
              <a:ext cx="2342226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@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0" name="Picture 39" descr="1420948433_social_style_3_twiter-128.png">
              <a:hlinkClick r:id="rId10" action="ppaction://hlinkfile"/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 userDrawn="1"/>
        </p:nvGrpSpPr>
        <p:grpSpPr>
          <a:xfrm>
            <a:off x="2543489" y="3232266"/>
            <a:ext cx="3730320" cy="365760"/>
            <a:chOff x="1235727" y="3892739"/>
            <a:chExt cx="3730320" cy="365760"/>
          </a:xfrm>
        </p:grpSpPr>
        <p:sp>
          <p:nvSpPr>
            <p:cNvPr id="42" name="Text Placeholder 32"/>
            <p:cNvSpPr txBox="1">
              <a:spLocks/>
            </p:cNvSpPr>
            <p:nvPr/>
          </p:nvSpPr>
          <p:spPr>
            <a:xfrm>
              <a:off x="1703086" y="3913059"/>
              <a:ext cx="3262961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facebook.com/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icannorg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 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3" name="Picture 42" descr="1420948141_social_style_3_facebook-128.png">
              <a:hlinkClick r:id="rId13" action="ppaction://hlinkfile"/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7" y="3892739"/>
              <a:ext cx="365760" cy="365760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 userDrawn="1"/>
        </p:nvGrpSpPr>
        <p:grpSpPr>
          <a:xfrm>
            <a:off x="2543489" y="3730286"/>
            <a:ext cx="3636602" cy="365760"/>
            <a:chOff x="1235726" y="4721075"/>
            <a:chExt cx="3636602" cy="365760"/>
          </a:xfrm>
        </p:grpSpPr>
        <p:pic>
          <p:nvPicPr>
            <p:cNvPr id="45" name="Picture 44" descr="1420948149_social_style_3_youtube-128.png">
              <a:hlinkClick r:id="rId15" action="ppaction://hlinkfile"/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4721075"/>
              <a:ext cx="365760" cy="365760"/>
            </a:xfrm>
            <a:prstGeom prst="rect">
              <a:avLst/>
            </a:prstGeom>
          </p:spPr>
        </p:pic>
        <p:sp>
          <p:nvSpPr>
            <p:cNvPr id="46" name="Text Placeholder 32"/>
            <p:cNvSpPr txBox="1">
              <a:spLocks/>
            </p:cNvSpPr>
            <p:nvPr/>
          </p:nvSpPr>
          <p:spPr>
            <a:xfrm>
              <a:off x="1703086" y="4734885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youtube.com/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icannnews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</p:grpSp>
      <p:grpSp>
        <p:nvGrpSpPr>
          <p:cNvPr id="47" name="Group 46"/>
          <p:cNvGrpSpPr/>
          <p:nvPr userDrawn="1"/>
        </p:nvGrpSpPr>
        <p:grpSpPr>
          <a:xfrm>
            <a:off x="2543489" y="5722367"/>
            <a:ext cx="2586167" cy="365760"/>
            <a:chOff x="5325979" y="3073176"/>
            <a:chExt cx="2586167" cy="365760"/>
          </a:xfrm>
        </p:grpSpPr>
        <p:sp>
          <p:nvSpPr>
            <p:cNvPr id="48" name="Text Placeholder 32"/>
            <p:cNvSpPr txBox="1">
              <a:spLocks/>
            </p:cNvSpPr>
            <p:nvPr/>
          </p:nvSpPr>
          <p:spPr>
            <a:xfrm>
              <a:off x="5793339" y="3093496"/>
              <a:ext cx="21188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soundcloud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 userDrawn="1"/>
        </p:nvGrpSpPr>
        <p:grpSpPr>
          <a:xfrm>
            <a:off x="2543489" y="5224346"/>
            <a:ext cx="3416667" cy="365760"/>
            <a:chOff x="5325979" y="5571713"/>
            <a:chExt cx="3416667" cy="365760"/>
          </a:xfrm>
        </p:grpSpPr>
        <p:sp>
          <p:nvSpPr>
            <p:cNvPr id="51" name="Text Placeholder 32"/>
            <p:cNvSpPr txBox="1">
              <a:spLocks/>
            </p:cNvSpPr>
            <p:nvPr/>
          </p:nvSpPr>
          <p:spPr>
            <a:xfrm>
              <a:off x="5793339" y="5592033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slideshare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icannpresentations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52" name="Picture 51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5571713"/>
              <a:ext cx="365760" cy="365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86962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age with ICAN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32"/>
          <p:cNvSpPr txBox="1">
            <a:spLocks/>
          </p:cNvSpPr>
          <p:nvPr userDrawn="1"/>
        </p:nvSpPr>
        <p:spPr bwMode="auto">
          <a:xfrm>
            <a:off x="2191310" y="2425013"/>
            <a:ext cx="6330715" cy="34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5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15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15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31" name="Text Placeholder 33"/>
          <p:cNvSpPr txBox="1">
            <a:spLocks/>
          </p:cNvSpPr>
          <p:nvPr userDrawn="1"/>
        </p:nvSpPr>
        <p:spPr bwMode="auto">
          <a:xfrm>
            <a:off x="374212" y="862601"/>
            <a:ext cx="7403218" cy="3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AU" sz="2700" b="1" dirty="0">
              <a:solidFill>
                <a:schemeClr val="bg1"/>
              </a:solidFill>
              <a:latin typeface="+mn-lt"/>
              <a:ea typeface="Segoe UI" charset="0"/>
              <a:cs typeface="Arial"/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34" name="Straight Connector 3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799" y="1039938"/>
            <a:ext cx="4287549" cy="760694"/>
          </a:xfrm>
          <a:prstGeom prst="rect">
            <a:avLst/>
          </a:prstGeom>
        </p:spPr>
      </p:pic>
      <p:sp>
        <p:nvSpPr>
          <p:cNvPr id="37" name="Oval 36"/>
          <p:cNvSpPr/>
          <p:nvPr userDrawn="1"/>
        </p:nvSpPr>
        <p:spPr>
          <a:xfrm>
            <a:off x="1811695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0" y="6320453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1878697" y="6320453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8610117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 userDrawn="1"/>
        </p:nvSpPr>
        <p:spPr>
          <a:xfrm flipH="1">
            <a:off x="8610117" y="219667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2" name="Straight Connector 41"/>
          <p:cNvCxnSpPr>
            <a:endCxn id="43" idx="0"/>
          </p:cNvCxnSpPr>
          <p:nvPr userDrawn="1"/>
        </p:nvCxnSpPr>
        <p:spPr>
          <a:xfrm flipV="1">
            <a:off x="1834554" y="2281331"/>
            <a:ext cx="0" cy="399740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 userDrawn="1"/>
        </p:nvSpPr>
        <p:spPr>
          <a:xfrm rot="16200000">
            <a:off x="1834554" y="2220449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 flipH="1">
            <a:off x="1895439" y="2220449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>
            <a:off x="8686803" y="6320453"/>
            <a:ext cx="45719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8678063" y="2219538"/>
            <a:ext cx="46593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72578" y="2842544"/>
            <a:ext cx="3149229" cy="3236708"/>
          </a:xfrm>
          <a:prstGeom prst="rect">
            <a:avLst/>
          </a:prstGeom>
        </p:spPr>
      </p:pic>
      <p:sp>
        <p:nvSpPr>
          <p:cNvPr id="2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8856010" cy="531346"/>
          </a:xfrm>
          <a:prstGeom prst="rect">
            <a:avLst/>
          </a:prstGeom>
        </p:spPr>
        <p:txBody>
          <a:bodyPr lIns="0" rIns="0"/>
          <a:lstStyle>
            <a:lvl1pPr>
              <a:defRPr lang="en-US" smtClean="0">
                <a:solidFill>
                  <a:schemeClr val="bg1"/>
                </a:solidFill>
                <a:ea typeface="Segoe U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Engage with ICANN – </a:t>
            </a:r>
            <a:r>
              <a:rPr lang="en-US" dirty="0">
                <a:solidFill>
                  <a:schemeClr val="bg1"/>
                </a:solidFill>
                <a:latin typeface="+mn-lt"/>
                <a:ea typeface="Segoe UI" charset="0"/>
              </a:rPr>
              <a:t>Thank You and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502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Deco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 userDrawn="1"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 userDrawn="1"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8105" y="4878249"/>
            <a:ext cx="1193800" cy="952500"/>
          </a:xfrm>
          <a:prstGeom prst="rect">
            <a:avLst/>
          </a:prstGeom>
        </p:spPr>
      </p:pic>
      <p:sp>
        <p:nvSpPr>
          <p:cNvPr id="2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62034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8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8288" y="615707"/>
            <a:ext cx="9180576" cy="5705856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47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No Header/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82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29943"/>
            <a:ext cx="9144000" cy="528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23477"/>
            <a:ext cx="4598988" cy="568767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30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6" Type="http://schemas.openxmlformats.org/officeDocument/2006/relationships/slideLayout" Target="../slideLayouts/slideLayout46.xml"/><Relationship Id="rId47" Type="http://schemas.openxmlformats.org/officeDocument/2006/relationships/slideLayout" Target="../slideLayouts/slideLayout47.xml"/><Relationship Id="rId48" Type="http://schemas.openxmlformats.org/officeDocument/2006/relationships/slideLayout" Target="../slideLayouts/slideLayout48.xml"/><Relationship Id="rId49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5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4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44.xml"/><Relationship Id="rId45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0"/>
          <a:stretch>
            <a:fillRect/>
          </a:stretch>
        </p:blipFill>
        <p:spPr>
          <a:xfrm>
            <a:off x="237744" y="6460580"/>
            <a:ext cx="368520" cy="293992"/>
          </a:xfrm>
          <a:prstGeom prst="rect">
            <a:avLst/>
          </a:prstGeom>
        </p:spPr>
      </p:pic>
      <p:sp>
        <p:nvSpPr>
          <p:cNvPr id="15" name="Oval 14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2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71" r:id="rId3"/>
    <p:sldLayoutId id="2147483672" r:id="rId4"/>
    <p:sldLayoutId id="2147483649" r:id="rId5"/>
    <p:sldLayoutId id="2147483673" r:id="rId6"/>
    <p:sldLayoutId id="2147483751" r:id="rId7"/>
    <p:sldLayoutId id="2147483752" r:id="rId8"/>
    <p:sldLayoutId id="2147483715" r:id="rId9"/>
    <p:sldLayoutId id="2147483660" r:id="rId10"/>
    <p:sldLayoutId id="2147483676" r:id="rId11"/>
    <p:sldLayoutId id="2147483675" r:id="rId12"/>
    <p:sldLayoutId id="2147483651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655" r:id="rId19"/>
    <p:sldLayoutId id="2147483718" r:id="rId20"/>
    <p:sldLayoutId id="2147483719" r:id="rId21"/>
    <p:sldLayoutId id="2147483753" r:id="rId22"/>
    <p:sldLayoutId id="2147483679" r:id="rId23"/>
    <p:sldLayoutId id="2147483727" r:id="rId24"/>
    <p:sldLayoutId id="2147483728" r:id="rId25"/>
    <p:sldLayoutId id="2147483730" r:id="rId26"/>
    <p:sldLayoutId id="2147483731" r:id="rId27"/>
    <p:sldLayoutId id="2147483732" r:id="rId28"/>
    <p:sldLayoutId id="2147483729" r:id="rId29"/>
    <p:sldLayoutId id="2147483734" r:id="rId30"/>
    <p:sldLayoutId id="2147483688" r:id="rId31"/>
    <p:sldLayoutId id="2147483743" r:id="rId32"/>
    <p:sldLayoutId id="2147483744" r:id="rId33"/>
    <p:sldLayoutId id="2147483745" r:id="rId34"/>
    <p:sldLayoutId id="2147483746" r:id="rId35"/>
    <p:sldLayoutId id="2147483747" r:id="rId36"/>
    <p:sldLayoutId id="2147483748" r:id="rId37"/>
    <p:sldLayoutId id="2147483750" r:id="rId38"/>
    <p:sldLayoutId id="2147483687" r:id="rId39"/>
    <p:sldLayoutId id="2147483735" r:id="rId40"/>
    <p:sldLayoutId id="2147483736" r:id="rId41"/>
    <p:sldLayoutId id="2147483737" r:id="rId42"/>
    <p:sldLayoutId id="2147483738" r:id="rId43"/>
    <p:sldLayoutId id="2147483739" r:id="rId44"/>
    <p:sldLayoutId id="2147483740" r:id="rId45"/>
    <p:sldLayoutId id="2147483742" r:id="rId46"/>
    <p:sldLayoutId id="2147483755" r:id="rId47"/>
    <p:sldLayoutId id="2147483717" r:id="rId48"/>
  </p:sldLayoutIdLst>
  <p:hf hdr="0"/>
  <p:txStyles>
    <p:titleStyle>
      <a:lvl1pPr marL="0" indent="0" algn="l" defTabSz="457200" rtl="0" eaLnBrk="1" latinLnBrk="0" hangingPunct="1">
        <a:spcBef>
          <a:spcPct val="0"/>
        </a:spcBef>
        <a:buNone/>
        <a:defRPr lang="en-US" sz="2800" b="1" i="0" kern="1200" baseline="0" smtClean="0">
          <a:solidFill>
            <a:schemeClr val="accent6">
              <a:lumMod val="50000"/>
            </a:schemeClr>
          </a:solidFill>
          <a:effectLst/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365" userDrawn="1">
          <p15:clr>
            <a:srgbClr val="F26B43"/>
          </p15:clr>
        </p15:guide>
        <p15:guide id="4" pos="384" userDrawn="1">
          <p15:clr>
            <a:srgbClr val="F26B43"/>
          </p15:clr>
        </p15:guide>
        <p15:guide id="5" pos="260" userDrawn="1">
          <p15:clr>
            <a:srgbClr val="F26B43"/>
          </p15:clr>
        </p15:guide>
        <p15:guide id="6" orient="horz" pos="384" userDrawn="1">
          <p15:clr>
            <a:srgbClr val="F26B43"/>
          </p15:clr>
        </p15:guide>
        <p15:guide id="7" orient="horz" pos="3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mm.icann.org/pipermail/rds-whois2-rt-leadership_staff/attachments/20171110/ea444b34/RDS-WHOIS2-RTWorkPlanv4-0001.xlsx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NULL" TargetMode="External"/><Relationship Id="rId3" Type="http://schemas.openxmlformats.org/officeDocument/2006/relationships/hyperlink" Target="NUL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mm.icann.org/pipermail/rds-whois2-rt-leadership_staff/attachments/20171110/ea444b34/attachment-0002.mht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727" y="0"/>
            <a:ext cx="6526343" cy="3182587"/>
          </a:xfrm>
        </p:spPr>
        <p:txBody>
          <a:bodyPr/>
          <a:lstStyle/>
          <a:p>
            <a:r>
              <a:rPr lang="en-US" dirty="0" smtClean="0"/>
              <a:t>RDS-WHOIS2 RT Leadership Call #10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13 November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717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80517" y="971448"/>
            <a:ext cx="7907338" cy="4571813"/>
          </a:xfrm>
        </p:spPr>
        <p:txBody>
          <a:bodyPr/>
          <a:lstStyle/>
          <a:p>
            <a:r>
              <a:rPr lang="en-US" dirty="0" smtClean="0"/>
              <a:t>Subgroups – Next Steps</a:t>
            </a:r>
          </a:p>
          <a:p>
            <a:r>
              <a:rPr lang="en-US" dirty="0" smtClean="0"/>
              <a:t>Work Plan</a:t>
            </a:r>
          </a:p>
          <a:p>
            <a:r>
              <a:rPr lang="en-US" dirty="0" smtClean="0"/>
              <a:t>Scope</a:t>
            </a:r>
          </a:p>
          <a:p>
            <a:r>
              <a:rPr lang="en-US" dirty="0" smtClean="0"/>
              <a:t>Terms of Reference </a:t>
            </a:r>
            <a:endParaRPr lang="en-US" dirty="0"/>
          </a:p>
          <a:p>
            <a:r>
              <a:rPr lang="en-US" dirty="0" smtClean="0"/>
              <a:t>Scheduling </a:t>
            </a:r>
          </a:p>
          <a:p>
            <a:r>
              <a:rPr lang="en-US" dirty="0" smtClean="0"/>
              <a:t>Draft plenary agenda</a:t>
            </a:r>
          </a:p>
          <a:p>
            <a:r>
              <a:rPr lang="en-US" dirty="0" smtClean="0"/>
              <a:t>A.O.B.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687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Subgroups - Next Steps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4243449"/>
            <a:ext cx="8646951" cy="947511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98513" indent="-341313" algn="l" defTabSz="457200" rtl="0" eaLnBrk="1" latinLnBrk="0" hangingPunct="1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457200" rtl="0" eaLnBrk="1" latinLnBrk="0" hangingPunct="1"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600" dirty="0" smtClean="0"/>
              <a:t>Determine rapporteur for each group (Susan’s suggestion: all RT members must be rapporteur for at least 1 group)  </a:t>
            </a:r>
          </a:p>
          <a:p>
            <a:pPr lvl="1"/>
            <a:r>
              <a:rPr lang="en-US" sz="1600" dirty="0" smtClean="0"/>
              <a:t>Planning document (completed by Dec 5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?) </a:t>
            </a:r>
          </a:p>
          <a:p>
            <a:pPr lvl="2"/>
            <a:r>
              <a:rPr lang="en-US" sz="1600" dirty="0" smtClean="0"/>
              <a:t>Subgroup report </a:t>
            </a:r>
          </a:p>
          <a:p>
            <a:pPr lvl="1"/>
            <a:r>
              <a:rPr lang="en-US" sz="1600" dirty="0" smtClean="0"/>
              <a:t>Intro email to list (wiki page, mailing-list + suggested next steps) </a:t>
            </a:r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endParaRPr lang="en-US" sz="1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935"/>
            <a:ext cx="9192479" cy="300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73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4903" y="0"/>
            <a:ext cx="8012951" cy="450663"/>
          </a:xfrm>
        </p:spPr>
        <p:txBody>
          <a:bodyPr/>
          <a:lstStyle/>
          <a:p>
            <a:r>
              <a:rPr lang="en-US" dirty="0" smtClean="0"/>
              <a:t>Work Plan 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74903" y="1173329"/>
            <a:ext cx="8272048" cy="4571813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latinLnBrk="0" hangingPunct="1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98513" indent="-341313" algn="l" defTabSz="457200" rtl="0" eaLnBrk="1" latinLnBrk="0" hangingPunct="1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457200" rtl="0" eaLnBrk="1" latinLnBrk="0" hangingPunct="1"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9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600" dirty="0"/>
              <a:t>LINK: </a:t>
            </a:r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mm.icann.org/pipermail/rds-whois2-rt-leadership_staff/attachments/20171110/ea444b34/RDS-WHOIS2-RTWorkPlanv4-0001.xlsx</a:t>
            </a:r>
            <a:r>
              <a:rPr lang="en-US" sz="1600" dirty="0" smtClean="0"/>
              <a:t> </a:t>
            </a:r>
          </a:p>
          <a:p>
            <a:pPr lvl="1"/>
            <a:r>
              <a:rPr lang="en-US" sz="1600" dirty="0" smtClean="0"/>
              <a:t>“Living </a:t>
            </a:r>
            <a:r>
              <a:rPr lang="en-US" sz="1600" dirty="0"/>
              <a:t>document” </a:t>
            </a:r>
            <a:r>
              <a:rPr lang="en-US" sz="1600" dirty="0" smtClean="0"/>
              <a:t>will </a:t>
            </a:r>
            <a:r>
              <a:rPr lang="en-US" sz="1600" dirty="0"/>
              <a:t>be adjusted as work </a:t>
            </a:r>
            <a:r>
              <a:rPr lang="en-US" sz="1600" dirty="0" smtClean="0"/>
              <a:t>progresses</a:t>
            </a:r>
          </a:p>
          <a:p>
            <a:pPr lvl="1"/>
            <a:r>
              <a:rPr lang="en-US" sz="1600" dirty="0" smtClean="0"/>
              <a:t>Work plan experts?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71704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	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74904" y="1039667"/>
            <a:ext cx="810407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dirty="0"/>
              <a:t>LINK: </a:t>
            </a:r>
            <a:r>
              <a:rPr lang="en-US" dirty="0">
                <a:hlinkClick r:id="rId2" invalidUrl="https://community.icann.org/download/attachments/64084100/Scope-and-Objectives-v12-draft-redline 13Nov2017.docx?version=1&amp;modificationDate=1510584105964&amp;api=v2"/>
              </a:rPr>
              <a:t>https://</a:t>
            </a:r>
            <a:r>
              <a:rPr lang="en-US" dirty="0" smtClean="0">
                <a:hlinkClick r:id="rId3" invalidUrl="https://community.icann.org/download/attachments/64084100/Scope-and-Objectives-v12-draft-redline 13Nov2017.docx?version=1&amp;modificationDate=1510584105964&amp;api=v2"/>
              </a:rPr>
              <a:t>community.icann.org/download/attachments/64084100/Scope-and-Objectives-v12-draft-redline%2013Nov2017.docx?version=1&amp;modificationDate=1510584105964&amp;api=v2</a:t>
            </a:r>
            <a:r>
              <a:rPr lang="en-US" dirty="0" smtClean="0"/>
              <a:t> </a:t>
            </a:r>
          </a:p>
          <a:p>
            <a:pPr marL="742950" lvl="1" indent="-285750">
              <a:buFont typeface="Courier New" charset="0"/>
              <a:buChar char="o"/>
            </a:pPr>
            <a:r>
              <a:rPr lang="en-US" dirty="0" smtClean="0"/>
              <a:t>Includes Erika and Alan’s suggested edits</a:t>
            </a:r>
          </a:p>
          <a:p>
            <a:pPr marL="285750" indent="-285750">
              <a:buFont typeface="Courier New" charset="0"/>
              <a:buChar char="o"/>
            </a:pPr>
            <a:endParaRPr lang="en-US" dirty="0"/>
          </a:p>
          <a:p>
            <a:pPr marL="285750" indent="-285750">
              <a:buFont typeface="Courier New" charset="0"/>
              <a:buChar char="o"/>
            </a:pPr>
            <a:r>
              <a:rPr lang="en-US" dirty="0" smtClean="0"/>
              <a:t>Will you be seeking formal approval on plenary call this week?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91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 of Reference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74904" y="1063417"/>
            <a:ext cx="81040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dirty="0" smtClean="0"/>
              <a:t>LINK to list of edits + most </a:t>
            </a:r>
            <a:r>
              <a:rPr lang="en-US" dirty="0"/>
              <a:t>recent draft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mm.icann.org/pipermail/rds-whois2-rt-leadership_staff/attachments/20171110/ea444b34/attachment-0002.mht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363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Draft Plenary Agenda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74904" y="766534"/>
            <a:ext cx="810407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1. Welcome, roll-call, </a:t>
            </a:r>
            <a:r>
              <a:rPr lang="en-US" sz="1600" dirty="0" err="1" smtClean="0"/>
              <a:t>SoI</a:t>
            </a:r>
            <a:r>
              <a:rPr lang="en-US" sz="1600" dirty="0" smtClean="0"/>
              <a:t> updates</a:t>
            </a:r>
          </a:p>
          <a:p>
            <a:r>
              <a:rPr lang="en-US" sz="1600" i="1" u="sng" dirty="0" smtClean="0"/>
              <a:t>Required action</a:t>
            </a:r>
            <a:r>
              <a:rPr lang="en-US" sz="1600" dirty="0" smtClean="0"/>
              <a:t>: Please return your duly signed and completed Conflict of Interest policy and Non-Disclosure Agreement to rds-whois2-staff@icann.org</a:t>
            </a:r>
          </a:p>
          <a:p>
            <a:endParaRPr lang="en-US" sz="1600" dirty="0"/>
          </a:p>
          <a:p>
            <a:r>
              <a:rPr lang="en-US" sz="1600" dirty="0" smtClean="0"/>
              <a:t>2 Subgroup kick-off &amp; next steps </a:t>
            </a:r>
          </a:p>
          <a:p>
            <a:r>
              <a:rPr lang="en-US" sz="1600" i="1" u="sng" dirty="0" smtClean="0"/>
              <a:t>Required action</a:t>
            </a:r>
            <a:r>
              <a:rPr lang="en-US" sz="1600" dirty="0" smtClean="0"/>
              <a:t>: Please identify the subgroup(s) for which you wish to be a Rapporteur.  </a:t>
            </a:r>
          </a:p>
          <a:p>
            <a:endParaRPr lang="en-US" sz="1600" dirty="0"/>
          </a:p>
          <a:p>
            <a:r>
              <a:rPr lang="en-US" sz="1600" dirty="0" smtClean="0"/>
              <a:t>4. Adopt scope of review</a:t>
            </a:r>
          </a:p>
          <a:p>
            <a:r>
              <a:rPr lang="en-US" sz="1600" i="1" u="sng" dirty="0" smtClean="0"/>
              <a:t>Required action: </a:t>
            </a:r>
            <a:r>
              <a:rPr lang="en-US" sz="1600" dirty="0" smtClean="0"/>
              <a:t>Review the scope table and flag any objections/concerns you may have. We will be taking a consensus call*. </a:t>
            </a:r>
          </a:p>
          <a:p>
            <a:endParaRPr lang="en-US" sz="1600" dirty="0" smtClean="0"/>
          </a:p>
          <a:p>
            <a:r>
              <a:rPr lang="en-US" sz="1600" dirty="0" smtClean="0"/>
              <a:t>5. Terms of Reference</a:t>
            </a:r>
          </a:p>
          <a:p>
            <a:r>
              <a:rPr lang="en-US" sz="1600" i="1" u="sng" dirty="0" smtClean="0"/>
              <a:t>Required action</a:t>
            </a:r>
            <a:r>
              <a:rPr lang="en-US" sz="1600" dirty="0" smtClean="0"/>
              <a:t>: Read through list of edits and Terms of Reference. Flag any concerns/objections you may have. Reminder: 24 Nov is RT deadline to send to Board.  </a:t>
            </a:r>
          </a:p>
          <a:p>
            <a:endParaRPr lang="en-US" sz="1600" dirty="0"/>
          </a:p>
          <a:p>
            <a:r>
              <a:rPr lang="en-US" sz="1600" dirty="0" smtClean="0"/>
              <a:t>5. Work plan </a:t>
            </a:r>
          </a:p>
          <a:p>
            <a:r>
              <a:rPr lang="en-US" sz="1600" i="1" u="sng" dirty="0" smtClean="0"/>
              <a:t>Required action</a:t>
            </a:r>
            <a:r>
              <a:rPr lang="en-US" sz="1600" dirty="0" smtClean="0"/>
              <a:t>: Review the work plan and share any concerns you may have. Consider whether you wish to volunteer for an in-depth analysis. </a:t>
            </a:r>
            <a:r>
              <a:rPr lang="en-US" sz="1600" dirty="0"/>
              <a:t>Reminder: 24 Nov is RT deadline to send to Board.  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6. A.O.B.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80612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203203"/>
          </a:xfrm>
        </p:spPr>
        <p:txBody>
          <a:bodyPr/>
          <a:lstStyle/>
          <a:p>
            <a:r>
              <a:rPr lang="en-US" dirty="0" smtClean="0"/>
              <a:t>A.O.B.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74904" y="1063417"/>
            <a:ext cx="81040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dirty="0" smtClean="0"/>
              <a:t>Implementation briefings – Answers to RDS-WHOIS2 Questions </a:t>
            </a:r>
          </a:p>
          <a:p>
            <a:pPr marL="285750" indent="-285750">
              <a:buFont typeface="Courier New" charset="0"/>
              <a:buChar char="o"/>
            </a:pPr>
            <a:endParaRPr lang="en-US" dirty="0"/>
          </a:p>
          <a:p>
            <a:pPr marL="285750" indent="-285750">
              <a:buFont typeface="Courier New" charset="0"/>
              <a:buChar char="o"/>
            </a:pPr>
            <a:r>
              <a:rPr lang="en-US" dirty="0" smtClean="0"/>
              <a:t>Fact Sheet</a:t>
            </a:r>
          </a:p>
          <a:p>
            <a:pPr marL="285750" indent="-285750">
              <a:buFont typeface="Courier New" charset="0"/>
              <a:buChar char="o"/>
            </a:pPr>
            <a:endParaRPr lang="en-US" dirty="0"/>
          </a:p>
          <a:p>
            <a:pPr marL="285750" indent="-285750">
              <a:buFont typeface="Courier New" charset="0"/>
              <a:buChar char="o"/>
            </a:pPr>
            <a:r>
              <a:rPr lang="en-US" dirty="0" smtClean="0"/>
              <a:t>Process for engaging contractors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918799"/>
      </p:ext>
    </p:extLst>
  </p:cSld>
  <p:clrMapOvr>
    <a:masterClrMapping/>
  </p:clrMapOvr>
</p:sld>
</file>

<file path=ppt/theme/theme1.xml><?xml version="1.0" encoding="utf-8"?>
<a:theme xmlns:a="http://schemas.openxmlformats.org/drawingml/2006/main" name="ICANNPPT_Arial_4x3_June 2017_potx">
  <a:themeElements>
    <a:clrScheme name="ICANN PPT Colors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cs typeface="Source Sans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CANN PPT Template 4x3 20170607 (2).potx" id="{F2E86674-818B-4AF6-B9A5-625A3A795F51}" vid="{F6BB203E-BAFC-494B-A50F-57F1DB9FFF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ICANN PPT Template 4x3 20170620</Template>
  <TotalTime>200</TotalTime>
  <Words>315</Words>
  <Application>Microsoft Macintosh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Calibri</vt:lpstr>
      <vt:lpstr>Courier New</vt:lpstr>
      <vt:lpstr>ＭＳ Ｐゴシック</vt:lpstr>
      <vt:lpstr>Segoe UI</vt:lpstr>
      <vt:lpstr>Wingdings</vt:lpstr>
      <vt:lpstr>Arial</vt:lpstr>
      <vt:lpstr>ICANNPPT_Arial_4x3_June 2017_potx</vt:lpstr>
      <vt:lpstr>RDS-WHOIS2 RT Leadership Call #10</vt:lpstr>
      <vt:lpstr>Agenda</vt:lpstr>
      <vt:lpstr>Subgroups - Next Steps</vt:lpstr>
      <vt:lpstr>Work Plan </vt:lpstr>
      <vt:lpstr>Scope </vt:lpstr>
      <vt:lpstr>Terms of Reference</vt:lpstr>
      <vt:lpstr>Draft Plenary Agenda </vt:lpstr>
      <vt:lpstr>A.O.B. 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RDS-WHOIS2 RT Leadership Call</dc:title>
  <dc:creator>Alice Jansen</dc:creator>
  <cp:lastModifiedBy>Alice Jansen</cp:lastModifiedBy>
  <cp:revision>12</cp:revision>
  <cp:lastPrinted>2017-01-26T19:29:02Z</cp:lastPrinted>
  <dcterms:created xsi:type="dcterms:W3CDTF">2017-11-13T11:42:56Z</dcterms:created>
  <dcterms:modified xsi:type="dcterms:W3CDTF">2017-11-13T15:03:32Z</dcterms:modified>
</cp:coreProperties>
</file>