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45" r:id="rId2"/>
    <p:sldId id="332" r:id="rId3"/>
    <p:sldId id="334" r:id="rId4"/>
    <p:sldId id="331" r:id="rId5"/>
    <p:sldId id="348" r:id="rId6"/>
    <p:sldId id="344" r:id="rId7"/>
    <p:sldId id="335" r:id="rId8"/>
    <p:sldId id="336" r:id="rId9"/>
    <p:sldId id="338" r:id="rId10"/>
    <p:sldId id="347" r:id="rId11"/>
    <p:sldId id="337" r:id="rId12"/>
    <p:sldId id="339" r:id="rId13"/>
    <p:sldId id="340" r:id="rId14"/>
    <p:sldId id="341" r:id="rId15"/>
    <p:sldId id="346" r:id="rId16"/>
    <p:sldId id="34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6076" autoAdjust="0"/>
  </p:normalViewPr>
  <p:slideViewPr>
    <p:cSldViewPr snapToGrid="0" snapToObjects="1">
      <p:cViewPr varScale="1">
        <p:scale>
          <a:sx n="66" d="100"/>
          <a:sy n="66" d="100"/>
        </p:scale>
        <p:origin x="468" y="7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12/11/2017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383857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427272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398812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418756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198205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smtClean="0"/>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smtClean="0"/>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smtClean="0"/>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Planning for Review Team Face-to-Face Meetings</a:t>
            </a:r>
            <a:endParaRPr lang="en-US" dirty="0"/>
          </a:p>
        </p:txBody>
      </p:sp>
    </p:spTree>
    <p:extLst>
      <p:ext uri="{BB962C8B-B14F-4D97-AF65-F5344CB8AC3E}">
        <p14:creationId xmlns:p14="http://schemas.microsoft.com/office/powerpoint/2010/main" val="85283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mn-lt"/>
                <a:cs typeface="Arial"/>
              </a:rPr>
              <a:t>Step 2: Select Destination – ICANN Offices</a:t>
            </a:r>
            <a:endParaRPr lang="en-US" dirty="0">
              <a:latin typeface="+mn-lt"/>
              <a:cs typeface="Arial"/>
            </a:endParaRPr>
          </a:p>
        </p:txBody>
      </p:sp>
      <p:sp>
        <p:nvSpPr>
          <p:cNvPr id="3" name="Rectangle 2"/>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82880" tIns="91440" rIns="182880" bIns="91440" rtlCol="0" anchor="ctr" anchorCtr="1"/>
          <a:lstStyle/>
          <a:p>
            <a:pPr algn="ctr"/>
            <a:r>
              <a:rPr lang="en-US" sz="2800" b="1" dirty="0" smtClean="0">
                <a:cs typeface="Arial"/>
              </a:rPr>
              <a:t>Geneva</a:t>
            </a:r>
          </a:p>
          <a:p>
            <a:pPr algn="ctr"/>
            <a:r>
              <a:rPr lang="en-US" sz="2800" b="1" dirty="0" smtClean="0">
                <a:cs typeface="Arial"/>
              </a:rPr>
              <a:t>10</a:t>
            </a:r>
            <a:endParaRPr lang="en-US" sz="2800" b="1" dirty="0">
              <a:cs typeface="Arial"/>
            </a:endParaRPr>
          </a:p>
        </p:txBody>
      </p:sp>
      <p:sp>
        <p:nvSpPr>
          <p:cNvPr id="4" name="Rectangle 3"/>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lIns="182880" tIns="0" rIns="182880" bIns="91440" rtlCol="0" anchor="ctr" anchorCtr="1"/>
          <a:lstStyle/>
          <a:p>
            <a:pPr algn="ctr"/>
            <a:r>
              <a:rPr lang="en-US" sz="2800" b="1" dirty="0" smtClean="0">
                <a:cs typeface="Arial"/>
              </a:rPr>
              <a:t>Istanbul</a:t>
            </a:r>
          </a:p>
          <a:p>
            <a:pPr algn="ctr"/>
            <a:r>
              <a:rPr lang="en-US" sz="2800" b="1" dirty="0" smtClean="0">
                <a:cs typeface="Arial"/>
              </a:rPr>
              <a:t>16</a:t>
            </a:r>
            <a:endParaRPr lang="en-US" sz="2800" b="1" dirty="0">
              <a:cs typeface="Arial"/>
            </a:endParaRPr>
          </a:p>
        </p:txBody>
      </p:sp>
      <p:sp>
        <p:nvSpPr>
          <p:cNvPr id="5" name="Rectangle 4"/>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6" name="Rectangle 5"/>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7" name="Rectangle 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82880" tIns="0" rIns="182880" bIns="91440" rtlCol="0" anchor="ctr" anchorCtr="1"/>
          <a:lstStyle/>
          <a:p>
            <a:pPr algn="ctr"/>
            <a:r>
              <a:rPr lang="en-US" sz="2800" b="1" dirty="0" smtClean="0">
                <a:cs typeface="Arial"/>
              </a:rPr>
              <a:t>Los Angeles</a:t>
            </a:r>
          </a:p>
          <a:p>
            <a:pPr algn="ctr"/>
            <a:r>
              <a:rPr lang="en-US" sz="2800" b="1" dirty="0" smtClean="0">
                <a:cs typeface="Arial"/>
              </a:rPr>
              <a:t>24</a:t>
            </a:r>
            <a:endParaRPr lang="en-US" sz="2800" b="1" dirty="0">
              <a:cs typeface="Arial"/>
            </a:endParaRPr>
          </a:p>
        </p:txBody>
      </p:sp>
      <p:sp>
        <p:nvSpPr>
          <p:cNvPr id="8" name="Rectangle 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lIns="182880" tIns="0" rIns="182880" bIns="91440" rtlCol="0" anchor="ctr" anchorCtr="1"/>
          <a:lstStyle/>
          <a:p>
            <a:pPr algn="ctr"/>
            <a:r>
              <a:rPr lang="en-US" sz="2800" b="1" dirty="0" smtClean="0">
                <a:cs typeface="Arial"/>
              </a:rPr>
              <a:t>Singapore</a:t>
            </a:r>
          </a:p>
          <a:p>
            <a:pPr algn="ctr"/>
            <a:r>
              <a:rPr lang="en-US" sz="2800" b="1" dirty="0" smtClean="0">
                <a:cs typeface="Arial"/>
              </a:rPr>
              <a:t>12</a:t>
            </a:r>
            <a:endParaRPr lang="en-US" sz="2800" b="1" dirty="0">
              <a:cs typeface="Arial"/>
            </a:endParaRPr>
          </a:p>
        </p:txBody>
      </p:sp>
      <p:sp>
        <p:nvSpPr>
          <p:cNvPr id="9" name="Rectangle 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82880" tIns="0" rIns="182880" bIns="91440" rtlCol="0" anchor="ctr" anchorCtr="1"/>
          <a:lstStyle/>
          <a:p>
            <a:pPr algn="ctr"/>
            <a:r>
              <a:rPr lang="en-US" sz="2800" b="1" dirty="0" smtClean="0">
                <a:cs typeface="Arial"/>
              </a:rPr>
              <a:t>Washington, D.C.</a:t>
            </a:r>
          </a:p>
          <a:p>
            <a:pPr algn="ctr"/>
            <a:endParaRPr lang="en-US" sz="100" b="1" dirty="0">
              <a:cs typeface="Arial"/>
            </a:endParaRPr>
          </a:p>
          <a:p>
            <a:pPr algn="ctr"/>
            <a:r>
              <a:rPr lang="en-US" sz="2800" b="1" dirty="0" smtClean="0">
                <a:cs typeface="Arial"/>
              </a:rPr>
              <a:t>20</a:t>
            </a:r>
            <a:endParaRPr lang="en-US" sz="2800" b="1" dirty="0">
              <a:cs typeface="Arial"/>
            </a:endParaRPr>
          </a:p>
        </p:txBody>
      </p:sp>
      <p:sp>
        <p:nvSpPr>
          <p:cNvPr id="10" name="Rectangle 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1" name="Rectangle 1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2" name="Rectangle 1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8" name="Rectangle 17"/>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nchorCtr="1"/>
          <a:lstStyle/>
          <a:p>
            <a:pPr algn="ctr"/>
            <a:r>
              <a:rPr lang="en-US" sz="2800" b="1" dirty="0" smtClean="0">
                <a:cs typeface="Arial"/>
              </a:rPr>
              <a:t>Brussels</a:t>
            </a:r>
          </a:p>
          <a:p>
            <a:pPr algn="ctr"/>
            <a:r>
              <a:rPr lang="en-US" sz="2800" b="1" dirty="0" smtClean="0">
                <a:cs typeface="Arial"/>
              </a:rPr>
              <a:t>20</a:t>
            </a:r>
            <a:endParaRPr lang="en-US" sz="2800" b="1" dirty="0">
              <a:cs typeface="Arial"/>
            </a:endParaRPr>
          </a:p>
        </p:txBody>
      </p:sp>
      <p:sp>
        <p:nvSpPr>
          <p:cNvPr id="19" name="Rectangle 18"/>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3" name="TextBox 12"/>
          <p:cNvSpPr txBox="1"/>
          <p:nvPr/>
        </p:nvSpPr>
        <p:spPr>
          <a:xfrm>
            <a:off x="651511" y="814613"/>
            <a:ext cx="6913071" cy="276999"/>
          </a:xfrm>
          <a:prstGeom prst="rect">
            <a:avLst/>
          </a:prstGeom>
          <a:noFill/>
        </p:spPr>
        <p:txBody>
          <a:bodyPr wrap="square" lIns="0" tIns="0" rIns="0" bIns="0" rtlCol="0">
            <a:spAutoFit/>
          </a:bodyPr>
          <a:lstStyle/>
          <a:p>
            <a:r>
              <a:rPr lang="en-US" dirty="0" smtClean="0">
                <a:cs typeface="Source Sans Pro"/>
              </a:rPr>
              <a:t>Maximum conference room seating available at ICANN offices: </a:t>
            </a:r>
          </a:p>
        </p:txBody>
      </p:sp>
    </p:spTree>
    <p:extLst>
      <p:ext uri="{BB962C8B-B14F-4D97-AF65-F5344CB8AC3E}">
        <p14:creationId xmlns:p14="http://schemas.microsoft.com/office/powerpoint/2010/main" val="410318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600420" cy="450663"/>
          </a:xfrm>
        </p:spPr>
        <p:txBody>
          <a:bodyPr/>
          <a:lstStyle/>
          <a:p>
            <a:r>
              <a:rPr lang="en-US" dirty="0"/>
              <a:t>Step 2: Select Destination </a:t>
            </a:r>
            <a:r>
              <a:rPr lang="mr-IN" dirty="0" smtClean="0"/>
              <a:t>–</a:t>
            </a:r>
            <a:r>
              <a:rPr lang="en-US" dirty="0" smtClean="0"/>
              <a:t> City Cost Examples</a:t>
            </a:r>
            <a:endParaRPr lang="en-US" dirty="0"/>
          </a:p>
        </p:txBody>
      </p:sp>
      <p:grpSp>
        <p:nvGrpSpPr>
          <p:cNvPr id="6" name="Group 1"/>
          <p:cNvGrpSpPr/>
          <p:nvPr/>
        </p:nvGrpSpPr>
        <p:grpSpPr>
          <a:xfrm>
            <a:off x="1012185" y="1386413"/>
            <a:ext cx="3539428" cy="1124325"/>
            <a:chOff x="366700" y="1106826"/>
            <a:chExt cx="4338448" cy="1499099"/>
          </a:xfrm>
        </p:grpSpPr>
        <p:grpSp>
          <p:nvGrpSpPr>
            <p:cNvPr id="5" name="Group 4"/>
            <p:cNvGrpSpPr/>
            <p:nvPr/>
          </p:nvGrpSpPr>
          <p:grpSpPr>
            <a:xfrm>
              <a:off x="1772542" y="1106826"/>
              <a:ext cx="2932606" cy="1499099"/>
              <a:chOff x="3238331" y="1142679"/>
              <a:chExt cx="3340991" cy="1499099"/>
            </a:xfrm>
          </p:grpSpPr>
          <p:sp>
            <p:nvSpPr>
              <p:cNvPr id="33" name="TextBox 32"/>
              <p:cNvSpPr txBox="1"/>
              <p:nvPr/>
            </p:nvSpPr>
            <p:spPr>
              <a:xfrm>
                <a:off x="3238331" y="1142679"/>
                <a:ext cx="3184144"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rgbClr val="1A87C9"/>
                    </a:solidFill>
                    <a:ea typeface="Segoe UI" panose="020B0502040204020203" pitchFamily="34" charset="0"/>
                    <a:cs typeface="Arial"/>
                  </a:rPr>
                  <a:t>Los Angeles</a:t>
                </a:r>
              </a:p>
            </p:txBody>
          </p:sp>
          <p:sp>
            <p:nvSpPr>
              <p:cNvPr id="34" name="TextBox 33"/>
              <p:cNvSpPr txBox="1">
                <a:spLocks noChangeArrowheads="1"/>
              </p:cNvSpPr>
              <p:nvPr/>
            </p:nvSpPr>
            <p:spPr bwMode="auto">
              <a:xfrm>
                <a:off x="3244681" y="1441451"/>
                <a:ext cx="3334641" cy="1200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1"/>
                    </a:solidFill>
                    <a:latin typeface="Arial"/>
                    <a:cs typeface="Arial"/>
                  </a:rPr>
                  <a:t>$58,000 Average Overall Expense</a:t>
                </a:r>
              </a:p>
              <a:p>
                <a:r>
                  <a:rPr lang="en-US" sz="1050" b="1" dirty="0">
                    <a:solidFill>
                      <a:schemeClr val="accent1"/>
                    </a:solidFill>
                    <a:latin typeface="Arial"/>
                    <a:cs typeface="Arial"/>
                  </a:rPr>
                  <a:t>$1,530 Average Cost per Attendee</a:t>
                </a:r>
              </a:p>
              <a:p>
                <a:r>
                  <a:rPr lang="en-US" sz="1050" dirty="0">
                    <a:solidFill>
                      <a:schemeClr val="accent2"/>
                    </a:solidFill>
                    <a:latin typeface="Arial"/>
                    <a:cs typeface="Arial"/>
                  </a:rPr>
                  <a:t>(Pricing w/venues near ICANN Office)</a:t>
                </a:r>
              </a:p>
            </p:txBody>
          </p:sp>
        </p:grpSp>
        <p:sp>
          <p:nvSpPr>
            <p:cNvPr id="50" name="Chevron 49"/>
            <p:cNvSpPr/>
            <p:nvPr/>
          </p:nvSpPr>
          <p:spPr>
            <a:xfrm>
              <a:off x="366700" y="1267488"/>
              <a:ext cx="1268168" cy="661499"/>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grpSp>
      <p:grpSp>
        <p:nvGrpSpPr>
          <p:cNvPr id="10" name="Group 2"/>
          <p:cNvGrpSpPr/>
          <p:nvPr/>
        </p:nvGrpSpPr>
        <p:grpSpPr>
          <a:xfrm>
            <a:off x="1012185" y="2709094"/>
            <a:ext cx="3419408" cy="962742"/>
            <a:chOff x="364730" y="2709405"/>
            <a:chExt cx="4143770" cy="1283657"/>
          </a:xfrm>
        </p:grpSpPr>
        <p:sp>
          <p:nvSpPr>
            <p:cNvPr id="51" name="Chevron 50"/>
            <p:cNvSpPr/>
            <p:nvPr/>
          </p:nvSpPr>
          <p:spPr>
            <a:xfrm>
              <a:off x="364730" y="2883730"/>
              <a:ext cx="1268168" cy="661499"/>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grpSp>
          <p:nvGrpSpPr>
            <p:cNvPr id="54" name="Group 53"/>
            <p:cNvGrpSpPr/>
            <p:nvPr/>
          </p:nvGrpSpPr>
          <p:grpSpPr>
            <a:xfrm>
              <a:off x="1772542" y="2709405"/>
              <a:ext cx="2735958" cy="1283657"/>
              <a:chOff x="3238331" y="1142680"/>
              <a:chExt cx="3116958" cy="1283657"/>
            </a:xfrm>
          </p:grpSpPr>
          <p:sp>
            <p:nvSpPr>
              <p:cNvPr id="55" name="TextBox 54"/>
              <p:cNvSpPr txBox="1"/>
              <p:nvPr/>
            </p:nvSpPr>
            <p:spPr>
              <a:xfrm>
                <a:off x="3238331" y="1142680"/>
                <a:ext cx="3116958" cy="381643"/>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chemeClr val="accent3"/>
                    </a:solidFill>
                    <a:ea typeface="Segoe UI" panose="020B0502040204020203" pitchFamily="34" charset="0"/>
                    <a:cs typeface="Arial"/>
                  </a:rPr>
                  <a:t>Singapore or Hong Kong</a:t>
                </a:r>
              </a:p>
            </p:txBody>
          </p:sp>
          <p:sp>
            <p:nvSpPr>
              <p:cNvPr id="56" name="TextBox 55"/>
              <p:cNvSpPr txBox="1">
                <a:spLocks noChangeArrowheads="1"/>
              </p:cNvSpPr>
              <p:nvPr/>
            </p:nvSpPr>
            <p:spPr bwMode="auto">
              <a:xfrm>
                <a:off x="3244680" y="1441451"/>
                <a:ext cx="3110609" cy="984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3"/>
                    </a:solidFill>
                    <a:latin typeface="Arial"/>
                    <a:cs typeface="Arial"/>
                  </a:rPr>
                  <a:t>$62,000 Average Overall Expense</a:t>
                </a:r>
              </a:p>
              <a:p>
                <a:r>
                  <a:rPr lang="en-US" sz="1050" b="1" dirty="0">
                    <a:solidFill>
                      <a:schemeClr val="accent3"/>
                    </a:solidFill>
                    <a:latin typeface="Arial"/>
                    <a:cs typeface="Arial"/>
                  </a:rPr>
                  <a:t>$1,630 Average Cost per Attendee</a:t>
                </a:r>
                <a:endParaRPr lang="id-ID" sz="1050" b="1" dirty="0">
                  <a:solidFill>
                    <a:schemeClr val="accent3"/>
                  </a:solidFill>
                  <a:latin typeface="Arial"/>
                  <a:cs typeface="Arial"/>
                </a:endParaRPr>
              </a:p>
            </p:txBody>
          </p:sp>
        </p:grpSp>
      </p:grpSp>
      <p:grpSp>
        <p:nvGrpSpPr>
          <p:cNvPr id="11" name="Group 3"/>
          <p:cNvGrpSpPr/>
          <p:nvPr/>
        </p:nvGrpSpPr>
        <p:grpSpPr>
          <a:xfrm>
            <a:off x="1012184" y="3921491"/>
            <a:ext cx="3539429" cy="962743"/>
            <a:chOff x="364730" y="4286790"/>
            <a:chExt cx="4143770" cy="1283657"/>
          </a:xfrm>
        </p:grpSpPr>
        <p:sp>
          <p:nvSpPr>
            <p:cNvPr id="52" name="Chevron 51"/>
            <p:cNvSpPr/>
            <p:nvPr/>
          </p:nvSpPr>
          <p:spPr>
            <a:xfrm>
              <a:off x="364730" y="4453163"/>
              <a:ext cx="1268168"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grpSp>
          <p:nvGrpSpPr>
            <p:cNvPr id="57" name="Group 56"/>
            <p:cNvGrpSpPr/>
            <p:nvPr/>
          </p:nvGrpSpPr>
          <p:grpSpPr>
            <a:xfrm>
              <a:off x="1772541" y="4286790"/>
              <a:ext cx="2735959" cy="1283657"/>
              <a:chOff x="3238330" y="1142677"/>
              <a:chExt cx="3116959" cy="1283657"/>
            </a:xfrm>
          </p:grpSpPr>
          <p:sp>
            <p:nvSpPr>
              <p:cNvPr id="58" name="TextBox 57"/>
              <p:cNvSpPr txBox="1"/>
              <p:nvPr/>
            </p:nvSpPr>
            <p:spPr>
              <a:xfrm>
                <a:off x="3238330" y="1142677"/>
                <a:ext cx="2405759"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chemeClr val="accent4"/>
                    </a:solidFill>
                    <a:ea typeface="Segoe UI" panose="020B0502040204020203" pitchFamily="34" charset="0"/>
                    <a:cs typeface="Arial"/>
                  </a:rPr>
                  <a:t>Washington D.C.</a:t>
                </a:r>
              </a:p>
            </p:txBody>
          </p:sp>
          <p:sp>
            <p:nvSpPr>
              <p:cNvPr id="59" name="TextBox 58"/>
              <p:cNvSpPr txBox="1">
                <a:spLocks noChangeArrowheads="1"/>
              </p:cNvSpPr>
              <p:nvPr/>
            </p:nvSpPr>
            <p:spPr bwMode="auto">
              <a:xfrm>
                <a:off x="3244681" y="1441449"/>
                <a:ext cx="311060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4"/>
                    </a:solidFill>
                    <a:latin typeface="Arial"/>
                    <a:cs typeface="Arial"/>
                  </a:rPr>
                  <a:t>$71,000 Average Overall Expense</a:t>
                </a:r>
              </a:p>
              <a:p>
                <a:r>
                  <a:rPr lang="en-US" sz="1050" b="1" dirty="0">
                    <a:solidFill>
                      <a:schemeClr val="accent4"/>
                    </a:solidFill>
                    <a:latin typeface="Arial"/>
                    <a:cs typeface="Arial"/>
                  </a:rPr>
                  <a:t>$1,860 Average Cost per Attendee</a:t>
                </a:r>
                <a:endParaRPr lang="id-ID" sz="1050" b="1" dirty="0">
                  <a:solidFill>
                    <a:schemeClr val="accent4"/>
                  </a:solidFill>
                  <a:latin typeface="Arial"/>
                  <a:cs typeface="Arial"/>
                </a:endParaRPr>
              </a:p>
            </p:txBody>
          </p:sp>
        </p:grpSp>
      </p:grpSp>
      <p:grpSp>
        <p:nvGrpSpPr>
          <p:cNvPr id="4" name="Group 4"/>
          <p:cNvGrpSpPr/>
          <p:nvPr/>
        </p:nvGrpSpPr>
        <p:grpSpPr>
          <a:xfrm>
            <a:off x="5060944" y="1383969"/>
            <a:ext cx="3426108" cy="962743"/>
            <a:chOff x="4592318" y="1094127"/>
            <a:chExt cx="4246884" cy="1283656"/>
          </a:xfrm>
        </p:grpSpPr>
        <p:sp>
          <p:nvSpPr>
            <p:cNvPr id="53" name="Chevron 52"/>
            <p:cNvSpPr/>
            <p:nvPr/>
          </p:nvSpPr>
          <p:spPr>
            <a:xfrm>
              <a:off x="4592318" y="1267488"/>
              <a:ext cx="1268168"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grpSp>
          <p:nvGrpSpPr>
            <p:cNvPr id="60" name="Group 59"/>
            <p:cNvGrpSpPr/>
            <p:nvPr/>
          </p:nvGrpSpPr>
          <p:grpSpPr>
            <a:xfrm>
              <a:off x="6006480" y="1094127"/>
              <a:ext cx="2832722" cy="1283656"/>
              <a:chOff x="3238331" y="1142680"/>
              <a:chExt cx="2832722" cy="1283656"/>
            </a:xfrm>
          </p:grpSpPr>
          <p:sp>
            <p:nvSpPr>
              <p:cNvPr id="61" name="TextBox 60"/>
              <p:cNvSpPr txBox="1"/>
              <p:nvPr/>
            </p:nvSpPr>
            <p:spPr>
              <a:xfrm>
                <a:off x="3238331" y="1142680"/>
                <a:ext cx="1764731"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chemeClr val="accent5"/>
                    </a:solidFill>
                    <a:ea typeface="Segoe UI" panose="020B0502040204020203" pitchFamily="34" charset="0"/>
                    <a:cs typeface="Arial"/>
                  </a:rPr>
                  <a:t>Barcelona</a:t>
                </a:r>
              </a:p>
            </p:txBody>
          </p:sp>
          <p:sp>
            <p:nvSpPr>
              <p:cNvPr id="62" name="TextBox 61"/>
              <p:cNvSpPr txBox="1">
                <a:spLocks noChangeArrowheads="1"/>
              </p:cNvSpPr>
              <p:nvPr/>
            </p:nvSpPr>
            <p:spPr bwMode="auto">
              <a:xfrm>
                <a:off x="3244683" y="1441451"/>
                <a:ext cx="2826370"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5"/>
                    </a:solidFill>
                    <a:latin typeface="Arial"/>
                    <a:cs typeface="Arial"/>
                  </a:rPr>
                  <a:t>$76,000 Average Overall Expense</a:t>
                </a:r>
              </a:p>
              <a:p>
                <a:r>
                  <a:rPr lang="en-US" sz="1050" b="1" dirty="0">
                    <a:solidFill>
                      <a:schemeClr val="accent5"/>
                    </a:solidFill>
                    <a:latin typeface="Arial"/>
                    <a:cs typeface="Arial"/>
                  </a:rPr>
                  <a:t>$2,000 Average Cost per Attendee</a:t>
                </a:r>
                <a:endParaRPr lang="id-ID" sz="1050" b="1" dirty="0">
                  <a:solidFill>
                    <a:schemeClr val="accent5"/>
                  </a:solidFill>
                  <a:latin typeface="Arial"/>
                  <a:cs typeface="Arial"/>
                </a:endParaRPr>
              </a:p>
            </p:txBody>
          </p:sp>
        </p:grpSp>
      </p:grpSp>
      <p:grpSp>
        <p:nvGrpSpPr>
          <p:cNvPr id="3" name="Group 5"/>
          <p:cNvGrpSpPr/>
          <p:nvPr/>
        </p:nvGrpSpPr>
        <p:grpSpPr>
          <a:xfrm>
            <a:off x="5060946" y="2700987"/>
            <a:ext cx="3426106" cy="962743"/>
            <a:chOff x="4592318" y="2671305"/>
            <a:chExt cx="4246882" cy="1283656"/>
          </a:xfrm>
        </p:grpSpPr>
        <p:sp>
          <p:nvSpPr>
            <p:cNvPr id="20" name="Chevron 19"/>
            <p:cNvSpPr/>
            <p:nvPr/>
          </p:nvSpPr>
          <p:spPr>
            <a:xfrm>
              <a:off x="4592318" y="2883730"/>
              <a:ext cx="1268168" cy="661499"/>
            </a:xfrm>
            <a:prstGeom prst="chevron">
              <a:avLst>
                <a:gd name="adj" fmla="val 27026"/>
              </a:avLst>
            </a:prstGeom>
            <a:solidFill>
              <a:srgbClr val="0D436C"/>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sp>
          <p:nvSpPr>
            <p:cNvPr id="22" name="TextBox 21"/>
            <p:cNvSpPr txBox="1"/>
            <p:nvPr/>
          </p:nvSpPr>
          <p:spPr>
            <a:xfrm>
              <a:off x="6006480" y="2671305"/>
              <a:ext cx="1764732"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rgbClr val="0D436C"/>
                  </a:solidFill>
                  <a:ea typeface="Segoe UI" panose="020B0502040204020203" pitchFamily="34" charset="0"/>
                  <a:cs typeface="Arial"/>
                </a:rPr>
                <a:t>Amsterdam</a:t>
              </a:r>
            </a:p>
          </p:txBody>
        </p:sp>
        <p:sp>
          <p:nvSpPr>
            <p:cNvPr id="23" name="TextBox 22"/>
            <p:cNvSpPr txBox="1">
              <a:spLocks noChangeArrowheads="1"/>
            </p:cNvSpPr>
            <p:nvPr/>
          </p:nvSpPr>
          <p:spPr bwMode="auto">
            <a:xfrm>
              <a:off x="6009327" y="2970076"/>
              <a:ext cx="2829873"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2"/>
                  </a:solidFill>
                  <a:latin typeface="Arial"/>
                  <a:cs typeface="Arial"/>
                </a:rPr>
                <a:t>$77,000 Average Overall Expense</a:t>
              </a:r>
            </a:p>
            <a:p>
              <a:r>
                <a:rPr lang="en-US" sz="1050" b="1" dirty="0">
                  <a:solidFill>
                    <a:schemeClr val="accent2"/>
                  </a:solidFill>
                  <a:latin typeface="Arial"/>
                  <a:cs typeface="Arial"/>
                </a:rPr>
                <a:t>$2,030 Average Cost per Attendee</a:t>
              </a:r>
              <a:endParaRPr lang="id-ID" sz="1050" b="1" dirty="0">
                <a:solidFill>
                  <a:schemeClr val="accent2"/>
                </a:solidFill>
                <a:latin typeface="Arial"/>
                <a:cs typeface="Arial"/>
              </a:endParaRPr>
            </a:p>
          </p:txBody>
        </p:sp>
      </p:grpSp>
      <p:grpSp>
        <p:nvGrpSpPr>
          <p:cNvPr id="12" name="Group 6"/>
          <p:cNvGrpSpPr/>
          <p:nvPr/>
        </p:nvGrpSpPr>
        <p:grpSpPr>
          <a:xfrm>
            <a:off x="5060943" y="3921494"/>
            <a:ext cx="3514885" cy="962743"/>
            <a:chOff x="4592318" y="4286793"/>
            <a:chExt cx="4246882" cy="1283656"/>
          </a:xfrm>
        </p:grpSpPr>
        <p:sp>
          <p:nvSpPr>
            <p:cNvPr id="30" name="Chevron 29"/>
            <p:cNvSpPr/>
            <p:nvPr/>
          </p:nvSpPr>
          <p:spPr>
            <a:xfrm>
              <a:off x="4592318" y="4453163"/>
              <a:ext cx="1268168" cy="661499"/>
            </a:xfrm>
            <a:prstGeom prst="chevron">
              <a:avLst>
                <a:gd name="adj" fmla="val 270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sp>
          <p:nvSpPr>
            <p:cNvPr id="31" name="TextBox 30"/>
            <p:cNvSpPr txBox="1"/>
            <p:nvPr/>
          </p:nvSpPr>
          <p:spPr>
            <a:xfrm>
              <a:off x="6006481" y="4286793"/>
              <a:ext cx="1764732"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chemeClr val="accent6"/>
                  </a:solidFill>
                  <a:ea typeface="Segoe UI" panose="020B0502040204020203" pitchFamily="34" charset="0"/>
                  <a:cs typeface="Arial"/>
                </a:rPr>
                <a:t>New York City</a:t>
              </a:r>
            </a:p>
          </p:txBody>
        </p:sp>
        <p:sp>
          <p:nvSpPr>
            <p:cNvPr id="32" name="TextBox 31"/>
            <p:cNvSpPr txBox="1">
              <a:spLocks noChangeArrowheads="1"/>
            </p:cNvSpPr>
            <p:nvPr/>
          </p:nvSpPr>
          <p:spPr bwMode="auto">
            <a:xfrm>
              <a:off x="6009327" y="4585564"/>
              <a:ext cx="2829873" cy="984885"/>
            </a:xfrm>
            <a:prstGeom prst="rect">
              <a:avLst/>
            </a:prstGeom>
            <a:noFill/>
            <a:ln>
              <a:noFill/>
            </a:ln>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6"/>
                  </a:solidFill>
                  <a:latin typeface="Arial"/>
                  <a:cs typeface="Arial"/>
                </a:rPr>
                <a:t>$99,000 Average Overall Expense</a:t>
              </a:r>
            </a:p>
            <a:p>
              <a:r>
                <a:rPr lang="en-US" sz="1050" b="1" dirty="0">
                  <a:solidFill>
                    <a:schemeClr val="accent6"/>
                  </a:solidFill>
                  <a:latin typeface="Arial"/>
                  <a:cs typeface="Arial"/>
                </a:rPr>
                <a:t>$2,610 Average Cost per Attendee</a:t>
              </a:r>
              <a:endParaRPr lang="id-ID" sz="1050" b="1" dirty="0">
                <a:solidFill>
                  <a:schemeClr val="accent6"/>
                </a:solidFill>
                <a:latin typeface="Arial"/>
                <a:cs typeface="Arial"/>
              </a:endParaRPr>
            </a:p>
          </p:txBody>
        </p:sp>
      </p:grpSp>
      <p:sp>
        <p:nvSpPr>
          <p:cNvPr id="35" name="TextBox 34"/>
          <p:cNvSpPr txBox="1"/>
          <p:nvPr/>
        </p:nvSpPr>
        <p:spPr>
          <a:xfrm>
            <a:off x="769009" y="5321016"/>
            <a:ext cx="7540490" cy="669414"/>
          </a:xfrm>
          <a:prstGeom prst="rect">
            <a:avLst/>
          </a:prstGeom>
          <a:noFill/>
        </p:spPr>
        <p:txBody>
          <a:bodyPr wrap="square" rtlCol="0">
            <a:spAutoFit/>
          </a:bodyPr>
          <a:lstStyle/>
          <a:p>
            <a:pPr>
              <a:lnSpc>
                <a:spcPts val="1485"/>
              </a:lnSpc>
            </a:pPr>
            <a:r>
              <a:rPr lang="en-US" sz="1400" dirty="0">
                <a:solidFill>
                  <a:srgbClr val="154A78"/>
                </a:solidFill>
                <a:latin typeface="Arial"/>
                <a:cs typeface="Arial"/>
              </a:rPr>
              <a:t>*Air transportation for these destinations is not factored into the overall expenses</a:t>
            </a:r>
          </a:p>
          <a:p>
            <a:pPr>
              <a:lnSpc>
                <a:spcPts val="1485"/>
              </a:lnSpc>
            </a:pPr>
            <a:r>
              <a:rPr lang="en-US" sz="1400" dirty="0">
                <a:solidFill>
                  <a:srgbClr val="154A78"/>
                </a:solidFill>
                <a:latin typeface="Arial"/>
                <a:cs typeface="Arial"/>
              </a:rPr>
              <a:t>**Seasonal selection &amp; other factors can change prices significantly </a:t>
            </a:r>
            <a:r>
              <a:rPr lang="mr-IN" sz="1400" dirty="0">
                <a:solidFill>
                  <a:srgbClr val="154A78"/>
                </a:solidFill>
                <a:latin typeface="Arial"/>
                <a:cs typeface="Arial"/>
              </a:rPr>
              <a:t>–</a:t>
            </a:r>
            <a:r>
              <a:rPr lang="en-US" sz="1400" dirty="0">
                <a:solidFill>
                  <a:srgbClr val="154A78"/>
                </a:solidFill>
                <a:latin typeface="Arial"/>
                <a:cs typeface="Arial"/>
              </a:rPr>
              <a:t> these prices are only a snapshot of costs at a given time.</a:t>
            </a:r>
          </a:p>
        </p:txBody>
      </p:sp>
    </p:spTree>
    <p:extLst>
      <p:ext uri="{BB962C8B-B14F-4D97-AF65-F5344CB8AC3E}">
        <p14:creationId xmlns:p14="http://schemas.microsoft.com/office/powerpoint/2010/main" val="10660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3: General Agenda &amp; Requirements</a:t>
            </a:r>
          </a:p>
        </p:txBody>
      </p:sp>
      <p:sp>
        <p:nvSpPr>
          <p:cNvPr id="4" name="Rectangle 3"/>
          <p:cNvSpPr/>
          <p:nvPr/>
        </p:nvSpPr>
        <p:spPr>
          <a:xfrm>
            <a:off x="374904" y="705725"/>
            <a:ext cx="8094152" cy="3416320"/>
          </a:xfrm>
          <a:prstGeom prst="rect">
            <a:avLst/>
          </a:prstGeom>
        </p:spPr>
        <p:txBody>
          <a:bodyPr wrap="square">
            <a:spAutoFit/>
          </a:bodyPr>
          <a:lstStyle/>
          <a:p>
            <a:pPr>
              <a:buSzPct val="75000"/>
            </a:pPr>
            <a:r>
              <a:rPr lang="en-US" dirty="0"/>
              <a:t>The third most important step of pre-planning for a meeting is having a basic idea of how the meeting will flow and be conducted. You do not need the specifics of a detailed agenda, but you do need to determine the following items:</a:t>
            </a:r>
          </a:p>
          <a:p>
            <a:pPr>
              <a:buSzPct val="75000"/>
            </a:pPr>
            <a:endParaRPr lang="en-US" dirty="0"/>
          </a:p>
          <a:p>
            <a:pPr marL="557213" lvl="1" indent="-214313">
              <a:buSzPct val="75000"/>
              <a:buFont typeface="Wingdings" charset="2"/>
              <a:buChar char=""/>
            </a:pPr>
            <a:r>
              <a:rPr lang="en-US" dirty="0">
                <a:solidFill>
                  <a:schemeClr val="accent1"/>
                </a:solidFill>
                <a:cs typeface="Arial"/>
              </a:rPr>
              <a:t>How many people are anticipated to attend?</a:t>
            </a:r>
          </a:p>
          <a:p>
            <a:pPr marL="900113" lvl="2" indent="-214313">
              <a:buSzPct val="75000"/>
              <a:buFont typeface="Wingdings" charset="2"/>
              <a:buChar char=""/>
            </a:pPr>
            <a:r>
              <a:rPr lang="en-US" dirty="0">
                <a:solidFill>
                  <a:srgbClr val="0C1F24"/>
                </a:solidFill>
                <a:cs typeface="Arial"/>
              </a:rPr>
              <a:t>Is this a set list of attendees with potential community observers?</a:t>
            </a:r>
          </a:p>
          <a:p>
            <a:pPr marL="900113" lvl="2" indent="-214313">
              <a:buSzPct val="75000"/>
              <a:buFont typeface="Wingdings" charset="2"/>
              <a:buChar char=""/>
            </a:pPr>
            <a:r>
              <a:rPr lang="en-US" dirty="0">
                <a:solidFill>
                  <a:srgbClr val="0C1F24"/>
                </a:solidFill>
                <a:cs typeface="Arial"/>
              </a:rPr>
              <a:t>Is this a closed private meeting or open to the public?</a:t>
            </a:r>
          </a:p>
          <a:p>
            <a:pPr marL="900113" lvl="2" indent="-214313">
              <a:buSzPct val="75000"/>
              <a:buFont typeface="Wingdings" charset="2"/>
              <a:buChar char=""/>
            </a:pPr>
            <a:r>
              <a:rPr lang="en-US" dirty="0">
                <a:solidFill>
                  <a:srgbClr val="0C1F24"/>
                </a:solidFill>
                <a:cs typeface="Arial"/>
              </a:rPr>
              <a:t>Will you want to have remote participation of attendees?</a:t>
            </a:r>
          </a:p>
          <a:p>
            <a:pPr marL="900113" lvl="2" indent="-214313">
              <a:buSzPct val="75000"/>
              <a:buFont typeface="Wingdings" charset="2"/>
              <a:buChar char=""/>
            </a:pPr>
            <a:endParaRPr lang="en-US" dirty="0">
              <a:solidFill>
                <a:srgbClr val="0C1F24"/>
              </a:solidFill>
              <a:cs typeface="Arial"/>
            </a:endParaRPr>
          </a:p>
          <a:p>
            <a:pPr marL="557213" lvl="1" indent="-214313">
              <a:buSzPct val="75000"/>
              <a:buFont typeface="Wingdings" charset="2"/>
              <a:buChar char=""/>
            </a:pPr>
            <a:r>
              <a:rPr lang="en-US" dirty="0">
                <a:solidFill>
                  <a:schemeClr val="accent1"/>
                </a:solidFill>
                <a:cs typeface="Arial"/>
              </a:rPr>
              <a:t>What type of room setup(s) will be most effective for this meeting?</a:t>
            </a:r>
          </a:p>
          <a:p>
            <a:pPr lvl="1">
              <a:buSzPct val="75000"/>
            </a:pPr>
            <a:endParaRPr lang="en-US" dirty="0">
              <a:solidFill>
                <a:srgbClr val="0C1F24"/>
              </a:solidFill>
              <a:latin typeface="Arial"/>
              <a:cs typeface="Aria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0684" b="3413"/>
          <a:stretch/>
        </p:blipFill>
        <p:spPr>
          <a:xfrm>
            <a:off x="968136" y="4121111"/>
            <a:ext cx="3287420" cy="135837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433" b="49315"/>
          <a:stretch/>
        </p:blipFill>
        <p:spPr>
          <a:xfrm>
            <a:off x="4255556" y="4122045"/>
            <a:ext cx="3127382" cy="1358375"/>
          </a:xfrm>
          <a:prstGeom prst="rect">
            <a:avLst/>
          </a:prstGeom>
        </p:spPr>
      </p:pic>
      <p:sp>
        <p:nvSpPr>
          <p:cNvPr id="8" name="Rectangle 7"/>
          <p:cNvSpPr/>
          <p:nvPr/>
        </p:nvSpPr>
        <p:spPr>
          <a:xfrm>
            <a:off x="1423690" y="4016469"/>
            <a:ext cx="375557" cy="1959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2534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422867" cy="450663"/>
          </a:xfrm>
        </p:spPr>
        <p:txBody>
          <a:bodyPr/>
          <a:lstStyle/>
          <a:p>
            <a:r>
              <a:rPr lang="en-US" dirty="0"/>
              <a:t>Step 3: General Agenda &amp; </a:t>
            </a:r>
            <a:r>
              <a:rPr lang="en-US" dirty="0" smtClean="0"/>
              <a:t>Requirements (</a:t>
            </a:r>
            <a:r>
              <a:rPr lang="en-US" dirty="0" err="1" smtClean="0"/>
              <a:t>con’t</a:t>
            </a:r>
            <a:r>
              <a:rPr lang="en-US" dirty="0" smtClean="0"/>
              <a:t>)</a:t>
            </a:r>
            <a:endParaRPr lang="en-US" dirty="0"/>
          </a:p>
        </p:txBody>
      </p:sp>
      <p:sp>
        <p:nvSpPr>
          <p:cNvPr id="4" name="Rectangle 3"/>
          <p:cNvSpPr/>
          <p:nvPr/>
        </p:nvSpPr>
        <p:spPr>
          <a:xfrm>
            <a:off x="374904" y="818404"/>
            <a:ext cx="8565896" cy="5355312"/>
          </a:xfrm>
          <a:prstGeom prst="rect">
            <a:avLst/>
          </a:prstGeom>
        </p:spPr>
        <p:txBody>
          <a:bodyPr wrap="square">
            <a:spAutoFit/>
          </a:bodyPr>
          <a:lstStyle/>
          <a:p>
            <a:pPr>
              <a:buSzPct val="75000"/>
            </a:pPr>
            <a:r>
              <a:rPr lang="en-US" dirty="0"/>
              <a:t>General Agenda &amp; Requirements Continued:</a:t>
            </a:r>
          </a:p>
          <a:p>
            <a:pPr>
              <a:buSzPct val="75000"/>
            </a:pPr>
            <a:endParaRPr lang="en-US" dirty="0"/>
          </a:p>
          <a:p>
            <a:pPr marL="557213" lvl="1" indent="-214313">
              <a:buSzPct val="75000"/>
              <a:buFont typeface="Wingdings" charset="2"/>
              <a:buChar char=""/>
            </a:pPr>
            <a:r>
              <a:rPr lang="en-US" dirty="0">
                <a:solidFill>
                  <a:schemeClr val="accent1"/>
                </a:solidFill>
                <a:cs typeface="Arial"/>
              </a:rPr>
              <a:t>Agenda Overview</a:t>
            </a:r>
          </a:p>
          <a:p>
            <a:pPr marL="900113" lvl="2" indent="-214313">
              <a:buSzPct val="75000"/>
              <a:buFont typeface="Wingdings" charset="2"/>
              <a:buChar char=""/>
            </a:pPr>
            <a:r>
              <a:rPr lang="en-US" dirty="0">
                <a:solidFill>
                  <a:srgbClr val="0C1F24"/>
                </a:solidFill>
                <a:cs typeface="Arial"/>
              </a:rPr>
              <a:t>What is the general idea of the meeting agenda?</a:t>
            </a:r>
          </a:p>
          <a:p>
            <a:pPr marL="900113" lvl="2" indent="-214313">
              <a:buSzPct val="75000"/>
              <a:buFont typeface="Wingdings" charset="2"/>
              <a:buChar char=""/>
            </a:pPr>
            <a:r>
              <a:rPr lang="en-US" dirty="0">
                <a:solidFill>
                  <a:srgbClr val="0C1F24"/>
                </a:solidFill>
                <a:cs typeface="Arial"/>
              </a:rPr>
              <a:t>How many meeting rooms in total will you need?</a:t>
            </a:r>
          </a:p>
          <a:p>
            <a:pPr marL="900113" lvl="2" indent="-214313">
              <a:buSzPct val="75000"/>
              <a:buFont typeface="Wingdings" charset="2"/>
              <a:buChar char=""/>
            </a:pPr>
            <a:r>
              <a:rPr lang="en-US" dirty="0">
                <a:solidFill>
                  <a:srgbClr val="0C1F24"/>
                </a:solidFill>
                <a:cs typeface="Arial"/>
              </a:rPr>
              <a:t>Will you utilize a plenary room for the entire meeting?</a:t>
            </a:r>
          </a:p>
          <a:p>
            <a:pPr marL="900113" lvl="2" indent="-214313">
              <a:buSzPct val="75000"/>
              <a:buFont typeface="Wingdings" charset="2"/>
              <a:buChar char=""/>
            </a:pPr>
            <a:r>
              <a:rPr lang="en-US" dirty="0">
                <a:solidFill>
                  <a:srgbClr val="0C1F24"/>
                </a:solidFill>
                <a:cs typeface="Arial"/>
              </a:rPr>
              <a:t>Will you need to have breakout sessions in different rooms?</a:t>
            </a:r>
          </a:p>
          <a:p>
            <a:pPr marL="900113" lvl="2" indent="-214313">
              <a:buSzPct val="75000"/>
              <a:buFont typeface="Wingdings" charset="2"/>
              <a:buChar char=""/>
            </a:pPr>
            <a:endParaRPr lang="en-US" dirty="0">
              <a:solidFill>
                <a:schemeClr val="accent1"/>
              </a:solidFill>
              <a:cs typeface="Arial"/>
            </a:endParaRPr>
          </a:p>
          <a:p>
            <a:pPr marL="557213" lvl="1" indent="-214313">
              <a:buSzPct val="75000"/>
              <a:buFont typeface="Wingdings" charset="2"/>
              <a:buChar char=""/>
            </a:pPr>
            <a:r>
              <a:rPr lang="en-US" dirty="0">
                <a:solidFill>
                  <a:schemeClr val="accent1"/>
                </a:solidFill>
                <a:cs typeface="Arial"/>
              </a:rPr>
              <a:t>Budget</a:t>
            </a:r>
          </a:p>
          <a:p>
            <a:pPr marL="900113" lvl="2" indent="-214313">
              <a:buSzPct val="75000"/>
              <a:buFont typeface="Wingdings" charset="2"/>
              <a:buChar char=""/>
            </a:pPr>
            <a:r>
              <a:rPr lang="en-US" dirty="0">
                <a:solidFill>
                  <a:srgbClr val="0C1F24"/>
                </a:solidFill>
                <a:cs typeface="Arial"/>
              </a:rPr>
              <a:t>What is your overall budget allocation for this meeting?</a:t>
            </a:r>
          </a:p>
          <a:p>
            <a:pPr>
              <a:buSzPct val="75000"/>
            </a:pPr>
            <a:endParaRPr lang="en-US"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a:solidFill>
                  <a:schemeClr val="accent1"/>
                </a:solidFill>
                <a:cs typeface="Arial"/>
              </a:rPr>
              <a:t>How many attendees anticipated? (Example: 20-25; 150-175)</a:t>
            </a:r>
          </a:p>
          <a:p>
            <a:pPr marL="900113" lvl="2" indent="-214313">
              <a:buSzPct val="75000"/>
              <a:buFont typeface="Wingdings" charset="2"/>
              <a:buChar char=""/>
            </a:pPr>
            <a:r>
              <a:rPr lang="en-US" dirty="0">
                <a:solidFill>
                  <a:schemeClr val="accent2"/>
                </a:solidFill>
                <a:cs typeface="Arial"/>
              </a:rPr>
              <a:t>This number is very important to be accurate, as it determines your meeting room size, hotel accommodation needs.  The goal is to be within 10% accuracy</a:t>
            </a:r>
            <a:r>
              <a:rPr lang="en-US" dirty="0" smtClean="0">
                <a:solidFill>
                  <a:schemeClr val="accent2"/>
                </a:solidFill>
                <a:cs typeface="Arial"/>
              </a:rPr>
              <a:t>.</a:t>
            </a:r>
          </a:p>
          <a:p>
            <a:pPr marL="900113" lvl="2" indent="-214313">
              <a:buSzPct val="75000"/>
              <a:buFont typeface="Wingdings" charset="2"/>
              <a:buChar char=""/>
            </a:pPr>
            <a:r>
              <a:rPr lang="en-US" dirty="0" smtClean="0">
                <a:solidFill>
                  <a:schemeClr val="accent2"/>
                </a:solidFill>
                <a:cs typeface="Arial"/>
              </a:rPr>
              <a:t>Determine if observers will attend.  If so, how many do you anticipate?</a:t>
            </a:r>
            <a:endParaRPr lang="en-US" dirty="0">
              <a:solidFill>
                <a:schemeClr val="accent2"/>
              </a:solidFill>
              <a:cs typeface="Arial"/>
            </a:endParaRPr>
          </a:p>
          <a:p>
            <a:pPr marL="557213" lvl="1" indent="-214313">
              <a:buSzPct val="75000"/>
              <a:buFont typeface="Wingdings" charset="2"/>
              <a:buChar char=""/>
            </a:pPr>
            <a:r>
              <a:rPr lang="en-US" dirty="0">
                <a:solidFill>
                  <a:schemeClr val="accent1"/>
                </a:solidFill>
                <a:cs typeface="Arial"/>
              </a:rPr>
              <a:t>How many meeting rooms and the setup allocations for each?</a:t>
            </a:r>
          </a:p>
          <a:p>
            <a:pPr marL="557213" lvl="1" indent="-214313">
              <a:buSzPct val="75000"/>
              <a:buFont typeface="Wingdings" charset="2"/>
              <a:buChar char=""/>
            </a:pPr>
            <a:r>
              <a:rPr lang="en-US" dirty="0">
                <a:solidFill>
                  <a:schemeClr val="accent1"/>
                </a:solidFill>
                <a:cs typeface="Arial"/>
              </a:rPr>
              <a:t>What is the allocated budget for this meeting?</a:t>
            </a:r>
          </a:p>
        </p:txBody>
      </p:sp>
    </p:spTree>
    <p:extLst>
      <p:ext uri="{BB962C8B-B14F-4D97-AF65-F5344CB8AC3E}">
        <p14:creationId xmlns:p14="http://schemas.microsoft.com/office/powerpoint/2010/main" val="38559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609298" cy="450663"/>
          </a:xfrm>
        </p:spPr>
        <p:txBody>
          <a:bodyPr/>
          <a:lstStyle/>
          <a:p>
            <a:r>
              <a:rPr lang="en-US" dirty="0"/>
              <a:t>Step 4: Submit Global Event </a:t>
            </a:r>
            <a:r>
              <a:rPr lang="en-US" dirty="0" smtClean="0"/>
              <a:t>Request</a:t>
            </a:r>
            <a:endParaRPr lang="en-US" dirty="0"/>
          </a:p>
        </p:txBody>
      </p:sp>
      <p:sp>
        <p:nvSpPr>
          <p:cNvPr id="4" name="Rectangle 3"/>
          <p:cNvSpPr/>
          <p:nvPr/>
        </p:nvSpPr>
        <p:spPr>
          <a:xfrm>
            <a:off x="472558" y="1226778"/>
            <a:ext cx="8094152" cy="3970318"/>
          </a:xfrm>
          <a:prstGeom prst="rect">
            <a:avLst/>
          </a:prstGeom>
        </p:spPr>
        <p:txBody>
          <a:bodyPr wrap="square">
            <a:spAutoFit/>
          </a:bodyPr>
          <a:lstStyle/>
          <a:p>
            <a:pPr>
              <a:buSzPct val="75000"/>
            </a:pPr>
            <a:r>
              <a:rPr lang="en-US" dirty="0" smtClean="0"/>
              <a:t>After </a:t>
            </a:r>
            <a:r>
              <a:rPr lang="en-US" dirty="0"/>
              <a:t>determining and completing Steps 1 thru 3, </a:t>
            </a:r>
            <a:r>
              <a:rPr lang="en-US" dirty="0" smtClean="0"/>
              <a:t>the MSSI Team will submit a request </a:t>
            </a:r>
            <a:r>
              <a:rPr lang="en-US" dirty="0"/>
              <a:t>to the Meetings Team.  </a:t>
            </a:r>
            <a:r>
              <a:rPr lang="en-US" dirty="0" smtClean="0"/>
              <a:t>The request will </a:t>
            </a:r>
            <a:r>
              <a:rPr lang="en-US" dirty="0"/>
              <a:t>trigger several notifications and begin the formal process of planning your meeting, including:</a:t>
            </a:r>
          </a:p>
          <a:p>
            <a:pPr>
              <a:buSzPct val="75000"/>
            </a:pPr>
            <a:endParaRPr lang="en-US" dirty="0"/>
          </a:p>
          <a:p>
            <a:pPr marL="557213" lvl="1" indent="-214313">
              <a:buSzPct val="75000"/>
              <a:buFont typeface="Wingdings" charset="2"/>
              <a:buChar char=""/>
            </a:pPr>
            <a:r>
              <a:rPr lang="en-US" dirty="0">
                <a:solidFill>
                  <a:schemeClr val="accent1"/>
                </a:solidFill>
                <a:cs typeface="Arial"/>
              </a:rPr>
              <a:t>Meetings Team event planner </a:t>
            </a:r>
            <a:r>
              <a:rPr lang="en-US" dirty="0" smtClean="0">
                <a:solidFill>
                  <a:schemeClr val="accent1"/>
                </a:solidFill>
                <a:cs typeface="Arial"/>
              </a:rPr>
              <a:t>assigned</a:t>
            </a:r>
            <a:endParaRPr lang="en-US" dirty="0">
              <a:solidFill>
                <a:schemeClr val="accent1"/>
              </a:solidFill>
              <a:cs typeface="Arial"/>
            </a:endParaRPr>
          </a:p>
          <a:p>
            <a:pPr marL="685800" lvl="2">
              <a:buSzPct val="75000"/>
            </a:pPr>
            <a:endParaRPr lang="en-US" dirty="0">
              <a:cs typeface="Arial"/>
            </a:endParaRPr>
          </a:p>
          <a:p>
            <a:pPr marL="557213" lvl="1" indent="-214313">
              <a:buSzPct val="75000"/>
              <a:buFont typeface="Wingdings" charset="2"/>
              <a:buChar char=""/>
            </a:pPr>
            <a:r>
              <a:rPr lang="en-US" dirty="0">
                <a:solidFill>
                  <a:schemeClr val="accent1"/>
                </a:solidFill>
                <a:cs typeface="Arial"/>
              </a:rPr>
              <a:t>Notification to the Travel </a:t>
            </a:r>
            <a:r>
              <a:rPr lang="en-US" dirty="0" smtClean="0">
                <a:solidFill>
                  <a:schemeClr val="accent1"/>
                </a:solidFill>
                <a:cs typeface="Arial"/>
              </a:rPr>
              <a:t>Team</a:t>
            </a:r>
            <a:endParaRPr lang="en-US" dirty="0">
              <a:solidFill>
                <a:schemeClr val="accent1"/>
              </a:solidFill>
              <a:cs typeface="Arial"/>
            </a:endParaRPr>
          </a:p>
          <a:p>
            <a:pPr marL="900113" lvl="2" indent="-214313">
              <a:buSzPct val="75000"/>
              <a:buFont typeface="Wingdings" charset="2"/>
              <a:buChar char=""/>
            </a:pPr>
            <a:endParaRPr lang="en-US" dirty="0">
              <a:cs typeface="Arial"/>
            </a:endParaRPr>
          </a:p>
          <a:p>
            <a:pPr marL="557213" lvl="1" indent="-214313">
              <a:buSzPct val="75000"/>
              <a:buFont typeface="Wingdings" charset="2"/>
              <a:buChar char=""/>
            </a:pPr>
            <a:r>
              <a:rPr lang="en-US" dirty="0">
                <a:solidFill>
                  <a:schemeClr val="accent1"/>
                </a:solidFill>
                <a:cs typeface="Arial"/>
              </a:rPr>
              <a:t>Notification to the Security </a:t>
            </a:r>
            <a:r>
              <a:rPr lang="en-US" dirty="0" smtClean="0">
                <a:solidFill>
                  <a:schemeClr val="accent1"/>
                </a:solidFill>
                <a:cs typeface="Arial"/>
              </a:rPr>
              <a:t>Team</a:t>
            </a:r>
            <a:endParaRPr lang="en-US" dirty="0">
              <a:solidFill>
                <a:schemeClr val="accent1"/>
              </a:solidFill>
              <a:cs typeface="Arial"/>
            </a:endParaRPr>
          </a:p>
          <a:p>
            <a:pPr marL="900113" lvl="2" indent="-214313">
              <a:buSzPct val="75000"/>
              <a:buFont typeface="Wingdings" charset="2"/>
              <a:buChar char=""/>
            </a:pPr>
            <a:endParaRPr lang="en-US" dirty="0">
              <a:cs typeface="Arial"/>
            </a:endParaRPr>
          </a:p>
          <a:p>
            <a:pPr marL="557213" lvl="1" indent="-214313">
              <a:buSzPct val="75000"/>
              <a:buFont typeface="Wingdings" charset="2"/>
              <a:buChar char=""/>
            </a:pPr>
            <a:r>
              <a:rPr lang="en-US" dirty="0">
                <a:solidFill>
                  <a:schemeClr val="accent1"/>
                </a:solidFill>
                <a:cs typeface="Arial"/>
              </a:rPr>
              <a:t>Notification to the Meetings Technical Services </a:t>
            </a:r>
            <a:r>
              <a:rPr lang="en-US" dirty="0" smtClean="0">
                <a:solidFill>
                  <a:schemeClr val="accent1"/>
                </a:solidFill>
                <a:cs typeface="Arial"/>
              </a:rPr>
              <a:t>Team</a:t>
            </a:r>
            <a:endParaRPr lang="en-US" dirty="0">
              <a:solidFill>
                <a:schemeClr val="accent1"/>
              </a:solidFill>
              <a:cs typeface="Arial"/>
            </a:endParaRPr>
          </a:p>
          <a:p>
            <a:pPr marL="557213" lvl="1" indent="-214313">
              <a:buSzPct val="75000"/>
              <a:buFont typeface="Wingdings" charset="2"/>
              <a:buChar char=""/>
            </a:pPr>
            <a:endParaRPr lang="en-US"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smtClean="0">
                <a:solidFill>
                  <a:schemeClr val="accent1"/>
                </a:solidFill>
                <a:cs typeface="Arial"/>
              </a:rPr>
              <a:t>MSSI-Secretariat to submit the request 120 days prior to meeting date</a:t>
            </a:r>
            <a:endParaRPr lang="en-US" dirty="0">
              <a:solidFill>
                <a:schemeClr val="accent1"/>
              </a:solidFill>
              <a:cs typeface="Arial"/>
            </a:endParaRPr>
          </a:p>
        </p:txBody>
      </p:sp>
    </p:spTree>
    <p:extLst>
      <p:ext uri="{BB962C8B-B14F-4D97-AF65-F5344CB8AC3E}">
        <p14:creationId xmlns:p14="http://schemas.microsoft.com/office/powerpoint/2010/main" val="383587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609298" cy="450663"/>
          </a:xfrm>
        </p:spPr>
        <p:txBody>
          <a:bodyPr/>
          <a:lstStyle/>
          <a:p>
            <a:r>
              <a:rPr lang="en-US" dirty="0"/>
              <a:t>Step </a:t>
            </a:r>
            <a:r>
              <a:rPr lang="en-US" dirty="0" smtClean="0"/>
              <a:t>5: </a:t>
            </a:r>
            <a:r>
              <a:rPr lang="en-US" dirty="0"/>
              <a:t>Submit </a:t>
            </a:r>
            <a:r>
              <a:rPr lang="en-US" dirty="0" smtClean="0"/>
              <a:t>Travel Request</a:t>
            </a:r>
            <a:endParaRPr lang="en-US" dirty="0"/>
          </a:p>
        </p:txBody>
      </p:sp>
      <p:sp>
        <p:nvSpPr>
          <p:cNvPr id="4" name="Rectangle 3"/>
          <p:cNvSpPr/>
          <p:nvPr/>
        </p:nvSpPr>
        <p:spPr>
          <a:xfrm>
            <a:off x="472558" y="1226778"/>
            <a:ext cx="8094152" cy="3970318"/>
          </a:xfrm>
          <a:prstGeom prst="rect">
            <a:avLst/>
          </a:prstGeom>
        </p:spPr>
        <p:txBody>
          <a:bodyPr wrap="square">
            <a:spAutoFit/>
          </a:bodyPr>
          <a:lstStyle/>
          <a:p>
            <a:pPr>
              <a:buSzPct val="75000"/>
            </a:pPr>
            <a:r>
              <a:rPr lang="en-US" dirty="0" smtClean="0"/>
              <a:t>The MSSI Team will submit a request </a:t>
            </a:r>
            <a:r>
              <a:rPr lang="en-US" dirty="0"/>
              <a:t>to </a:t>
            </a:r>
            <a:r>
              <a:rPr lang="en-US" dirty="0" smtClean="0"/>
              <a:t>Constituency Travel.  The request will </a:t>
            </a:r>
            <a:r>
              <a:rPr lang="en-US" dirty="0"/>
              <a:t>trigger several notifications and begin the </a:t>
            </a:r>
            <a:r>
              <a:rPr lang="en-US" dirty="0" smtClean="0"/>
              <a:t>process </a:t>
            </a:r>
            <a:r>
              <a:rPr lang="en-US" dirty="0"/>
              <a:t>of </a:t>
            </a:r>
            <a:r>
              <a:rPr lang="en-US" dirty="0" smtClean="0"/>
              <a:t>arranging for Review Team travel, </a:t>
            </a:r>
            <a:r>
              <a:rPr lang="en-US" dirty="0"/>
              <a:t>including:</a:t>
            </a:r>
          </a:p>
          <a:p>
            <a:pPr>
              <a:buSzPct val="75000"/>
            </a:pPr>
            <a:endParaRPr lang="en-US" dirty="0"/>
          </a:p>
          <a:p>
            <a:pPr marL="557213" lvl="1" indent="-214313">
              <a:buSzPct val="75000"/>
              <a:buFont typeface="Wingdings" charset="2"/>
              <a:buChar char=""/>
            </a:pPr>
            <a:r>
              <a:rPr lang="en-US" dirty="0" smtClean="0">
                <a:solidFill>
                  <a:schemeClr val="accent1"/>
                </a:solidFill>
                <a:cs typeface="Arial"/>
              </a:rPr>
              <a:t>Constituency Travel to send welcome email to new travelers requesting required travel forms</a:t>
            </a:r>
            <a:endParaRPr lang="en-US" dirty="0">
              <a:solidFill>
                <a:schemeClr val="accent1"/>
              </a:solidFill>
              <a:cs typeface="Arial"/>
            </a:endParaRPr>
          </a:p>
          <a:p>
            <a:pPr marL="685800" lvl="2">
              <a:buSzPct val="75000"/>
            </a:pPr>
            <a:endParaRPr lang="en-US" dirty="0">
              <a:cs typeface="Arial"/>
            </a:endParaRPr>
          </a:p>
          <a:p>
            <a:pPr marL="557213" lvl="1" indent="-214313">
              <a:buSzPct val="75000"/>
              <a:buFont typeface="Wingdings" charset="2"/>
              <a:buChar char=""/>
            </a:pPr>
            <a:r>
              <a:rPr lang="en-US" dirty="0" smtClean="0">
                <a:solidFill>
                  <a:schemeClr val="accent1"/>
                </a:solidFill>
                <a:cs typeface="Arial"/>
              </a:rPr>
              <a:t>Constituency Travel to send welcome email to Review Team members notifying them of approved travel dates</a:t>
            </a:r>
            <a:endParaRPr lang="en-US" dirty="0">
              <a:solidFill>
                <a:schemeClr val="accent1"/>
              </a:solidFill>
              <a:cs typeface="Arial"/>
            </a:endParaRPr>
          </a:p>
          <a:p>
            <a:pPr marL="342900" lvl="1">
              <a:buSzPct val="75000"/>
            </a:pPr>
            <a:endParaRPr lang="en-US"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a:solidFill>
                  <a:schemeClr val="accent1"/>
                </a:solidFill>
                <a:cs typeface="Arial"/>
              </a:rPr>
              <a:t>MSSI-Secretariat to submit the </a:t>
            </a:r>
            <a:r>
              <a:rPr lang="en-US" dirty="0" smtClean="0">
                <a:solidFill>
                  <a:schemeClr val="accent1"/>
                </a:solidFill>
                <a:cs typeface="Arial"/>
              </a:rPr>
              <a:t>request 90 days prior to meeting date</a:t>
            </a:r>
            <a:endParaRPr lang="en-US" dirty="0">
              <a:solidFill>
                <a:schemeClr val="accent1"/>
              </a:solidFill>
              <a:cs typeface="Arial"/>
            </a:endParaRPr>
          </a:p>
          <a:p>
            <a:pPr marL="557213" lvl="1" indent="-214313">
              <a:buSzPct val="75000"/>
              <a:buFont typeface="Wingdings" charset="2"/>
              <a:buChar char=""/>
            </a:pPr>
            <a:r>
              <a:rPr lang="en-US" dirty="0">
                <a:solidFill>
                  <a:schemeClr val="accent1"/>
                </a:solidFill>
                <a:cs typeface="Arial"/>
              </a:rPr>
              <a:t>Review Team Members to respond to Constituency Travel emails in a timely manner to ensure lowest possible fares</a:t>
            </a:r>
          </a:p>
        </p:txBody>
      </p:sp>
    </p:spTree>
    <p:extLst>
      <p:ext uri="{BB962C8B-B14F-4D97-AF65-F5344CB8AC3E}">
        <p14:creationId xmlns:p14="http://schemas.microsoft.com/office/powerpoint/2010/main" val="233458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a:t>
            </a:r>
            <a:r>
              <a:rPr lang="en-US" dirty="0" smtClean="0"/>
              <a:t>6: MSSI and Meetings Team Coordination</a:t>
            </a:r>
            <a:endParaRPr lang="en-US" dirty="0"/>
          </a:p>
        </p:txBody>
      </p:sp>
      <p:pic>
        <p:nvPicPr>
          <p:cNvPr id="2" name="Picture 1"/>
          <p:cNvPicPr>
            <a:picLocks noChangeAspect="1"/>
          </p:cNvPicPr>
          <p:nvPr/>
        </p:nvPicPr>
        <p:blipFill>
          <a:blip r:embed="rId2"/>
          <a:stretch>
            <a:fillRect/>
          </a:stretch>
        </p:blipFill>
        <p:spPr>
          <a:xfrm>
            <a:off x="1524000" y="1143000"/>
            <a:ext cx="6096000" cy="4572000"/>
          </a:xfrm>
          <a:prstGeom prst="rect">
            <a:avLst/>
          </a:prstGeom>
        </p:spPr>
      </p:pic>
      <p:sp>
        <p:nvSpPr>
          <p:cNvPr id="3" name="TextBox 2"/>
          <p:cNvSpPr txBox="1"/>
          <p:nvPr/>
        </p:nvSpPr>
        <p:spPr>
          <a:xfrm>
            <a:off x="967666" y="949911"/>
            <a:ext cx="7420189" cy="553998"/>
          </a:xfrm>
          <a:prstGeom prst="rect">
            <a:avLst/>
          </a:prstGeom>
          <a:noFill/>
        </p:spPr>
        <p:txBody>
          <a:bodyPr wrap="square" lIns="0" tIns="0" rIns="0" bIns="0" rtlCol="0">
            <a:spAutoFit/>
          </a:bodyPr>
          <a:lstStyle/>
          <a:p>
            <a:pPr>
              <a:buSzPct val="75000"/>
            </a:pPr>
            <a:r>
              <a:rPr lang="en-US" dirty="0"/>
              <a:t>The MSSI </a:t>
            </a:r>
            <a:r>
              <a:rPr lang="en-US" dirty="0" smtClean="0"/>
              <a:t>and Meetings Teams </a:t>
            </a:r>
            <a:r>
              <a:rPr lang="en-US" dirty="0"/>
              <a:t>will </a:t>
            </a:r>
            <a:r>
              <a:rPr lang="en-US" dirty="0" smtClean="0"/>
              <a:t>coordinate all logistics on behalf of the Review Team to ensure a productive face-to-face meeting.</a:t>
            </a:r>
            <a:endParaRPr lang="en-US" dirty="0"/>
          </a:p>
        </p:txBody>
      </p:sp>
    </p:spTree>
    <p:extLst>
      <p:ext uri="{BB962C8B-B14F-4D97-AF65-F5344CB8AC3E}">
        <p14:creationId xmlns:p14="http://schemas.microsoft.com/office/powerpoint/2010/main" val="285782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Considerations for F2F Meetings</a:t>
            </a:r>
          </a:p>
        </p:txBody>
      </p:sp>
      <p:sp>
        <p:nvSpPr>
          <p:cNvPr id="3" name="Content Placeholder 2"/>
          <p:cNvSpPr>
            <a:spLocks noGrp="1"/>
          </p:cNvSpPr>
          <p:nvPr>
            <p:ph sz="quarter" idx="10"/>
          </p:nvPr>
        </p:nvSpPr>
        <p:spPr>
          <a:xfrm>
            <a:off x="214313" y="657115"/>
            <a:ext cx="8715375" cy="5515085"/>
          </a:xfrm>
        </p:spPr>
        <p:txBody>
          <a:bodyPr/>
          <a:lstStyle/>
          <a:p>
            <a:pPr marL="0" indent="0">
              <a:spcBef>
                <a:spcPts val="0"/>
              </a:spcBef>
              <a:spcAft>
                <a:spcPts val="600"/>
              </a:spcAft>
              <a:buNone/>
            </a:pPr>
            <a:r>
              <a:rPr lang="en-US" sz="1600" dirty="0"/>
              <a:t>When recommending a location for your next F2F meeting there is more to consider than just cost.  Taking into account who is attending, from how far and how many are traveling, consider the </a:t>
            </a:r>
            <a:r>
              <a:rPr lang="en-US" sz="1600" dirty="0" smtClean="0"/>
              <a:t>following:</a:t>
            </a:r>
          </a:p>
          <a:p>
            <a:pPr>
              <a:spcBef>
                <a:spcPts val="0"/>
              </a:spcBef>
            </a:pPr>
            <a:r>
              <a:rPr lang="en-US" sz="1600" dirty="0">
                <a:solidFill>
                  <a:schemeClr val="accent1"/>
                </a:solidFill>
              </a:rPr>
              <a:t>Evaluate need for meeting</a:t>
            </a:r>
          </a:p>
          <a:p>
            <a:pPr lvl="1">
              <a:spcBef>
                <a:spcPts val="0"/>
              </a:spcBef>
            </a:pPr>
            <a:r>
              <a:rPr lang="en-US" sz="1600" dirty="0"/>
              <a:t>What are the meeting </a:t>
            </a:r>
            <a:r>
              <a:rPr lang="en-US" sz="1600" dirty="0" smtClean="0"/>
              <a:t>objectives?</a:t>
            </a:r>
          </a:p>
          <a:p>
            <a:pPr lvl="1">
              <a:spcBef>
                <a:spcPts val="0"/>
              </a:spcBef>
            </a:pPr>
            <a:endParaRPr lang="en-US" sz="1600" dirty="0"/>
          </a:p>
          <a:p>
            <a:pPr>
              <a:spcBef>
                <a:spcPts val="0"/>
              </a:spcBef>
            </a:pPr>
            <a:r>
              <a:rPr lang="en-US" sz="1600" dirty="0" smtClean="0">
                <a:solidFill>
                  <a:schemeClr val="accent1"/>
                </a:solidFill>
              </a:rPr>
              <a:t>Suitability</a:t>
            </a:r>
            <a:endParaRPr lang="en-US" sz="1600" dirty="0">
              <a:solidFill>
                <a:schemeClr val="accent1"/>
              </a:solidFill>
            </a:endParaRPr>
          </a:p>
          <a:p>
            <a:pPr lvl="1">
              <a:spcBef>
                <a:spcPts val="0"/>
              </a:spcBef>
            </a:pPr>
            <a:r>
              <a:rPr lang="en-US" sz="1600" dirty="0">
                <a:solidFill>
                  <a:schemeClr val="tx1"/>
                </a:solidFill>
              </a:rPr>
              <a:t>Does the location provide the proper environment including health and safety?</a:t>
            </a:r>
          </a:p>
          <a:p>
            <a:pPr lvl="1">
              <a:spcBef>
                <a:spcPts val="0"/>
              </a:spcBef>
            </a:pPr>
            <a:endParaRPr lang="en-US" sz="1600" dirty="0">
              <a:solidFill>
                <a:schemeClr val="tx1"/>
              </a:solidFill>
            </a:endParaRPr>
          </a:p>
          <a:p>
            <a:pPr>
              <a:spcBef>
                <a:spcPts val="0"/>
              </a:spcBef>
            </a:pPr>
            <a:r>
              <a:rPr lang="en-US" sz="1600" dirty="0">
                <a:solidFill>
                  <a:schemeClr val="accent1"/>
                </a:solidFill>
              </a:rPr>
              <a:t>Location</a:t>
            </a:r>
          </a:p>
          <a:p>
            <a:pPr lvl="1">
              <a:spcBef>
                <a:spcPts val="0"/>
              </a:spcBef>
            </a:pPr>
            <a:r>
              <a:rPr lang="en-US" sz="1600" dirty="0"/>
              <a:t>Easily accessible for </a:t>
            </a:r>
            <a:r>
              <a:rPr lang="en-US" sz="1600" dirty="0" smtClean="0"/>
              <a:t>international </a:t>
            </a:r>
            <a:r>
              <a:rPr lang="en-US" sz="1600" dirty="0"/>
              <a:t>travelers</a:t>
            </a:r>
            <a:r>
              <a:rPr lang="en-US" sz="1600" dirty="0" smtClean="0"/>
              <a:t>?</a:t>
            </a:r>
          </a:p>
          <a:p>
            <a:pPr lvl="1">
              <a:spcBef>
                <a:spcPts val="0"/>
              </a:spcBef>
            </a:pPr>
            <a:r>
              <a:rPr lang="en-US" sz="1600" dirty="0" smtClean="0"/>
              <a:t>Are there visa requirements?</a:t>
            </a:r>
            <a:endParaRPr lang="en-US" sz="1600" dirty="0"/>
          </a:p>
          <a:p>
            <a:pPr lvl="1">
              <a:spcBef>
                <a:spcPts val="0"/>
              </a:spcBef>
            </a:pPr>
            <a:endParaRPr lang="en-US" sz="1600" dirty="0"/>
          </a:p>
          <a:p>
            <a:pPr>
              <a:spcBef>
                <a:spcPts val="0"/>
              </a:spcBef>
            </a:pPr>
            <a:r>
              <a:rPr lang="en-US" sz="1600" dirty="0">
                <a:solidFill>
                  <a:schemeClr val="accent1"/>
                </a:solidFill>
              </a:rPr>
              <a:t>Availability &amp; Size</a:t>
            </a:r>
          </a:p>
          <a:p>
            <a:pPr lvl="1">
              <a:spcBef>
                <a:spcPts val="0"/>
              </a:spcBef>
            </a:pPr>
            <a:r>
              <a:rPr lang="en-US" sz="1600" dirty="0">
                <a:solidFill>
                  <a:srgbClr val="0C1F24"/>
                </a:solidFill>
                <a:cs typeface="Arial"/>
              </a:rPr>
              <a:t>Is a venue available for the dates required?</a:t>
            </a:r>
          </a:p>
          <a:p>
            <a:pPr lvl="1">
              <a:spcBef>
                <a:spcPts val="0"/>
              </a:spcBef>
            </a:pPr>
            <a:r>
              <a:rPr lang="en-US" sz="1600" dirty="0">
                <a:solidFill>
                  <a:srgbClr val="0C1F24"/>
                </a:solidFill>
                <a:cs typeface="Arial"/>
              </a:rPr>
              <a:t>Does a venue provide the proper size room or rooms?</a:t>
            </a:r>
          </a:p>
          <a:p>
            <a:pPr lvl="1">
              <a:spcBef>
                <a:spcPts val="0"/>
              </a:spcBef>
            </a:pPr>
            <a:endParaRPr lang="en-US" sz="1600" dirty="0">
              <a:solidFill>
                <a:srgbClr val="0C1F24"/>
              </a:solidFill>
              <a:cs typeface="Arial"/>
            </a:endParaRPr>
          </a:p>
          <a:p>
            <a:pPr>
              <a:spcBef>
                <a:spcPts val="0"/>
              </a:spcBef>
            </a:pPr>
            <a:r>
              <a:rPr lang="en-US" sz="1600" dirty="0">
                <a:solidFill>
                  <a:schemeClr val="accent1"/>
                </a:solidFill>
              </a:rPr>
              <a:t>Facilities</a:t>
            </a:r>
          </a:p>
          <a:p>
            <a:pPr lvl="1">
              <a:spcBef>
                <a:spcPts val="0"/>
              </a:spcBef>
            </a:pPr>
            <a:r>
              <a:rPr lang="en-US" sz="1600" dirty="0"/>
              <a:t>Availability of quality services for internet, audio/visual, catering and group meals?</a:t>
            </a:r>
          </a:p>
          <a:p>
            <a:pPr lvl="1">
              <a:spcBef>
                <a:spcPts val="0"/>
              </a:spcBef>
            </a:pPr>
            <a:endParaRPr lang="en-US" sz="1600" dirty="0"/>
          </a:p>
          <a:p>
            <a:pPr>
              <a:spcBef>
                <a:spcPts val="0"/>
              </a:spcBef>
            </a:pPr>
            <a:r>
              <a:rPr lang="en-US" sz="1600" dirty="0">
                <a:solidFill>
                  <a:schemeClr val="accent1"/>
                </a:solidFill>
              </a:rPr>
              <a:t>Cost</a:t>
            </a:r>
          </a:p>
          <a:p>
            <a:pPr lvl="1">
              <a:spcBef>
                <a:spcPts val="0"/>
              </a:spcBef>
            </a:pPr>
            <a:r>
              <a:rPr lang="en-US" sz="1600" dirty="0"/>
              <a:t>Does the venue fall within budget and agree to ICANN’s contract terms</a:t>
            </a:r>
            <a:r>
              <a:rPr lang="en-US" sz="1600" dirty="0" smtClean="0"/>
              <a:t>?</a:t>
            </a:r>
            <a:endParaRPr lang="en-US" sz="1600" dirty="0"/>
          </a:p>
        </p:txBody>
      </p:sp>
    </p:spTree>
    <p:extLst>
      <p:ext uri="{BB962C8B-B14F-4D97-AF65-F5344CB8AC3E}">
        <p14:creationId xmlns:p14="http://schemas.microsoft.com/office/powerpoint/2010/main" val="154554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prstGeom prst="rect">
            <a:avLst/>
          </a:prstGeom>
        </p:spPr>
        <p:txBody>
          <a:bodyPr/>
          <a:lstStyle/>
          <a:p>
            <a:r>
              <a:rPr lang="en-US" dirty="0" smtClean="0"/>
              <a:t>Six Steps </a:t>
            </a:r>
            <a:r>
              <a:rPr lang="en-US" dirty="0"/>
              <a:t>for Pre-Planning Success</a:t>
            </a:r>
            <a:endParaRPr lang="en-US" dirty="0">
              <a:latin typeface="Arial"/>
              <a:cs typeface="Arial"/>
            </a:endParaRPr>
          </a:p>
        </p:txBody>
      </p:sp>
      <p:grpSp>
        <p:nvGrpSpPr>
          <p:cNvPr id="74" name="Group 73"/>
          <p:cNvGrpSpPr/>
          <p:nvPr/>
        </p:nvGrpSpPr>
        <p:grpSpPr>
          <a:xfrm>
            <a:off x="544993" y="1493526"/>
            <a:ext cx="1955927" cy="1394847"/>
            <a:chOff x="408227" y="1213404"/>
            <a:chExt cx="1955927" cy="1394847"/>
          </a:xfrm>
        </p:grpSpPr>
        <p:sp>
          <p:nvSpPr>
            <p:cNvPr id="53" name="Rectangle 52"/>
            <p:cNvSpPr/>
            <p:nvPr/>
          </p:nvSpPr>
          <p:spPr>
            <a:xfrm>
              <a:off x="408227" y="1213404"/>
              <a:ext cx="1955927" cy="1394847"/>
            </a:xfrm>
            <a:prstGeom prst="rect">
              <a:avLst/>
            </a:prstGeom>
            <a:solidFill>
              <a:schemeClr val="accent1">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7" name="TextBox 56"/>
            <p:cNvSpPr txBox="1"/>
            <p:nvPr/>
          </p:nvSpPr>
          <p:spPr>
            <a:xfrm>
              <a:off x="529440" y="1340460"/>
              <a:ext cx="1711234"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2660"/>
                </a:lnSpc>
              </a:pPr>
              <a:r>
                <a:rPr lang="en-US" sz="2000" dirty="0" smtClean="0">
                  <a:solidFill>
                    <a:srgbClr val="FFFFFF"/>
                  </a:solidFill>
                  <a:latin typeface="Arial"/>
                  <a:cs typeface="Arial"/>
                </a:rPr>
                <a:t>Select Meeting Dates</a:t>
              </a:r>
              <a:endParaRPr lang="en-US" sz="2000" dirty="0">
                <a:solidFill>
                  <a:srgbClr val="FFFFFF"/>
                </a:solidFill>
                <a:latin typeface="Arial"/>
                <a:cs typeface="Arial"/>
              </a:endParaRPr>
            </a:p>
          </p:txBody>
        </p:sp>
      </p:grpSp>
      <p:pic>
        <p:nvPicPr>
          <p:cNvPr id="62" name="Picture 6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42986" y="2004803"/>
            <a:ext cx="539472" cy="339272"/>
          </a:xfrm>
          <a:prstGeom prst="rect">
            <a:avLst/>
          </a:prstGeom>
        </p:spPr>
      </p:pic>
      <p:grpSp>
        <p:nvGrpSpPr>
          <p:cNvPr id="73" name="Group 72"/>
          <p:cNvGrpSpPr/>
          <p:nvPr/>
        </p:nvGrpSpPr>
        <p:grpSpPr>
          <a:xfrm>
            <a:off x="3505070" y="1493526"/>
            <a:ext cx="1955927" cy="1394847"/>
            <a:chOff x="3348765" y="1213404"/>
            <a:chExt cx="1955927" cy="1394847"/>
          </a:xfrm>
        </p:grpSpPr>
        <p:sp>
          <p:nvSpPr>
            <p:cNvPr id="66" name="Rectangle 65"/>
            <p:cNvSpPr/>
            <p:nvPr/>
          </p:nvSpPr>
          <p:spPr>
            <a:xfrm>
              <a:off x="3348765" y="1213404"/>
              <a:ext cx="1955927" cy="1394847"/>
            </a:xfrm>
            <a:prstGeom prst="rect">
              <a:avLst/>
            </a:prstGeom>
            <a:solidFill>
              <a:schemeClr val="accent3">
                <a:alpha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700">
                <a:latin typeface="Arial"/>
                <a:cs typeface="Arial"/>
              </a:endParaRPr>
            </a:p>
          </p:txBody>
        </p:sp>
        <p:sp>
          <p:nvSpPr>
            <p:cNvPr id="67" name="TextBox 66"/>
            <p:cNvSpPr txBox="1"/>
            <p:nvPr/>
          </p:nvSpPr>
          <p:spPr>
            <a:xfrm>
              <a:off x="3377987" y="1340460"/>
              <a:ext cx="1926705" cy="784830"/>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Select Destination</a:t>
              </a:r>
              <a:endParaRPr lang="en-US" sz="2000" dirty="0">
                <a:solidFill>
                  <a:srgbClr val="FFFFFF"/>
                </a:solidFill>
                <a:latin typeface="Arial"/>
                <a:cs typeface="Arial"/>
              </a:endParaRPr>
            </a:p>
          </p:txBody>
        </p:sp>
      </p:grpSp>
      <p:pic>
        <p:nvPicPr>
          <p:cNvPr id="68" name="Picture 6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12831" y="2004803"/>
            <a:ext cx="539472" cy="339272"/>
          </a:xfrm>
          <a:prstGeom prst="rect">
            <a:avLst/>
          </a:prstGeom>
        </p:spPr>
      </p:pic>
      <p:grpSp>
        <p:nvGrpSpPr>
          <p:cNvPr id="72" name="Group 71"/>
          <p:cNvGrpSpPr/>
          <p:nvPr/>
        </p:nvGrpSpPr>
        <p:grpSpPr>
          <a:xfrm>
            <a:off x="6465147" y="1493526"/>
            <a:ext cx="1955927" cy="1394847"/>
            <a:chOff x="6328381" y="1213404"/>
            <a:chExt cx="1955927" cy="1394847"/>
          </a:xfrm>
        </p:grpSpPr>
        <p:sp>
          <p:nvSpPr>
            <p:cNvPr id="69" name="Rectangle 68"/>
            <p:cNvSpPr/>
            <p:nvPr/>
          </p:nvSpPr>
          <p:spPr>
            <a:xfrm>
              <a:off x="6328381" y="1213404"/>
              <a:ext cx="1955927" cy="1394847"/>
            </a:xfrm>
            <a:prstGeom prst="rect">
              <a:avLst/>
            </a:prstGeom>
            <a:solidFill>
              <a:schemeClr val="accent4">
                <a:alpha val="7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700">
                <a:latin typeface="Arial"/>
                <a:cs typeface="Arial"/>
              </a:endParaRPr>
            </a:p>
          </p:txBody>
        </p:sp>
        <p:sp>
          <p:nvSpPr>
            <p:cNvPr id="70" name="TextBox 69"/>
            <p:cNvSpPr txBox="1"/>
            <p:nvPr/>
          </p:nvSpPr>
          <p:spPr>
            <a:xfrm>
              <a:off x="6328381" y="1340460"/>
              <a:ext cx="1922707" cy="1131079"/>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Determine Agenda and Requirements</a:t>
              </a:r>
              <a:endParaRPr lang="en-US" sz="2000" dirty="0">
                <a:solidFill>
                  <a:srgbClr val="FFFFFF"/>
                </a:solidFill>
                <a:latin typeface="Arial"/>
                <a:cs typeface="Arial"/>
              </a:endParaRPr>
            </a:p>
          </p:txBody>
        </p:sp>
      </p:grpSp>
      <p:grpSp>
        <p:nvGrpSpPr>
          <p:cNvPr id="75" name="Group 74"/>
          <p:cNvGrpSpPr/>
          <p:nvPr/>
        </p:nvGrpSpPr>
        <p:grpSpPr>
          <a:xfrm>
            <a:off x="544993" y="3984681"/>
            <a:ext cx="1955927" cy="1394847"/>
            <a:chOff x="408227" y="1213404"/>
            <a:chExt cx="1955927" cy="1394847"/>
          </a:xfrm>
        </p:grpSpPr>
        <p:sp>
          <p:nvSpPr>
            <p:cNvPr id="76" name="Rectangle 75"/>
            <p:cNvSpPr/>
            <p:nvPr/>
          </p:nvSpPr>
          <p:spPr>
            <a:xfrm>
              <a:off x="408227" y="1213404"/>
              <a:ext cx="1955927" cy="1394847"/>
            </a:xfrm>
            <a:prstGeom prst="rect">
              <a:avLst/>
            </a:prstGeom>
            <a:solidFill>
              <a:schemeClr val="accent5">
                <a:alpha val="81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00">
                <a:latin typeface="Arial"/>
                <a:cs typeface="Arial"/>
              </a:endParaRPr>
            </a:p>
          </p:txBody>
        </p:sp>
        <p:sp>
          <p:nvSpPr>
            <p:cNvPr id="77" name="TextBox 76"/>
            <p:cNvSpPr txBox="1"/>
            <p:nvPr/>
          </p:nvSpPr>
          <p:spPr>
            <a:xfrm>
              <a:off x="408227" y="1340460"/>
              <a:ext cx="1934223" cy="1131079"/>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MSSI: Submit Global Event Request Form</a:t>
              </a:r>
              <a:endParaRPr lang="en-US" sz="2000" dirty="0">
                <a:solidFill>
                  <a:srgbClr val="FFFFFF"/>
                </a:solidFill>
                <a:latin typeface="Arial"/>
                <a:cs typeface="Arial"/>
              </a:endParaRPr>
            </a:p>
          </p:txBody>
        </p:sp>
      </p:grpSp>
      <p:pic>
        <p:nvPicPr>
          <p:cNvPr id="78" name="Picture 7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42986" y="4495958"/>
            <a:ext cx="539472" cy="339272"/>
          </a:xfrm>
          <a:prstGeom prst="rect">
            <a:avLst/>
          </a:prstGeom>
        </p:spPr>
      </p:pic>
      <p:grpSp>
        <p:nvGrpSpPr>
          <p:cNvPr id="79" name="Group 78"/>
          <p:cNvGrpSpPr/>
          <p:nvPr/>
        </p:nvGrpSpPr>
        <p:grpSpPr>
          <a:xfrm>
            <a:off x="3505070" y="3984681"/>
            <a:ext cx="1955927" cy="1394847"/>
            <a:chOff x="3348765" y="1213404"/>
            <a:chExt cx="1955927" cy="1394847"/>
          </a:xfrm>
        </p:grpSpPr>
        <p:sp>
          <p:nvSpPr>
            <p:cNvPr id="80" name="Rectangle 79"/>
            <p:cNvSpPr/>
            <p:nvPr/>
          </p:nvSpPr>
          <p:spPr>
            <a:xfrm>
              <a:off x="3348765" y="1213404"/>
              <a:ext cx="1955927" cy="1394847"/>
            </a:xfrm>
            <a:prstGeom prst="rect">
              <a:avLst/>
            </a:prstGeom>
            <a:solidFill>
              <a:schemeClr val="accent2">
                <a:alpha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700">
                <a:latin typeface="Arial"/>
                <a:cs typeface="Arial"/>
              </a:endParaRPr>
            </a:p>
          </p:txBody>
        </p:sp>
        <p:sp>
          <p:nvSpPr>
            <p:cNvPr id="81" name="TextBox 80"/>
            <p:cNvSpPr txBox="1"/>
            <p:nvPr/>
          </p:nvSpPr>
          <p:spPr>
            <a:xfrm>
              <a:off x="3348765" y="1340460"/>
              <a:ext cx="1943991" cy="784830"/>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MSSI: Submit Travel Request</a:t>
              </a:r>
              <a:endParaRPr lang="en-US" sz="2000" dirty="0">
                <a:solidFill>
                  <a:srgbClr val="FFFFFF"/>
                </a:solidFill>
                <a:latin typeface="Arial"/>
                <a:cs typeface="Arial"/>
              </a:endParaRPr>
            </a:p>
          </p:txBody>
        </p:sp>
      </p:grpSp>
      <p:pic>
        <p:nvPicPr>
          <p:cNvPr id="82" name="Picture 8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12831" y="4495958"/>
            <a:ext cx="539472" cy="339272"/>
          </a:xfrm>
          <a:prstGeom prst="rect">
            <a:avLst/>
          </a:prstGeom>
        </p:spPr>
      </p:pic>
      <p:grpSp>
        <p:nvGrpSpPr>
          <p:cNvPr id="83" name="Group 82"/>
          <p:cNvGrpSpPr/>
          <p:nvPr/>
        </p:nvGrpSpPr>
        <p:grpSpPr>
          <a:xfrm>
            <a:off x="6465147" y="3984681"/>
            <a:ext cx="1955927" cy="1394847"/>
            <a:chOff x="6328381" y="1213404"/>
            <a:chExt cx="1955927" cy="1394847"/>
          </a:xfrm>
        </p:grpSpPr>
        <p:sp>
          <p:nvSpPr>
            <p:cNvPr id="84" name="Rectangle 83"/>
            <p:cNvSpPr/>
            <p:nvPr/>
          </p:nvSpPr>
          <p:spPr>
            <a:xfrm>
              <a:off x="6328381" y="1213404"/>
              <a:ext cx="1955927" cy="1394847"/>
            </a:xfrm>
            <a:prstGeom prst="rect">
              <a:avLst/>
            </a:prstGeom>
            <a:solidFill>
              <a:schemeClr val="accent6">
                <a:alpha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700">
                <a:latin typeface="Arial"/>
                <a:cs typeface="Arial"/>
              </a:endParaRPr>
            </a:p>
          </p:txBody>
        </p:sp>
        <p:sp>
          <p:nvSpPr>
            <p:cNvPr id="85" name="TextBox 84"/>
            <p:cNvSpPr txBox="1"/>
            <p:nvPr/>
          </p:nvSpPr>
          <p:spPr>
            <a:xfrm>
              <a:off x="6367371" y="1340460"/>
              <a:ext cx="1916937" cy="1131079"/>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MSSI/ Meetings Team Coordination</a:t>
              </a:r>
              <a:endParaRPr lang="en-US" sz="2000" dirty="0">
                <a:solidFill>
                  <a:srgbClr val="FFFFFF"/>
                </a:solidFill>
                <a:latin typeface="Arial"/>
                <a:cs typeface="Arial"/>
              </a:endParaRPr>
            </a:p>
          </p:txBody>
        </p:sp>
      </p:grpSp>
      <p:cxnSp>
        <p:nvCxnSpPr>
          <p:cNvPr id="89" name="Elbow Connector 88"/>
          <p:cNvCxnSpPr>
            <a:stCxn id="76" idx="0"/>
            <a:endCxn id="69" idx="2"/>
          </p:cNvCxnSpPr>
          <p:nvPr/>
        </p:nvCxnSpPr>
        <p:spPr>
          <a:xfrm rot="5400000" flipH="1" flipV="1">
            <a:off x="3934880" y="476450"/>
            <a:ext cx="1096308" cy="5920154"/>
          </a:xfrm>
          <a:prstGeom prst="bentConnector3">
            <a:avLst>
              <a:gd name="adj1" fmla="val 50000"/>
            </a:avLst>
          </a:prstGeom>
          <a:ln w="2857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4993" y="1357641"/>
            <a:ext cx="1955927" cy="146834"/>
          </a:xfrm>
          <a:prstGeom prst="rect">
            <a:avLst/>
          </a:prstGeom>
          <a:solidFill>
            <a:srgbClr val="156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8" name="Rectangle 27"/>
          <p:cNvSpPr/>
          <p:nvPr/>
        </p:nvSpPr>
        <p:spPr>
          <a:xfrm>
            <a:off x="3505070" y="1357641"/>
            <a:ext cx="1955927" cy="146834"/>
          </a:xfrm>
          <a:prstGeom prst="rect">
            <a:avLst/>
          </a:prstGeom>
          <a:solidFill>
            <a:srgbClr val="145052"/>
          </a:solidFill>
          <a:ln w="19050" cmpd="sng">
            <a:solidFill>
              <a:srgbClr val="1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9" name="Rectangle 28"/>
          <p:cNvSpPr/>
          <p:nvPr/>
        </p:nvSpPr>
        <p:spPr>
          <a:xfrm>
            <a:off x="6465147" y="1357641"/>
            <a:ext cx="1955927" cy="146834"/>
          </a:xfrm>
          <a:prstGeom prst="rect">
            <a:avLst/>
          </a:prstGeom>
          <a:solidFill>
            <a:srgbClr val="BA7132"/>
          </a:solidFill>
          <a:ln>
            <a:solidFill>
              <a:srgbClr val="B87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0" name="Rectangle 29"/>
          <p:cNvSpPr/>
          <p:nvPr/>
        </p:nvSpPr>
        <p:spPr>
          <a:xfrm>
            <a:off x="544993" y="3837847"/>
            <a:ext cx="1955927" cy="146834"/>
          </a:xfrm>
          <a:prstGeom prst="rect">
            <a:avLst/>
          </a:prstGeom>
          <a:solidFill>
            <a:srgbClr val="A34729"/>
          </a:solidFill>
          <a:ln>
            <a:solidFill>
              <a:srgbClr val="A14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1" name="Rectangle 30"/>
          <p:cNvSpPr/>
          <p:nvPr/>
        </p:nvSpPr>
        <p:spPr>
          <a:xfrm>
            <a:off x="3505070" y="3837847"/>
            <a:ext cx="1955927" cy="146834"/>
          </a:xfrm>
          <a:prstGeom prst="rect">
            <a:avLst/>
          </a:prstGeom>
          <a:solidFill>
            <a:srgbClr val="092F4B"/>
          </a:solidFill>
          <a:ln>
            <a:solidFill>
              <a:srgbClr val="0B2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2" name="Rectangle 31"/>
          <p:cNvSpPr/>
          <p:nvPr/>
        </p:nvSpPr>
        <p:spPr>
          <a:xfrm>
            <a:off x="6465147" y="3837847"/>
            <a:ext cx="1955927" cy="146834"/>
          </a:xfrm>
          <a:prstGeom prst="rect">
            <a:avLst/>
          </a:prstGeom>
          <a:solidFill>
            <a:srgbClr val="15538C"/>
          </a:solidFill>
          <a:ln>
            <a:solidFill>
              <a:srgbClr val="185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Tree>
    <p:extLst>
      <p:ext uri="{BB962C8B-B14F-4D97-AF65-F5344CB8AC3E}">
        <p14:creationId xmlns:p14="http://schemas.microsoft.com/office/powerpoint/2010/main" val="203283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420754" cy="450663"/>
          </a:xfrm>
          <a:prstGeom prst="rect">
            <a:avLst/>
          </a:prstGeom>
        </p:spPr>
        <p:txBody>
          <a:bodyPr/>
          <a:lstStyle/>
          <a:p>
            <a:r>
              <a:rPr lang="en-US" dirty="0" smtClean="0">
                <a:latin typeface="+mn-lt"/>
              </a:rPr>
              <a:t>Options Menu for All Day Face-to-Face Meeting</a:t>
            </a:r>
            <a:endParaRPr lang="en-US" dirty="0">
              <a:latin typeface="+mn-lt"/>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4048482346"/>
              </p:ext>
            </p:extLst>
          </p:nvPr>
        </p:nvGraphicFramePr>
        <p:xfrm>
          <a:off x="331363" y="1078986"/>
          <a:ext cx="8464295" cy="4507386"/>
        </p:xfrm>
        <a:graphic>
          <a:graphicData uri="http://schemas.openxmlformats.org/drawingml/2006/table">
            <a:tbl>
              <a:tblPr firstRow="1" bandRow="1">
                <a:tableStyleId>{21E4AEA4-8DFA-4A89-87EB-49C32662AFE0}</a:tableStyleId>
              </a:tblPr>
              <a:tblGrid>
                <a:gridCol w="4813450">
                  <a:extLst>
                    <a:ext uri="{9D8B030D-6E8A-4147-A177-3AD203B41FA5}">
                      <a16:colId xmlns="" xmlns:a16="http://schemas.microsoft.com/office/drawing/2014/main" val="20000"/>
                    </a:ext>
                  </a:extLst>
                </a:gridCol>
                <a:gridCol w="1865587">
                  <a:extLst>
                    <a:ext uri="{9D8B030D-6E8A-4147-A177-3AD203B41FA5}">
                      <a16:colId xmlns="" xmlns:a16="http://schemas.microsoft.com/office/drawing/2014/main" val="20001"/>
                    </a:ext>
                  </a:extLst>
                </a:gridCol>
                <a:gridCol w="1785258">
                  <a:extLst>
                    <a:ext uri="{9D8B030D-6E8A-4147-A177-3AD203B41FA5}">
                      <a16:colId xmlns="" xmlns:a16="http://schemas.microsoft.com/office/drawing/2014/main" val="20002"/>
                    </a:ext>
                  </a:extLst>
                </a:gridCol>
              </a:tblGrid>
              <a:tr h="789552">
                <a:tc>
                  <a:txBody>
                    <a:bodyPr/>
                    <a:lstStyle/>
                    <a:p>
                      <a:pPr algn="ctr"/>
                      <a:r>
                        <a:rPr lang="en-US" sz="1700" dirty="0" smtClean="0">
                          <a:latin typeface="Arial"/>
                          <a:cs typeface="Arial"/>
                        </a:rPr>
                        <a:t>Service</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75000"/>
                      </a:schemeClr>
                    </a:solidFill>
                  </a:tcPr>
                </a:tc>
                <a:tc>
                  <a:txBody>
                    <a:bodyPr/>
                    <a:lstStyle/>
                    <a:p>
                      <a:pPr algn="ctr"/>
                      <a:r>
                        <a:rPr lang="en-US" sz="1700" dirty="0" smtClean="0">
                          <a:latin typeface="Arial"/>
                          <a:cs typeface="Arial"/>
                        </a:rPr>
                        <a:t>ICANN Meeting or Offsite Venue</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c>
                  <a:txBody>
                    <a:bodyPr/>
                    <a:lstStyle/>
                    <a:p>
                      <a:pPr algn="ctr"/>
                      <a:r>
                        <a:rPr lang="en-US" sz="1700" dirty="0" smtClean="0">
                          <a:latin typeface="Arial"/>
                          <a:cs typeface="Arial"/>
                        </a:rPr>
                        <a:t>ICANN Office</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0"/>
                  </a:ext>
                </a:extLst>
              </a:tr>
              <a:tr h="307677">
                <a:tc>
                  <a:txBody>
                    <a:bodyPr/>
                    <a:lstStyle/>
                    <a:p>
                      <a:pPr algn="l"/>
                      <a:r>
                        <a:rPr lang="en-US" sz="1700" b="0" dirty="0" smtClean="0">
                          <a:solidFill>
                            <a:srgbClr val="0D436C"/>
                          </a:solidFill>
                          <a:latin typeface="Arial"/>
                          <a:cs typeface="Arial"/>
                        </a:rPr>
                        <a:t>Room</a:t>
                      </a:r>
                      <a:r>
                        <a:rPr lang="en-US" sz="1700" b="0" baseline="0" dirty="0" smtClean="0">
                          <a:solidFill>
                            <a:srgbClr val="0D436C"/>
                          </a:solidFill>
                          <a:latin typeface="Arial"/>
                          <a:cs typeface="Arial"/>
                        </a:rPr>
                        <a:t> rental</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chemeClr val="tx2"/>
                          </a:solidFill>
                          <a:latin typeface="Arial"/>
                          <a:cs typeface="Arial"/>
                        </a:rPr>
                        <a:t>$5,000/day</a:t>
                      </a:r>
                      <a:endParaRPr lang="en-US" sz="1700" dirty="0">
                        <a:solidFill>
                          <a:schemeClr val="tx2"/>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No charge</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1"/>
                  </a:ext>
                </a:extLst>
              </a:tr>
              <a:tr h="392163">
                <a:tc>
                  <a:txBody>
                    <a:bodyPr/>
                    <a:lstStyle/>
                    <a:p>
                      <a:pPr algn="l"/>
                      <a:r>
                        <a:rPr lang="en-US" sz="1700" b="0" dirty="0" smtClean="0">
                          <a:solidFill>
                            <a:srgbClr val="0D436C"/>
                          </a:solidFill>
                          <a:latin typeface="Arial"/>
                          <a:cs typeface="Arial"/>
                        </a:rPr>
                        <a:t>Catering</a:t>
                      </a:r>
                      <a:r>
                        <a:rPr lang="en-US" sz="1700" b="0" baseline="0" dirty="0" smtClean="0">
                          <a:solidFill>
                            <a:srgbClr val="0D436C"/>
                          </a:solidFill>
                          <a:latin typeface="Arial"/>
                          <a:cs typeface="Arial"/>
                        </a:rPr>
                        <a:t> (breakfast, lunch, beverages, snacks)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$75/day</a:t>
                      </a:r>
                      <a:r>
                        <a:rPr lang="en-US" sz="1700" baseline="0" dirty="0" smtClean="0">
                          <a:solidFill>
                            <a:srgbClr val="1A87C9"/>
                          </a:solidFill>
                          <a:latin typeface="Arial"/>
                          <a:cs typeface="Arial"/>
                        </a:rPr>
                        <a:t> per person</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$75/day per person</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2"/>
                  </a:ext>
                </a:extLst>
              </a:tr>
              <a:tr h="395122">
                <a:tc>
                  <a:txBody>
                    <a:bodyPr/>
                    <a:lstStyle/>
                    <a:p>
                      <a:pPr algn="l"/>
                      <a:r>
                        <a:rPr lang="en-US" sz="1700" b="0" dirty="0" smtClean="0">
                          <a:solidFill>
                            <a:srgbClr val="0D436C"/>
                          </a:solidFill>
                          <a:latin typeface="Arial"/>
                          <a:cs typeface="Arial"/>
                        </a:rPr>
                        <a:t>Dinner – one</a:t>
                      </a:r>
                      <a:r>
                        <a:rPr lang="en-US" sz="1700" b="0" baseline="0" dirty="0" smtClean="0">
                          <a:solidFill>
                            <a:srgbClr val="0D436C"/>
                          </a:solidFill>
                          <a:latin typeface="Arial"/>
                          <a:cs typeface="Arial"/>
                        </a:rPr>
                        <a:t> scheduled RT dinner</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$150/pp</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$150/pp</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371958">
                <a:tc>
                  <a:txBody>
                    <a:bodyPr/>
                    <a:lstStyle/>
                    <a:p>
                      <a:pPr algn="l"/>
                      <a:r>
                        <a:rPr lang="en-US" sz="1700" b="0" dirty="0" smtClean="0">
                          <a:solidFill>
                            <a:srgbClr val="0D436C"/>
                          </a:solidFill>
                          <a:latin typeface="Arial"/>
                          <a:cs typeface="Arial"/>
                        </a:rPr>
                        <a:t>Push-to-talk</a:t>
                      </a:r>
                      <a:r>
                        <a:rPr lang="en-US" sz="1700" b="0" baseline="0" dirty="0" smtClean="0">
                          <a:solidFill>
                            <a:srgbClr val="0D436C"/>
                          </a:solidFill>
                          <a:latin typeface="Arial"/>
                          <a:cs typeface="Arial"/>
                        </a:rPr>
                        <a:t> microphones &amp; Audio Visual</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$2,500/day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700" dirty="0" smtClean="0">
                          <a:solidFill>
                            <a:schemeClr val="accent5"/>
                          </a:solidFill>
                          <a:latin typeface="Arial"/>
                          <a:cs typeface="Arial"/>
                        </a:rPr>
                        <a:t>$1,000/day</a:t>
                      </a:r>
                      <a:r>
                        <a:rPr lang="en-US" sz="1700" baseline="30000" dirty="0" smtClean="0">
                          <a:solidFill>
                            <a:schemeClr val="accent5"/>
                          </a:solidFill>
                          <a:latin typeface="Arial"/>
                          <a:cs typeface="Arial"/>
                        </a:rPr>
                        <a:t>1</a:t>
                      </a:r>
                      <a:endParaRPr lang="en-US" sz="1700" baseline="300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3"/>
                  </a:ext>
                </a:extLst>
              </a:tr>
              <a:tr h="870857">
                <a:tc>
                  <a:txBody>
                    <a:bodyPr/>
                    <a:lstStyle/>
                    <a:p>
                      <a:pPr algn="l"/>
                      <a:r>
                        <a:rPr lang="en-US" sz="1700" b="0" dirty="0" smtClean="0">
                          <a:solidFill>
                            <a:srgbClr val="0D436C"/>
                          </a:solidFill>
                          <a:latin typeface="Arial"/>
                          <a:cs typeface="Arial"/>
                        </a:rPr>
                        <a:t>Remote Participation Services (presentation laptop, Adobe Connect, stream</a:t>
                      </a:r>
                      <a:r>
                        <a:rPr lang="en-US" sz="1700" b="0" baseline="0" dirty="0" smtClean="0">
                          <a:solidFill>
                            <a:srgbClr val="0D436C"/>
                          </a:solidFill>
                          <a:latin typeface="Arial"/>
                          <a:cs typeface="Arial"/>
                        </a:rPr>
                        <a:t> audio, record audio) &amp; Internet</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$1,700/day</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$500/day</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391886">
                <a:tc>
                  <a:txBody>
                    <a:bodyPr/>
                    <a:lstStyle/>
                    <a:p>
                      <a:pPr algn="l"/>
                      <a:r>
                        <a:rPr lang="en-US" sz="1700" b="0" dirty="0" smtClean="0">
                          <a:solidFill>
                            <a:srgbClr val="0D436C"/>
                          </a:solidFill>
                          <a:latin typeface="Arial"/>
                          <a:cs typeface="Arial"/>
                        </a:rPr>
                        <a:t>Interpretation</a:t>
                      </a:r>
                      <a:r>
                        <a:rPr lang="en-US" sz="1700" b="0" baseline="30000" dirty="0" smtClean="0">
                          <a:solidFill>
                            <a:srgbClr val="0D436C"/>
                          </a:solidFill>
                          <a:latin typeface="Arial"/>
                          <a:cs typeface="Arial"/>
                        </a:rPr>
                        <a:t>2</a:t>
                      </a:r>
                      <a:endParaRPr lang="en-US" sz="1700" b="0" baseline="3000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$2,600/day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Not available</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377371">
                <a:tc>
                  <a:txBody>
                    <a:bodyPr/>
                    <a:lstStyle/>
                    <a:p>
                      <a:pPr algn="l"/>
                      <a:r>
                        <a:rPr lang="en-US" sz="1700" b="0" dirty="0" smtClean="0">
                          <a:solidFill>
                            <a:srgbClr val="0D436C"/>
                          </a:solidFill>
                          <a:latin typeface="Arial"/>
                          <a:cs typeface="Arial"/>
                        </a:rPr>
                        <a:t>Scribes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$2,500/day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mn-lt"/>
                          <a:cs typeface="Arial"/>
                        </a:rPr>
                        <a:t>$2,500/day</a:t>
                      </a:r>
                      <a:endParaRPr lang="en-US" sz="1700" dirty="0">
                        <a:solidFill>
                          <a:schemeClr val="accent5"/>
                        </a:solidFill>
                        <a:latin typeface="+mn-lt"/>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0">
                <a:tc>
                  <a:txBody>
                    <a:bodyPr/>
                    <a:lstStyle/>
                    <a:p>
                      <a:pPr algn="l"/>
                      <a:r>
                        <a:rPr lang="en-US" sz="1700" b="0" dirty="0" smtClean="0">
                          <a:solidFill>
                            <a:srgbClr val="0D436C"/>
                          </a:solidFill>
                          <a:latin typeface="Arial"/>
                          <a:cs typeface="Arial"/>
                        </a:rPr>
                        <a:t>Fli</a:t>
                      </a:r>
                      <a:r>
                        <a:rPr lang="en-US" sz="1700" b="0" baseline="0" dirty="0" smtClean="0">
                          <a:solidFill>
                            <a:srgbClr val="0D436C"/>
                          </a:solidFill>
                          <a:latin typeface="Arial"/>
                          <a:cs typeface="Arial"/>
                        </a:rPr>
                        <a:t>p chart/easel</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$30</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No charge</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bl>
          </a:graphicData>
        </a:graphic>
      </p:graphicFrame>
      <p:sp>
        <p:nvSpPr>
          <p:cNvPr id="5" name="TextBox 4"/>
          <p:cNvSpPr txBox="1"/>
          <p:nvPr/>
        </p:nvSpPr>
        <p:spPr>
          <a:xfrm>
            <a:off x="856343" y="6371771"/>
            <a:ext cx="6058807" cy="430887"/>
          </a:xfrm>
          <a:prstGeom prst="rect">
            <a:avLst/>
          </a:prstGeom>
          <a:noFill/>
        </p:spPr>
        <p:txBody>
          <a:bodyPr wrap="square" lIns="0" tIns="0" rIns="0" bIns="0" rtlCol="0">
            <a:spAutoFit/>
          </a:bodyPr>
          <a:lstStyle/>
          <a:p>
            <a:r>
              <a:rPr lang="en-US" sz="1400" baseline="30000" dirty="0" smtClean="0">
                <a:cs typeface="Source Sans Pro"/>
              </a:rPr>
              <a:t>1</a:t>
            </a:r>
            <a:r>
              <a:rPr lang="en-US" sz="1400" dirty="0" smtClean="0">
                <a:cs typeface="Source Sans Pro"/>
              </a:rPr>
              <a:t>Los Angeles – no charge</a:t>
            </a:r>
          </a:p>
          <a:p>
            <a:r>
              <a:rPr lang="en-US" sz="1400" baseline="30000" dirty="0" smtClean="0">
                <a:cs typeface="Source Sans Pro"/>
              </a:rPr>
              <a:t>2</a:t>
            </a:r>
            <a:r>
              <a:rPr lang="en-US" sz="1400" dirty="0" smtClean="0">
                <a:cs typeface="Source Sans Pro"/>
              </a:rPr>
              <a:t>Available during ICANN Meeting engagement sessions and webinars only</a:t>
            </a:r>
          </a:p>
        </p:txBody>
      </p:sp>
      <p:sp>
        <p:nvSpPr>
          <p:cNvPr id="4" name="TextBox 3"/>
          <p:cNvSpPr txBox="1"/>
          <p:nvPr/>
        </p:nvSpPr>
        <p:spPr>
          <a:xfrm>
            <a:off x="331363" y="5872163"/>
            <a:ext cx="4240637" cy="276999"/>
          </a:xfrm>
          <a:prstGeom prst="rect">
            <a:avLst/>
          </a:prstGeom>
          <a:noFill/>
        </p:spPr>
        <p:txBody>
          <a:bodyPr wrap="square" lIns="0" tIns="0" rIns="0" bIns="0" rtlCol="0">
            <a:spAutoFit/>
          </a:bodyPr>
          <a:lstStyle/>
          <a:p>
            <a:r>
              <a:rPr lang="en-US" dirty="0" smtClean="0">
                <a:cs typeface="Source Sans Pro"/>
              </a:rPr>
              <a:t>Costs are estimated.</a:t>
            </a:r>
          </a:p>
        </p:txBody>
      </p:sp>
    </p:spTree>
    <p:extLst>
      <p:ext uri="{BB962C8B-B14F-4D97-AF65-F5344CB8AC3E}">
        <p14:creationId xmlns:p14="http://schemas.microsoft.com/office/powerpoint/2010/main" val="172633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420754" cy="450663"/>
          </a:xfrm>
          <a:prstGeom prst="rect">
            <a:avLst/>
          </a:prstGeom>
        </p:spPr>
        <p:txBody>
          <a:bodyPr/>
          <a:lstStyle/>
          <a:p>
            <a:r>
              <a:rPr lang="en-US" dirty="0" smtClean="0">
                <a:latin typeface="+mn-lt"/>
              </a:rPr>
              <a:t>Estimated Travel Expenses</a:t>
            </a:r>
            <a:r>
              <a:rPr lang="en-US" smtClean="0">
                <a:latin typeface="+mn-lt"/>
              </a:rPr>
              <a:t>: </a:t>
            </a:r>
            <a:r>
              <a:rPr lang="en-US" smtClean="0">
                <a:latin typeface="+mn-lt"/>
              </a:rPr>
              <a:t>ICANN62</a:t>
            </a:r>
            <a:endParaRPr lang="en-US" dirty="0">
              <a:latin typeface="+mn-lt"/>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043194853"/>
              </p:ext>
            </p:extLst>
          </p:nvPr>
        </p:nvGraphicFramePr>
        <p:xfrm>
          <a:off x="568171" y="1078986"/>
          <a:ext cx="7893658" cy="2319520"/>
        </p:xfrm>
        <a:graphic>
          <a:graphicData uri="http://schemas.openxmlformats.org/drawingml/2006/table">
            <a:tbl>
              <a:tblPr firstRow="1" bandRow="1">
                <a:tableStyleId>{21E4AEA4-8DFA-4A89-87EB-49C32662AFE0}</a:tableStyleId>
              </a:tblPr>
              <a:tblGrid>
                <a:gridCol w="6250168">
                  <a:extLst>
                    <a:ext uri="{9D8B030D-6E8A-4147-A177-3AD203B41FA5}">
                      <a16:colId xmlns="" xmlns:a16="http://schemas.microsoft.com/office/drawing/2014/main" val="20000"/>
                    </a:ext>
                  </a:extLst>
                </a:gridCol>
                <a:gridCol w="1643490"/>
              </a:tblGrid>
              <a:tr h="789552">
                <a:tc>
                  <a:txBody>
                    <a:bodyPr/>
                    <a:lstStyle/>
                    <a:p>
                      <a:pPr algn="ctr"/>
                      <a:r>
                        <a:rPr lang="en-US" sz="1700" dirty="0" smtClean="0">
                          <a:latin typeface="Arial"/>
                          <a:cs typeface="Arial"/>
                        </a:rPr>
                        <a:t>Expense Type Based on Four (4)</a:t>
                      </a:r>
                      <a:r>
                        <a:rPr lang="en-US" sz="1700" baseline="0" dirty="0" smtClean="0">
                          <a:latin typeface="Arial"/>
                          <a:cs typeface="Arial"/>
                        </a:rPr>
                        <a:t> Supported Review Team Members</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75000"/>
                      </a:schemeClr>
                    </a:solidFill>
                  </a:tcPr>
                </a:tc>
                <a:tc>
                  <a:txBody>
                    <a:bodyPr/>
                    <a:lstStyle/>
                    <a:p>
                      <a:pPr algn="ctr"/>
                      <a:r>
                        <a:rPr lang="en-US" sz="1700" dirty="0" smtClean="0">
                          <a:latin typeface="Arial"/>
                          <a:cs typeface="Arial"/>
                        </a:rPr>
                        <a:t>ICANN62</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0"/>
                  </a:ext>
                </a:extLst>
              </a:tr>
              <a:tr h="307677">
                <a:tc>
                  <a:txBody>
                    <a:bodyPr/>
                    <a:lstStyle/>
                    <a:p>
                      <a:pPr marL="742950" indent="-742950" algn="l"/>
                      <a:r>
                        <a:rPr lang="en-US" sz="1700" b="0" dirty="0" smtClean="0">
                          <a:solidFill>
                            <a:srgbClr val="0D436C"/>
                          </a:solidFill>
                          <a:latin typeface="Arial"/>
                          <a:cs typeface="Arial"/>
                        </a:rPr>
                        <a:t>Airfare:</a:t>
                      </a:r>
                      <a:r>
                        <a:rPr lang="en-US" sz="1700" b="0" baseline="0" dirty="0" smtClean="0">
                          <a:solidFill>
                            <a:srgbClr val="0D436C"/>
                          </a:solidFill>
                          <a:latin typeface="Arial"/>
                          <a:cs typeface="Arial"/>
                        </a:rPr>
                        <a:t> </a:t>
                      </a:r>
                      <a:r>
                        <a:rPr lang="en-US" sz="1700" b="0" dirty="0" smtClean="0">
                          <a:solidFill>
                            <a:srgbClr val="0D436C"/>
                          </a:solidFill>
                          <a:latin typeface="Arial"/>
                          <a:cs typeface="Arial"/>
                        </a:rPr>
                        <a:t>Review Team Members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chemeClr val="tx2"/>
                          </a:solidFill>
                          <a:latin typeface="Arial"/>
                          <a:cs typeface="Arial"/>
                        </a:rPr>
                        <a:t>$6,350</a:t>
                      </a:r>
                      <a:endParaRPr lang="en-US" sz="1700" dirty="0">
                        <a:solidFill>
                          <a:schemeClr val="tx2"/>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1"/>
                  </a:ext>
                </a:extLst>
              </a:tr>
              <a:tr h="392163">
                <a:tc>
                  <a:txBody>
                    <a:bodyPr/>
                    <a:lstStyle/>
                    <a:p>
                      <a:pPr algn="l"/>
                      <a:r>
                        <a:rPr lang="en-US" sz="1700" b="0" dirty="0" smtClean="0">
                          <a:solidFill>
                            <a:srgbClr val="0D436C"/>
                          </a:solidFill>
                          <a:latin typeface="Arial"/>
                          <a:cs typeface="Arial"/>
                        </a:rPr>
                        <a:t>Airfare:</a:t>
                      </a:r>
                      <a:r>
                        <a:rPr lang="en-US" sz="1700" b="0" baseline="0" dirty="0" smtClean="0">
                          <a:solidFill>
                            <a:srgbClr val="0D436C"/>
                          </a:solidFill>
                          <a:latin typeface="Arial"/>
                          <a:cs typeface="Arial"/>
                        </a:rPr>
                        <a:t> ICANN org</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No charge</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392163">
                <a:tc>
                  <a:txBody>
                    <a:bodyPr/>
                    <a:lstStyle/>
                    <a:p>
                      <a:pPr algn="l"/>
                      <a:r>
                        <a:rPr lang="en-US" sz="1700" b="0" dirty="0" smtClean="0">
                          <a:solidFill>
                            <a:srgbClr val="0D436C"/>
                          </a:solidFill>
                          <a:latin typeface="Arial"/>
                          <a:cs typeface="Arial"/>
                        </a:rPr>
                        <a:t>Hotel:</a:t>
                      </a:r>
                      <a:r>
                        <a:rPr lang="en-US" sz="1700" b="0" baseline="0" dirty="0" smtClean="0">
                          <a:solidFill>
                            <a:srgbClr val="0D436C"/>
                          </a:solidFill>
                          <a:latin typeface="Arial"/>
                          <a:cs typeface="Arial"/>
                        </a:rPr>
                        <a:t> based on six (6) nights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$200/night</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2"/>
                  </a:ext>
                </a:extLst>
              </a:tr>
              <a:tr h="395122">
                <a:tc>
                  <a:txBody>
                    <a:bodyPr/>
                    <a:lstStyle/>
                    <a:p>
                      <a:pPr algn="l"/>
                      <a:r>
                        <a:rPr lang="en-US" sz="1700" b="0" dirty="0" smtClean="0">
                          <a:solidFill>
                            <a:srgbClr val="0D436C"/>
                          </a:solidFill>
                          <a:latin typeface="Arial"/>
                          <a:cs typeface="Arial"/>
                        </a:rPr>
                        <a:t>Per Diem: based on seven</a:t>
                      </a:r>
                      <a:r>
                        <a:rPr lang="en-US" sz="1700" b="0" baseline="0" dirty="0" smtClean="0">
                          <a:solidFill>
                            <a:srgbClr val="0D436C"/>
                          </a:solidFill>
                          <a:latin typeface="Arial"/>
                          <a:cs typeface="Arial"/>
                        </a:rPr>
                        <a:t> (7) days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$65/day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bl>
          </a:graphicData>
        </a:graphic>
      </p:graphicFrame>
      <p:sp>
        <p:nvSpPr>
          <p:cNvPr id="4" name="TextBox 3"/>
          <p:cNvSpPr txBox="1"/>
          <p:nvPr/>
        </p:nvSpPr>
        <p:spPr>
          <a:xfrm>
            <a:off x="568171" y="5111561"/>
            <a:ext cx="5220070" cy="276999"/>
          </a:xfrm>
          <a:prstGeom prst="rect">
            <a:avLst/>
          </a:prstGeom>
          <a:noFill/>
        </p:spPr>
        <p:txBody>
          <a:bodyPr wrap="square" lIns="0" tIns="0" rIns="0" bIns="0" rtlCol="0">
            <a:spAutoFit/>
          </a:bodyPr>
          <a:lstStyle/>
          <a:p>
            <a:r>
              <a:rPr lang="en-US" dirty="0" smtClean="0">
                <a:cs typeface="Source Sans Pro"/>
              </a:rPr>
              <a:t>Costs are estimated and are subject to change.</a:t>
            </a:r>
          </a:p>
        </p:txBody>
      </p:sp>
      <p:graphicFrame>
        <p:nvGraphicFramePr>
          <p:cNvPr id="5" name="Table 4"/>
          <p:cNvGraphicFramePr>
            <a:graphicFrameLocks noGrp="1"/>
          </p:cNvGraphicFramePr>
          <p:nvPr>
            <p:extLst>
              <p:ext uri="{D42A27DB-BD31-4B8C-83A1-F6EECF244321}">
                <p14:modId xmlns:p14="http://schemas.microsoft.com/office/powerpoint/2010/main" val="2444591602"/>
              </p:ext>
            </p:extLst>
          </p:nvPr>
        </p:nvGraphicFramePr>
        <p:xfrm>
          <a:off x="568171" y="3672247"/>
          <a:ext cx="7893658" cy="1140072"/>
        </p:xfrm>
        <a:graphic>
          <a:graphicData uri="http://schemas.openxmlformats.org/drawingml/2006/table">
            <a:tbl>
              <a:tblPr firstRow="1" bandRow="1">
                <a:tableStyleId>{21E4AEA4-8DFA-4A89-87EB-49C32662AFE0}</a:tableStyleId>
              </a:tblPr>
              <a:tblGrid>
                <a:gridCol w="6250168">
                  <a:extLst>
                    <a:ext uri="{9D8B030D-6E8A-4147-A177-3AD203B41FA5}">
                      <a16:colId xmlns="" xmlns:a16="http://schemas.microsoft.com/office/drawing/2014/main" val="20000"/>
                    </a:ext>
                  </a:extLst>
                </a:gridCol>
                <a:gridCol w="1643490"/>
              </a:tblGrid>
              <a:tr h="789552">
                <a:tc>
                  <a:txBody>
                    <a:bodyPr/>
                    <a:lstStyle/>
                    <a:p>
                      <a:pPr algn="ctr"/>
                      <a:r>
                        <a:rPr lang="en-US" sz="1700" dirty="0" smtClean="0">
                          <a:latin typeface="Arial"/>
                          <a:cs typeface="Arial"/>
                        </a:rPr>
                        <a:t>Estimated Total</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75000"/>
                      </a:schemeClr>
                    </a:solidFill>
                  </a:tcPr>
                </a:tc>
                <a:tc>
                  <a:txBody>
                    <a:bodyPr/>
                    <a:lstStyle/>
                    <a:p>
                      <a:pPr algn="ctr"/>
                      <a:r>
                        <a:rPr lang="en-US" sz="1700" dirty="0" smtClean="0">
                          <a:latin typeface="Arial"/>
                          <a:cs typeface="Arial"/>
                        </a:rPr>
                        <a:t>ICANN62</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0"/>
                  </a:ext>
                </a:extLst>
              </a:tr>
              <a:tr h="307677">
                <a:tc>
                  <a:txBody>
                    <a:bodyPr/>
                    <a:lstStyle/>
                    <a:p>
                      <a:pPr marL="742950" indent="-742950" algn="l"/>
                      <a:r>
                        <a:rPr lang="en-US" sz="1700" b="0" dirty="0" smtClean="0">
                          <a:solidFill>
                            <a:srgbClr val="0D436C"/>
                          </a:solidFill>
                          <a:latin typeface="Arial"/>
                          <a:cs typeface="Arial"/>
                        </a:rPr>
                        <a:t>Total</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chemeClr val="tx2"/>
                          </a:solidFill>
                          <a:latin typeface="Arial"/>
                          <a:cs typeface="Arial"/>
                        </a:rPr>
                        <a:t>$12,970</a:t>
                      </a:r>
                      <a:endParaRPr lang="en-US" sz="1700" dirty="0">
                        <a:solidFill>
                          <a:schemeClr val="tx2"/>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8939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191257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1: Select Meeting Date(s)</a:t>
            </a:r>
          </a:p>
        </p:txBody>
      </p:sp>
      <p:sp>
        <p:nvSpPr>
          <p:cNvPr id="4" name="Rectangle 3"/>
          <p:cNvSpPr/>
          <p:nvPr/>
        </p:nvSpPr>
        <p:spPr>
          <a:xfrm>
            <a:off x="498531" y="729448"/>
            <a:ext cx="7889324" cy="5909310"/>
          </a:xfrm>
          <a:prstGeom prst="rect">
            <a:avLst/>
          </a:prstGeom>
        </p:spPr>
        <p:txBody>
          <a:bodyPr wrap="square">
            <a:spAutoFit/>
          </a:bodyPr>
          <a:lstStyle/>
          <a:p>
            <a:pPr>
              <a:buSzPct val="75000"/>
            </a:pPr>
            <a:r>
              <a:rPr lang="en-US" dirty="0"/>
              <a:t>Selecting the event dates for the meeting is one of the most important decisions to be made at the beginning of the F2F meeting planning process.</a:t>
            </a:r>
          </a:p>
          <a:p>
            <a:pPr>
              <a:buSzPct val="75000"/>
            </a:pPr>
            <a:endParaRPr lang="en-US" dirty="0"/>
          </a:p>
          <a:p>
            <a:pPr>
              <a:buSzPct val="75000"/>
            </a:pPr>
            <a:r>
              <a:rPr lang="en-US" dirty="0"/>
              <a:t>We recommend that you select the ”Primary Meeting Date(s)” and have at least one option for “Alternative Meeting Date(s)”. Keep in mind global holidays and other community related events.</a:t>
            </a:r>
          </a:p>
          <a:p>
            <a:pPr>
              <a:buSzPct val="75000"/>
            </a:pPr>
            <a:endParaRPr lang="en-US" dirty="0"/>
          </a:p>
          <a:p>
            <a:pPr>
              <a:buSzPct val="75000"/>
            </a:pPr>
            <a:r>
              <a:rPr lang="en-US" dirty="0"/>
              <a:t>Everything related to this meeting will be based on these selected dates, so ensure </a:t>
            </a:r>
            <a:r>
              <a:rPr lang="en-US" dirty="0" smtClean="0"/>
              <a:t>all </a:t>
            </a:r>
            <a:r>
              <a:rPr lang="en-US" dirty="0"/>
              <a:t>stakeholders are in agreement on the date selection(s). Date(s) and destination(s) should often be presented together to allow for attendees to determine their travel time</a:t>
            </a:r>
            <a:r>
              <a:rPr lang="en-US" dirty="0" smtClean="0"/>
              <a:t>.</a:t>
            </a:r>
          </a:p>
          <a:p>
            <a:pPr>
              <a:buSzPct val="75000"/>
            </a:pPr>
            <a:endParaRPr lang="en-US" dirty="0"/>
          </a:p>
          <a:p>
            <a:pPr>
              <a:buSzPct val="75000"/>
            </a:pPr>
            <a:r>
              <a:rPr lang="en-US" dirty="0" smtClean="0"/>
              <a:t>Meetings Team deadlines to request meetings:</a:t>
            </a:r>
          </a:p>
          <a:p>
            <a:pPr marL="742950" lvl="1" indent="-285750">
              <a:buSzPct val="75000"/>
              <a:buFont typeface="Arial" panose="020B0604020202020204" pitchFamily="34" charset="0"/>
              <a:buChar char="•"/>
            </a:pPr>
            <a:r>
              <a:rPr lang="en-US" dirty="0" smtClean="0"/>
              <a:t>120 days to submit request for a face-to-face meeting</a:t>
            </a:r>
          </a:p>
          <a:p>
            <a:pPr marL="742950" lvl="1" indent="-285750">
              <a:buSzPct val="75000"/>
              <a:buFont typeface="Arial" panose="020B0604020202020204" pitchFamily="34" charset="0"/>
              <a:buChar char="•"/>
            </a:pPr>
            <a:r>
              <a:rPr lang="en-US" dirty="0" smtClean="0"/>
              <a:t>90 days to submit travel request</a:t>
            </a:r>
          </a:p>
          <a:p>
            <a:pPr>
              <a:buSzPct val="75000"/>
            </a:pPr>
            <a:endParaRPr lang="en-US"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a:solidFill>
                  <a:schemeClr val="accent1"/>
                </a:solidFill>
                <a:latin typeface="Arial"/>
                <a:cs typeface="Arial"/>
              </a:rPr>
              <a:t>Select primary meeting date(s)</a:t>
            </a:r>
          </a:p>
          <a:p>
            <a:pPr marL="557213" lvl="1" indent="-214313">
              <a:buSzPct val="75000"/>
              <a:buFont typeface="Wingdings" charset="2"/>
              <a:buChar char=""/>
            </a:pPr>
            <a:r>
              <a:rPr lang="en-US" dirty="0">
                <a:solidFill>
                  <a:schemeClr val="accent1"/>
                </a:solidFill>
                <a:latin typeface="Arial"/>
                <a:cs typeface="Arial"/>
              </a:rPr>
              <a:t>Select alternative meeting date(s)</a:t>
            </a:r>
          </a:p>
          <a:p>
            <a:pPr marL="557213" lvl="1" indent="-214313">
              <a:buSzPct val="75000"/>
              <a:buFont typeface="Wingdings" charset="2"/>
              <a:buChar char=""/>
            </a:pPr>
            <a:r>
              <a:rPr lang="en-US" dirty="0">
                <a:solidFill>
                  <a:schemeClr val="accent1"/>
                </a:solidFill>
                <a:latin typeface="Arial"/>
                <a:cs typeface="Arial"/>
              </a:rPr>
              <a:t>Confirm stakeholder agreement on chosen dates</a:t>
            </a:r>
          </a:p>
          <a:p>
            <a:pPr lvl="1">
              <a:buSzPct val="75000"/>
            </a:pPr>
            <a:endParaRPr lang="en-US" dirty="0">
              <a:solidFill>
                <a:srgbClr val="0C1F24"/>
              </a:solidFill>
              <a:latin typeface="Arial"/>
              <a:cs typeface="Arial"/>
            </a:endParaRPr>
          </a:p>
        </p:txBody>
      </p:sp>
    </p:spTree>
    <p:extLst>
      <p:ext uri="{BB962C8B-B14F-4D97-AF65-F5344CB8AC3E}">
        <p14:creationId xmlns:p14="http://schemas.microsoft.com/office/powerpoint/2010/main" val="403796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2: Select Destination</a:t>
            </a:r>
          </a:p>
        </p:txBody>
      </p:sp>
      <p:sp>
        <p:nvSpPr>
          <p:cNvPr id="4" name="Rectangle 3"/>
          <p:cNvSpPr/>
          <p:nvPr/>
        </p:nvSpPr>
        <p:spPr>
          <a:xfrm>
            <a:off x="374904" y="924937"/>
            <a:ext cx="8094152" cy="5078313"/>
          </a:xfrm>
          <a:prstGeom prst="rect">
            <a:avLst/>
          </a:prstGeom>
        </p:spPr>
        <p:txBody>
          <a:bodyPr wrap="square">
            <a:spAutoFit/>
          </a:bodyPr>
          <a:lstStyle/>
          <a:p>
            <a:pPr>
              <a:buSzPct val="75000"/>
            </a:pPr>
            <a:r>
              <a:rPr lang="en-US" dirty="0"/>
              <a:t>Now that you have completed selecting dates for your meeting, you should determine the destination of your meeting. Often dates will determine the destination based on availability of venue space, which is why having primary and alternative selections is so important to the meeting planning process. However, having too many selections can also be detrimental to the planning process, so keep your planning to a primary selection and one alternative.</a:t>
            </a:r>
          </a:p>
          <a:p>
            <a:pPr>
              <a:buSzPct val="75000"/>
            </a:pPr>
            <a:endParaRPr lang="en-US" dirty="0"/>
          </a:p>
          <a:p>
            <a:pPr>
              <a:buSzPct val="75000"/>
            </a:pPr>
            <a:r>
              <a:rPr lang="en-US" dirty="0"/>
              <a:t>Considerations for selecting the location should include:</a:t>
            </a:r>
          </a:p>
          <a:p>
            <a:pPr marL="557213" lvl="1" indent="-214313">
              <a:buSzPct val="75000"/>
              <a:buFont typeface="Wingdings" charset="2"/>
              <a:buChar char=""/>
            </a:pPr>
            <a:r>
              <a:rPr lang="en-US" dirty="0">
                <a:solidFill>
                  <a:schemeClr val="accent1"/>
                </a:solidFill>
                <a:cs typeface="Arial"/>
              </a:rPr>
              <a:t>Geographically central for most attendees</a:t>
            </a:r>
          </a:p>
          <a:p>
            <a:pPr marL="557213" lvl="1" indent="-214313">
              <a:buSzPct val="75000"/>
              <a:buFont typeface="Wingdings" charset="2"/>
              <a:buChar char=""/>
            </a:pPr>
            <a:r>
              <a:rPr lang="en-US" dirty="0">
                <a:solidFill>
                  <a:schemeClr val="accent1"/>
                </a:solidFill>
                <a:cs typeface="Arial"/>
              </a:rPr>
              <a:t>Easily accessible and cost effective for International travelers</a:t>
            </a:r>
          </a:p>
          <a:p>
            <a:pPr marL="557213" lvl="1" indent="-214313">
              <a:buSzPct val="75000"/>
              <a:buFont typeface="Wingdings" charset="2"/>
              <a:buChar char=""/>
            </a:pPr>
            <a:r>
              <a:rPr lang="en-US" dirty="0">
                <a:solidFill>
                  <a:schemeClr val="accent1"/>
                </a:solidFill>
                <a:cs typeface="Arial"/>
              </a:rPr>
              <a:t>Suitable and environmentally conducive for a productive meeting</a:t>
            </a:r>
          </a:p>
          <a:p>
            <a:pPr marL="557213" lvl="1" indent="-214313">
              <a:buSzPct val="75000"/>
              <a:buFont typeface="Wingdings" charset="2"/>
              <a:buChar char=""/>
            </a:pPr>
            <a:r>
              <a:rPr lang="en-US" dirty="0">
                <a:solidFill>
                  <a:schemeClr val="accent1"/>
                </a:solidFill>
                <a:cs typeface="Arial"/>
              </a:rPr>
              <a:t>Economical and cost effective for your budget and attendees</a:t>
            </a:r>
          </a:p>
          <a:p>
            <a:pPr marL="557213" lvl="1" indent="-214313">
              <a:buSzPct val="75000"/>
              <a:buFont typeface="Wingdings" charset="2"/>
              <a:buChar char=""/>
            </a:pPr>
            <a:r>
              <a:rPr lang="en-US" dirty="0">
                <a:solidFill>
                  <a:schemeClr val="accent1"/>
                </a:solidFill>
              </a:rPr>
              <a:t>Availability of hotels and meeting venues</a:t>
            </a:r>
          </a:p>
          <a:p>
            <a:pPr>
              <a:buSzPct val="75000"/>
            </a:pPr>
            <a:endParaRPr lang="en-US" b="1" u="sng"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a:solidFill>
                  <a:schemeClr val="accent1"/>
                </a:solidFill>
                <a:cs typeface="Arial"/>
              </a:rPr>
              <a:t>Select primary destination</a:t>
            </a:r>
          </a:p>
          <a:p>
            <a:pPr marL="557213" lvl="1" indent="-214313">
              <a:buSzPct val="75000"/>
              <a:buFont typeface="Wingdings" charset="2"/>
              <a:buChar char=""/>
            </a:pPr>
            <a:r>
              <a:rPr lang="en-US" dirty="0">
                <a:solidFill>
                  <a:schemeClr val="accent1"/>
                </a:solidFill>
                <a:cs typeface="Arial"/>
              </a:rPr>
              <a:t>Select one alternative destination</a:t>
            </a:r>
          </a:p>
          <a:p>
            <a:pPr lvl="1">
              <a:buSzPct val="75000"/>
            </a:pPr>
            <a:endParaRPr lang="en-US" dirty="0">
              <a:solidFill>
                <a:srgbClr val="0C1F24"/>
              </a:solidFill>
              <a:latin typeface="Arial"/>
              <a:cs typeface="Arial"/>
            </a:endParaRPr>
          </a:p>
        </p:txBody>
      </p:sp>
    </p:spTree>
    <p:extLst>
      <p:ext uri="{BB962C8B-B14F-4D97-AF65-F5344CB8AC3E}">
        <p14:creationId xmlns:p14="http://schemas.microsoft.com/office/powerpoint/2010/main" val="388864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165" y="46179"/>
            <a:ext cx="9010835" cy="450663"/>
          </a:xfrm>
        </p:spPr>
        <p:txBody>
          <a:bodyPr/>
          <a:lstStyle/>
          <a:p>
            <a:r>
              <a:rPr lang="en-US" dirty="0"/>
              <a:t>Step 2: Select </a:t>
            </a:r>
            <a:r>
              <a:rPr lang="en-US" dirty="0" smtClean="0"/>
              <a:t>Destination</a:t>
            </a:r>
            <a:r>
              <a:rPr lang="mr-IN" dirty="0" smtClean="0"/>
              <a:t>–</a:t>
            </a:r>
            <a:r>
              <a:rPr lang="en-US" dirty="0" smtClean="0"/>
              <a:t>Venue </a:t>
            </a:r>
            <a:r>
              <a:rPr lang="en-US" dirty="0"/>
              <a:t>Selection Process</a:t>
            </a:r>
          </a:p>
        </p:txBody>
      </p:sp>
      <p:sp>
        <p:nvSpPr>
          <p:cNvPr id="4" name="Rectangle 3"/>
          <p:cNvSpPr/>
          <p:nvPr/>
        </p:nvSpPr>
        <p:spPr>
          <a:xfrm>
            <a:off x="396770" y="1022592"/>
            <a:ext cx="8094152" cy="4801314"/>
          </a:xfrm>
          <a:prstGeom prst="rect">
            <a:avLst/>
          </a:prstGeom>
        </p:spPr>
        <p:txBody>
          <a:bodyPr wrap="square">
            <a:spAutoFit/>
          </a:bodyPr>
          <a:lstStyle/>
          <a:p>
            <a:pPr>
              <a:buSzPct val="75000"/>
            </a:pPr>
            <a:r>
              <a:rPr lang="en-US" dirty="0"/>
              <a:t>Selecting the appropriate venue is a integral part of the destination selection process. Based on the considerations below, these will determine the selection of the venue and the destination city. </a:t>
            </a:r>
          </a:p>
          <a:p>
            <a:pPr>
              <a:buSzPct val="75000"/>
            </a:pPr>
            <a:endParaRPr lang="en-US" dirty="0"/>
          </a:p>
          <a:p>
            <a:pPr>
              <a:buSzPct val="75000"/>
            </a:pPr>
            <a:r>
              <a:rPr lang="en-US" dirty="0"/>
              <a:t>Considerations for selecting the venue include:</a:t>
            </a:r>
          </a:p>
          <a:p>
            <a:pPr marL="557213" lvl="1" indent="-214313">
              <a:buSzPct val="75000"/>
              <a:buFont typeface="Wingdings" charset="2"/>
              <a:buChar char=""/>
            </a:pPr>
            <a:r>
              <a:rPr lang="en-US" dirty="0">
                <a:solidFill>
                  <a:schemeClr val="accent1"/>
                </a:solidFill>
                <a:cs typeface="Arial"/>
              </a:rPr>
              <a:t>Geographically central for most attendees</a:t>
            </a:r>
          </a:p>
          <a:p>
            <a:pPr marL="557213" lvl="1" indent="-214313">
              <a:buSzPct val="75000"/>
              <a:buFont typeface="Wingdings" charset="2"/>
              <a:buChar char=""/>
            </a:pPr>
            <a:r>
              <a:rPr lang="en-US" dirty="0">
                <a:solidFill>
                  <a:schemeClr val="accent1"/>
                </a:solidFill>
              </a:rPr>
              <a:t>Availability of hotel room accommodations and meeting space(s)</a:t>
            </a:r>
          </a:p>
          <a:p>
            <a:pPr marL="557213" lvl="1" indent="-214313">
              <a:buSzPct val="75000"/>
              <a:buFont typeface="Wingdings" charset="2"/>
              <a:buChar char=""/>
            </a:pPr>
            <a:r>
              <a:rPr lang="en-US" dirty="0">
                <a:solidFill>
                  <a:schemeClr val="accent1"/>
                </a:solidFill>
                <a:cs typeface="Arial"/>
              </a:rPr>
              <a:t>Suitable and environmentally conducive for a productive meeting</a:t>
            </a:r>
          </a:p>
          <a:p>
            <a:pPr marL="557213" lvl="1" indent="-214313">
              <a:buSzPct val="75000"/>
              <a:buFont typeface="Wingdings" charset="2"/>
              <a:buChar char=""/>
            </a:pPr>
            <a:r>
              <a:rPr lang="en-US" dirty="0">
                <a:solidFill>
                  <a:schemeClr val="accent1"/>
                </a:solidFill>
                <a:cs typeface="Arial"/>
              </a:rPr>
              <a:t>Economical and cost effective for your budget and attendees</a:t>
            </a:r>
          </a:p>
          <a:p>
            <a:pPr marL="557213" lvl="1" indent="-214313">
              <a:buSzPct val="75000"/>
              <a:buFont typeface="Wingdings" charset="2"/>
              <a:buChar char=""/>
            </a:pPr>
            <a:r>
              <a:rPr lang="en-US" dirty="0">
                <a:solidFill>
                  <a:schemeClr val="accent1"/>
                </a:solidFill>
              </a:rPr>
              <a:t>Agreeable to ICANN contracting terms</a:t>
            </a:r>
            <a:endParaRPr lang="en-US" dirty="0">
              <a:solidFill>
                <a:schemeClr val="accent1"/>
              </a:solidFill>
              <a:cs typeface="Arial"/>
            </a:endParaRPr>
          </a:p>
          <a:p>
            <a:pPr marL="557213" lvl="1" indent="-214313">
              <a:buSzPct val="75000"/>
              <a:buFont typeface="Wingdings" charset="2"/>
              <a:buChar char=""/>
            </a:pPr>
            <a:r>
              <a:rPr lang="en-US" dirty="0">
                <a:solidFill>
                  <a:schemeClr val="accent1"/>
                </a:solidFill>
                <a:cs typeface="Arial"/>
              </a:rPr>
              <a:t>Easily accessible and cost effective for International travelers</a:t>
            </a:r>
          </a:p>
          <a:p>
            <a:pPr marL="557213" lvl="1" indent="-214313">
              <a:buSzPct val="75000"/>
              <a:buFont typeface="Wingdings" charset="2"/>
              <a:buChar char=""/>
            </a:pPr>
            <a:endParaRPr lang="en-US" b="1" u="sng" dirty="0"/>
          </a:p>
          <a:p>
            <a:pPr>
              <a:buSzPct val="75000"/>
            </a:pPr>
            <a:r>
              <a:rPr lang="en-US" b="1" u="sng" dirty="0">
                <a:solidFill>
                  <a:schemeClr val="accent5"/>
                </a:solidFill>
              </a:rPr>
              <a:t>MEETING TEAM ACTIONS:</a:t>
            </a:r>
          </a:p>
          <a:p>
            <a:pPr marL="557213" lvl="1" indent="-214313">
              <a:buSzPct val="75000"/>
              <a:buFont typeface="Wingdings" charset="2"/>
              <a:buChar char=""/>
            </a:pPr>
            <a:r>
              <a:rPr lang="en-US" dirty="0">
                <a:solidFill>
                  <a:schemeClr val="accent1"/>
                </a:solidFill>
                <a:cs typeface="Arial"/>
              </a:rPr>
              <a:t>Establish availability of venue space and accommodations</a:t>
            </a:r>
          </a:p>
          <a:p>
            <a:pPr marL="557213" lvl="1" indent="-214313">
              <a:buSzPct val="75000"/>
              <a:buFont typeface="Wingdings" charset="2"/>
              <a:buChar char=""/>
            </a:pPr>
            <a:r>
              <a:rPr lang="en-US" dirty="0">
                <a:solidFill>
                  <a:schemeClr val="accent1"/>
                </a:solidFill>
                <a:cs typeface="Arial"/>
              </a:rPr>
              <a:t>Propose options to requesting team/department</a:t>
            </a:r>
          </a:p>
          <a:p>
            <a:pPr marL="557213" lvl="1" indent="-214313">
              <a:buSzPct val="75000"/>
              <a:buFont typeface="Wingdings" charset="2"/>
              <a:buChar char=""/>
            </a:pPr>
            <a:r>
              <a:rPr lang="en-US" dirty="0">
                <a:solidFill>
                  <a:schemeClr val="accent1"/>
                </a:solidFill>
                <a:cs typeface="Arial"/>
              </a:rPr>
              <a:t>Start the contracting process with the selected venue</a:t>
            </a:r>
          </a:p>
          <a:p>
            <a:pPr lvl="1">
              <a:buSzPct val="75000"/>
            </a:pPr>
            <a:endParaRPr lang="en-US" sz="2000" dirty="0">
              <a:solidFill>
                <a:srgbClr val="0C1F24"/>
              </a:solidFill>
              <a:latin typeface="Arial"/>
              <a:cs typeface="Arial"/>
            </a:endParaRPr>
          </a:p>
        </p:txBody>
      </p:sp>
    </p:spTree>
    <p:extLst>
      <p:ext uri="{BB962C8B-B14F-4D97-AF65-F5344CB8AC3E}">
        <p14:creationId xmlns:p14="http://schemas.microsoft.com/office/powerpoint/2010/main" val="1874791318"/>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Meeting Options v3" id="{BEADB7A9-9A80-4E30-8ED6-A86E05937B98}" vid="{9500773D-6CE3-40BD-9911-52AC831D0B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Planning for F2F Meetings</Template>
  <TotalTime>380</TotalTime>
  <Words>1458</Words>
  <Application>Microsoft Office PowerPoint</Application>
  <PresentationFormat>On-screen Show (4:3)</PresentationFormat>
  <Paragraphs>226</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Segoe UI</vt:lpstr>
      <vt:lpstr>Source Sans Pro</vt:lpstr>
      <vt:lpstr>Wingdings</vt:lpstr>
      <vt:lpstr>ICANNPPT_Arial_4x3_June 2017_potx</vt:lpstr>
      <vt:lpstr>Planning for Review Team Face-to-Face Meetings</vt:lpstr>
      <vt:lpstr>Considerations for F2F Meetings</vt:lpstr>
      <vt:lpstr>Six Steps for Pre-Planning Success</vt:lpstr>
      <vt:lpstr>Options Menu for All Day Face-to-Face Meeting</vt:lpstr>
      <vt:lpstr>Estimated Travel Expenses: ICANN62</vt:lpstr>
      <vt:lpstr>Appendix</vt:lpstr>
      <vt:lpstr>Step 1: Select Meeting Date(s)</vt:lpstr>
      <vt:lpstr>Step 2: Select Destination</vt:lpstr>
      <vt:lpstr>Step 2: Select Destination–Venue Selection Process</vt:lpstr>
      <vt:lpstr>Step 2: Select Destination – ICANN Offices</vt:lpstr>
      <vt:lpstr>Step 2: Select Destination – City Cost Examples</vt:lpstr>
      <vt:lpstr>Step 3: General Agenda &amp; Requirements</vt:lpstr>
      <vt:lpstr>Step 3: General Agenda &amp; Requirements (con’t)</vt:lpstr>
      <vt:lpstr>Step 4: Submit Global Event Request</vt:lpstr>
      <vt:lpstr>Step 5: Submit Travel Request</vt:lpstr>
      <vt:lpstr>Step 6: MSSI and Meetings Team Coordination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Review Team Face-to-Face Meetings</dc:title>
  <dc:creator>Josh Baulch</dc:creator>
  <cp:lastModifiedBy>Charla Shambley</cp:lastModifiedBy>
  <cp:revision>21</cp:revision>
  <cp:lastPrinted>2017-01-26T19:29:02Z</cp:lastPrinted>
  <dcterms:created xsi:type="dcterms:W3CDTF">2017-09-15T19:47:43Z</dcterms:created>
  <dcterms:modified xsi:type="dcterms:W3CDTF">2017-12-11T19:17:10Z</dcterms:modified>
</cp:coreProperties>
</file>