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37" r:id="rId2"/>
    <p:sldId id="381" r:id="rId3"/>
    <p:sldId id="551" r:id="rId4"/>
    <p:sldId id="553" r:id="rId5"/>
    <p:sldId id="544" r:id="rId6"/>
    <p:sldId id="560" r:id="rId7"/>
    <p:sldId id="558" r:id="rId8"/>
    <p:sldId id="557" r:id="rId9"/>
    <p:sldId id="554" r:id="rId10"/>
    <p:sldId id="559" r:id="rId11"/>
    <p:sldId id="552" r:id="rId12"/>
    <p:sldId id="543" r:id="rId13"/>
    <p:sldId id="549" r:id="rId14"/>
    <p:sldId id="54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  <p:cmAuthor id="2" name="jean-Baptiste Deroulez" initials="jD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32" autoAdjust="0"/>
    <p:restoredTop sz="95833" autoAdjust="0"/>
  </p:normalViewPr>
  <p:slideViewPr>
    <p:cSldViewPr snapToGrid="0" snapToObjects="1">
      <p:cViewPr varScale="1">
        <p:scale>
          <a:sx n="103" d="100"/>
          <a:sy n="103" d="100"/>
        </p:scale>
        <p:origin x="1184" y="168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1/30/18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1/30/18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28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://www.facebook.com/icannorg" TargetMode="External"/><Relationship Id="rId17" Type="http://schemas.openxmlformats.org/officeDocument/2006/relationships/hyperlink" Target="http://www.youtube.com/icannnews" TargetMode="External"/><Relationship Id="rId2" Type="http://schemas.openxmlformats.org/officeDocument/2006/relationships/image" Target="../media/image19.emf"/><Relationship Id="rId16" Type="http://schemas.openxmlformats.org/officeDocument/2006/relationships/image" Target="../media/image24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5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twitter.com/icann" TargetMode="External"/><Relationship Id="rId14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unity.icann.org/download/attachments/71604723/WHOIS1%20Rec%20#12-14 - IDNs v3.docx?version=1&amp;modificationDate=1516187299000&amp;api=v2" TargetMode="External"/><Relationship Id="rId3" Type="http://schemas.openxmlformats.org/officeDocument/2006/relationships/hyperlink" Target="https://community.icann.org/download/attachments/71604705/First%20Pass%20-%20WHOIS1%20Rec%20#2 - Single WHOIS Policy V3.docx?version=1&amp;modificationDate=1516185392710&amp;api=v2" TargetMode="External"/><Relationship Id="rId7" Type="http://schemas.openxmlformats.org/officeDocument/2006/relationships/hyperlink" Target="https://community.icann.org/download/attachments/71604717/FirstPassTopic10PrivacyProxyrecommendation-Planningquestionsv3.docx?version=1&amp;modificationDate=1516187108324&amp;api=v2" TargetMode="External"/><Relationship Id="rId12" Type="http://schemas.openxmlformats.org/officeDocument/2006/relationships/hyperlink" Target="https://community.icann.org/download/attachments/71604740/Subgroup%205%20-%20Safeguard%20Registrant%20Data%20v3.docx?version=1&amp;modificationDate=1516187920533&amp;api=v2" TargetMode="External"/><Relationship Id="rId2" Type="http://schemas.openxmlformats.org/officeDocument/2006/relationships/hyperlink" Target="https://community.icann.org/download/attachments/71604702/First%20Pass%20-%20WHOIS1%20Rec%201%20-%20Strategic%20Priority%20v5.docx?version=1&amp;modificationDate=1516185139617&amp;api=v2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mmunity.icann.org/download/attachments/71604714/First%20Pass%20-%20WHOIS1%20Rec%20#5-9 - Data Accuracy v3.docx?version=1&amp;modificationDate=1516186951758&amp;api=v2" TargetMode="External"/><Relationship Id="rId11" Type="http://schemas.openxmlformats.org/officeDocument/2006/relationships/hyperlink" Target="https://community.icann.org/download/attachments/71604737/First%20Pass%20-%20Subgroup%204%20-%20Consumer%20Trust%20v3.docx?version=1&amp;modificationDate=1516187788704&amp;api=v2" TargetMode="External"/><Relationship Id="rId5" Type="http://schemas.openxmlformats.org/officeDocument/2006/relationships/hyperlink" Target="https://community.icann.org/download/attachments/71604711/First%20Pass%20-%20WHOIS1%20Rec%20#4 - Compliance v3.docx?version=1&amp;modificationDate=1513679140000&amp;api=v2" TargetMode="External"/><Relationship Id="rId10" Type="http://schemas.openxmlformats.org/officeDocument/2006/relationships/hyperlink" Target="https://community.icann.org/download/attachments/71604734/First%20Pass%20-%20Subgroup%203%20-%20Law%20Enforcement%20Needs%20v3.0.docx?version=1&amp;modificationDate=1516373183000&amp;api=v2" TargetMode="External"/><Relationship Id="rId4" Type="http://schemas.openxmlformats.org/officeDocument/2006/relationships/hyperlink" Target="https://community.icann.org/download/attachments/71604708/WHOIS1%20Rec%20#3 - Outreach v3.docx?version=1&amp;modificationDate=1516185589153&amp;api=v2" TargetMode="External"/><Relationship Id="rId9" Type="http://schemas.openxmlformats.org/officeDocument/2006/relationships/hyperlink" Target="https://community.icann.org/download/attachments/71604726/First%20Pass%20-%20WHOIS1%20Rec%20#15-16 - Plan &amp; Annual Reports v3.docx?version=1&amp;modificationDate=1516187438825&amp;api=v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icann.org/download/attachments/71604702/Proposed%20Subgroup%20Report%20Structure%20.docx?version=2&amp;modificationDate=1510149120000&amp;api=v2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727" y="0"/>
            <a:ext cx="8286138" cy="3182587"/>
          </a:xfrm>
        </p:spPr>
        <p:txBody>
          <a:bodyPr/>
          <a:lstStyle/>
          <a:p>
            <a:r>
              <a:rPr lang="en-US" dirty="0"/>
              <a:t>RDS-WHOIS2 RT Leadership Call #16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31 January 2018</a:t>
            </a:r>
          </a:p>
        </p:txBody>
      </p:sp>
    </p:spTree>
    <p:extLst>
      <p:ext uri="{BB962C8B-B14F-4D97-AF65-F5344CB8AC3E}">
        <p14:creationId xmlns:p14="http://schemas.microsoft.com/office/powerpoint/2010/main" val="1463717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Milestones/Review Team Progress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27710" y="959091"/>
            <a:ext cx="7907338" cy="45718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fr-FR" sz="1600" dirty="0" err="1">
                <a:solidFill>
                  <a:srgbClr val="000000"/>
                </a:solidFill>
              </a:rPr>
              <a:t>Review</a:t>
            </a:r>
            <a:r>
              <a:rPr lang="fr-FR" sz="1600" dirty="0">
                <a:solidFill>
                  <a:srgbClr val="000000"/>
                </a:solidFill>
              </a:rPr>
              <a:t> and </a:t>
            </a:r>
            <a:r>
              <a:rPr lang="fr-FR" sz="1600" dirty="0" err="1">
                <a:solidFill>
                  <a:srgbClr val="000000"/>
                </a:solidFill>
              </a:rPr>
              <a:t>Approval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needed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from</a:t>
            </a:r>
            <a:r>
              <a:rPr lang="fr-FR" sz="1600" dirty="0">
                <a:solidFill>
                  <a:srgbClr val="000000"/>
                </a:solidFill>
              </a:rPr>
              <a:t> leadership on Fact </a:t>
            </a:r>
            <a:r>
              <a:rPr lang="fr-FR" sz="1600" dirty="0" err="1">
                <a:solidFill>
                  <a:srgbClr val="000000"/>
                </a:solidFill>
              </a:rPr>
              <a:t>Sheet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milestones</a:t>
            </a:r>
            <a:r>
              <a:rPr lang="fr-FR" sz="1600" dirty="0">
                <a:solidFill>
                  <a:srgbClr val="000000"/>
                </a:solidFill>
              </a:rPr>
              <a:t>.</a:t>
            </a:r>
          </a:p>
          <a:p>
            <a:pPr indent="-285750"/>
            <a:endParaRPr lang="fr-FR" sz="1600" dirty="0">
              <a:solidFill>
                <a:srgbClr val="000000"/>
              </a:solidFill>
            </a:endParaRPr>
          </a:p>
          <a:p>
            <a:pPr indent="-285750"/>
            <a:endParaRPr lang="en-US" sz="1600" dirty="0">
              <a:solidFill>
                <a:srgbClr val="000000"/>
              </a:solidFill>
            </a:endParaRPr>
          </a:p>
          <a:p>
            <a:pPr indent="-285750"/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241BB3-68D9-EC4F-958F-FE611F8BB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38" y="1527939"/>
            <a:ext cx="8834166" cy="200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17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4904" y="46179"/>
            <a:ext cx="8534318" cy="450663"/>
          </a:xfrm>
        </p:spPr>
        <p:txBody>
          <a:bodyPr/>
          <a:lstStyle/>
          <a:p>
            <a:r>
              <a:rPr lang="en-US" dirty="0"/>
              <a:t>Outreach Plan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1904" y="831266"/>
            <a:ext cx="8407318" cy="45718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No comments were received, please confirm approval.</a:t>
            </a:r>
          </a:p>
          <a:p>
            <a:r>
              <a:rPr lang="fr-FR" sz="1600" dirty="0"/>
              <a:t>B</a:t>
            </a:r>
            <a:r>
              <a:rPr lang="en-US" sz="1600" dirty="0"/>
              <a:t>log post will be shared for your review.</a:t>
            </a:r>
          </a:p>
          <a:p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2033BA-FFD8-0C4E-9AA4-1FCB97B58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04" y="1886268"/>
            <a:ext cx="8252629" cy="320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99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74904" y="766534"/>
            <a:ext cx="810407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2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sz="1600" b="1" dirty="0">
                <a:solidFill>
                  <a:srgbClr val="000000"/>
                </a:solidFill>
              </a:rPr>
              <a:t>Plenary Call #17 Suggested Agenda – Friday 2 February 13:30 UTC</a:t>
            </a:r>
          </a:p>
          <a:p>
            <a:endParaRPr lang="en-US" sz="1600" b="1" dirty="0"/>
          </a:p>
          <a:p>
            <a:r>
              <a:rPr lang="en-US" sz="1600" dirty="0"/>
              <a:t>1. Welcome, roll-call, </a:t>
            </a:r>
            <a:r>
              <a:rPr lang="en-US" sz="1600" dirty="0" err="1"/>
              <a:t>SoI</a:t>
            </a:r>
            <a:r>
              <a:rPr lang="en-US" sz="1600" dirty="0"/>
              <a:t> updates </a:t>
            </a:r>
          </a:p>
          <a:p>
            <a:endParaRPr lang="en-US" sz="1600" dirty="0"/>
          </a:p>
          <a:p>
            <a:r>
              <a:rPr lang="en-US" sz="1600" dirty="0"/>
              <a:t>2. Terms of Reference &amp; Work plan</a:t>
            </a:r>
          </a:p>
          <a:p>
            <a:endParaRPr lang="is-IS" sz="1600" dirty="0"/>
          </a:p>
          <a:p>
            <a:r>
              <a:rPr lang="is-IS" sz="1600" dirty="0"/>
              <a:t>3. </a:t>
            </a:r>
            <a:r>
              <a:rPr lang="en-US" sz="1600" dirty="0"/>
              <a:t>Subgroup status update &amp; next steps </a:t>
            </a:r>
          </a:p>
          <a:p>
            <a:r>
              <a:rPr lang="en-US" sz="1600" i="1" u="sng" dirty="0"/>
              <a:t>Required action</a:t>
            </a:r>
            <a:r>
              <a:rPr lang="en-US" sz="1600" dirty="0"/>
              <a:t>: Review of final subgroup first pass documents, and next steps.</a:t>
            </a:r>
          </a:p>
          <a:p>
            <a:endParaRPr lang="en-US" sz="1600" dirty="0"/>
          </a:p>
          <a:p>
            <a:r>
              <a:rPr lang="en-US" sz="1600" i="1" dirty="0"/>
              <a:t>Two subgroups have still not submitted their first pass planning documents: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i="1" dirty="0"/>
              <a:t>WHOIS Rec #11: Common Interface (Volker)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i="1" dirty="0"/>
              <a:t>Anything New (Stephanie)</a:t>
            </a:r>
          </a:p>
          <a:p>
            <a:endParaRPr lang="en-US" sz="1600" dirty="0"/>
          </a:p>
          <a:p>
            <a:r>
              <a:rPr lang="en-US" sz="1600" dirty="0"/>
              <a:t>4. Confirm request for written implementation briefings</a:t>
            </a:r>
          </a:p>
          <a:p>
            <a:endParaRPr lang="en-US" sz="1600" dirty="0"/>
          </a:p>
          <a:p>
            <a:r>
              <a:rPr lang="en-US" sz="1600" dirty="0"/>
              <a:t>5. Face-to-Face Meeting #2</a:t>
            </a:r>
          </a:p>
          <a:p>
            <a:endParaRPr lang="fr-FR" sz="1600" dirty="0"/>
          </a:p>
          <a:p>
            <a:r>
              <a:rPr lang="fr-FR" sz="1600" dirty="0"/>
              <a:t>6</a:t>
            </a:r>
            <a:r>
              <a:rPr lang="en-US" sz="1600" dirty="0"/>
              <a:t>. Schedule Subgroups calls (if any)</a:t>
            </a:r>
          </a:p>
          <a:p>
            <a:endParaRPr lang="en-US" sz="1600" dirty="0"/>
          </a:p>
          <a:p>
            <a:r>
              <a:rPr lang="en-US" sz="1600" dirty="0"/>
              <a:t>7. A.O.B. </a:t>
            </a:r>
          </a:p>
        </p:txBody>
      </p:sp>
    </p:spTree>
    <p:extLst>
      <p:ext uri="{BB962C8B-B14F-4D97-AF65-F5344CB8AC3E}">
        <p14:creationId xmlns:p14="http://schemas.microsoft.com/office/powerpoint/2010/main" val="980612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74904" y="766534"/>
            <a:ext cx="81040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2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sz="1600" b="1" dirty="0">
                <a:solidFill>
                  <a:srgbClr val="000000"/>
                </a:solidFill>
              </a:rPr>
              <a:t>Plenary Call #18 Suggested Agenda – Monday 5 February 14:30 UTC</a:t>
            </a:r>
          </a:p>
          <a:p>
            <a:endParaRPr lang="en-US" sz="1600" b="1" dirty="0"/>
          </a:p>
          <a:p>
            <a:r>
              <a:rPr lang="en-US" sz="1600" dirty="0"/>
              <a:t>1. Welcome, roll-call, </a:t>
            </a:r>
            <a:r>
              <a:rPr lang="en-US" sz="1600" dirty="0" err="1"/>
              <a:t>SoI</a:t>
            </a:r>
            <a:r>
              <a:rPr lang="en-US" sz="1600" dirty="0"/>
              <a:t> updates</a:t>
            </a:r>
          </a:p>
          <a:p>
            <a:endParaRPr lang="en-US" sz="1600" dirty="0"/>
          </a:p>
          <a:p>
            <a:r>
              <a:rPr lang="is-IS" sz="1600" dirty="0"/>
              <a:t>…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4. A.O.B. </a:t>
            </a:r>
          </a:p>
        </p:txBody>
      </p:sp>
    </p:spTree>
    <p:extLst>
      <p:ext uri="{BB962C8B-B14F-4D97-AF65-F5344CB8AC3E}">
        <p14:creationId xmlns:p14="http://schemas.microsoft.com/office/powerpoint/2010/main" val="1781705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4904" y="46179"/>
            <a:ext cx="8534318" cy="450663"/>
          </a:xfrm>
        </p:spPr>
        <p:txBody>
          <a:bodyPr/>
          <a:lstStyle/>
          <a:p>
            <a:r>
              <a:rPr lang="en-US" dirty="0"/>
              <a:t>A.O.B.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1904" y="819391"/>
            <a:ext cx="8407318" cy="45718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1600" dirty="0">
                <a:cs typeface="Source Sans Pro"/>
              </a:rPr>
              <a:t>Confirm Decisions Reached and Action Items</a:t>
            </a:r>
          </a:p>
          <a:p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95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80517" y="971448"/>
            <a:ext cx="7907338" cy="4571813"/>
          </a:xfrm>
        </p:spPr>
        <p:txBody>
          <a:bodyPr/>
          <a:lstStyle/>
          <a:p>
            <a:r>
              <a:rPr lang="en-US" sz="1600" dirty="0"/>
              <a:t>Terms of Reference and work plan</a:t>
            </a:r>
          </a:p>
          <a:p>
            <a:r>
              <a:rPr lang="en-US" sz="1600" dirty="0"/>
              <a:t>Subgroups Progress</a:t>
            </a:r>
          </a:p>
          <a:p>
            <a:r>
              <a:rPr lang="en-US" sz="1600" dirty="0"/>
              <a:t>WHOIS1 Recommendation Briefings</a:t>
            </a:r>
          </a:p>
          <a:p>
            <a:r>
              <a:rPr lang="en-US" sz="1600" dirty="0"/>
              <a:t>Face-to-Face Meeting</a:t>
            </a:r>
          </a:p>
          <a:p>
            <a:r>
              <a:rPr lang="fr-FR" sz="1600" dirty="0" err="1"/>
              <a:t>Review</a:t>
            </a:r>
            <a:r>
              <a:rPr lang="fr-FR" sz="1600" dirty="0"/>
              <a:t> of </a:t>
            </a:r>
            <a:r>
              <a:rPr lang="fr-FR" sz="1600" dirty="0" err="1"/>
              <a:t>Milestones</a:t>
            </a:r>
            <a:r>
              <a:rPr lang="fr-FR" sz="1600" dirty="0"/>
              <a:t>/</a:t>
            </a:r>
            <a:r>
              <a:rPr lang="fr-FR" sz="1600" dirty="0" err="1"/>
              <a:t>Review</a:t>
            </a:r>
            <a:r>
              <a:rPr lang="fr-FR" sz="1600" dirty="0"/>
              <a:t> Team Progress</a:t>
            </a:r>
            <a:endParaRPr lang="en-US" sz="1600" dirty="0"/>
          </a:p>
          <a:p>
            <a:r>
              <a:rPr lang="en-US" sz="1600" dirty="0"/>
              <a:t>Outreach Plan</a:t>
            </a:r>
          </a:p>
          <a:p>
            <a:pPr lvl="0"/>
            <a:r>
              <a:rPr lang="en-US" sz="1600" dirty="0"/>
              <a:t>Scheduling</a:t>
            </a:r>
          </a:p>
          <a:p>
            <a:pPr lvl="0"/>
            <a:r>
              <a:rPr lang="en-US" sz="1600" dirty="0"/>
              <a:t>A.O.B. </a:t>
            </a:r>
          </a:p>
        </p:txBody>
      </p:sp>
    </p:spTree>
    <p:extLst>
      <p:ext uri="{BB962C8B-B14F-4D97-AF65-F5344CB8AC3E}">
        <p14:creationId xmlns:p14="http://schemas.microsoft.com/office/powerpoint/2010/main" val="92868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4904" y="46179"/>
            <a:ext cx="8534318" cy="450663"/>
          </a:xfrm>
        </p:spPr>
        <p:txBody>
          <a:bodyPr/>
          <a:lstStyle/>
          <a:p>
            <a:r>
              <a:rPr lang="en-US" dirty="0"/>
              <a:t>Terms of Reference and Work Plan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1904" y="819391"/>
            <a:ext cx="8407318" cy="45718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Request sent to Board Caucus Group</a:t>
            </a:r>
          </a:p>
          <a:p>
            <a:r>
              <a:rPr lang="en-US" sz="1600" dirty="0"/>
              <a:t>Informal input received from Chris on 19 January (plenary call)</a:t>
            </a:r>
          </a:p>
          <a:p>
            <a:r>
              <a:rPr lang="en-US" sz="1600" dirty="0"/>
              <a:t>How do you envision engaging the Review Team on deciding what edits need to be made?</a:t>
            </a:r>
          </a:p>
          <a:p>
            <a:r>
              <a:rPr lang="en-US" sz="1600" dirty="0"/>
              <a:t>Need for RT to identify objectives (if any) to be addressed after progress on GDPR compliance models.</a:t>
            </a:r>
          </a:p>
          <a:p>
            <a:r>
              <a:rPr lang="en-US" sz="1600" dirty="0"/>
              <a:t>Leadership to confirm new due date for </a:t>
            </a:r>
            <a:r>
              <a:rPr lang="en-US" sz="1600" dirty="0" err="1"/>
              <a:t>ToR</a:t>
            </a:r>
            <a:r>
              <a:rPr lang="en-US" sz="1600" dirty="0"/>
              <a:t> submission to Board.</a:t>
            </a:r>
          </a:p>
          <a:p>
            <a:pPr lvl="2"/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7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670242" cy="450663"/>
          </a:xfrm>
        </p:spPr>
        <p:txBody>
          <a:bodyPr/>
          <a:lstStyle/>
          <a:p>
            <a:r>
              <a:rPr lang="en-US" dirty="0"/>
              <a:t>Subgroups – First Pass Planning Document Status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51646"/>
              </p:ext>
            </p:extLst>
          </p:nvPr>
        </p:nvGraphicFramePr>
        <p:xfrm>
          <a:off x="374904" y="750670"/>
          <a:ext cx="8482190" cy="5119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6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3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60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Subgroup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Rapporteur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Update </a:t>
                      </a:r>
                      <a:r>
                        <a:rPr lang="en-US" sz="1400" baseline="0" dirty="0">
                          <a:latin typeface="+mn-lt"/>
                        </a:rPr>
                        <a:t>Given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394">
                <a:tc rowSpan="9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WHOIS1 Rec #1 - Strategic Priority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Cathrin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+mn-lt"/>
                          <a:hlinkClick r:id="rId2" invalidUrl="https://community.icann.org/download/attachments/71604702/First Pass - WHOIS1 Rec 1 - Strategic Priority v5.docx?version=1&amp;modificationDate=1516185139617&amp;api=v2"/>
                        </a:rPr>
                        <a:t>DOCX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3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WHOIS1 Rec #2: Single WHOIS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Carlton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+mn-lt"/>
                          <a:hlinkClick r:id="rId3" invalidUrl="https://community.icann.org/download/attachments/71604705/First Pass - WHOIS1 Rec %232 - Single WHOIS Policy V3.docx?version=1&amp;modificationDate=1516185392710&amp;api=v2"/>
                        </a:rPr>
                        <a:t> DOCX 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sym typeface="Wingdings"/>
                        </a:rPr>
                        <a:t>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3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WHOIS1 Rec #3: Outreach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Alan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+mn-lt"/>
                          <a:hlinkClick r:id="rId4" invalidUrl="https://community.icann.org/download/attachments/71604708/WHOIS1 Rec %233 - Outreach v3.docx?version=1&amp;modificationDate=1516185589153&amp;api=v2"/>
                        </a:rPr>
                        <a:t>DOCX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sym typeface="Wingdings"/>
                        </a:rPr>
                        <a:t>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3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WHOIS1 Rec #4: Compliance 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Susan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sng" strike="noStrike" dirty="0">
                          <a:solidFill>
                            <a:srgbClr val="0563C1"/>
                          </a:solidFill>
                          <a:effectLst/>
                          <a:latin typeface="+mn-lt"/>
                          <a:hlinkClick r:id="rId5" invalidUrl="https://community.icann.org/download/attachments/71604711/First Pass - WHOIS1 Rec %234 - Compliance v3.docx?version=1&amp;modificationDate=1513679140000&amp;api=v2"/>
                        </a:rPr>
                        <a:t>DOCX</a:t>
                      </a:r>
                      <a:r>
                        <a:rPr lang="en-US" sz="1100" b="0" i="0" u="sng" strike="noStrike" dirty="0">
                          <a:solidFill>
                            <a:srgbClr val="0563C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sym typeface="Wingdings"/>
                        </a:rPr>
                        <a:t>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A1F2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3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WHOIS Rec #5-9: Data 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Lili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+mn-lt"/>
                          <a:hlinkClick r:id="rId6" invalidUrl="https://community.icann.org/download/attachments/71604714/First Pass - WHOIS1 Rec %235-9 - Data Accuracy v3.docx?version=1&amp;modificationDate=1516186951758&amp;api=v2"/>
                        </a:rPr>
                        <a:t>DOCX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sym typeface="Wingdings"/>
                        </a:rPr>
                        <a:t>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3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WHOIS Rec #10: Privacy/Proxy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Volker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+mn-lt"/>
                          <a:hlinkClick r:id="rId7"/>
                        </a:rPr>
                        <a:t>DOCX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sym typeface="Wingdings"/>
                        </a:rPr>
                        <a:t>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A1F2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394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WHOIS Rec #11: Common 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Volker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394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WHOIS Rec #12-14: Internationalized Domain Names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Dmitry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+mn-lt"/>
                          <a:hlinkClick r:id="rId8" invalidUrl="https://community.icann.org/download/attachments/71604723/WHOIS1 Rec %2312-14 - IDNs v3.docx?version=1&amp;modificationDate=1516187299000&amp;api=v2"/>
                        </a:rPr>
                        <a:t>DOCX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sym typeface="Wingdings"/>
                        </a:rPr>
                        <a:t>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394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WHOIS Rec #15-16: Plan &amp; Annual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Lili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+mn-lt"/>
                          <a:hlinkClick r:id="rId9" invalidUrl="https://community.icann.org/download/attachments/71604726/First Pass - WHOIS1 Rec %2315-16 - Plan %26 Annual Reports v3.docx?version=1&amp;modificationDate=1516187438825&amp;api=v2"/>
                        </a:rPr>
                        <a:t>DOCX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sym typeface="Wingdings"/>
                        </a:rPr>
                        <a:t>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A1F2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39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Anything 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Stephanie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39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Law</a:t>
                      </a:r>
                      <a:r>
                        <a:rPr lang="en-US" sz="1400" baseline="0" dirty="0">
                          <a:latin typeface="+mn-lt"/>
                        </a:rPr>
                        <a:t> Enforcement Needs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Thomas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+mn-lt"/>
                          <a:hlinkClick r:id="rId10" invalidUrl="https://community.icann.org/download/attachments/71604734/First Pass - Subgroup 3 - Law Enforcement Needs v3.0.docx?version=1&amp;modificationDate=1516373183000&amp;api=v2"/>
                        </a:rPr>
                        <a:t>DOCX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sym typeface="Wingdings"/>
                        </a:rPr>
                        <a:t>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A1F2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39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Consumer</a:t>
                      </a:r>
                      <a:r>
                        <a:rPr lang="en-US" sz="1400" baseline="0" dirty="0">
                          <a:latin typeface="+mn-lt"/>
                        </a:rPr>
                        <a:t> Trust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Erika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+mn-lt"/>
                          <a:hlinkClick r:id="rId11" invalidUrl="https://community.icann.org/download/attachments/71604737/First Pass - Subgroup 4 - Consumer Trust v3.docx?version=1&amp;modificationDate=1516187788704&amp;api=v2"/>
                        </a:rPr>
                        <a:t>DOCX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sym typeface="Wingdings"/>
                        </a:rPr>
                        <a:t>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A1F2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39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Safeguard Registrant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Alan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+mn-lt"/>
                          <a:hlinkClick r:id="rId12" invalidUrl="https://community.icann.org/download/attachments/71604740/Subgroup 5 - Safeguard Registrant Data v3.docx?version=1&amp;modificationDate=1516187920533&amp;api=v2"/>
                        </a:rPr>
                        <a:t>DOCX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+mn-lt"/>
                          <a:sym typeface="Wingdings"/>
                        </a:rPr>
                        <a:t>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A1F2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&quot;No&quot; Symbol 2"/>
          <p:cNvSpPr/>
          <p:nvPr/>
        </p:nvSpPr>
        <p:spPr>
          <a:xfrm>
            <a:off x="6956854" y="3361038"/>
            <a:ext cx="197708" cy="160638"/>
          </a:xfrm>
          <a:prstGeom prst="noSmoking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&quot;No&quot; Symbol 8"/>
          <p:cNvSpPr/>
          <p:nvPr/>
        </p:nvSpPr>
        <p:spPr>
          <a:xfrm>
            <a:off x="6956854" y="4495079"/>
            <a:ext cx="197708" cy="160638"/>
          </a:xfrm>
          <a:prstGeom prst="noSmoking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9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904" y="46179"/>
            <a:ext cx="8608458" cy="450663"/>
          </a:xfrm>
        </p:spPr>
        <p:txBody>
          <a:bodyPr/>
          <a:lstStyle/>
          <a:p>
            <a:r>
              <a:rPr lang="en-US" dirty="0"/>
              <a:t>Subgroups – Required Actions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427710" y="959091"/>
            <a:ext cx="8466908" cy="5287330"/>
          </a:xfrm>
        </p:spPr>
        <p:txBody>
          <a:bodyPr/>
          <a:lstStyle/>
          <a:p>
            <a:r>
              <a:rPr lang="en-US" sz="1800" dirty="0"/>
              <a:t>No papers for two topics and no Team greenlight on a number of plans</a:t>
            </a:r>
          </a:p>
          <a:p>
            <a:r>
              <a:rPr lang="fr-FR" sz="1800" dirty="0"/>
              <a:t>Suggestion: Leaders </a:t>
            </a:r>
            <a:r>
              <a:rPr lang="en-US" dirty="0"/>
              <a:t>to individually each reach out to the rapporteur of the subgroups of which each is a member.</a:t>
            </a:r>
            <a:endParaRPr lang="en-US" sz="1800" dirty="0"/>
          </a:p>
          <a:p>
            <a:r>
              <a:rPr lang="en-US" sz="1800" dirty="0"/>
              <a:t>Suggestion: have rapporteurs for each subgroup confirm their respective subgroup(s) ‘s work statements on the next plenary call. </a:t>
            </a:r>
          </a:p>
          <a:p>
            <a:r>
              <a:rPr lang="en-US" sz="1800" dirty="0"/>
              <a:t>Suggestion: rapporteurs to set “internal deadline” – depending on their workload – for reading assignments to be complete. </a:t>
            </a:r>
          </a:p>
          <a:p>
            <a:r>
              <a:rPr lang="en-US"/>
              <a:t>Leaders </a:t>
            </a:r>
            <a:r>
              <a:rPr lang="en-US" dirty="0"/>
              <a:t>to review subgroup membership to determine if assignments should be adjusted before moving into next phase. </a:t>
            </a:r>
            <a:endParaRPr lang="en-US" sz="1800" dirty="0"/>
          </a:p>
          <a:p>
            <a:r>
              <a:rPr lang="en-US" sz="1800" dirty="0"/>
              <a:t>Note: proposed subgroup report structure that we circulated a few months ago -</a:t>
            </a:r>
            <a:r>
              <a:rPr lang="en-US" sz="1800" u="sng" dirty="0">
                <a:hlinkClick r:id="rId2" invalidUrl="https://community.icann.org/download/attachments/71604702/Proposed Subgroup Report Structure .docx?version=2&amp;modificationDate=1510149120000&amp;api=v2"/>
              </a:rPr>
              <a:t>https://community.icann.org/download/attachments/71604702/Proposed%20Subgroup%20Report%20Structure%20.docx?version=2&amp;modificationDate=1510149120000&amp;api=v2</a:t>
            </a:r>
            <a:r>
              <a:rPr lang="en-US" sz="1800" dirty="0"/>
              <a:t>. This could be a useful tool for the discussion on next steps.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74063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904" y="46179"/>
            <a:ext cx="8608458" cy="450663"/>
          </a:xfrm>
        </p:spPr>
        <p:txBody>
          <a:bodyPr/>
          <a:lstStyle/>
          <a:p>
            <a:r>
              <a:rPr lang="en-US" dirty="0"/>
              <a:t>Subgroups – Next Steps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6BDA36-D05F-DA4B-B7ED-68CD0A41D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04" y="1369483"/>
            <a:ext cx="8356600" cy="4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4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3CD395C-9106-F34E-B260-2504A2A57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Subgroups - WHOIS1 Rec #4: Compliance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552136-092E-FC4A-BA12-54FEC9C9AF39}"/>
              </a:ext>
            </a:extLst>
          </p:cNvPr>
          <p:cNvSpPr txBox="1">
            <a:spLocks/>
          </p:cNvSpPr>
          <p:nvPr/>
        </p:nvSpPr>
        <p:spPr>
          <a:xfrm>
            <a:off x="427710" y="959091"/>
            <a:ext cx="7907338" cy="45718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en-US" sz="1600" b="1" dirty="0"/>
              <a:t>Meeting with Compliance Management at ICANN – Los Angeles </a:t>
            </a:r>
            <a:r>
              <a:rPr lang="en-US" sz="1600" b="1" dirty="0" err="1"/>
              <a:t>Offfice</a:t>
            </a:r>
            <a:endParaRPr lang="en-US" sz="1600" b="1" dirty="0"/>
          </a:p>
          <a:p>
            <a:pPr lvl="1"/>
            <a:r>
              <a:rPr lang="fr-FR" sz="1600" u="sng" dirty="0"/>
              <a:t>Date</a:t>
            </a:r>
            <a:r>
              <a:rPr lang="fr-FR" sz="1600" dirty="0"/>
              <a:t>: </a:t>
            </a:r>
            <a:r>
              <a:rPr lang="fr-FR" sz="1600" dirty="0" err="1"/>
              <a:t>February</a:t>
            </a:r>
            <a:r>
              <a:rPr lang="fr-FR" sz="1600" dirty="0"/>
              <a:t> 2018</a:t>
            </a:r>
          </a:p>
          <a:p>
            <a:pPr lvl="1"/>
            <a:r>
              <a:rPr lang="fr-FR" sz="1600" u="sng" dirty="0"/>
              <a:t>17:00</a:t>
            </a:r>
            <a:r>
              <a:rPr lang="fr-FR" sz="1600" dirty="0"/>
              <a:t> – 18:00 PT</a:t>
            </a:r>
          </a:p>
          <a:p>
            <a:pPr lvl="1"/>
            <a:r>
              <a:rPr lang="fr-FR" sz="1600" u="sng" dirty="0"/>
              <a:t>Room</a:t>
            </a:r>
            <a:r>
              <a:rPr lang="fr-FR" sz="1600" dirty="0"/>
              <a:t>: </a:t>
            </a:r>
            <a:r>
              <a:rPr lang="fr-FR" sz="1600" dirty="0" err="1"/>
              <a:t>Spruce</a:t>
            </a:r>
            <a:r>
              <a:rPr lang="fr-FR" sz="1600" dirty="0"/>
              <a:t> </a:t>
            </a:r>
            <a:r>
              <a:rPr lang="fr-FR" sz="1600" dirty="0" err="1"/>
              <a:t>Goose</a:t>
            </a:r>
            <a:r>
              <a:rPr lang="fr-FR" sz="1600" dirty="0"/>
              <a:t> </a:t>
            </a:r>
            <a:r>
              <a:rPr lang="fr-FR" sz="1600" dirty="0" err="1"/>
              <a:t>Conference</a:t>
            </a:r>
            <a:r>
              <a:rPr lang="fr-FR" sz="1600" dirty="0"/>
              <a:t> Room</a:t>
            </a:r>
          </a:p>
          <a:p>
            <a:pPr lvl="1"/>
            <a:r>
              <a:rPr lang="fr-FR" sz="1600" dirty="0"/>
              <a:t>Adobe room and bridge </a:t>
            </a:r>
            <a:r>
              <a:rPr lang="fr-FR" sz="1600" dirty="0" err="1"/>
              <a:t>available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 err="1"/>
              <a:t>Members</a:t>
            </a:r>
            <a:r>
              <a:rPr lang="fr-FR" sz="1600" dirty="0"/>
              <a:t>: </a:t>
            </a:r>
            <a:r>
              <a:rPr lang="fr-FR" sz="1600" b="1" dirty="0"/>
              <a:t>Susan Kawaguchi</a:t>
            </a:r>
            <a:r>
              <a:rPr lang="fr-FR" sz="1600" dirty="0"/>
              <a:t>, Erika Mann, Carlton </a:t>
            </a:r>
            <a:r>
              <a:rPr lang="fr-FR" sz="1600" dirty="0" err="1"/>
              <a:t>Samuels</a:t>
            </a:r>
            <a:r>
              <a:rPr lang="fr-FR" sz="1600" dirty="0"/>
              <a:t>, Chris </a:t>
            </a:r>
            <a:r>
              <a:rPr lang="fr-FR" sz="1600" dirty="0" err="1"/>
              <a:t>Disspain</a:t>
            </a:r>
            <a:r>
              <a:rPr lang="fr-FR" sz="1600" dirty="0"/>
              <a:t>, Thomas Walden</a:t>
            </a:r>
          </a:p>
          <a:p>
            <a:endParaRPr lang="fr-FR" sz="1600" dirty="0"/>
          </a:p>
          <a:p>
            <a:r>
              <a:rPr lang="fr-FR" sz="1600" dirty="0"/>
              <a:t>Set of questions </a:t>
            </a:r>
            <a:r>
              <a:rPr lang="fr-FR" sz="1600" dirty="0" err="1"/>
              <a:t>prepared</a:t>
            </a:r>
            <a:r>
              <a:rPr lang="fr-FR" sz="1600" dirty="0"/>
              <a:t> in anticipation of meeting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00846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285750"/>
            <a:r>
              <a:rPr lang="en-US" dirty="0"/>
              <a:t>WHOIS1 Recommendation Briefings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427710" y="959091"/>
            <a:ext cx="7907338" cy="4571813"/>
          </a:xfrm>
        </p:spPr>
        <p:txBody>
          <a:bodyPr/>
          <a:lstStyle/>
          <a:p>
            <a:pPr indent="-285750"/>
            <a:r>
              <a:rPr lang="fr-FR" sz="1600" dirty="0"/>
              <a:t>ICANN </a:t>
            </a:r>
            <a:r>
              <a:rPr lang="fr-FR" sz="1600" dirty="0" err="1"/>
              <a:t>org</a:t>
            </a:r>
            <a:r>
              <a:rPr lang="fr-FR" sz="1600" dirty="0"/>
              <a:t> </a:t>
            </a:r>
            <a:r>
              <a:rPr lang="fr-FR" sz="1600" dirty="0" err="1"/>
              <a:t>estimated</a:t>
            </a:r>
            <a:r>
              <a:rPr lang="fr-FR" sz="1600" dirty="0"/>
              <a:t> </a:t>
            </a:r>
            <a:r>
              <a:rPr lang="fr-FR" sz="1600" dirty="0" err="1"/>
              <a:t>that</a:t>
            </a:r>
            <a:r>
              <a:rPr lang="fr-FR" sz="1600" dirty="0"/>
              <a:t> </a:t>
            </a:r>
            <a:r>
              <a:rPr lang="fr-FR" sz="1600" dirty="0" err="1"/>
              <a:t>it</a:t>
            </a:r>
            <a:r>
              <a:rPr lang="fr-FR" sz="1600" dirty="0"/>
              <a:t> </a:t>
            </a:r>
            <a:r>
              <a:rPr lang="fr-FR" sz="1600" dirty="0" err="1"/>
              <a:t>would</a:t>
            </a:r>
            <a:r>
              <a:rPr lang="fr-FR" sz="1600" dirty="0"/>
              <a:t> </a:t>
            </a:r>
            <a:r>
              <a:rPr lang="fr-FR" sz="1600" dirty="0" err="1"/>
              <a:t>take</a:t>
            </a:r>
            <a:r>
              <a:rPr lang="fr-FR" sz="1600" dirty="0"/>
              <a:t> </a:t>
            </a:r>
            <a:r>
              <a:rPr lang="fr-FR" sz="1600" dirty="0" err="1"/>
              <a:t>approximately</a:t>
            </a:r>
            <a:r>
              <a:rPr lang="fr-FR" sz="1600" dirty="0"/>
              <a:t> </a:t>
            </a:r>
            <a:r>
              <a:rPr lang="fr-FR" sz="1600" b="1" dirty="0"/>
              <a:t>8 </a:t>
            </a:r>
            <a:r>
              <a:rPr lang="fr-FR" sz="1600" b="1" dirty="0" err="1"/>
              <a:t>weeks</a:t>
            </a:r>
            <a:r>
              <a:rPr lang="fr-FR" sz="1600" b="1" dirty="0"/>
              <a:t> to </a:t>
            </a:r>
            <a:r>
              <a:rPr lang="fr-FR" sz="1600" b="1" dirty="0" err="1"/>
              <a:t>fulfill</a:t>
            </a:r>
            <a:r>
              <a:rPr lang="fr-FR" sz="1600" b="1" dirty="0"/>
              <a:t> the </a:t>
            </a:r>
            <a:r>
              <a:rPr lang="fr-FR" sz="1600" b="1" dirty="0" err="1"/>
              <a:t>request</a:t>
            </a:r>
            <a:r>
              <a:rPr lang="fr-FR" sz="1600" dirty="0"/>
              <a:t>. </a:t>
            </a:r>
          </a:p>
          <a:p>
            <a:pPr indent="-285750"/>
            <a:r>
              <a:rPr lang="fr-FR" sz="1600" dirty="0"/>
              <a:t>ICANN </a:t>
            </a:r>
            <a:r>
              <a:rPr lang="fr-FR" sz="1600" dirty="0" err="1"/>
              <a:t>org</a:t>
            </a:r>
            <a:r>
              <a:rPr lang="fr-FR" sz="1600" dirty="0"/>
              <a:t> </a:t>
            </a:r>
            <a:r>
              <a:rPr lang="fr-FR" sz="1600" dirty="0" err="1"/>
              <a:t>suggests</a:t>
            </a:r>
            <a:r>
              <a:rPr lang="fr-FR" sz="1600" dirty="0"/>
              <a:t> </a:t>
            </a:r>
            <a:r>
              <a:rPr lang="fr-FR" sz="1600" dirty="0" err="1"/>
              <a:t>having</a:t>
            </a:r>
            <a:r>
              <a:rPr lang="fr-FR" sz="1600" dirty="0"/>
              <a:t> </a:t>
            </a:r>
            <a:r>
              <a:rPr lang="fr-FR" sz="1600" dirty="0" err="1"/>
              <a:t>Review</a:t>
            </a:r>
            <a:r>
              <a:rPr lang="fr-FR" sz="1600" dirty="0"/>
              <a:t> Team </a:t>
            </a:r>
            <a:r>
              <a:rPr lang="fr-FR" sz="1600" dirty="0" err="1"/>
              <a:t>prioritize</a:t>
            </a:r>
            <a:r>
              <a:rPr lang="fr-FR" sz="1600" dirty="0"/>
              <a:t> topics </a:t>
            </a:r>
            <a:r>
              <a:rPr lang="fr-FR" sz="1600" dirty="0" err="1"/>
              <a:t>so</a:t>
            </a:r>
            <a:r>
              <a:rPr lang="fr-FR" sz="1600" dirty="0"/>
              <a:t> </a:t>
            </a:r>
            <a:r>
              <a:rPr lang="fr-FR" sz="1600" dirty="0" err="1"/>
              <a:t>materials</a:t>
            </a:r>
            <a:r>
              <a:rPr lang="fr-FR" sz="1600" dirty="0"/>
              <a:t> </a:t>
            </a:r>
            <a:r>
              <a:rPr lang="fr-FR" sz="1600" dirty="0" err="1"/>
              <a:t>can</a:t>
            </a:r>
            <a:r>
              <a:rPr lang="fr-FR" sz="1600" dirty="0"/>
              <a:t> </a:t>
            </a:r>
            <a:r>
              <a:rPr lang="fr-FR" sz="1600" dirty="0" err="1"/>
              <a:t>be</a:t>
            </a:r>
            <a:r>
              <a:rPr lang="fr-FR" sz="1600" dirty="0"/>
              <a:t> sent, as </a:t>
            </a:r>
            <a:r>
              <a:rPr lang="fr-FR" sz="1600" dirty="0" err="1"/>
              <a:t>completed</a:t>
            </a:r>
            <a:r>
              <a:rPr lang="fr-FR" sz="1600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389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Face-to-Face Meeting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27710" y="959091"/>
            <a:ext cx="7907338" cy="45718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en-US" sz="1600" b="1" dirty="0"/>
              <a:t>Face-to-Face Meeting </a:t>
            </a:r>
            <a:r>
              <a:rPr lang="fr-FR" sz="1600" b="1" dirty="0"/>
              <a:t>#2</a:t>
            </a:r>
            <a:r>
              <a:rPr lang="fr-FR" sz="1600" dirty="0"/>
              <a:t> in Brussels on 16, 17, 18 of April.</a:t>
            </a:r>
          </a:p>
          <a:p>
            <a:pPr indent="-285750"/>
            <a:endParaRPr lang="fr-FR" sz="1600" dirty="0">
              <a:solidFill>
                <a:srgbClr val="FF0000"/>
              </a:solidFill>
            </a:endParaRPr>
          </a:p>
          <a:p>
            <a:pPr indent="-285750"/>
            <a:r>
              <a:rPr lang="fr-FR" sz="1600" b="1" dirty="0"/>
              <a:t>ICANN62 : </a:t>
            </a:r>
            <a:r>
              <a:rPr lang="en-US" sz="1600" dirty="0">
                <a:solidFill>
                  <a:srgbClr val="000000"/>
                </a:solidFill>
              </a:rPr>
              <a:t>27 February thru 27 March – Deadline to submit request for face-to-face meeting</a:t>
            </a:r>
          </a:p>
          <a:p>
            <a:pPr indent="-285750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0152133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 (2).potx" id="{F2E86674-818B-4AF6-B9A5-625A3A795F51}" vid="{F6BB203E-BAFC-494B-A50F-57F1DB9FFF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4x3 20170620</Template>
  <TotalTime>2825</TotalTime>
  <Words>655</Words>
  <Application>Microsoft Macintosh PowerPoint</Application>
  <PresentationFormat>On-screen Show (4:3)</PresentationFormat>
  <Paragraphs>139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Segoe UI</vt:lpstr>
      <vt:lpstr>Source Sans Pro</vt:lpstr>
      <vt:lpstr>Wingdings</vt:lpstr>
      <vt:lpstr>ICANNPPT_Arial_4x3_June 2017_potx</vt:lpstr>
      <vt:lpstr>RDS-WHOIS2 RT Leadership Call #16</vt:lpstr>
      <vt:lpstr>Agenda</vt:lpstr>
      <vt:lpstr>Terms of Reference and Work Plan</vt:lpstr>
      <vt:lpstr>Subgroups – First Pass Planning Document Status</vt:lpstr>
      <vt:lpstr>Subgroups – Required Actions</vt:lpstr>
      <vt:lpstr>Subgroups – Next Steps</vt:lpstr>
      <vt:lpstr>Subgroups - WHOIS1 Rec #4: Compliance </vt:lpstr>
      <vt:lpstr>WHOIS1 Recommendation Briefings</vt:lpstr>
      <vt:lpstr>Face-to-Face Meeting</vt:lpstr>
      <vt:lpstr>Review of Milestones/Review Team Progress</vt:lpstr>
      <vt:lpstr>Outreach Plan </vt:lpstr>
      <vt:lpstr>Scheduling</vt:lpstr>
      <vt:lpstr>Scheduling</vt:lpstr>
      <vt:lpstr>A.O.B.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RDS-WHOIS2 RT Leadership Call</dc:title>
  <dc:creator>Alice Jansen</dc:creator>
  <cp:lastModifiedBy>jean-Baptiste Deroulez</cp:lastModifiedBy>
  <cp:revision>106</cp:revision>
  <cp:lastPrinted>2018-01-03T16:12:12Z</cp:lastPrinted>
  <dcterms:created xsi:type="dcterms:W3CDTF">2017-11-13T11:42:56Z</dcterms:created>
  <dcterms:modified xsi:type="dcterms:W3CDTF">2018-01-30T16:56:14Z</dcterms:modified>
</cp:coreProperties>
</file>