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39" r:id="rId2"/>
    <p:sldId id="322" r:id="rId3"/>
    <p:sldId id="541" r:id="rId4"/>
    <p:sldId id="333" r:id="rId5"/>
    <p:sldId id="693" r:id="rId6"/>
    <p:sldId id="744" r:id="rId7"/>
    <p:sldId id="544" r:id="rId8"/>
    <p:sldId id="743" r:id="rId9"/>
    <p:sldId id="696" r:id="rId10"/>
    <p:sldId id="543" r:id="rId11"/>
    <p:sldId id="714" r:id="rId12"/>
    <p:sldId id="713" r:id="rId13"/>
    <p:sldId id="545" r:id="rId14"/>
    <p:sldId id="747" r:id="rId15"/>
    <p:sldId id="748" r:id="rId16"/>
    <p:sldId id="749" r:id="rId17"/>
    <p:sldId id="750" r:id="rId18"/>
    <p:sldId id="751" r:id="rId19"/>
    <p:sldId id="752" r:id="rId20"/>
    <p:sldId id="753" r:id="rId21"/>
    <p:sldId id="389" r:id="rId22"/>
    <p:sldId id="754" r:id="rId23"/>
    <p:sldId id="542" r:id="rId24"/>
    <p:sldId id="756" r:id="rId25"/>
    <p:sldId id="757" r:id="rId26"/>
    <p:sldId id="764" r:id="rId27"/>
    <p:sldId id="765" r:id="rId28"/>
    <p:sldId id="766" r:id="rId29"/>
    <p:sldId id="767" r:id="rId30"/>
    <p:sldId id="768" r:id="rId31"/>
    <p:sldId id="769" r:id="rId32"/>
    <p:sldId id="770" r:id="rId33"/>
    <p:sldId id="771" r:id="rId34"/>
    <p:sldId id="772" r:id="rId35"/>
    <p:sldId id="773" r:id="rId36"/>
    <p:sldId id="774" r:id="rId37"/>
    <p:sldId id="775" r:id="rId38"/>
    <p:sldId id="745" r:id="rId39"/>
    <p:sldId id="7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3" autoAdjust="0"/>
    <p:restoredTop sz="86382" autoAdjust="0"/>
  </p:normalViewPr>
  <p:slideViewPr>
    <p:cSldViewPr snapToGrid="0" snapToObjects="1">
      <p:cViewPr varScale="1">
        <p:scale>
          <a:sx n="124" d="100"/>
          <a:sy n="124" d="100"/>
        </p:scale>
        <p:origin x="1744" y="184"/>
      </p:cViewPr>
      <p:guideLst>
        <p:guide orient="horz" pos="1416"/>
        <p:guide pos="2880"/>
      </p:guideLst>
    </p:cSldViewPr>
  </p:slideViewPr>
  <p:outlineViewPr>
    <p:cViewPr>
      <p:scale>
        <a:sx n="33" d="100"/>
        <a:sy n="33" d="100"/>
      </p:scale>
      <p:origin x="0" y="-63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a:t>Evaluate</a:t>
          </a:r>
          <a:r>
            <a:rPr lang="en-US" sz="1400" dirty="0"/>
            <a:t> the extent to which ICANN Org has implemented each prior Directory Service Review (WHOIS1)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a:t>Review </a:t>
          </a:r>
          <a:r>
            <a:rPr lang="en-US" sz="1600" b="1" dirty="0"/>
            <a:t>changes since WHOIS1</a:t>
          </a:r>
          <a:r>
            <a:rPr lang="en-US" sz="1600" dirty="0"/>
            <a:t> to assess impact on </a:t>
          </a:r>
          <a:r>
            <a:rPr lang="en-US" sz="1600" b="1" dirty="0"/>
            <a:t>RDS(WHOIS) effectiveness</a:t>
          </a:r>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a:t>for 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a:t>effectiveness and transparency</a:t>
          </a:r>
          <a:r>
            <a:rPr lang="en-US" sz="1600" b="0" dirty="0"/>
            <a:t> of ICANN enforcement of existing policy relating to WHOIS through 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pt>
    <dgm:pt modelId="{1D516960-FC61-0A47-BCD9-4E0C25F7F83C}" type="pres">
      <dgm:prSet presAssocID="{20B15C52-D5A6-C242-B6F1-A1FB313C79F6}" presName="childText" presStyleLbl="revTx" presStyleIdx="0" presStyleCnt="2">
        <dgm:presLayoutVars>
          <dgm:bulletEnabled val="1"/>
        </dgm:presLayoutVars>
      </dgm:prSet>
      <dgm:spPr/>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pt>
    <dgm:pt modelId="{98CDDE5B-D0CB-AC41-89A3-2B391AE35671}" type="pres">
      <dgm:prSet presAssocID="{390E1C2B-3650-694F-82D4-6A880AA878E8}" presName="childText" presStyleLbl="revTx" presStyleIdx="1" presStyleCnt="2">
        <dgm:presLayoutVars>
          <dgm:bulletEnabled val="1"/>
        </dgm:presLayoutVars>
      </dgm:prSet>
      <dgm:spPr/>
    </dgm:pt>
    <dgm:pt modelId="{35767783-B21B-B940-84B6-B7247766E4CD}" type="pres">
      <dgm:prSet presAssocID="{917C83E7-0CA6-4A4F-A746-7FB3D7F80506}" presName="parentText" presStyleLbl="node1" presStyleIdx="3" presStyleCnt="5">
        <dgm:presLayoutVars>
          <dgm:chMax val="0"/>
          <dgm:bulletEnabled val="1"/>
        </dgm:presLayoutVars>
      </dgm:prSet>
      <dgm:spPr/>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pt>
  </dgm:ptLst>
  <dgm:cxnLst>
    <dgm:cxn modelId="{76EF7106-EA6C-E649-9BE4-9CD952A2B18F}" type="presOf" srcId="{4E1A1462-90FD-D74F-A8A0-EFF3D45BC19D}" destId="{2767C4B2-48E3-E34C-9D2C-0D2E67FBBC8B}"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2BA38716-5473-EC4B-90CE-1D4DB3D54550}" srcId="{FA6CC06F-6065-6147-A9A2-3CA5BF8224DD}" destId="{2243F197-D8E7-7948-A403-672DAF12C3A7}" srcOrd="1" destOrd="0" parTransId="{AD5C7695-D9F9-1B49-8C5C-7C8082A4EB10}" sibTransId="{F2AC21BE-97FC-3746-B662-A3B3478DA440}"/>
    <dgm:cxn modelId="{A63DA63C-0151-B340-A86D-81FA91B60505}" srcId="{20B15C52-D5A6-C242-B6F1-A1FB313C79F6}" destId="{79F8348B-5B76-4247-9425-258E7D552A31}" srcOrd="0" destOrd="0" parTransId="{56EA56DD-8C0F-A54F-8CD1-6E2092678DCE}" sibTransId="{A44F2998-DA60-2F47-8F1D-E4F639757494}"/>
    <dgm:cxn modelId="{3E3D6A43-7ED7-4241-B974-AC7CEB5CC9D0}" srcId="{390E1C2B-3650-694F-82D4-6A880AA878E8}" destId="{8E173A6B-1E56-5448-B64C-868A45EB4B70}" srcOrd="0" destOrd="0" parTransId="{FDA4E638-30E3-2C4B-A189-E9579AA4587A}" sibTransId="{B2231C04-930B-F042-831B-DF094706D54B}"/>
    <dgm:cxn modelId="{FF0F4344-378F-7B42-8871-CB4A5CD027C5}" srcId="{FA6CC06F-6065-6147-A9A2-3CA5BF8224DD}" destId="{390E1C2B-3650-694F-82D4-6A880AA878E8}" srcOrd="2" destOrd="0" parTransId="{2652F6A6-D64A-914F-B40C-E4436B1E7AE1}" sibTransId="{FE47AE69-3F63-8B4B-8707-8EA8CBCEE4D3}"/>
    <dgm:cxn modelId="{179D8545-E41F-FA4E-9712-B80D010A1E64}" type="presOf" srcId="{D6D684A0-D435-F546-B078-D9AEFCE2C786}" destId="{98CDDE5B-D0CB-AC41-89A3-2B391AE35671}" srcOrd="0" destOrd="2" presId="urn:microsoft.com/office/officeart/2005/8/layout/vList2"/>
    <dgm:cxn modelId="{7EEE9746-F98F-044F-BAE3-C86EDA005A92}" srcId="{390E1C2B-3650-694F-82D4-6A880AA878E8}" destId="{D6D684A0-D435-F546-B078-D9AEFCE2C786}" srcOrd="2" destOrd="0" parTransId="{C0D551CA-8CFB-174C-9C9B-A6103AC38CA4}" sibTransId="{F95767F8-EB82-C841-8712-96C294494B89}"/>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4D791476-087E-1645-851A-7A68E9CB9A96}" type="presOf" srcId="{8E173A6B-1E56-5448-B64C-868A45EB4B70}" destId="{98CDDE5B-D0CB-AC41-89A3-2B391AE35671}"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2F9DE591-3759-724D-96BF-1CD62F3292C4}" srcId="{390E1C2B-3650-694F-82D4-6A880AA878E8}" destId="{720D7296-3622-5C4F-A41D-4135FA277329}" srcOrd="1" destOrd="0" parTransId="{778C848F-9288-1E4E-A518-3EEFC9411AD0}" sibTransId="{2C76EE98-68F4-4B4F-8C99-B3CA0529ED7D}"/>
    <dgm:cxn modelId="{73651B99-3821-1F48-85B4-93441647B09D}" type="presOf" srcId="{390E1C2B-3650-694F-82D4-6A880AA878E8}" destId="{284A3DEF-B548-E847-B2F8-D95A53267440}"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F2ED95AB-9FBB-2146-A2C2-554F921EB79B}" type="presOf" srcId="{2243F197-D8E7-7948-A403-672DAF12C3A7}" destId="{24161011-FF73-6341-930A-275D29E59C61}"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2C44AEE6-4C2A-F846-A266-3E2DC54CEF0F}" type="presOf" srcId="{720D7296-3622-5C4F-A41D-4135FA277329}" destId="{98CDDE5B-D0CB-AC41-89A3-2B391AE35671}" srcOrd="0" destOrd="1" presId="urn:microsoft.com/office/officeart/2005/8/layout/vList2"/>
    <dgm:cxn modelId="{D8227AEC-12FC-0D4F-8B50-B230801B5C28}" type="presOf" srcId="{79F8348B-5B76-4247-9425-258E7D552A31}" destId="{1D516960-FC61-0A47-BCD9-4E0C25F7F83C}" srcOrd="0" destOrd="0" presId="urn:microsoft.com/office/officeart/2005/8/layout/vList2"/>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pt>
    <dgm:pt modelId="{A560AEDB-D8EC-4D63-9615-F84D67366A21}" type="pres">
      <dgm:prSet presAssocID="{A74A71C4-0A42-4B1C-87BA-DECABB63150B}" presName="aSpace" presStyleCnt="0"/>
      <dgm:spPr/>
    </dgm:pt>
  </dgm:ptLst>
  <dgm:cxnLst>
    <dgm:cxn modelId="{C75C6D45-4206-40F7-B7F5-78342ED5531D}" type="presOf" srcId="{11615285-1397-4A92-A95E-40F6D0BB13FD}" destId="{75126B20-CACA-4CCE-B009-7EC58AEB1103}" srcOrd="0" destOrd="0" presId="urn:microsoft.com/office/officeart/2005/8/layout/pyramid2"/>
    <dgm:cxn modelId="{09B6CF47-A307-4BE8-8631-4A0826BE6F1F}" type="presOf" srcId="{A38E1654-5321-4479-9754-985F06FE90AF}" destId="{B5A3CBAF-1369-419B-B70D-E83A89AD13B9}"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0BF5146C-DE20-4F14-8304-42201E7CB3A5}" type="presOf" srcId="{A74A71C4-0A42-4B1C-87BA-DECABB63150B}" destId="{CABCC782-219F-4B70-A560-71988BDFE9AB}" srcOrd="0" destOrd="0" presId="urn:microsoft.com/office/officeart/2005/8/layout/pyramid2"/>
    <dgm:cxn modelId="{B507087E-19A5-4464-B5FD-84E28AD6417E}" srcId="{11615285-1397-4A92-A95E-40F6D0BB13FD}" destId="{A38E1654-5321-4479-9754-985F06FE90AF}" srcOrd="1" destOrd="0" parTransId="{80377D56-C3FC-44A0-939C-656A1D3FE824}" sibTransId="{EE6D301E-DA5E-49DC-8C6D-B1E5A00233E7}"/>
    <dgm:cxn modelId="{A564FEAB-26EA-4F6F-A977-A2BE17E04BC3}" srcId="{11615285-1397-4A92-A95E-40F6D0BB13FD}" destId="{1BDD0F1C-A32E-4BE9-8CD8-C06EAB63E10A}" srcOrd="0" destOrd="0" parTransId="{90EBB3BD-E42F-453E-A768-9D9110DBB271}" sibTransId="{B98570D0-ED11-4C44-922A-B194B32A101C}"/>
    <dgm:cxn modelId="{22003AAE-2CF4-4699-A78E-D2694125ACB0}" srcId="{11615285-1397-4A92-A95E-40F6D0BB13FD}" destId="{A74A71C4-0A42-4B1C-87BA-DECABB63150B}" srcOrd="2" destOrd="0" parTransId="{C62EE1C8-98BF-429A-B710-A6C8F132FA5F}" sibTransId="{06F678B2-41F4-4535-8FEE-FE33DFAFB56D}"/>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None/>
          </a:pPr>
          <a:r>
            <a:rPr lang="en-US" sz="1400" b="1" kern="1200" dirty="0"/>
            <a:t>Evaluate</a:t>
          </a:r>
          <a:r>
            <a:rPr lang="en-US" sz="1400" kern="1200" dirty="0"/>
            <a:t> the extent to which ICANN Org has implemented each prior Directory Service Review (WHOIS1)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Review </a:t>
          </a:r>
          <a:r>
            <a:rPr lang="en-US" sz="1600" b="1" kern="1200" dirty="0"/>
            <a:t>changes since WHOIS1</a:t>
          </a:r>
          <a:r>
            <a:rPr lang="en-US" sz="1600" kern="1200" dirty="0"/>
            <a:t> to assess impact on </a:t>
          </a:r>
          <a:r>
            <a:rPr lang="en-US" sz="1600" b="1" kern="1200" dirty="0"/>
            <a:t>RDS(WHOIS) effectiveness</a:t>
          </a:r>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a:t>for 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Assess </a:t>
          </a:r>
          <a:r>
            <a:rPr lang="en-US" sz="1600" b="1" kern="1200" dirty="0"/>
            <a:t>effectiveness and transparency</a:t>
          </a:r>
          <a:r>
            <a:rPr lang="en-US" sz="1600" b="0" kern="1200" dirty="0"/>
            <a:t> of ICANN enforcement of existing policy relating to WHOIS through 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dirty="0"/>
          </a:p>
        </p:txBody>
      </p:sp>
    </p:spTree>
    <p:extLst>
      <p:ext uri="{BB962C8B-B14F-4D97-AF65-F5344CB8AC3E}">
        <p14:creationId xmlns:p14="http://schemas.microsoft.com/office/powerpoint/2010/main" val="7491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dirty="0"/>
          </a:p>
        </p:txBody>
      </p:sp>
    </p:spTree>
    <p:extLst>
      <p:ext uri="{BB962C8B-B14F-4D97-AF65-F5344CB8AC3E}">
        <p14:creationId xmlns:p14="http://schemas.microsoft.com/office/powerpoint/2010/main" val="275744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dirty="0"/>
          </a:p>
        </p:txBody>
      </p:sp>
    </p:spTree>
    <p:extLst>
      <p:ext uri="{BB962C8B-B14F-4D97-AF65-F5344CB8AC3E}">
        <p14:creationId xmlns:p14="http://schemas.microsoft.com/office/powerpoint/2010/main" val="22892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330296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dirty="0"/>
          </a:p>
        </p:txBody>
      </p:sp>
    </p:spTree>
    <p:extLst>
      <p:ext uri="{BB962C8B-B14F-4D97-AF65-F5344CB8AC3E}">
        <p14:creationId xmlns:p14="http://schemas.microsoft.com/office/powerpoint/2010/main" val="34769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dirty="0"/>
          </a:p>
        </p:txBody>
      </p:sp>
    </p:spTree>
    <p:extLst>
      <p:ext uri="{BB962C8B-B14F-4D97-AF65-F5344CB8AC3E}">
        <p14:creationId xmlns:p14="http://schemas.microsoft.com/office/powerpoint/2010/main" val="220760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dirty="0"/>
          </a:p>
        </p:txBody>
      </p:sp>
    </p:spTree>
    <p:extLst>
      <p:ext uri="{BB962C8B-B14F-4D97-AF65-F5344CB8AC3E}">
        <p14:creationId xmlns:p14="http://schemas.microsoft.com/office/powerpoint/2010/main" val="1976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dirty="0"/>
          </a:p>
        </p:txBody>
      </p:sp>
    </p:spTree>
    <p:extLst>
      <p:ext uri="{BB962C8B-B14F-4D97-AF65-F5344CB8AC3E}">
        <p14:creationId xmlns:p14="http://schemas.microsoft.com/office/powerpoint/2010/main" val="9161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dirty="0"/>
          </a:p>
        </p:txBody>
      </p:sp>
    </p:spTree>
    <p:extLst>
      <p:ext uri="{BB962C8B-B14F-4D97-AF65-F5344CB8AC3E}">
        <p14:creationId xmlns:p14="http://schemas.microsoft.com/office/powerpoint/2010/main" val="318665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dirty="0"/>
          </a:p>
        </p:txBody>
      </p:sp>
    </p:spTree>
    <p:extLst>
      <p:ext uri="{BB962C8B-B14F-4D97-AF65-F5344CB8AC3E}">
        <p14:creationId xmlns:p14="http://schemas.microsoft.com/office/powerpoint/2010/main" val="252385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or text are editable, change/add</a:t>
            </a:r>
            <a:r>
              <a:rPr lang="en-US" baseline="0" dirty="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3480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dirty="0"/>
          </a:p>
        </p:txBody>
      </p:sp>
    </p:spTree>
    <p:extLst>
      <p:ext uri="{BB962C8B-B14F-4D97-AF65-F5344CB8AC3E}">
        <p14:creationId xmlns:p14="http://schemas.microsoft.com/office/powerpoint/2010/main" val="24525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dirty="0"/>
          </a:p>
        </p:txBody>
      </p:sp>
    </p:spTree>
    <p:extLst>
      <p:ext uri="{BB962C8B-B14F-4D97-AF65-F5344CB8AC3E}">
        <p14:creationId xmlns:p14="http://schemas.microsoft.com/office/powerpoint/2010/main" val="28535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dirty="0"/>
          </a:p>
        </p:txBody>
      </p:sp>
    </p:spTree>
    <p:extLst>
      <p:ext uri="{BB962C8B-B14F-4D97-AF65-F5344CB8AC3E}">
        <p14:creationId xmlns:p14="http://schemas.microsoft.com/office/powerpoint/2010/main" val="35728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dirty="0"/>
          </a:p>
        </p:txBody>
      </p:sp>
    </p:spTree>
    <p:extLst>
      <p:ext uri="{BB962C8B-B14F-4D97-AF65-F5344CB8AC3E}">
        <p14:creationId xmlns:p14="http://schemas.microsoft.com/office/powerpoint/2010/main" val="38455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dirty="0"/>
          </a:p>
        </p:txBody>
      </p:sp>
    </p:spTree>
    <p:extLst>
      <p:ext uri="{BB962C8B-B14F-4D97-AF65-F5344CB8AC3E}">
        <p14:creationId xmlns:p14="http://schemas.microsoft.com/office/powerpoint/2010/main" val="372104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35</a:t>
            </a:fld>
            <a:endParaRPr lang="en-US" dirty="0"/>
          </a:p>
        </p:txBody>
      </p:sp>
    </p:spTree>
    <p:extLst>
      <p:ext uri="{BB962C8B-B14F-4D97-AF65-F5344CB8AC3E}">
        <p14:creationId xmlns:p14="http://schemas.microsoft.com/office/powerpoint/2010/main" val="27916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36</a:t>
            </a:fld>
            <a:endParaRPr lang="en-US" dirty="0"/>
          </a:p>
        </p:txBody>
      </p:sp>
    </p:spTree>
    <p:extLst>
      <p:ext uri="{BB962C8B-B14F-4D97-AF65-F5344CB8AC3E}">
        <p14:creationId xmlns:p14="http://schemas.microsoft.com/office/powerpoint/2010/main" val="242581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37</a:t>
            </a:fld>
            <a:endParaRPr lang="en-US" dirty="0"/>
          </a:p>
        </p:txBody>
      </p:sp>
    </p:spTree>
    <p:extLst>
      <p:ext uri="{BB962C8B-B14F-4D97-AF65-F5344CB8AC3E}">
        <p14:creationId xmlns:p14="http://schemas.microsoft.com/office/powerpoint/2010/main" val="38876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46265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29454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82819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11194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211145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dirty="0"/>
          </a:p>
        </p:txBody>
      </p:sp>
    </p:spTree>
    <p:extLst>
      <p:ext uri="{BB962C8B-B14F-4D97-AF65-F5344CB8AC3E}">
        <p14:creationId xmlns:p14="http://schemas.microsoft.com/office/powerpoint/2010/main" val="100894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dirty="0"/>
          </a:p>
        </p:txBody>
      </p:sp>
    </p:spTree>
    <p:extLst>
      <p:ext uri="{BB962C8B-B14F-4D97-AF65-F5344CB8AC3E}">
        <p14:creationId xmlns:p14="http://schemas.microsoft.com/office/powerpoint/2010/main" val="7112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community.icann.org/display/WHO/RDS-WHOIS2+Review" TargetMode="External"/><Relationship Id="rId2" Type="http://schemas.openxmlformats.org/officeDocument/2006/relationships/hyperlink" Target="https://www.icann.org/public-comments/rds-whois2-review-2018-09-04-en" TargetMode="External"/><Relationship Id="rId1" Type="http://schemas.openxmlformats.org/officeDocument/2006/relationships/slideLayout" Target="../slideLayouts/slideLayout42.xml"/><Relationship Id="rId6" Type="http://schemas.openxmlformats.org/officeDocument/2006/relationships/image" Target="../media/image44.jpg"/><Relationship Id="rId5" Type="http://schemas.openxmlformats.org/officeDocument/2006/relationships/image" Target="../media/image43.emf"/><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2" y="761997"/>
            <a:ext cx="6896137" cy="2533369"/>
          </a:xfrm>
        </p:spPr>
        <p:txBody>
          <a:bodyPr>
            <a:normAutofit/>
          </a:bodyPr>
          <a:lstStyle/>
          <a:p>
            <a:r>
              <a:rPr lang="en-US" dirty="0"/>
              <a:t>Registration Directory Services (RDS)-WHOIS2 Review</a:t>
            </a:r>
          </a:p>
        </p:txBody>
      </p:sp>
      <p:sp>
        <p:nvSpPr>
          <p:cNvPr id="3" name="Text Placeholder 2"/>
          <p:cNvSpPr>
            <a:spLocks noGrp="1"/>
          </p:cNvSpPr>
          <p:nvPr>
            <p:ph type="body" sz="quarter" idx="10"/>
          </p:nvPr>
        </p:nvSpPr>
        <p:spPr/>
        <p:txBody>
          <a:bodyPr>
            <a:normAutofit/>
          </a:bodyPr>
          <a:lstStyle/>
          <a:p>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normAutofit/>
          </a:bodyPr>
          <a:lstStyle/>
          <a:p>
            <a:r>
              <a:rPr lang="en-US" dirty="0"/>
              <a:t>17 September 2018</a:t>
            </a:r>
          </a:p>
        </p:txBody>
      </p:sp>
      <p:sp>
        <p:nvSpPr>
          <p:cNvPr id="6" name="Text Placeholder 5"/>
          <p:cNvSpPr>
            <a:spLocks noGrp="1"/>
          </p:cNvSpPr>
          <p:nvPr>
            <p:ph type="body" sz="quarter" idx="13"/>
          </p:nvPr>
        </p:nvSpPr>
        <p:spPr/>
        <p:txBody>
          <a:bodyPr>
            <a:normAutofit/>
          </a:bodyPr>
          <a:lstStyle/>
          <a:p>
            <a:r>
              <a:rPr lang="en-US" dirty="0"/>
              <a:t>Draft Report and Recommendations</a:t>
            </a:r>
          </a:p>
        </p:txBody>
      </p:sp>
    </p:spTree>
    <p:extLst>
      <p:ext uri="{BB962C8B-B14F-4D97-AF65-F5344CB8AC3E}">
        <p14:creationId xmlns:p14="http://schemas.microsoft.com/office/powerpoint/2010/main" val="14805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Methodology</a:t>
            </a:r>
          </a:p>
        </p:txBody>
      </p:sp>
      <p:sp>
        <p:nvSpPr>
          <p:cNvPr id="5" name="Text Placeholder 4"/>
          <p:cNvSpPr>
            <a:spLocks noGrp="1"/>
          </p:cNvSpPr>
          <p:nvPr>
            <p:ph type="body" sz="quarter" idx="11"/>
          </p:nvPr>
        </p:nvSpPr>
        <p:spPr/>
        <p:txBody>
          <a:bodyPr/>
          <a:lstStyle/>
          <a:p>
            <a:r>
              <a:rPr lang="en-US" dirty="0"/>
              <a:t>Agenda Item #3</a:t>
            </a:r>
          </a:p>
        </p:txBody>
      </p:sp>
    </p:spTree>
    <p:extLst>
      <p:ext uri="{BB962C8B-B14F-4D97-AF65-F5344CB8AC3E}">
        <p14:creationId xmlns:p14="http://schemas.microsoft.com/office/powerpoint/2010/main" val="46746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415498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Mandated by ICANN’s Bylaws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to 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3" y="793610"/>
            <a:ext cx="3166809" cy="470898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The review team completed most of its work through subgroups.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Subgroup consisted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held teleconferences to carry out their work, in addition to e-mail discussions.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documents and its conclusions were then reviewed in depth by the entire review team. </a:t>
            </a:r>
          </a:p>
        </p:txBody>
      </p:sp>
      <p:graphicFrame>
        <p:nvGraphicFramePr>
          <p:cNvPr id="5" name="Table 4">
            <a:extLst>
              <a:ext uri="{FF2B5EF4-FFF2-40B4-BE49-F238E27FC236}">
                <a16:creationId xmlns:a16="http://schemas.microsoft.com/office/drawing/2014/main" id="{E6F87F60-9136-4947-AC6F-01BECE204F1C}"/>
              </a:ext>
            </a:extLst>
          </p:cNvPr>
          <p:cNvGraphicFramePr>
            <a:graphicFrameLocks noGrp="1"/>
          </p:cNvGraphicFramePr>
          <p:nvPr>
            <p:extLst>
              <p:ext uri="{D42A27DB-BD31-4B8C-83A1-F6EECF244321}">
                <p14:modId xmlns:p14="http://schemas.microsoft.com/office/powerpoint/2010/main" val="2574625059"/>
              </p:ext>
            </p:extLst>
          </p:nvPr>
        </p:nvGraphicFramePr>
        <p:xfrm>
          <a:off x="374904" y="693597"/>
          <a:ext cx="5221155" cy="540390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val="20000"/>
                    </a:ext>
                  </a:extLst>
                </a:gridCol>
                <a:gridCol w="4693788">
                  <a:extLst>
                    <a:ext uri="{9D8B030D-6E8A-4147-A177-3AD203B41FA5}">
                      <a16:colId xmlns:a16="http://schemas.microsoft.com/office/drawing/2014/main" val="20001"/>
                    </a:ext>
                  </a:extLst>
                </a:gridCol>
              </a:tblGrid>
              <a:tr h="289465">
                <a:tc gridSpan="2">
                  <a:txBody>
                    <a:bodyPr/>
                    <a:lstStyle/>
                    <a:p>
                      <a:pPr algn="ctr"/>
                      <a:r>
                        <a:rPr lang="en-US" sz="1400" dirty="0"/>
                        <a:t>Objectives</a:t>
                      </a:r>
                    </a:p>
                  </a:txBody>
                  <a:tcPr/>
                </a:tc>
                <a:tc hMerge="1">
                  <a:txBody>
                    <a:bodyPr/>
                    <a:lstStyle/>
                    <a:p>
                      <a:pPr algn="ctr"/>
                      <a:endParaRPr lang="en-US" sz="1400" dirty="0"/>
                    </a:p>
                  </a:txBody>
                  <a:tcPr/>
                </a:tc>
                <a:extLst>
                  <a:ext uri="{0D108BD9-81ED-4DB2-BD59-A6C34878D82A}">
                    <a16:rowId xmlns:a16="http://schemas.microsoft.com/office/drawing/2014/main" val="10000"/>
                  </a:ext>
                </a:extLst>
              </a:tr>
              <a:tr h="339153">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val="10001"/>
                  </a:ext>
                </a:extLst>
              </a:tr>
              <a:tr h="339153">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val="10002"/>
                  </a:ext>
                </a:extLst>
              </a:tr>
              <a:tr h="339153">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val="10003"/>
                  </a:ext>
                </a:extLst>
              </a:tr>
              <a:tr h="339153">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val="10004"/>
                  </a:ext>
                </a:extLst>
              </a:tr>
              <a:tr h="339153">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val="10005"/>
                  </a:ext>
                </a:extLst>
              </a:tr>
              <a:tr h="339153">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val="10006"/>
                  </a:ext>
                </a:extLst>
              </a:tr>
              <a:tr h="339153">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val="10007"/>
                  </a:ext>
                </a:extLst>
              </a:tr>
              <a:tr h="339153">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val="10008"/>
                  </a:ext>
                </a:extLst>
              </a:tr>
              <a:tr h="339153">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val="10009"/>
                  </a:ext>
                </a:extLst>
              </a:tr>
              <a:tr h="339153">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val="10010"/>
                  </a:ext>
                </a:extLst>
              </a:tr>
              <a:tr h="339153">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val="10011"/>
                  </a:ext>
                </a:extLst>
              </a:tr>
              <a:tr h="339153">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val="10012"/>
                  </a:ext>
                </a:extLst>
              </a:tr>
              <a:tr h="339153">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val="10013"/>
                  </a:ext>
                </a:extLst>
              </a:tr>
              <a:tr h="350960">
                <a:tc>
                  <a:txBody>
                    <a:bodyPr/>
                    <a:lstStyle/>
                    <a:p>
                      <a:pPr algn="ctr"/>
                      <a:r>
                        <a:rPr lang="en-US" sz="1400" b="1" dirty="0"/>
                        <a:t>6</a:t>
                      </a:r>
                    </a:p>
                  </a:txBody>
                  <a:tcPr/>
                </a:tc>
                <a:tc>
                  <a:txBody>
                    <a:bodyPr/>
                    <a:lstStyle/>
                    <a:p>
                      <a:r>
                        <a:rPr lang="en-US" sz="1400" dirty="0"/>
                        <a:t>Contractual Compliance Actions, Structure,</a:t>
                      </a:r>
                      <a:r>
                        <a:rPr lang="en-US" sz="1400" baseline="0" dirty="0"/>
                        <a:t> &amp; Policies</a:t>
                      </a:r>
                    </a:p>
                  </a:txBody>
                  <a:tcPr/>
                </a:tc>
                <a:extLst>
                  <a:ext uri="{0D108BD9-81ED-4DB2-BD59-A6C34878D82A}">
                    <a16:rowId xmlns:a16="http://schemas.microsoft.com/office/drawing/2014/main" val="10014"/>
                  </a:ext>
                </a:extLst>
              </a:tr>
              <a:tr h="339153">
                <a:tc>
                  <a:txBody>
                    <a:bodyPr/>
                    <a:lstStyle/>
                    <a:p>
                      <a:pPr algn="ctr"/>
                      <a:r>
                        <a:rPr lang="en-US" sz="1400" b="1" dirty="0"/>
                        <a:t>7</a:t>
                      </a:r>
                    </a:p>
                  </a:txBody>
                  <a:tcPr/>
                </a:tc>
                <a:tc>
                  <a:txBody>
                    <a:bodyPr/>
                    <a:lstStyle/>
                    <a:p>
                      <a:r>
                        <a:rPr lang="en-US" sz="1400" i="0" dirty="0"/>
                        <a:t>ICANN Bylaws</a:t>
                      </a:r>
                    </a:p>
                  </a:txBody>
                  <a:tcPr/>
                </a:tc>
                <a:extLst>
                  <a:ext uri="{0D108BD9-81ED-4DB2-BD59-A6C34878D82A}">
                    <a16:rowId xmlns:a16="http://schemas.microsoft.com/office/drawing/2014/main" val="3437220574"/>
                  </a:ext>
                </a:extLst>
              </a:tr>
            </a:tbl>
          </a:graphicData>
        </a:graphic>
      </p:graphicFrame>
    </p:spTree>
    <p:extLst>
      <p:ext uri="{BB962C8B-B14F-4D97-AF65-F5344CB8AC3E}">
        <p14:creationId xmlns:p14="http://schemas.microsoft.com/office/powerpoint/2010/main" val="407926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a:t>
            </a:r>
          </a:p>
        </p:txBody>
      </p:sp>
      <p:sp>
        <p:nvSpPr>
          <p:cNvPr id="5" name="Text Placeholder 4"/>
          <p:cNvSpPr>
            <a:spLocks noGrp="1"/>
          </p:cNvSpPr>
          <p:nvPr>
            <p:ph type="body" sz="quarter" idx="11"/>
          </p:nvPr>
        </p:nvSpPr>
        <p:spPr/>
        <p:txBody>
          <a:bodyPr/>
          <a:lstStyle/>
          <a:p>
            <a:r>
              <a:rPr lang="en-US" dirty="0"/>
              <a:t>Agenda Item #4</a:t>
            </a:r>
          </a:p>
        </p:txBody>
      </p:sp>
    </p:spTree>
    <p:extLst>
      <p:ext uri="{BB962C8B-B14F-4D97-AF65-F5344CB8AC3E}">
        <p14:creationId xmlns:p14="http://schemas.microsoft.com/office/powerpoint/2010/main" val="16415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949762"/>
            <a:ext cx="8427376" cy="4770537"/>
          </a:xfrm>
          <a:prstGeom prst="rect">
            <a:avLst/>
          </a:prstGeom>
          <a:noFill/>
        </p:spPr>
        <p:txBody>
          <a:bodyPr wrap="square" lIns="0" tIns="0" rIns="0" bIns="0" rtlCol="0">
            <a:spAutoFit/>
          </a:bodyPr>
          <a:lstStyle/>
          <a:p>
            <a:r>
              <a:rPr lang="en-US" sz="2000" b="1" dirty="0">
                <a:solidFill>
                  <a:schemeClr val="accent2"/>
                </a:solidFill>
              </a:rPr>
              <a:t>Strategic Priority</a:t>
            </a:r>
          </a:p>
          <a:p>
            <a:pPr marL="285750" indent="-285750">
              <a:buFont typeface="Arial" panose="020B0604020202020204" pitchFamily="34" charset="0"/>
              <a:buChar char="•"/>
            </a:pPr>
            <a:r>
              <a:rPr lang="en-US" b="1" dirty="0"/>
              <a:t>WHOIS1 Recommendation #1</a:t>
            </a:r>
            <a:r>
              <a:rPr lang="en-US" dirty="0"/>
              <a:t> required ICANN to treat RDS (WHOIS) in all its aspects as a strategic priority.</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solidFill>
                  <a:schemeClr val="accent5"/>
                </a:solidFill>
              </a:rPr>
              <a:t>Partially implemented </a:t>
            </a:r>
            <a:r>
              <a:rPr lang="en-US" dirty="0"/>
              <a:t>- failed to achieve the original aim of instilling a culture of proactive monitoring and planned improvement in RDS (WHOIS).</a:t>
            </a:r>
          </a:p>
          <a:p>
            <a:pPr marL="285750" indent="-285750">
              <a:buFont typeface="Arial" panose="020B0604020202020204" pitchFamily="34" charset="0"/>
              <a:buChar char="•"/>
            </a:pPr>
            <a:endParaRPr lang="en-US" dirty="0"/>
          </a:p>
          <a:p>
            <a:r>
              <a:rPr lang="en-US" sz="2000" b="1" dirty="0">
                <a:solidFill>
                  <a:schemeClr val="accent2"/>
                </a:solidFill>
              </a:rPr>
              <a:t>Single WHOIS Policy</a:t>
            </a:r>
            <a:r>
              <a:rPr lang="en-US" sz="2000" dirty="0">
                <a:solidFill>
                  <a:schemeClr val="accent2"/>
                </a:solidFill>
              </a:rPr>
              <a:t> </a:t>
            </a:r>
          </a:p>
          <a:p>
            <a:pPr marL="285750" indent="-285750">
              <a:buFont typeface="Arial" panose="020B0604020202020204" pitchFamily="34" charset="0"/>
              <a:buChar char="•"/>
            </a:pPr>
            <a:r>
              <a:rPr lang="en-US" b="1" dirty="0"/>
              <a:t>WHOIS1 Recommendation #2 </a:t>
            </a:r>
            <a:r>
              <a:rPr lang="en-US" dirty="0"/>
              <a:t>required ICANN to create a single RDS (WHOIS) policy document -</a:t>
            </a:r>
          </a:p>
          <a:p>
            <a:pPr marL="742950" lvl="1" indent="-285750">
              <a:buFont typeface="Arial" panose="020B0604020202020204" pitchFamily="34" charset="0"/>
              <a:buChar char="•"/>
            </a:pPr>
            <a:endParaRPr lang="en-US" b="1" dirty="0">
              <a:solidFill>
                <a:srgbClr val="00B050"/>
              </a:solidFill>
            </a:endParaRPr>
          </a:p>
          <a:p>
            <a:pPr marL="742950" lvl="1" indent="-285750">
              <a:buFont typeface="Arial" panose="020B0604020202020204" pitchFamily="34" charset="0"/>
              <a:buChar char="•"/>
            </a:pPr>
            <a:r>
              <a:rPr lang="en-US" b="1" dirty="0">
                <a:solidFill>
                  <a:srgbClr val="00B050"/>
                </a:solidFill>
              </a:rPr>
              <a:t>Fully implemented </a:t>
            </a:r>
            <a:r>
              <a:rPr lang="en-US" dirty="0"/>
              <a:t>– Creation of a web-based document, linking to the various documents that, in total, comprise ICANN RDS (WHOIS) policy, although not a single policy that was envisioned by some on the WHOIS1 Review Team.</a:t>
            </a:r>
          </a:p>
          <a:p>
            <a:pPr lvl="1"/>
            <a:endParaRPr lang="en-US" dirty="0"/>
          </a:p>
          <a:p>
            <a:endParaRPr lang="en-US" dirty="0"/>
          </a:p>
        </p:txBody>
      </p:sp>
    </p:spTree>
    <p:extLst>
      <p:ext uri="{BB962C8B-B14F-4D97-AF65-F5344CB8AC3E}">
        <p14:creationId xmlns:p14="http://schemas.microsoft.com/office/powerpoint/2010/main" val="225214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601533"/>
          </a:xfrm>
          <a:prstGeom prst="rect">
            <a:avLst/>
          </a:prstGeom>
          <a:noFill/>
        </p:spPr>
        <p:txBody>
          <a:bodyPr wrap="square" lIns="0" tIns="0" rIns="0" bIns="0" rtlCol="0">
            <a:spAutoFit/>
          </a:bodyPr>
          <a:lstStyle/>
          <a:p>
            <a:r>
              <a:rPr lang="en-US" sz="2000" b="1" dirty="0">
                <a:solidFill>
                  <a:schemeClr val="accent2"/>
                </a:solidFill>
              </a:rPr>
              <a:t>Outreach</a:t>
            </a:r>
            <a:r>
              <a:rPr lang="en-US" sz="2000" dirty="0">
                <a:solidFill>
                  <a:schemeClr val="accent2"/>
                </a:solidFill>
              </a:rPr>
              <a:t>: </a:t>
            </a:r>
          </a:p>
          <a:p>
            <a:pPr marL="285750" indent="-285750">
              <a:buFont typeface="Arial" panose="020B0604020202020204" pitchFamily="34" charset="0"/>
              <a:buChar char="•"/>
            </a:pPr>
            <a:r>
              <a:rPr lang="en-US" b="1" dirty="0"/>
              <a:t>WHOIS1 Recommendation #3:</a:t>
            </a:r>
            <a:r>
              <a:rPr lang="en-US" dirty="0"/>
              <a:t>ICANN to perform outreach, including to communities outside of ICANN, with the intent of improving understanding of RDS (WHOIS) and promoting consumer awareness.</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p>
          <a:p>
            <a:pPr marL="1200150" lvl="2" indent="-285750">
              <a:buFont typeface="Arial" panose="020B0604020202020204" pitchFamily="34" charset="0"/>
              <a:buChar char="•"/>
            </a:pPr>
            <a:r>
              <a:rPr lang="en-US" dirty="0"/>
              <a:t>Significant web-based documentation was created, but it was not well integrated with other registration and RDS (WHOIS)-related parts of the ICANN web site </a:t>
            </a:r>
          </a:p>
          <a:p>
            <a:pPr marL="1200150" lvl="2" indent="-285750">
              <a:buFont typeface="Arial" panose="020B0604020202020204" pitchFamily="34" charset="0"/>
              <a:buChar char="•"/>
            </a:pPr>
            <a:r>
              <a:rPr lang="en-US" dirty="0"/>
              <a:t>Abundant outreach was done, but little to communities not normally involved with ICANN. </a:t>
            </a:r>
          </a:p>
          <a:p>
            <a:endParaRPr lang="en-US" dirty="0"/>
          </a:p>
          <a:p>
            <a:r>
              <a:rPr lang="en-US" sz="2000" b="1" dirty="0">
                <a:solidFill>
                  <a:schemeClr val="accent2"/>
                </a:solidFill>
              </a:rPr>
              <a:t>Contractual Compliance</a:t>
            </a:r>
            <a:r>
              <a:rPr lang="en-US" b="1" dirty="0"/>
              <a:t>:</a:t>
            </a:r>
            <a:r>
              <a:rPr lang="en-US" dirty="0"/>
              <a:t> </a:t>
            </a:r>
          </a:p>
          <a:p>
            <a:pPr marL="285750" indent="-285750">
              <a:buFont typeface="Arial" panose="020B0604020202020204" pitchFamily="34" charset="0"/>
              <a:buChar char="•"/>
            </a:pPr>
            <a:r>
              <a:rPr lang="en-US" b="1" dirty="0"/>
              <a:t>WHOIS1 Recommendation #4: </a:t>
            </a:r>
            <a:r>
              <a:rPr lang="en-US" dirty="0"/>
              <a:t>ICANN Contractual Compliance function to be managed in accordance with best practice principles and overseen by a dedicated senior executive. </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r>
              <a:rPr lang="en-US" dirty="0"/>
              <a:t>- Significant improvement since the recommendation was made</a:t>
            </a:r>
          </a:p>
          <a:p>
            <a:endParaRPr lang="en-US" dirty="0"/>
          </a:p>
        </p:txBody>
      </p:sp>
    </p:spTree>
    <p:extLst>
      <p:ext uri="{BB962C8B-B14F-4D97-AF65-F5344CB8AC3E}">
        <p14:creationId xmlns:p14="http://schemas.microsoft.com/office/powerpoint/2010/main" val="259023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878532"/>
          </a:xfrm>
          <a:prstGeom prst="rect">
            <a:avLst/>
          </a:prstGeom>
          <a:noFill/>
        </p:spPr>
        <p:txBody>
          <a:bodyPr wrap="square" lIns="0" tIns="0" rIns="0" bIns="0" rtlCol="0">
            <a:spAutoFit/>
          </a:bodyPr>
          <a:lstStyle/>
          <a:p>
            <a:r>
              <a:rPr lang="en-US" sz="2000" b="1" dirty="0">
                <a:solidFill>
                  <a:schemeClr val="accent2"/>
                </a:solidFill>
              </a:rPr>
              <a:t>Data Accuracy</a:t>
            </a:r>
            <a:r>
              <a:rPr lang="en-US" dirty="0"/>
              <a:t> </a:t>
            </a:r>
          </a:p>
          <a:p>
            <a:r>
              <a:rPr lang="en-US" b="1" dirty="0"/>
              <a:t>WHOIS1 Recommendations #5-9 </a:t>
            </a:r>
            <a:r>
              <a:rPr lang="en-US" dirty="0"/>
              <a:t>dealt with several issues related to RDS (WHOIS) accuracy. </a:t>
            </a:r>
          </a:p>
          <a:p>
            <a:pPr marL="742950" lvl="1" indent="-285750">
              <a:buFont typeface="Arial" panose="020B0604020202020204" pitchFamily="34" charset="0"/>
              <a:buChar char="•"/>
            </a:pPr>
            <a:r>
              <a:rPr lang="en-US" b="1" dirty="0">
                <a:solidFill>
                  <a:srgbClr val="00B050"/>
                </a:solidFill>
              </a:rPr>
              <a:t>Fully Implemented</a:t>
            </a:r>
            <a:r>
              <a:rPr lang="en-US" dirty="0"/>
              <a:t>: 2 recs.</a:t>
            </a:r>
          </a:p>
          <a:p>
            <a:pPr marL="1200150" lvl="2" indent="-285750">
              <a:buFont typeface="Arial" panose="020B0604020202020204" pitchFamily="34" charset="0"/>
              <a:buChar char="•"/>
            </a:pPr>
            <a:r>
              <a:rPr lang="en-US" dirty="0"/>
              <a:t>Better understanding of Accuracy issues</a:t>
            </a:r>
          </a:p>
          <a:p>
            <a:pPr marL="1200150" lvl="2" indent="-285750">
              <a:buFont typeface="Arial" panose="020B0604020202020204" pitchFamily="34" charset="0"/>
              <a:buChar char="•"/>
            </a:pPr>
            <a:r>
              <a:rPr lang="en-US" dirty="0"/>
              <a:t>Syntactic accuracy of data has improved</a:t>
            </a:r>
          </a:p>
          <a:p>
            <a:pPr lvl="1"/>
            <a:endParaRPr lang="en-US" dirty="0"/>
          </a:p>
          <a:p>
            <a:pPr marL="742950" lvl="1" indent="-285750">
              <a:buFont typeface="Arial" panose="020B0604020202020204" pitchFamily="34" charset="0"/>
              <a:buChar char="•"/>
            </a:pPr>
            <a:r>
              <a:rPr lang="en-US" b="1" dirty="0">
                <a:solidFill>
                  <a:schemeClr val="accent5"/>
                </a:solidFill>
              </a:rPr>
              <a:t>Partially</a:t>
            </a:r>
            <a:r>
              <a:rPr lang="en-US" dirty="0"/>
              <a:t> or </a:t>
            </a:r>
            <a:r>
              <a:rPr lang="en-US" b="1" dirty="0">
                <a:solidFill>
                  <a:srgbClr val="FF0000"/>
                </a:solidFill>
              </a:rPr>
              <a:t>not implemented</a:t>
            </a:r>
            <a:r>
              <a:rPr lang="en-US" dirty="0"/>
              <a:t>: 3 recs.</a:t>
            </a:r>
          </a:p>
          <a:p>
            <a:pPr marL="1200150" lvl="2" indent="-285750">
              <a:buFont typeface="Arial" panose="020B0604020202020204" pitchFamily="34" charset="0"/>
              <a:buChar char="•"/>
            </a:pPr>
            <a:r>
              <a:rPr lang="en-US" dirty="0"/>
              <a:t>Not clear whether whether the data allows identification of and contact with registrants</a:t>
            </a:r>
          </a:p>
          <a:p>
            <a:pPr marL="1200150" lvl="2" indent="-285750">
              <a:buFont typeface="Arial" panose="020B0604020202020204" pitchFamily="34" charset="0"/>
              <a:buChar char="•"/>
            </a:pPr>
            <a:r>
              <a:rPr lang="en-US" dirty="0"/>
              <a:t>GDPR may ultimately obscure data accuracy within the RDS (WHOIS) repository even more. </a:t>
            </a:r>
          </a:p>
          <a:p>
            <a:pPr lvl="2"/>
            <a:r>
              <a:rPr lang="en-US" dirty="0"/>
              <a:t> </a:t>
            </a:r>
          </a:p>
          <a:p>
            <a:r>
              <a:rPr lang="en-US" sz="2000" b="1" dirty="0">
                <a:solidFill>
                  <a:schemeClr val="accent2"/>
                </a:solidFill>
              </a:rPr>
              <a:t>Privacy/Proxy</a:t>
            </a:r>
            <a:endParaRPr lang="en-US" dirty="0"/>
          </a:p>
          <a:p>
            <a:pPr marL="285750" indent="-285750">
              <a:buFont typeface="Arial" panose="020B0604020202020204" pitchFamily="34" charset="0"/>
              <a:buChar char="•"/>
            </a:pPr>
            <a:r>
              <a:rPr lang="en-US" b="1" dirty="0"/>
              <a:t>WHOIS1 Recommendation #10: </a:t>
            </a:r>
            <a:r>
              <a:rPr lang="en-US" dirty="0"/>
              <a:t>triggered the GNSO Policy Development Process (PDP) on Privacy and Proxy service providers, and has </a:t>
            </a:r>
            <a:r>
              <a:rPr lang="en-US" dirty="0" err="1"/>
              <a:t>ciloketed</a:t>
            </a:r>
            <a:r>
              <a:rPr lang="en-US" dirty="0"/>
              <a:t>?  </a:t>
            </a:r>
          </a:p>
          <a:p>
            <a:pPr marL="742950" lvl="1" indent="-285750">
              <a:buFont typeface="Arial" panose="020B0604020202020204" pitchFamily="34" charset="0"/>
              <a:buChar char="•"/>
            </a:pPr>
            <a:r>
              <a:rPr lang="en-US" b="1" dirty="0">
                <a:solidFill>
                  <a:srgbClr val="00B050"/>
                </a:solidFill>
              </a:rPr>
              <a:t>Fully implemented </a:t>
            </a:r>
          </a:p>
          <a:p>
            <a:pPr marL="1200150" lvl="2" indent="-285750">
              <a:buFont typeface="Arial" panose="020B0604020202020204" pitchFamily="34" charset="0"/>
              <a:buChar char="•"/>
            </a:pPr>
            <a:r>
              <a:rPr lang="en-US" dirty="0"/>
              <a:t>Review team could not assess implementation effectiveness and asked that the ICANN Board recommend that the next RDS (WHOIS) Review address that. </a:t>
            </a:r>
          </a:p>
          <a:p>
            <a:pPr lvl="1"/>
            <a:endParaRPr lang="en-US" dirty="0"/>
          </a:p>
        </p:txBody>
      </p:sp>
    </p:spTree>
    <p:extLst>
      <p:ext uri="{BB962C8B-B14F-4D97-AF65-F5344CB8AC3E}">
        <p14:creationId xmlns:p14="http://schemas.microsoft.com/office/powerpoint/2010/main" val="30874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6155531"/>
          </a:xfrm>
          <a:prstGeom prst="rect">
            <a:avLst/>
          </a:prstGeom>
          <a:noFill/>
        </p:spPr>
        <p:txBody>
          <a:bodyPr wrap="square" lIns="0" tIns="0" rIns="0" bIns="0" rtlCol="0">
            <a:spAutoFit/>
          </a:bodyPr>
          <a:lstStyle/>
          <a:p>
            <a:r>
              <a:rPr lang="en-US" sz="2000" b="1" dirty="0">
                <a:solidFill>
                  <a:schemeClr val="accent2"/>
                </a:solidFill>
              </a:rPr>
              <a:t>Common RDS (WHOIS) Interface</a:t>
            </a:r>
            <a:r>
              <a:rPr lang="en-US" sz="2000" dirty="0">
                <a:solidFill>
                  <a:schemeClr val="accent2"/>
                </a:solidFill>
              </a:rPr>
              <a:t> </a:t>
            </a:r>
          </a:p>
          <a:p>
            <a:pPr marL="285750" indent="-285750">
              <a:buFont typeface="Arial" panose="020B0604020202020204" pitchFamily="34" charset="0"/>
              <a:buChar char="•"/>
            </a:pPr>
            <a:r>
              <a:rPr lang="en-US" b="1" dirty="0"/>
              <a:t>WHOIS1 Recommendation #11:</a:t>
            </a:r>
            <a:r>
              <a:rPr lang="en-US" dirty="0"/>
              <a:t>required that a single RDS (WHOIS) portal be created and operated by ICANN to provide the community with a “one-stop shop” for all RDS (WHOIS) queries. </a:t>
            </a:r>
          </a:p>
          <a:p>
            <a:pPr marL="742950" lvl="1" indent="-285750">
              <a:buFont typeface="Arial" panose="020B0604020202020204" pitchFamily="34" charset="0"/>
              <a:buChar char="•"/>
            </a:pPr>
            <a:r>
              <a:rPr lang="en-US" b="1" dirty="0">
                <a:solidFill>
                  <a:srgbClr val="00B050"/>
                </a:solidFill>
              </a:rPr>
              <a:t>Fully implemented: </a:t>
            </a:r>
            <a:r>
              <a:rPr lang="en-US" dirty="0"/>
              <a:t>portal was created.</a:t>
            </a:r>
          </a:p>
          <a:p>
            <a:pPr marL="1200150" lvl="2" indent="-285750">
              <a:buFont typeface="Arial" panose="020B0604020202020204" pitchFamily="34" charset="0"/>
              <a:buChar char="•"/>
            </a:pPr>
            <a:r>
              <a:rPr lang="en-US" dirty="0"/>
              <a:t>Follow-on recommendation suggesting metrics and/or a service level agreement for the portal to ensure full effectiveness. </a:t>
            </a:r>
          </a:p>
          <a:p>
            <a:pPr marL="1200150" lvl="2" indent="-285750">
              <a:buFont typeface="Arial" panose="020B0604020202020204" pitchFamily="34" charset="0"/>
              <a:buChar char="•"/>
            </a:pPr>
            <a:r>
              <a:rPr lang="en-US" dirty="0"/>
              <a:t>Compliance efforts with respect to GDPR have broken some aspects of the portal, follow-on recommendation addresses this new issue.</a:t>
            </a:r>
          </a:p>
          <a:p>
            <a:endParaRPr lang="en-US" dirty="0"/>
          </a:p>
          <a:p>
            <a:r>
              <a:rPr lang="en-US" sz="2000" b="1" dirty="0">
                <a:solidFill>
                  <a:schemeClr val="accent2"/>
                </a:solidFill>
              </a:rPr>
              <a:t>Internationalized Registration Data</a:t>
            </a:r>
            <a:endParaRPr lang="en-US" dirty="0"/>
          </a:p>
          <a:p>
            <a:pPr marL="285750" indent="-285750">
              <a:buFont typeface="Arial" panose="020B0604020202020204" pitchFamily="34" charset="0"/>
              <a:buChar char="•"/>
            </a:pPr>
            <a:r>
              <a:rPr lang="en-US" b="1" dirty="0"/>
              <a:t>WHOIS1 Recommendations #12-14: </a:t>
            </a:r>
            <a:r>
              <a:rPr lang="en-US" dirty="0"/>
              <a:t>relate to the use of internationalized character sets for registration data (name, address, etc.) </a:t>
            </a:r>
          </a:p>
          <a:p>
            <a:pPr marL="742950" lvl="1" indent="-285750">
              <a:buFont typeface="Arial" panose="020B0604020202020204" pitchFamily="34" charset="0"/>
              <a:buChar char="•"/>
            </a:pPr>
            <a:r>
              <a:rPr lang="en-US" b="1" dirty="0">
                <a:solidFill>
                  <a:srgbClr val="00B050"/>
                </a:solidFill>
              </a:rPr>
              <a:t>Fully implemented:</a:t>
            </a:r>
            <a:r>
              <a:rPr lang="en-US" b="1" dirty="0">
                <a:solidFill>
                  <a:schemeClr val="accent5"/>
                </a:solidFill>
              </a:rPr>
              <a:t> </a:t>
            </a:r>
            <a:r>
              <a:rPr lang="en-US" dirty="0"/>
              <a:t>all of the work (studies, PDP) requested in recommendations was carried out. </a:t>
            </a:r>
          </a:p>
          <a:p>
            <a:pPr marL="1200150" lvl="2" indent="-285750">
              <a:buFont typeface="Arial" panose="020B0604020202020204" pitchFamily="34" charset="0"/>
              <a:buChar char="•"/>
            </a:pPr>
            <a:r>
              <a:rPr lang="en-US" dirty="0"/>
              <a:t>Resultant policy and practices are not yet in place because they depend on a new RDS (WHOIS) system which is not yet implemented (using the Registration Data Access Protocol – RDAP)</a:t>
            </a:r>
          </a:p>
          <a:p>
            <a:pPr marL="1200150" lvl="2" indent="-285750">
              <a:buFont typeface="Arial" panose="020B0604020202020204" pitchFamily="34" charset="0"/>
              <a:buChar char="•"/>
            </a:pPr>
            <a:r>
              <a:rPr lang="en-US" dirty="0"/>
              <a:t>Recommendation that the next RDS-WHOIS Review Team review the effectiveness of the actual implementation.</a:t>
            </a:r>
          </a:p>
          <a:p>
            <a:pPr marL="1200150" lvl="2" indent="-285750">
              <a:buFontTx/>
              <a:buChar char="-"/>
            </a:pPr>
            <a:endParaRPr lang="en-US" dirty="0"/>
          </a:p>
          <a:p>
            <a:endParaRPr lang="en-US" dirty="0"/>
          </a:p>
        </p:txBody>
      </p:sp>
    </p:spTree>
    <p:extLst>
      <p:ext uri="{BB962C8B-B14F-4D97-AF65-F5344CB8AC3E}">
        <p14:creationId xmlns:p14="http://schemas.microsoft.com/office/powerpoint/2010/main" val="2012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540497" cy="5909310"/>
          </a:xfrm>
          <a:prstGeom prst="rect">
            <a:avLst/>
          </a:prstGeom>
          <a:noFill/>
        </p:spPr>
        <p:txBody>
          <a:bodyPr wrap="square" lIns="0" tIns="0" rIns="0" bIns="0" rtlCol="0">
            <a:spAutoFit/>
          </a:bodyPr>
          <a:lstStyle/>
          <a:p>
            <a:r>
              <a:rPr lang="en-US" sz="2000" b="1" dirty="0">
                <a:solidFill>
                  <a:schemeClr val="accent2"/>
                </a:solidFill>
              </a:rPr>
              <a:t>Planning/Reports</a:t>
            </a:r>
            <a:endParaRPr lang="en-US" sz="2000" dirty="0">
              <a:solidFill>
                <a:schemeClr val="accent2"/>
              </a:solidFill>
            </a:endParaRPr>
          </a:p>
          <a:p>
            <a:pPr marL="285750" indent="-285750">
              <a:buFont typeface="Arial" panose="020B0604020202020204" pitchFamily="34" charset="0"/>
              <a:buChar char="•"/>
            </a:pPr>
            <a:r>
              <a:rPr lang="en-US" b="1" dirty="0"/>
              <a:t>WHOIS1 Recommendations #15-16: </a:t>
            </a:r>
            <a:r>
              <a:rPr lang="en-US" dirty="0"/>
              <a:t>addressed the need for planning and reporting to carry out and track implementation of WHOIS1 recommendations. </a:t>
            </a:r>
          </a:p>
          <a:p>
            <a:pPr marL="742950" lvl="1" indent="-285750">
              <a:buFont typeface="Arial" panose="020B0604020202020204" pitchFamily="34" charset="0"/>
              <a:buChar char="•"/>
            </a:pPr>
            <a:r>
              <a:rPr lang="en-US" b="1" dirty="0">
                <a:solidFill>
                  <a:schemeClr val="accent5"/>
                </a:solidFill>
              </a:rPr>
              <a:t>Partially implemented</a:t>
            </a:r>
            <a:r>
              <a:rPr lang="en-US" b="1" dirty="0">
                <a:solidFill>
                  <a:srgbClr val="00B050"/>
                </a:solidFill>
              </a:rPr>
              <a:t>: </a:t>
            </a:r>
            <a:r>
              <a:rPr lang="en-US" dirty="0"/>
              <a:t>Plans and reports were done.</a:t>
            </a:r>
          </a:p>
          <a:p>
            <a:pPr marL="1200150" lvl="2" indent="-285750">
              <a:buFont typeface="Arial" panose="020B0604020202020204" pitchFamily="34" charset="0"/>
              <a:buChar char="•"/>
            </a:pPr>
            <a:r>
              <a:rPr lang="en-US" dirty="0"/>
              <a:t>Not as complete/useful as intended</a:t>
            </a:r>
          </a:p>
          <a:p>
            <a:pPr marL="1200150" lvl="2" indent="-285750">
              <a:buFont typeface="Arial" panose="020B0604020202020204" pitchFamily="34" charset="0"/>
              <a:buChar char="•"/>
            </a:pPr>
            <a:endParaRPr lang="en-US" dirty="0"/>
          </a:p>
          <a:p>
            <a:r>
              <a:rPr lang="en-US" sz="2000" b="1" dirty="0">
                <a:solidFill>
                  <a:schemeClr val="accent2"/>
                </a:solidFill>
              </a:rPr>
              <a:t>Anything New</a:t>
            </a:r>
            <a:endParaRPr lang="en-US" dirty="0"/>
          </a:p>
          <a:p>
            <a:pPr marL="285750" indent="-285750">
              <a:buFont typeface="Arial" panose="020B0604020202020204" pitchFamily="34" charset="0"/>
              <a:buChar char="•"/>
            </a:pPr>
            <a:r>
              <a:rPr lang="en-US" dirty="0"/>
              <a:t>All new RDS (WHOIS)-related policies and procedures enacted since the WHOIS1 Review Team published its recommendations were inventoried and inspected by the RDS-WHOIS2 Review Team. </a:t>
            </a:r>
          </a:p>
          <a:p>
            <a:pPr marL="1200150" lvl="2" indent="-285750">
              <a:buFont typeface="Arial" panose="020B0604020202020204" pitchFamily="34" charset="0"/>
              <a:buChar char="•"/>
            </a:pPr>
            <a:r>
              <a:rPr lang="en-US" dirty="0"/>
              <a:t>Most were not deemed to be problematic, but two were found to require further recommendations</a:t>
            </a:r>
          </a:p>
          <a:p>
            <a:pPr marL="1200150" lvl="2" indent="-285750">
              <a:buFont typeface="Arial" panose="020B0604020202020204" pitchFamily="34" charset="0"/>
              <a:buChar char="•"/>
            </a:pPr>
            <a:endParaRPr lang="en-US" dirty="0"/>
          </a:p>
          <a:p>
            <a:r>
              <a:rPr lang="en-US" sz="2000" b="1" dirty="0">
                <a:solidFill>
                  <a:schemeClr val="accent2"/>
                </a:solidFill>
              </a:rPr>
              <a:t>Law Enforcement</a:t>
            </a:r>
            <a:endParaRPr lang="en-US" dirty="0"/>
          </a:p>
          <a:p>
            <a:pPr marL="285750" indent="-285750">
              <a:buFont typeface="Arial" panose="020B0604020202020204" pitchFamily="34" charset="0"/>
              <a:buChar char="•"/>
            </a:pPr>
            <a:r>
              <a:rPr lang="en-US" dirty="0"/>
              <a:t>Assess whether the RDS (WHOIS) effectively meets the needs of Law Enforcement.</a:t>
            </a:r>
          </a:p>
          <a:p>
            <a:pPr marL="1200150" lvl="2" indent="-285750">
              <a:buFont typeface="Arial" panose="020B0604020202020204" pitchFamily="34" charset="0"/>
              <a:buChar char="•"/>
            </a:pPr>
            <a:r>
              <a:rPr lang="en-US" dirty="0"/>
              <a:t>A survey was carried out to assess this, and was also used to try to understand, in a preliminary way, whether GDPR was likely to have an impact on meeting those needs (see Section 5).</a:t>
            </a:r>
          </a:p>
          <a:p>
            <a:pPr lvl="1"/>
            <a:endParaRPr lang="en-US" dirty="0"/>
          </a:p>
          <a:p>
            <a:endParaRPr lang="en-US" dirty="0"/>
          </a:p>
        </p:txBody>
      </p:sp>
    </p:spTree>
    <p:extLst>
      <p:ext uri="{BB962C8B-B14F-4D97-AF65-F5344CB8AC3E}">
        <p14:creationId xmlns:p14="http://schemas.microsoft.com/office/powerpoint/2010/main" val="6819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821175"/>
            <a:ext cx="8440484" cy="6740307"/>
          </a:xfrm>
          <a:prstGeom prst="rect">
            <a:avLst/>
          </a:prstGeom>
          <a:noFill/>
        </p:spPr>
        <p:txBody>
          <a:bodyPr wrap="square" lIns="0" tIns="0" rIns="0" bIns="0" rtlCol="0">
            <a:spAutoFit/>
          </a:bodyPr>
          <a:lstStyle/>
          <a:p>
            <a:r>
              <a:rPr lang="en-US" sz="2000" b="1" dirty="0">
                <a:solidFill>
                  <a:schemeClr val="accent2"/>
                </a:solidFill>
              </a:rPr>
              <a:t>Consumer Trust</a:t>
            </a:r>
            <a:endParaRPr lang="en-US" dirty="0"/>
          </a:p>
          <a:p>
            <a:pPr marL="285750" indent="-285750">
              <a:buFont typeface="Arial" panose="020B0604020202020204" pitchFamily="34" charset="0"/>
              <a:buChar char="•"/>
            </a:pPr>
            <a:r>
              <a:rPr lang="en-US" dirty="0"/>
              <a:t>Assess whether the RDS (WHOIS) enhances consumer trust.</a:t>
            </a:r>
          </a:p>
          <a:p>
            <a:pPr marL="742950" lvl="1" indent="-285750">
              <a:buFont typeface="Arial" panose="020B0604020202020204" pitchFamily="34" charset="0"/>
              <a:buChar char="•"/>
            </a:pPr>
            <a:r>
              <a:rPr lang="en-US" dirty="0"/>
              <a:t>Examined available documentation, along with a gap analysis on the impact that implementation of WHOIS1 recommendations had on consumer trust.</a:t>
            </a:r>
          </a:p>
          <a:p>
            <a:pPr marL="1200150" lvl="2" indent="-285750">
              <a:buFont typeface="Arial" panose="020B0604020202020204" pitchFamily="34" charset="0"/>
              <a:buChar char="•"/>
            </a:pPr>
            <a:r>
              <a:rPr lang="en-US" dirty="0"/>
              <a:t>Lack of Reseller transparency in RDS (WHOIS) is a potential gap</a:t>
            </a:r>
          </a:p>
          <a:p>
            <a:pPr marL="1200150" lvl="2" indent="-285750">
              <a:buFont typeface="Arial" panose="020B0604020202020204" pitchFamily="34" charset="0"/>
              <a:buChar char="•"/>
            </a:pPr>
            <a:r>
              <a:rPr lang="en-US" dirty="0"/>
              <a:t>Web pages from ICANN, registries, registrars, resellers offer often little easily readable information for consumers in relation to the use or the non-use of RDS (WHOIS) data. </a:t>
            </a:r>
          </a:p>
          <a:p>
            <a:pPr marL="1200150" lvl="2" indent="-285750">
              <a:buFont typeface="Arial" panose="020B0604020202020204" pitchFamily="34" charset="0"/>
              <a:buChar char="•"/>
            </a:pPr>
            <a:endParaRPr lang="en-US" dirty="0"/>
          </a:p>
          <a:p>
            <a:r>
              <a:rPr lang="en-US" sz="2000" b="1" dirty="0">
                <a:solidFill>
                  <a:schemeClr val="accent2"/>
                </a:solidFill>
              </a:rPr>
              <a:t>Safeguarding Registrant Data</a:t>
            </a:r>
            <a:endParaRPr lang="en-US" sz="2000" dirty="0">
              <a:solidFill>
                <a:schemeClr val="accent2"/>
              </a:solidFill>
            </a:endParaRPr>
          </a:p>
          <a:p>
            <a:pPr marL="285750" indent="-285750">
              <a:buFont typeface="Arial" panose="020B0604020202020204" pitchFamily="34" charset="0"/>
              <a:buChar char="•"/>
            </a:pPr>
            <a:r>
              <a:rPr lang="en-US" dirty="0"/>
              <a:t>Assessment of RDS (WHOIS) safeguards for registrant data looked at privacy, whether registrant data was adequately protected from access or change, and whether appropriate breach notices are contractually required.</a:t>
            </a:r>
          </a:p>
          <a:p>
            <a:pPr marL="1200150" lvl="2" indent="-285750">
              <a:buFont typeface="Arial" panose="020B0604020202020204" pitchFamily="34" charset="0"/>
              <a:buChar char="•"/>
            </a:pPr>
            <a:r>
              <a:rPr lang="en-US" dirty="0"/>
              <a:t>No attempt in first WHOIS to address registrant data privacy, and changes made to RDS (WHOIS) requirements to enable GDPR compliance will obviously improve registrant data privacy. 	</a:t>
            </a:r>
          </a:p>
          <a:p>
            <a:pPr marL="1200150" lvl="2" indent="-285750">
              <a:buFont typeface="Arial" panose="020B0604020202020204" pitchFamily="34" charset="0"/>
              <a:buChar char="•"/>
            </a:pPr>
            <a:r>
              <a:rPr lang="en-US" dirty="0"/>
              <a:t>ICANN contracts with registries, registrars and escrow agents include varying requirements for how data is to be protected from inappropriate access or change. One of the contracts requires that ICANN be notified in the case of breach, and the others were silent on this topic.</a:t>
            </a:r>
          </a:p>
          <a:p>
            <a:pPr lvl="1"/>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403000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rmAutofit/>
          </a:bodyP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a:latin typeface="Arial"/>
              <a:cs typeface="Arial"/>
            </a:endParaRPr>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normAutofit lnSpcReduction="10000"/>
          </a:bodyP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26" name="TextBox 25"/>
          <p:cNvSpPr txBox="1"/>
          <p:nvPr/>
        </p:nvSpPr>
        <p:spPr>
          <a:xfrm>
            <a:off x="886759" y="1982152"/>
            <a:ext cx="2080048" cy="1077218"/>
          </a:xfrm>
          <a:prstGeom prst="rect">
            <a:avLst/>
          </a:prstGeom>
          <a:noFill/>
        </p:spPr>
        <p:txBody>
          <a:bodyPr wrap="square" rtlCol="0">
            <a:normAutofit fontScale="92500"/>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RDS-WHOIS2 Review </a:t>
            </a:r>
          </a:p>
          <a:p>
            <a:pPr algn="ctr"/>
            <a:r>
              <a:rPr lang="en-US" sz="1600" b="1" dirty="0">
                <a:solidFill>
                  <a:srgbClr val="FFFFFF"/>
                </a:solidFill>
                <a:latin typeface="Arial"/>
                <a:cs typeface="Arial"/>
              </a:rPr>
              <a:t>Mandate &amp; Timeline</a:t>
            </a:r>
          </a:p>
        </p:txBody>
      </p:sp>
      <p:sp>
        <p:nvSpPr>
          <p:cNvPr id="28" name="TextBox 27"/>
          <p:cNvSpPr txBox="1"/>
          <p:nvPr/>
        </p:nvSpPr>
        <p:spPr>
          <a:xfrm>
            <a:off x="3579874"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Scope</a:t>
            </a:r>
          </a:p>
        </p:txBody>
      </p:sp>
      <p:sp>
        <p:nvSpPr>
          <p:cNvPr id="29" name="TextBox 28"/>
          <p:cNvSpPr txBox="1"/>
          <p:nvPr/>
        </p:nvSpPr>
        <p:spPr>
          <a:xfrm>
            <a:off x="6283988"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Methodology</a:t>
            </a:r>
          </a:p>
        </p:txBody>
      </p:sp>
      <p:sp>
        <p:nvSpPr>
          <p:cNvPr id="43" name="TextBox 42"/>
          <p:cNvSpPr txBox="1"/>
          <p:nvPr/>
        </p:nvSpPr>
        <p:spPr>
          <a:xfrm>
            <a:off x="886759"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Findings</a:t>
            </a:r>
          </a:p>
        </p:txBody>
      </p:sp>
      <p:sp>
        <p:nvSpPr>
          <p:cNvPr id="44" name="TextBox 43"/>
          <p:cNvSpPr txBox="1"/>
          <p:nvPr/>
        </p:nvSpPr>
        <p:spPr>
          <a:xfrm>
            <a:off x="3579874"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Conclusions</a:t>
            </a:r>
          </a:p>
        </p:txBody>
      </p:sp>
      <p:sp>
        <p:nvSpPr>
          <p:cNvPr id="45" name="TextBox 44"/>
          <p:cNvSpPr txBox="1"/>
          <p:nvPr/>
        </p:nvSpPr>
        <p:spPr>
          <a:xfrm>
            <a:off x="6283988"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Recommendations</a:t>
            </a:r>
          </a:p>
        </p:txBody>
      </p:sp>
      <p:sp>
        <p:nvSpPr>
          <p:cNvPr id="24" name="TextBox 23"/>
          <p:cNvSpPr txBox="1"/>
          <p:nvPr/>
        </p:nvSpPr>
        <p:spPr>
          <a:xfrm>
            <a:off x="651511" y="1519144"/>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5</a:t>
            </a:r>
          </a:p>
        </p:txBody>
      </p:sp>
      <p:sp>
        <p:nvSpPr>
          <p:cNvPr id="32" name="TextBox 31"/>
          <p:cNvSpPr txBox="1"/>
          <p:nvPr/>
        </p:nvSpPr>
        <p:spPr>
          <a:xfrm>
            <a:off x="6048738"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296258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496842"/>
            <a:ext cx="8626222" cy="3693319"/>
          </a:xfrm>
          <a:prstGeom prst="rect">
            <a:avLst/>
          </a:prstGeom>
          <a:noFill/>
        </p:spPr>
        <p:txBody>
          <a:bodyPr wrap="square" lIns="0" tIns="0" rIns="0" bIns="0" rtlCol="0">
            <a:spAutoFit/>
          </a:bodyPr>
          <a:lstStyle/>
          <a:p>
            <a:endParaRPr lang="en-US" sz="2000" b="1" dirty="0">
              <a:solidFill>
                <a:schemeClr val="accent2"/>
              </a:solidFill>
            </a:endParaRPr>
          </a:p>
          <a:p>
            <a:r>
              <a:rPr lang="en-US" sz="2000" b="1" dirty="0">
                <a:solidFill>
                  <a:schemeClr val="accent2"/>
                </a:solidFill>
              </a:rPr>
              <a:t>ICANN Bylaws</a:t>
            </a:r>
            <a:endParaRPr lang="en-US" sz="2000" dirty="0">
              <a:solidFill>
                <a:schemeClr val="accent2"/>
              </a:solidFill>
            </a:endParaRPr>
          </a:p>
          <a:p>
            <a:pPr marL="285750" indent="-285750">
              <a:buFont typeface="Arial" panose="020B0604020202020204" pitchFamily="34" charset="0"/>
              <a:buChar char="•"/>
            </a:pPr>
            <a:r>
              <a:rPr lang="en-US" dirty="0"/>
              <a:t>Review Team noted that the requirement to review safeguarding of registrant data and the section referring to OECD Guidelines were somewhat redundant.</a:t>
            </a:r>
          </a:p>
          <a:p>
            <a:pPr marL="285750" indent="-285750">
              <a:buFont typeface="Arial" panose="020B0604020202020204" pitchFamily="34" charset="0"/>
              <a:buChar char="•"/>
            </a:pPr>
            <a:r>
              <a:rPr lang="en-US" dirty="0"/>
              <a:t>Current focus on privacy and the GDPR has made the reference to the OECD guidelines less relevant</a:t>
            </a:r>
          </a:p>
          <a:p>
            <a:pPr marL="742950" lvl="1" indent="-285750">
              <a:buFont typeface="Arial" panose="020B0604020202020204" pitchFamily="34" charset="0"/>
              <a:buChar char="•"/>
            </a:pPr>
            <a:r>
              <a:rPr lang="en-US" dirty="0"/>
              <a:t>Recommendation that these two references are removed and replaced with a more generic requirement to review to what extent RDS (WHOIS) policy and practice addresses applicable data protection and cross border data transfer requirements.</a:t>
            </a:r>
          </a:p>
          <a:p>
            <a:r>
              <a:rPr lang="en-US" dirty="0"/>
              <a:t> </a:t>
            </a:r>
          </a:p>
          <a:p>
            <a:pPr marL="285750"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158876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1"/>
          </p:nvPr>
        </p:nvSpPr>
        <p:spPr/>
        <p:txBody>
          <a:bodyPr/>
          <a:lstStyle/>
          <a:p>
            <a:r>
              <a:rPr lang="en-US" dirty="0"/>
              <a:t>Agenda Item #5</a:t>
            </a:r>
          </a:p>
        </p:txBody>
      </p:sp>
    </p:spTree>
    <p:extLst>
      <p:ext uri="{BB962C8B-B14F-4D97-AF65-F5344CB8AC3E}">
        <p14:creationId xmlns:p14="http://schemas.microsoft.com/office/powerpoint/2010/main" val="137659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3"/>
          <p:cNvSpPr txBox="1">
            <a:spLocks/>
          </p:cNvSpPr>
          <p:nvPr/>
        </p:nvSpPr>
        <p:spPr>
          <a:xfrm>
            <a:off x="5499726" y="3383664"/>
            <a:ext cx="2751667" cy="1047750"/>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b="1" dirty="0">
                <a:solidFill>
                  <a:schemeClr val="bg1"/>
                </a:solidFill>
                <a:latin typeface="+mn-lt"/>
                <a:ea typeface="Segoe UI" panose="020B0502040204020203" pitchFamily="34" charset="0"/>
                <a:cs typeface="Arial"/>
              </a:rPr>
              <a:t>Review Team</a:t>
            </a:r>
          </a:p>
        </p:txBody>
      </p:sp>
      <p:sp>
        <p:nvSpPr>
          <p:cNvPr id="21" name="Text Placeholder 32"/>
          <p:cNvSpPr txBox="1">
            <a:spLocks/>
          </p:cNvSpPr>
          <p:nvPr/>
        </p:nvSpPr>
        <p:spPr bwMode="auto">
          <a:xfrm>
            <a:off x="5009444" y="3958602"/>
            <a:ext cx="3748793" cy="1746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The RDS-WHOIS2 Review Team’s conclusions are that, of the </a:t>
            </a:r>
            <a:r>
              <a:rPr lang="en-US" sz="1500" b="1" dirty="0">
                <a:solidFill>
                  <a:schemeClr val="bg1"/>
                </a:solidFill>
                <a:latin typeface="+mn-lt"/>
                <a:cs typeface="Arial"/>
              </a:rPr>
              <a:t>sixteen recommendations:</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eight</a:t>
            </a:r>
            <a:r>
              <a:rPr lang="en-US" sz="1500" dirty="0">
                <a:solidFill>
                  <a:schemeClr val="bg1"/>
                </a:solidFill>
                <a:latin typeface="+mn-lt"/>
                <a:cs typeface="Arial"/>
              </a:rPr>
              <a:t> were </a:t>
            </a:r>
            <a:r>
              <a:rPr lang="en-US" sz="1500" b="1" dirty="0">
                <a:solidFill>
                  <a:schemeClr val="bg1"/>
                </a:solidFill>
                <a:latin typeface="+mn-lt"/>
                <a:cs typeface="Arial"/>
              </a:rPr>
              <a:t>fully implemented</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seven</a:t>
            </a:r>
            <a:r>
              <a:rPr lang="en-US" sz="1500" dirty="0">
                <a:solidFill>
                  <a:schemeClr val="bg1"/>
                </a:solidFill>
                <a:latin typeface="+mn-lt"/>
                <a:cs typeface="Arial"/>
              </a:rPr>
              <a:t> were </a:t>
            </a:r>
            <a:r>
              <a:rPr lang="en-US" sz="1500" b="1" dirty="0">
                <a:solidFill>
                  <a:schemeClr val="bg1"/>
                </a:solidFill>
                <a:latin typeface="+mn-lt"/>
                <a:cs typeface="Arial"/>
              </a:rPr>
              <a:t>partially implemented </a:t>
            </a:r>
            <a:r>
              <a:rPr lang="en-US" sz="1500" dirty="0">
                <a:solidFill>
                  <a:schemeClr val="bg1"/>
                </a:solidFill>
                <a:latin typeface="+mn-lt"/>
                <a:cs typeface="Arial"/>
              </a:rPr>
              <a:t>and</a:t>
            </a:r>
          </a:p>
          <a:p>
            <a:pPr marL="285750" indent="-285750" algn="ctr">
              <a:buFont typeface="Arial" panose="020B0604020202020204" pitchFamily="34" charset="0"/>
              <a:buChar char="•"/>
            </a:pPr>
            <a:r>
              <a:rPr lang="en-US" sz="1500" b="1" dirty="0">
                <a:solidFill>
                  <a:schemeClr val="bg1"/>
                </a:solidFill>
                <a:latin typeface="+mn-lt"/>
                <a:cs typeface="Arial"/>
              </a:rPr>
              <a:t>one</a:t>
            </a:r>
            <a:r>
              <a:rPr lang="en-US" sz="1500" dirty="0">
                <a:solidFill>
                  <a:schemeClr val="bg1"/>
                </a:solidFill>
                <a:latin typeface="+mn-lt"/>
                <a:cs typeface="Arial"/>
              </a:rPr>
              <a:t> was </a:t>
            </a:r>
            <a:r>
              <a:rPr lang="en-US" sz="1500" b="1" dirty="0">
                <a:solidFill>
                  <a:schemeClr val="bg1"/>
                </a:solidFill>
                <a:latin typeface="+mn-lt"/>
                <a:cs typeface="Arial"/>
              </a:rPr>
              <a:t>not implemented</a:t>
            </a:r>
            <a:endParaRPr lang="id-ID" sz="1500" b="1" dirty="0">
              <a:solidFill>
                <a:schemeClr val="bg1"/>
              </a:solidFill>
              <a:latin typeface="+mn-lt"/>
              <a:cs typeface="Arial"/>
            </a:endParaRPr>
          </a:p>
        </p:txBody>
      </p:sp>
      <p:sp>
        <p:nvSpPr>
          <p:cNvPr id="22" name="Title 21"/>
          <p:cNvSpPr>
            <a:spLocks noGrp="1"/>
          </p:cNvSpPr>
          <p:nvPr>
            <p:ph type="title"/>
          </p:nvPr>
        </p:nvSpPr>
        <p:spPr>
          <a:xfrm>
            <a:off x="374904" y="46179"/>
            <a:ext cx="8642096" cy="450663"/>
          </a:xfrm>
          <a:prstGeom prst="rect">
            <a:avLst/>
          </a:prstGeom>
        </p:spPr>
        <p:txBody>
          <a:bodyPr>
            <a:normAutofit fontScale="90000"/>
          </a:bodyPr>
          <a:lstStyle/>
          <a:p>
            <a:r>
              <a:rPr lang="en-US" dirty="0">
                <a:latin typeface="+mn-lt"/>
                <a:cs typeface="Arial"/>
              </a:rPr>
              <a:t>Conclusions</a:t>
            </a:r>
          </a:p>
        </p:txBody>
      </p:sp>
      <p:sp>
        <p:nvSpPr>
          <p:cNvPr id="10" name="Title 21">
            <a:extLst>
              <a:ext uri="{FF2B5EF4-FFF2-40B4-BE49-F238E27FC236}">
                <a16:creationId xmlns:a16="http://schemas.microsoft.com/office/drawing/2014/main" id="{F7F5C4B3-F12A-DD43-90B0-0FE4DB944EE9}"/>
              </a:ext>
            </a:extLst>
          </p:cNvPr>
          <p:cNvSpPr txBox="1">
            <a:spLocks/>
          </p:cNvSpPr>
          <p:nvPr/>
        </p:nvSpPr>
        <p:spPr>
          <a:xfrm>
            <a:off x="374904" y="738893"/>
            <a:ext cx="8642096" cy="5322860"/>
          </a:xfrm>
          <a:prstGeom prst="rect">
            <a:avLst/>
          </a:prstGeom>
        </p:spPr>
        <p:txBody>
          <a:bodyPr lIns="0" tIns="45720" rIns="0" bIns="45720">
            <a:normAutofit fontScale="97500"/>
          </a:bodyPr>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marL="342900" indent="-342900">
              <a:buFont typeface="Arial" panose="020B0604020202020204" pitchFamily="34" charset="0"/>
              <a:buChar char="•"/>
            </a:pPr>
            <a:r>
              <a:rPr lang="en-US" sz="1600" dirty="0">
                <a:latin typeface="+mn-lt"/>
              </a:rPr>
              <a:t>WHOIS1 Recommendations Implementation Assessment</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t>Review team Draft Recommendations</a:t>
            </a:r>
            <a:endParaRPr lang="en-US" sz="1600" dirty="0">
              <a:latin typeface="+mn-lt"/>
            </a:endParaRPr>
          </a:p>
        </p:txBody>
      </p:sp>
      <p:graphicFrame>
        <p:nvGraphicFramePr>
          <p:cNvPr id="2" name="Table 1">
            <a:extLst>
              <a:ext uri="{FF2B5EF4-FFF2-40B4-BE49-F238E27FC236}">
                <a16:creationId xmlns:a16="http://schemas.microsoft.com/office/drawing/2014/main" id="{C24721DD-8D17-8A4F-80ED-5EE4E128111D}"/>
              </a:ext>
            </a:extLst>
          </p:cNvPr>
          <p:cNvGraphicFramePr>
            <a:graphicFrameLocks noGrp="1"/>
          </p:cNvGraphicFramePr>
          <p:nvPr>
            <p:extLst>
              <p:ext uri="{D42A27DB-BD31-4B8C-83A1-F6EECF244321}">
                <p14:modId xmlns:p14="http://schemas.microsoft.com/office/powerpoint/2010/main" val="809736079"/>
              </p:ext>
            </p:extLst>
          </p:nvPr>
        </p:nvGraphicFramePr>
        <p:xfrm>
          <a:off x="917581" y="1358071"/>
          <a:ext cx="7382084" cy="1529080"/>
        </p:xfrm>
        <a:graphic>
          <a:graphicData uri="http://schemas.openxmlformats.org/drawingml/2006/table">
            <a:tbl>
              <a:tblPr firstRow="1" bandRow="1">
                <a:tableStyleId>{21E4AEA4-8DFA-4A89-87EB-49C32662AFE0}</a:tableStyleId>
              </a:tblPr>
              <a:tblGrid>
                <a:gridCol w="2460694">
                  <a:extLst>
                    <a:ext uri="{9D8B030D-6E8A-4147-A177-3AD203B41FA5}">
                      <a16:colId xmlns:a16="http://schemas.microsoft.com/office/drawing/2014/main" val="494208173"/>
                    </a:ext>
                  </a:extLst>
                </a:gridCol>
                <a:gridCol w="2048574">
                  <a:extLst>
                    <a:ext uri="{9D8B030D-6E8A-4147-A177-3AD203B41FA5}">
                      <a16:colId xmlns:a16="http://schemas.microsoft.com/office/drawing/2014/main" val="1442034750"/>
                    </a:ext>
                  </a:extLst>
                </a:gridCol>
                <a:gridCol w="2872816">
                  <a:extLst>
                    <a:ext uri="{9D8B030D-6E8A-4147-A177-3AD203B41FA5}">
                      <a16:colId xmlns:a16="http://schemas.microsoft.com/office/drawing/2014/main" val="2380820140"/>
                    </a:ext>
                  </a:extLst>
                </a:gridCol>
              </a:tblGrid>
              <a:tr h="370840">
                <a:tc>
                  <a:txBody>
                    <a:bodyPr/>
                    <a:lstStyle/>
                    <a:p>
                      <a:pPr algn="ctr"/>
                      <a:r>
                        <a:rPr lang="en-US" sz="1600" dirty="0"/>
                        <a:t>WHOIS1 Report</a:t>
                      </a:r>
                    </a:p>
                  </a:txBody>
                  <a:tcPr anchor="ctr"/>
                </a:tc>
                <a:tc gridSpan="2">
                  <a:txBody>
                    <a:bodyPr/>
                    <a:lstStyle/>
                    <a:p>
                      <a:pPr algn="ctr"/>
                      <a:r>
                        <a:rPr lang="en-US" sz="1600" dirty="0"/>
                        <a:t>Recommendations Implementation Review</a:t>
                      </a:r>
                    </a:p>
                  </a:txBody>
                  <a:tcPr anchor="ctr"/>
                </a:tc>
                <a:tc hMerge="1">
                  <a:txBody>
                    <a:bodyPr/>
                    <a:lstStyle/>
                    <a:p>
                      <a:endParaRPr lang="en-US" dirty="0"/>
                    </a:p>
                  </a:txBody>
                  <a:tcPr/>
                </a:tc>
                <a:extLst>
                  <a:ext uri="{0D108BD9-81ED-4DB2-BD59-A6C34878D82A}">
                    <a16:rowId xmlns:a16="http://schemas.microsoft.com/office/drawing/2014/main" val="2303592185"/>
                  </a:ext>
                </a:extLst>
              </a:tr>
              <a:tr h="0">
                <a:tc rowSpan="2">
                  <a:txBody>
                    <a:bodyPr/>
                    <a:lstStyle/>
                    <a:p>
                      <a:pPr algn="ctr"/>
                      <a:r>
                        <a:rPr lang="en-US" sz="1600" dirty="0"/>
                        <a:t>16 recommendations</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ICANN org</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16 fully implemented</a:t>
                      </a:r>
                      <a:endParaRPr lang="en-US" sz="1600" b="0" dirty="0">
                        <a:solidFill>
                          <a:srgbClr val="00B050"/>
                        </a:solidFill>
                      </a:endParaRPr>
                    </a:p>
                  </a:txBody>
                  <a:tcPr anchor="ctr"/>
                </a:tc>
                <a:extLst>
                  <a:ext uri="{0D108BD9-81ED-4DB2-BD59-A6C34878D82A}">
                    <a16:rowId xmlns:a16="http://schemas.microsoft.com/office/drawing/2014/main" val="1279274602"/>
                  </a:ext>
                </a:extLst>
              </a:tr>
              <a:tr h="370840">
                <a:tc vMerge="1">
                  <a:txBody>
                    <a:bodyPr/>
                    <a:lstStyle/>
                    <a:p>
                      <a:endParaRPr lang="en-US" dirty="0"/>
                    </a:p>
                  </a:txBody>
                  <a:tcPr/>
                </a:tc>
                <a:tc>
                  <a:txBody>
                    <a:bodyPr/>
                    <a:lstStyle/>
                    <a:p>
                      <a:pPr marL="0" indent="0">
                        <a:buFont typeface="Arial" panose="020B0604020202020204" pitchFamily="34" charset="0"/>
                        <a:buNone/>
                      </a:pPr>
                      <a:r>
                        <a:rPr lang="en-US" sz="1600" dirty="0"/>
                        <a:t>RDS-WHOIS2 RT</a:t>
                      </a:r>
                      <a:endParaRPr lang="en-US" sz="1600" b="0" dirty="0">
                        <a:solidFill>
                          <a:schemeClr val="tx1"/>
                        </a:solidFill>
                      </a:endParaRPr>
                    </a:p>
                  </a:txBody>
                  <a:tcPr anchor="ctr"/>
                </a:tc>
                <a:tc>
                  <a:txBody>
                    <a:bodyPr/>
                    <a:lstStyle/>
                    <a:p>
                      <a:pPr marL="0" indent="0" algn="l">
                        <a:buFont typeface="Arial" panose="020B0604020202020204" pitchFamily="34" charset="0"/>
                        <a:buNone/>
                      </a:pPr>
                      <a:r>
                        <a:rPr lang="en-US" sz="1600" dirty="0"/>
                        <a:t>8 fully implemented, </a:t>
                      </a:r>
                    </a:p>
                    <a:p>
                      <a:pPr marL="0" indent="0" algn="l">
                        <a:buFont typeface="Arial" panose="020B0604020202020204" pitchFamily="34" charset="0"/>
                        <a:buNone/>
                      </a:pPr>
                      <a:r>
                        <a:rPr lang="en-US" sz="1600" dirty="0"/>
                        <a:t>7 partially implemented </a:t>
                      </a:r>
                    </a:p>
                    <a:p>
                      <a:pPr marL="0" indent="0" algn="l">
                        <a:buFont typeface="Arial" panose="020B0604020202020204" pitchFamily="34" charset="0"/>
                        <a:buNone/>
                      </a:pPr>
                      <a:r>
                        <a:rPr lang="en-US" sz="1600" dirty="0"/>
                        <a:t>1 not implemented</a:t>
                      </a:r>
                      <a:endParaRPr lang="id-ID" sz="1600" b="0" dirty="0">
                        <a:solidFill>
                          <a:srgbClr val="FF0000"/>
                        </a:solidFill>
                        <a:latin typeface="+mn-lt"/>
                        <a:cs typeface="Arial"/>
                      </a:endParaRPr>
                    </a:p>
                  </a:txBody>
                  <a:tcPr anchor="ctr"/>
                </a:tc>
                <a:extLst>
                  <a:ext uri="{0D108BD9-81ED-4DB2-BD59-A6C34878D82A}">
                    <a16:rowId xmlns:a16="http://schemas.microsoft.com/office/drawing/2014/main" val="317607797"/>
                  </a:ext>
                </a:extLst>
              </a:tr>
            </a:tbl>
          </a:graphicData>
        </a:graphic>
      </p:graphicFrame>
      <p:sp>
        <p:nvSpPr>
          <p:cNvPr id="15" name="TextBox 14">
            <a:extLst>
              <a:ext uri="{FF2B5EF4-FFF2-40B4-BE49-F238E27FC236}">
                <a16:creationId xmlns:a16="http://schemas.microsoft.com/office/drawing/2014/main" id="{C7C7990B-2810-864C-8DF0-A28FBBCB9F97}"/>
              </a:ext>
            </a:extLst>
          </p:cNvPr>
          <p:cNvSpPr txBox="1"/>
          <p:nvPr/>
        </p:nvSpPr>
        <p:spPr>
          <a:xfrm>
            <a:off x="917581" y="3804492"/>
            <a:ext cx="3637474" cy="2062052"/>
          </a:xfrm>
          <a:prstGeom prst="rect">
            <a:avLst/>
          </a:prstGeom>
          <a:noFill/>
          <a:ln>
            <a:solidFill>
              <a:schemeClr val="accent2"/>
            </a:solidFill>
          </a:ln>
        </p:spPr>
        <p:txBody>
          <a:bodyPr wrap="square" rtlCol="0" anchor="ctr">
            <a:normAutofit/>
          </a:bodyPr>
          <a:lstStyle/>
          <a:p>
            <a:pPr marL="285750" indent="-285750">
              <a:buFont typeface="Arial" panose="020B0604020202020204" pitchFamily="34" charset="0"/>
              <a:buChar char="•"/>
            </a:pPr>
            <a:r>
              <a:rPr lang="en-US" sz="1600" dirty="0"/>
              <a:t>Analysis of the past WHOIS1 Review Team recommendations</a:t>
            </a:r>
          </a:p>
          <a:p>
            <a:pPr marL="285750" indent="-285750">
              <a:buFont typeface="Arial" panose="020B0604020202020204" pitchFamily="34" charset="0"/>
              <a:buChar char="•"/>
            </a:pPr>
            <a:r>
              <a:rPr lang="en-US" sz="1600" dirty="0"/>
              <a:t>RDS-WHOIS2 Review Team’s new findings and recommendations.</a:t>
            </a:r>
          </a:p>
        </p:txBody>
      </p:sp>
      <p:cxnSp>
        <p:nvCxnSpPr>
          <p:cNvPr id="16" name="Straight Connector 15">
            <a:extLst>
              <a:ext uri="{FF2B5EF4-FFF2-40B4-BE49-F238E27FC236}">
                <a16:creationId xmlns:a16="http://schemas.microsoft.com/office/drawing/2014/main" id="{04040AE4-DEDD-E049-A7D0-39AF6B32EE67}"/>
              </a:ext>
            </a:extLst>
          </p:cNvPr>
          <p:cNvCxnSpPr>
            <a:cxnSpLocks/>
          </p:cNvCxnSpPr>
          <p:nvPr/>
        </p:nvCxnSpPr>
        <p:spPr>
          <a:xfrm>
            <a:off x="4571617" y="4513403"/>
            <a:ext cx="4319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8D52215-977F-7048-A2FA-6DB2CEF227E2}"/>
              </a:ext>
            </a:extLst>
          </p:cNvPr>
          <p:cNvSpPr/>
          <p:nvPr/>
        </p:nvSpPr>
        <p:spPr>
          <a:xfrm>
            <a:off x="5003517" y="3804492"/>
            <a:ext cx="3300405" cy="2062052"/>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normAutofit/>
          </a:bodyPr>
          <a:lstStyle/>
          <a:p>
            <a:pPr algn="ctr"/>
            <a:endParaRPr lang="en-US">
              <a:ln>
                <a:solidFill>
                  <a:sysClr val="windowText" lastClr="000000"/>
                </a:solidFill>
              </a:ln>
              <a:solidFill>
                <a:schemeClr val="accent2"/>
              </a:solidFill>
              <a:cs typeface="Arial"/>
            </a:endParaRPr>
          </a:p>
        </p:txBody>
      </p:sp>
      <p:sp>
        <p:nvSpPr>
          <p:cNvPr id="18" name="TextBox 17">
            <a:extLst>
              <a:ext uri="{FF2B5EF4-FFF2-40B4-BE49-F238E27FC236}">
                <a16:creationId xmlns:a16="http://schemas.microsoft.com/office/drawing/2014/main" id="{FB74E2FC-AC19-6048-A459-4011D115AB78}"/>
              </a:ext>
            </a:extLst>
          </p:cNvPr>
          <p:cNvSpPr txBox="1"/>
          <p:nvPr/>
        </p:nvSpPr>
        <p:spPr>
          <a:xfrm>
            <a:off x="5025331" y="3792864"/>
            <a:ext cx="945687" cy="859968"/>
          </a:xfrm>
          <a:prstGeom prst="rect">
            <a:avLst/>
          </a:prstGeom>
          <a:noFill/>
        </p:spPr>
        <p:txBody>
          <a:bodyPr wrap="square" rtlCol="0">
            <a:normAutofit lnSpcReduction="10000"/>
          </a:bodyPr>
          <a:lstStyle/>
          <a:p>
            <a:pPr algn="ctr"/>
            <a:r>
              <a:rPr lang="en-US" sz="5400" b="1" dirty="0">
                <a:solidFill>
                  <a:schemeClr val="accent2"/>
                </a:solidFill>
                <a:cs typeface="Arial"/>
              </a:rPr>
              <a:t>23</a:t>
            </a:r>
          </a:p>
          <a:p>
            <a:pPr algn="ctr"/>
            <a:endParaRPr lang="en-US" sz="7000" b="1" baseline="30000" dirty="0">
              <a:solidFill>
                <a:schemeClr val="accent2"/>
              </a:solidFill>
              <a:cs typeface="Arial"/>
            </a:endParaRPr>
          </a:p>
        </p:txBody>
      </p:sp>
      <p:sp>
        <p:nvSpPr>
          <p:cNvPr id="20" name="TextBox 19">
            <a:extLst>
              <a:ext uri="{FF2B5EF4-FFF2-40B4-BE49-F238E27FC236}">
                <a16:creationId xmlns:a16="http://schemas.microsoft.com/office/drawing/2014/main" id="{390011AD-CF07-3442-9828-59518F8449E3}"/>
              </a:ext>
            </a:extLst>
          </p:cNvPr>
          <p:cNvSpPr txBox="1"/>
          <p:nvPr/>
        </p:nvSpPr>
        <p:spPr>
          <a:xfrm>
            <a:off x="5973892" y="3911164"/>
            <a:ext cx="2459411" cy="614759"/>
          </a:xfrm>
          <a:prstGeom prst="rect">
            <a:avLst/>
          </a:prstGeom>
          <a:noFill/>
        </p:spPr>
        <p:txBody>
          <a:bodyPr wrap="square" rtlCol="0">
            <a:normAutofit lnSpcReduction="10000"/>
          </a:bodyPr>
          <a:lstStyle/>
          <a:p>
            <a:r>
              <a:rPr lang="en-US" b="1" dirty="0">
                <a:solidFill>
                  <a:schemeClr val="accent2"/>
                </a:solidFill>
                <a:cs typeface="Arial"/>
              </a:rPr>
              <a:t>New Draft Recommendations</a:t>
            </a:r>
          </a:p>
        </p:txBody>
      </p:sp>
      <p:sp>
        <p:nvSpPr>
          <p:cNvPr id="23" name="TextBox 22">
            <a:extLst>
              <a:ext uri="{FF2B5EF4-FFF2-40B4-BE49-F238E27FC236}">
                <a16:creationId xmlns:a16="http://schemas.microsoft.com/office/drawing/2014/main" id="{6CD1049B-D830-B643-9148-2AFC672FF4A1}"/>
              </a:ext>
            </a:extLst>
          </p:cNvPr>
          <p:cNvSpPr txBox="1"/>
          <p:nvPr/>
        </p:nvSpPr>
        <p:spPr>
          <a:xfrm>
            <a:off x="5142272" y="4531737"/>
            <a:ext cx="3161650" cy="1200329"/>
          </a:xfrm>
          <a:prstGeom prst="rect">
            <a:avLst/>
          </a:prstGeom>
          <a:noFill/>
          <a:ln>
            <a:noFill/>
          </a:ln>
        </p:spPr>
        <p:txBody>
          <a:bodyPr wrap="square" lIns="0" tIns="0" rIns="0" bIns="0" rtlCol="0">
            <a:spAutoFit/>
          </a:bodyPr>
          <a:lstStyle/>
          <a:p>
            <a:r>
              <a:rPr lang="en-US" sz="1400" b="1" dirty="0">
                <a:solidFill>
                  <a:schemeClr val="accent2"/>
                </a:solidFill>
                <a:cs typeface="Arial"/>
              </a:rPr>
              <a:t>Adopted with Full Consensus</a:t>
            </a:r>
          </a:p>
          <a:p>
            <a:pPr marL="285750" indent="-285750">
              <a:buFont typeface="Arial" panose="020B0604020202020204" pitchFamily="34" charset="0"/>
              <a:buChar char="•"/>
            </a:pPr>
            <a:r>
              <a:rPr lang="en-US" sz="1600" dirty="0">
                <a:cs typeface="Source Sans Pro"/>
              </a:rPr>
              <a:t>9 with High Priority</a:t>
            </a:r>
          </a:p>
          <a:p>
            <a:pPr marL="285750" indent="-285750">
              <a:buFont typeface="Arial" panose="020B0604020202020204" pitchFamily="34" charset="0"/>
              <a:buChar char="•"/>
            </a:pPr>
            <a:r>
              <a:rPr lang="en-US" sz="1600" dirty="0">
                <a:cs typeface="Source Sans Pro"/>
              </a:rPr>
              <a:t>6 with Medium Priority</a:t>
            </a:r>
          </a:p>
          <a:p>
            <a:pPr marL="285750" indent="-285750">
              <a:buFont typeface="Arial" panose="020B0604020202020204" pitchFamily="34" charset="0"/>
              <a:buChar char="•"/>
            </a:pPr>
            <a:r>
              <a:rPr lang="en-US" sz="1600" dirty="0">
                <a:cs typeface="Source Sans Pro"/>
              </a:rPr>
              <a:t>7 with Low Priority</a:t>
            </a:r>
          </a:p>
          <a:p>
            <a:pPr marL="285750" indent="-285750">
              <a:buFont typeface="Arial" panose="020B0604020202020204" pitchFamily="34" charset="0"/>
              <a:buChar char="•"/>
            </a:pPr>
            <a:r>
              <a:rPr lang="en-US" sz="1600" dirty="0">
                <a:cs typeface="Source Sans Pro"/>
              </a:rPr>
              <a:t>1 with no Priority confirmed yet</a:t>
            </a:r>
          </a:p>
        </p:txBody>
      </p:sp>
    </p:spTree>
    <p:extLst>
      <p:ext uri="{BB962C8B-B14F-4D97-AF65-F5344CB8AC3E}">
        <p14:creationId xmlns:p14="http://schemas.microsoft.com/office/powerpoint/2010/main" val="102487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a:t>
            </a:r>
          </a:p>
        </p:txBody>
      </p:sp>
      <p:sp>
        <p:nvSpPr>
          <p:cNvPr id="5" name="Text Placeholder 4"/>
          <p:cNvSpPr>
            <a:spLocks noGrp="1"/>
          </p:cNvSpPr>
          <p:nvPr>
            <p:ph type="body" sz="quarter" idx="11"/>
          </p:nvPr>
        </p:nvSpPr>
        <p:spPr/>
        <p:txBody>
          <a:bodyPr/>
          <a:lstStyle/>
          <a:p>
            <a:r>
              <a:rPr lang="en-US" dirty="0"/>
              <a:t>Agenda Item #6</a:t>
            </a:r>
          </a:p>
        </p:txBody>
      </p:sp>
    </p:spTree>
    <p:extLst>
      <p:ext uri="{BB962C8B-B14F-4D97-AF65-F5344CB8AC3E}">
        <p14:creationId xmlns:p14="http://schemas.microsoft.com/office/powerpoint/2010/main" val="315072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64045" y="927548"/>
            <a:ext cx="8427376" cy="3354765"/>
          </a:xfrm>
          <a:prstGeom prst="rect">
            <a:avLst/>
          </a:prstGeom>
          <a:noFill/>
        </p:spPr>
        <p:txBody>
          <a:bodyPr wrap="square" lIns="0" tIns="0" rIns="0" bIns="0" rtlCol="0">
            <a:spAutoFit/>
          </a:bodyPr>
          <a:lstStyle/>
          <a:p>
            <a:r>
              <a:rPr lang="en-US" b="1" dirty="0">
                <a:solidFill>
                  <a:schemeClr val="accent2"/>
                </a:solidFill>
              </a:rPr>
              <a:t>WHOIS1 Recommendation #1: Strategic Priority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7F5252D7-481C-E34E-978B-04CB79BF1B48}"/>
              </a:ext>
            </a:extLst>
          </p:cNvPr>
          <p:cNvGraphicFramePr>
            <a:graphicFrameLocks noGrp="1"/>
          </p:cNvGraphicFramePr>
          <p:nvPr>
            <p:extLst>
              <p:ext uri="{D42A27DB-BD31-4B8C-83A1-F6EECF244321}">
                <p14:modId xmlns:p14="http://schemas.microsoft.com/office/powerpoint/2010/main" val="679896191"/>
              </p:ext>
            </p:extLst>
          </p:nvPr>
        </p:nvGraphicFramePr>
        <p:xfrm>
          <a:off x="374903" y="1367632"/>
          <a:ext cx="8416517" cy="3657600"/>
        </p:xfrm>
        <a:graphic>
          <a:graphicData uri="http://schemas.openxmlformats.org/drawingml/2006/table">
            <a:tbl>
              <a:tblPr firstRow="1" firstCol="1" bandRow="1"/>
              <a:tblGrid>
                <a:gridCol w="712965">
                  <a:extLst>
                    <a:ext uri="{9D8B030D-6E8A-4147-A177-3AD203B41FA5}">
                      <a16:colId xmlns:a16="http://schemas.microsoft.com/office/drawing/2014/main" val="2229128327"/>
                    </a:ext>
                  </a:extLst>
                </a:gridCol>
                <a:gridCol w="5312932">
                  <a:extLst>
                    <a:ext uri="{9D8B030D-6E8A-4147-A177-3AD203B41FA5}">
                      <a16:colId xmlns:a16="http://schemas.microsoft.com/office/drawing/2014/main" val="1715639542"/>
                    </a:ext>
                  </a:extLst>
                </a:gridCol>
                <a:gridCol w="1000125">
                  <a:extLst>
                    <a:ext uri="{9D8B030D-6E8A-4147-A177-3AD203B41FA5}">
                      <a16:colId xmlns:a16="http://schemas.microsoft.com/office/drawing/2014/main" val="666026381"/>
                    </a:ext>
                  </a:extLst>
                </a:gridCol>
                <a:gridCol w="1390495">
                  <a:extLst>
                    <a:ext uri="{9D8B030D-6E8A-4147-A177-3AD203B41FA5}">
                      <a16:colId xmlns:a16="http://schemas.microsoft.com/office/drawing/2014/main" val="333769732"/>
                    </a:ext>
                  </a:extLst>
                </a:gridCol>
              </a:tblGrid>
              <a:tr h="0">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2225626622"/>
                  </a:ext>
                </a:extLst>
              </a:tr>
              <a:tr h="182245">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R1.1</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MS PGothic" panose="020B0600070205080204" pitchFamily="34" charset="-128"/>
                          <a:cs typeface="Times New Roman" panose="02020603050405020304" pitchFamily="18" charset="0"/>
                        </a:rPr>
                        <a:t>To ensure that RDS (WHOIS) is treated as a strategic priority, the ICANN Board should put into place a forward-looking mechanism to monitor possible impacts on the RDS (WHOIS) from legislative and policy developments around the world.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2898339951"/>
                  </a:ext>
                </a:extLst>
              </a:tr>
              <a:tr h="277653">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R1.2</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To support this mechanism, the ICANN Board should instruct the ICANN Organization to assign responsibility for monitoring legislative and policy development around the world and to provide regular updates to the Board.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513523817"/>
                  </a:ext>
                </a:extLst>
              </a:tr>
              <a:tr h="100726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update the Charter of its Board Working Group on RDS to ensure the necessary transparency of the group’s work, such as by providing for records of meetings and meeting minutes, to enable future review of its activities.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3993128164"/>
                  </a:ext>
                </a:extLst>
              </a:tr>
            </a:tbl>
          </a:graphicData>
        </a:graphic>
      </p:graphicFrame>
    </p:spTree>
    <p:extLst>
      <p:ext uri="{BB962C8B-B14F-4D97-AF65-F5344CB8AC3E}">
        <p14:creationId xmlns:p14="http://schemas.microsoft.com/office/powerpoint/2010/main" val="177867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54799975"/>
              </p:ext>
            </p:extLst>
          </p:nvPr>
        </p:nvGraphicFramePr>
        <p:xfrm>
          <a:off x="374903" y="1197134"/>
          <a:ext cx="8297610" cy="472074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429250">
                  <a:extLst>
                    <a:ext uri="{9D8B030D-6E8A-4147-A177-3AD203B41FA5}">
                      <a16:colId xmlns:a16="http://schemas.microsoft.com/office/drawing/2014/main" val="2758895000"/>
                    </a:ext>
                  </a:extLst>
                </a:gridCol>
                <a:gridCol w="985837">
                  <a:extLst>
                    <a:ext uri="{9D8B030D-6E8A-4147-A177-3AD203B41FA5}">
                      <a16:colId xmlns:a16="http://schemas.microsoft.com/office/drawing/2014/main" val="3347528630"/>
                    </a:ext>
                  </a:extLst>
                </a:gridCol>
                <a:gridCol w="1357313">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119882">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R3.1</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update all of the information related to RDS (WHOIS) and by implication other information related to the registration of second-level gTLD domains. The content should be revised with the intent of making the information readily accessible and understandable, and it should provide details of when and how to interact with ICANN or contracted parties. Although not the sole focus of this recommendation, interactions with ICANN Contractual Compliance, such as when filing WHOIS inaccuracy reports, should be a particular focus. The revision of this web documentation and instructional material should not be undertaken as a purely internal operation but should include users and potentially focus groups to ensure that the final result fully meets the requirements. The resultant outward facing documentation of registrant and RDS (WHOIS) issues should be kept up to date as changes are made to associated policy or processes.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Medium</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1259851432"/>
                  </a:ext>
                </a:extLst>
              </a:tr>
            </a:tbl>
          </a:graphicData>
        </a:graphic>
      </p:graphicFrame>
    </p:spTree>
    <p:extLst>
      <p:ext uri="{BB962C8B-B14F-4D97-AF65-F5344CB8AC3E}">
        <p14:creationId xmlns:p14="http://schemas.microsoft.com/office/powerpoint/2010/main" val="8915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nvGraphicFramePr>
        <p:xfrm>
          <a:off x="374903" y="1197134"/>
          <a:ext cx="8297610" cy="398922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000625">
                  <a:extLst>
                    <a:ext uri="{9D8B030D-6E8A-4147-A177-3AD203B41FA5}">
                      <a16:colId xmlns:a16="http://schemas.microsoft.com/office/drawing/2014/main" val="2758895000"/>
                    </a:ext>
                  </a:extLst>
                </a:gridCol>
                <a:gridCol w="1285875">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R3.2</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With community input, the ICANN Board should instruct ICANN Organization to identify which groups outside of those that routinely engage with ICANN should be targeted effectively through RDS (WHOIS) outreach. An RDS (WHOIS) outreach plan should then be developed, executed, and documented. There should be an ongoing commitment to ensure that as RDS (WHOIS) policy and processes change, the wider community is made aware of such changes. WHOIS inaccuracy reporting was identified as an issue requiring additional education and outreach and may require a particular focus. The need for and details of the outreach may vary depending on the ultimate General Data Protection Regulation (GDPR) implementation and cannot be detailed at this point.</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83433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#4: Compliance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69158898"/>
              </p:ext>
            </p:extLst>
          </p:nvPr>
        </p:nvGraphicFramePr>
        <p:xfrm>
          <a:off x="374903" y="1197134"/>
          <a:ext cx="8297610" cy="423306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proactively monitor and enforce RDS (WHOIS) data accuracy requirements to look for and address systemic issues. A risk-based approach should be executed to assess and understand inaccuracy issues and then take the appropriate actions to mitigate them.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look for patterns of failure to validate and verify RDS (WHOIS) data as required by the RAA. When such a pattern is detected, an audit should be initiated to check if the Registrar follows RDS (WHOIS) contractual obligations and consensus policies. Sanctions should be applied if significant deficiencies in RDS (WHOIS) data validation or verification are identified.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285679415"/>
                  </a:ext>
                </a:extLst>
              </a:tr>
            </a:tbl>
          </a:graphicData>
        </a:graphic>
      </p:graphicFrame>
    </p:spTree>
    <p:extLst>
      <p:ext uri="{BB962C8B-B14F-4D97-AF65-F5344CB8AC3E}">
        <p14:creationId xmlns:p14="http://schemas.microsoft.com/office/powerpoint/2010/main" val="270010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#5-9: Data Accuracy</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3434061416"/>
              </p:ext>
            </p:extLst>
          </p:nvPr>
        </p:nvGraphicFramePr>
        <p:xfrm>
          <a:off x="374903" y="1197134"/>
          <a:ext cx="8297610" cy="228234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TBD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 to place holder, pending further investigation</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6430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#10: Privacy/Proxy Services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984647719"/>
              </p:ext>
            </p:extLst>
          </p:nvPr>
        </p:nvGraphicFramePr>
        <p:xfrm>
          <a:off x="374903" y="1197134"/>
          <a:ext cx="8297610" cy="371391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88742">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09130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Board should monitor the implementation of the PPSAI. In the event that the PPSAI policy does not become operational by 31 December 2019, the ICANN Board should propose an amendment to the RAA that Privacy/Proxy providers affiliated with registrars shall verify and validate underlying customer information provided to them in the same way as registrars are required to verify and validate other registration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23061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Reviewing the effectiveness of the implementation of WHOIS1 Recommendation #10 should be deferred. The ICANN Board should recommend that review be carried out by the next RDS (WHOIS) review team after PPSAI Policy is implemented.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203110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RDS-WHOIS2 Review: Mandate &amp; Timeline</a:t>
            </a:r>
          </a:p>
        </p:txBody>
      </p:sp>
      <p:sp>
        <p:nvSpPr>
          <p:cNvPr id="5" name="Text Placeholder 4"/>
          <p:cNvSpPr>
            <a:spLocks noGrp="1"/>
          </p:cNvSpPr>
          <p:nvPr>
            <p:ph type="body" sz="quarter" idx="11"/>
          </p:nvPr>
        </p:nvSpPr>
        <p:spPr/>
        <p:txBody>
          <a:bodyPr/>
          <a:lstStyle/>
          <a:p>
            <a:r>
              <a:rPr lang="en-US" dirty="0"/>
              <a:t>Agenda Item #1</a:t>
            </a:r>
          </a:p>
        </p:txBody>
      </p:sp>
    </p:spTree>
    <p:extLst>
      <p:ext uri="{BB962C8B-B14F-4D97-AF65-F5344CB8AC3E}">
        <p14:creationId xmlns:p14="http://schemas.microsoft.com/office/powerpoint/2010/main" val="123382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#11: Common Interface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400809861"/>
              </p:ext>
            </p:extLst>
          </p:nvPr>
        </p:nvGraphicFramePr>
        <p:xfrm>
          <a:off x="374903" y="1197134"/>
          <a:ext cx="8297610" cy="50255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define metrics or SLAs to be tracked and evaluated to determine consistency of results of queries and use of any common interface (existing or future) used to provide one-stop access to registration data across all gTLDs and registrars/resellers. Specific metrics that should be tracked for any such common interface include:</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are RDS (WHOIS) fields returned blank?</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is data displayed inconsistently (for the same domain name), overall and per gTLD?</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does the tool not return any results, overall and per gTLD? </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are the causes for the above results?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continue to maintain the common interface to keep up to date with new policy developments or contractual changes for contracted parties to ensure that the common interface will display all publicly-available RDS (WHOIS) output for each gTLD domain name registration available from contracted parties, i.e., when they differ, both the registry and registrar RDS (WHOIS) output could be shown in parallel.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106866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#12-14: Internationalized Domain Names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215845092"/>
              </p:ext>
            </p:extLst>
          </p:nvPr>
        </p:nvGraphicFramePr>
        <p:xfrm>
          <a:off x="374903" y="1197134"/>
          <a:ext cx="8297610" cy="1854291"/>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06668">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54762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R12.1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Reviewing the effectiveness of the implementation of Recs #12-14 should be deferred. The ICANN Board should recommend that review be carried out by the next RDS review team after RDAP is implemented, and the translation and transliteration of the registration data launches.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656299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#15-16: Plan &amp; Annual Reports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29235292"/>
              </p:ext>
            </p:extLst>
          </p:nvPr>
        </p:nvGraphicFramePr>
        <p:xfrm>
          <a:off x="374903" y="1197134"/>
          <a:ext cx="8297610" cy="203850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ensure that implementation of RDS-WHOIS2 Review Team recommendations is based on best practice project management methodology, ensuring that plans and implementation reports clearly address progress, and applicable metrics and tracking tools are used for effectiveness and impact evaluation.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11726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Law Enforcement Needs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327375090"/>
              </p:ext>
            </p:extLst>
          </p:nvPr>
        </p:nvGraphicFramePr>
        <p:xfrm>
          <a:off x="374903" y="1197135"/>
          <a:ext cx="8297610" cy="3210478"/>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36783">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89426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resolve that regular data gathering through surveys and studies are to be conducted by ICANN to inform a future assessment of the effectiveness of RDS (WHOIS) in meeting the needs of law enforcement, as well as future policy development (including the current Temporary Specification for gTLD Registration Data Expedited Policy Development Process and related efforts).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01591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consider extending and conducting such surveys and/or studies (as described in LE.1) to other RDS (WHOIS) users working with law enforcement on a regular basis.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709438154"/>
                  </a:ext>
                </a:extLst>
              </a:tr>
            </a:tbl>
          </a:graphicData>
        </a:graphic>
      </p:graphicFrame>
    </p:spTree>
    <p:extLst>
      <p:ext uri="{BB962C8B-B14F-4D97-AF65-F5344CB8AC3E}">
        <p14:creationId xmlns:p14="http://schemas.microsoft.com/office/powerpoint/2010/main" val="388898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Safeguarding Registrant Data</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507443994"/>
              </p:ext>
            </p:extLst>
          </p:nvPr>
        </p:nvGraphicFramePr>
        <p:xfrm>
          <a:off x="374903" y="1197134"/>
          <a:ext cx="8297610" cy="47207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SG.1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require that the ICANN Organization, in consultation with data security and privacy expert(s), ensure that all contracts with contracted parties (to include Privacy/Proxy services when such contracts exist) include uniform and strong requirements for the protection of registrant data and for ICANN to be notified in the event of any data breach. The data security expert(s) should also consider and advise on what level or magnitude of breach warrants such notification.</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In carrying out this review, the data security and privacy expert(s) should consider to what extent GDPR regulations, which many but not all ICANN contracted parties are subject to, could or should be used as a basis for ICANN requirements. The ICANN Board must either negotiate appropriate contractual changes or initiate a GNSO PDP to consider effecting such changes.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14711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423712718"/>
              </p:ext>
            </p:extLst>
          </p:nvPr>
        </p:nvGraphicFramePr>
        <p:xfrm>
          <a:off x="374903" y="1197134"/>
          <a:ext cx="8297610" cy="496458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negotiate contractual terms or initiate a GNSO PDP to require that gTLD domain names suspended due to RDS (WHOIS) contact data which the registrar knows to be incorrect, and that remains incorrect until the registration is due for deletion, should be treated as follows.</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 The RDS (WHOIS) record should include a notation that the domain name is suspended due to incorrect data; and </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 Domain names with this notation should not be unsuspended without correcting the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assess grandfathered domain names to determine if information is missing from the RDS (WHOIS) Registrant field. If 10-15% of domain names are found to lack data in the Registrant field, then the ICANN Board should initiate action intended to ensure that all gTLD domain names adhere to the same registration data collection requirements within 12 months.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025380771"/>
                  </a:ext>
                </a:extLst>
              </a:tr>
            </a:tbl>
          </a:graphicData>
        </a:graphic>
      </p:graphicFrame>
    </p:spTree>
    <p:extLst>
      <p:ext uri="{BB962C8B-B14F-4D97-AF65-F5344CB8AC3E}">
        <p14:creationId xmlns:p14="http://schemas.microsoft.com/office/powerpoint/2010/main" val="208365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32790783"/>
              </p:ext>
            </p:extLst>
          </p:nvPr>
        </p:nvGraphicFramePr>
        <p:xfrm>
          <a:off x="374903" y="1197134"/>
          <a:ext cx="8297610" cy="383720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review the RDS (WHOIS) records of gTLD domain names sampled by ARS for each region to determine whether lack of knowledge of RDS (WHOIS) inaccuracy reporting tools or other critical factors are responsible for low RDS (WHOIS) inaccuracy report submission rates in some regions.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r h="80210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CM.4</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publicize and encourage use of the Bulk WHOIS inaccuracy reporting tool (or any successor tool).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464763309"/>
                  </a:ext>
                </a:extLst>
              </a:tr>
              <a:tr h="99659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CM.5</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recommend the GNSO adopt a risk-based approach to incorporating requirements for measurement, auditing, tracking, reporting and enforcement in all new RDS policies.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896349795"/>
                  </a:ext>
                </a:extLst>
              </a:tr>
            </a:tbl>
          </a:graphicData>
        </a:graphic>
      </p:graphicFrame>
    </p:spTree>
    <p:extLst>
      <p:ext uri="{BB962C8B-B14F-4D97-AF65-F5344CB8AC3E}">
        <p14:creationId xmlns:p14="http://schemas.microsoft.com/office/powerpoint/2010/main" val="220217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Bylaws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19235058"/>
              </p:ext>
            </p:extLst>
          </p:nvPr>
        </p:nvGraphicFramePr>
        <p:xfrm>
          <a:off x="374903" y="1197134"/>
          <a:ext cx="8297610" cy="22823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BY.1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take action to eliminate the reference to “safeguarding registrant data” in ICANN Bylaws section 4.6(e)(ii) and replace section 4.6(e)(iii) of the ICANN Bylaws with a more generic requirement for RDS (WHOIS) review teams to assess how well RDS (WHOIS) policy and practice addresses applicable data protection and cross border data transfer regulations, laws and best practices.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bl>
          </a:graphicData>
        </a:graphic>
      </p:graphicFrame>
    </p:spTree>
    <p:extLst>
      <p:ext uri="{BB962C8B-B14F-4D97-AF65-F5344CB8AC3E}">
        <p14:creationId xmlns:p14="http://schemas.microsoft.com/office/powerpoint/2010/main" val="2665342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endParaRPr lang="en-US" dirty="0"/>
          </a:p>
          <a:p>
            <a:pPr marL="0" indent="0">
              <a:buNone/>
            </a:pPr>
            <a:endParaRPr lang="en-US" dirty="0"/>
          </a:p>
        </p:txBody>
      </p:sp>
      <p:sp>
        <p:nvSpPr>
          <p:cNvPr id="6" name="Title 5"/>
          <p:cNvSpPr>
            <a:spLocks noGrp="1"/>
          </p:cNvSpPr>
          <p:nvPr>
            <p:ph type="title"/>
          </p:nvPr>
        </p:nvSpPr>
        <p:spPr/>
        <p:txBody>
          <a:bodyPr>
            <a:normAutofit/>
          </a:bodyPr>
          <a:lstStyle/>
          <a:p>
            <a:r>
              <a:rPr lang="en-US" dirty="0"/>
              <a:t>Q&amp;A</a:t>
            </a:r>
          </a:p>
        </p:txBody>
      </p:sp>
    </p:spTree>
    <p:extLst>
      <p:ext uri="{BB962C8B-B14F-4D97-AF65-F5344CB8AC3E}">
        <p14:creationId xmlns:p14="http://schemas.microsoft.com/office/powerpoint/2010/main" val="2244881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id="{BC201A94-698A-2542-84BA-B2EFF584D16B}"/>
              </a:ext>
            </a:extLst>
          </p:cNvPr>
          <p:cNvSpPr>
            <a:spLocks noGrp="1"/>
          </p:cNvSpPr>
          <p:nvPr>
            <p:ph type="body" sz="quarter" idx="12"/>
          </p:nvPr>
        </p:nvSpPr>
        <p:spPr>
          <a:xfrm>
            <a:off x="1560667" y="1240104"/>
            <a:ext cx="7049932" cy="804108"/>
          </a:xfrm>
        </p:spPr>
        <p:txBody>
          <a:bodyPr>
            <a:noAutofit/>
          </a:bodyPr>
          <a:lstStyle/>
          <a:p>
            <a:r>
              <a:rPr lang="en-US" sz="2000" b="0" dirty="0"/>
              <a:t>Submit a public comment on our Draft Report:</a:t>
            </a:r>
          </a:p>
          <a:p>
            <a:r>
              <a:rPr lang="en-US" sz="2000" b="0" dirty="0">
                <a:hlinkClick r:id="rId2"/>
              </a:rPr>
              <a:t>https://www.icann.org/public-comments/rds-whois2-review-2018-09-04-en</a:t>
            </a:r>
            <a:r>
              <a:rPr lang="en-US" sz="2000" b="0" dirty="0"/>
              <a:t> </a:t>
            </a:r>
          </a:p>
        </p:txBody>
      </p:sp>
      <p:sp>
        <p:nvSpPr>
          <p:cNvPr id="5" name="Text Placeholder 4">
            <a:extLst>
              <a:ext uri="{FF2B5EF4-FFF2-40B4-BE49-F238E27FC236}">
                <a16:creationId xmlns:a16="http://schemas.microsoft.com/office/drawing/2014/main" id="{0AE086DD-2866-5948-BE73-66F447373200}"/>
              </a:ext>
            </a:extLst>
          </p:cNvPr>
          <p:cNvSpPr>
            <a:spLocks noGrp="1"/>
          </p:cNvSpPr>
          <p:nvPr>
            <p:ph type="body" sz="quarter" idx="14"/>
          </p:nvPr>
        </p:nvSpPr>
        <p:spPr>
          <a:xfrm>
            <a:off x="1560667" y="2975001"/>
            <a:ext cx="7440458" cy="592541"/>
          </a:xfrm>
        </p:spPr>
        <p:txBody>
          <a:bodyPr>
            <a:noAutofit/>
          </a:bodyPr>
          <a:lstStyle/>
          <a:p>
            <a:r>
              <a:rPr lang="en-US" sz="2000" b="0" dirty="0"/>
              <a:t>Meet with us at ICANN63 / Schedule a conference call</a:t>
            </a:r>
          </a:p>
        </p:txBody>
      </p:sp>
      <p:sp>
        <p:nvSpPr>
          <p:cNvPr id="29" name="Text Placeholder 28">
            <a:extLst>
              <a:ext uri="{FF2B5EF4-FFF2-40B4-BE49-F238E27FC236}">
                <a16:creationId xmlns:a16="http://schemas.microsoft.com/office/drawing/2014/main" id="{EC236C78-9928-344C-9FFB-3EFBAB76AB94}"/>
              </a:ext>
            </a:extLst>
          </p:cNvPr>
          <p:cNvSpPr>
            <a:spLocks noGrp="1"/>
          </p:cNvSpPr>
          <p:nvPr>
            <p:ph type="body" sz="quarter" idx="16"/>
          </p:nvPr>
        </p:nvSpPr>
        <p:spPr>
          <a:xfrm>
            <a:off x="1560667" y="4542482"/>
            <a:ext cx="7049932" cy="914400"/>
          </a:xfrm>
        </p:spPr>
        <p:txBody>
          <a:bodyPr>
            <a:normAutofit/>
          </a:bodyPr>
          <a:lstStyle/>
          <a:p>
            <a:r>
              <a:rPr lang="en-US" sz="2000" dirty="0"/>
              <a:t>Follow our wiki at </a:t>
            </a:r>
            <a:r>
              <a:rPr lang="en-US" sz="2000" dirty="0">
                <a:hlinkClick r:id="rId3"/>
              </a:rPr>
              <a:t>https://community.icann.org/display/WHO/RDS-WHOIS2+Review</a:t>
            </a:r>
            <a:r>
              <a:rPr lang="en-US" sz="2000" dirty="0"/>
              <a:t> </a:t>
            </a:r>
          </a:p>
          <a:p>
            <a:endParaRPr lang="en-US" sz="2000" dirty="0"/>
          </a:p>
          <a:p>
            <a:endParaRPr lang="en-US" sz="2000" dirty="0"/>
          </a:p>
        </p:txBody>
      </p:sp>
      <p:pic>
        <p:nvPicPr>
          <p:cNvPr id="13" name="Picture 12" descr="0070-envelop.eps">
            <a:extLst>
              <a:ext uri="{FF2B5EF4-FFF2-40B4-BE49-F238E27FC236}">
                <a16:creationId xmlns:a16="http://schemas.microsoft.com/office/drawing/2014/main" id="{D0F879AB-5B64-CC48-8C56-00034ABD5D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id="{695938D6-25D5-4A43-82EC-127C1C18845E}"/>
              </a:ext>
            </a:extLst>
          </p:cNvPr>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id="{3D83C127-DE0C-1A4F-A43F-F088A21A78F9}"/>
              </a:ext>
            </a:extLst>
          </p:cNvPr>
          <p:cNvPicPr>
            <a:picLocks noChangeAspect="1"/>
          </p:cNvPicPr>
          <p:nvPr/>
        </p:nvPicPr>
        <p:blipFill>
          <a:blip r:embed="rId6"/>
          <a:stretch>
            <a:fillRect/>
          </a:stretch>
        </p:blipFill>
        <p:spPr>
          <a:xfrm>
            <a:off x="443555" y="4641551"/>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7505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WHOIS | RDS </a:t>
            </a:r>
            <a:endParaRPr lang="en-US" dirty="0">
              <a:latin typeface="Arial"/>
              <a:cs typeface="Arial"/>
            </a:endParaRPr>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AU" sz="6000" dirty="0">
              <a:solidFill>
                <a:prstClr val="white"/>
              </a:solidFill>
              <a:cs typeface="Arial"/>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6000" dirty="0">
              <a:solidFill>
                <a:prstClr val="white"/>
              </a:solidFill>
              <a:cs typeface="Arial"/>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8" name="Text Placeholder 32"/>
          <p:cNvSpPr txBox="1">
            <a:spLocks/>
          </p:cNvSpPr>
          <p:nvPr/>
        </p:nvSpPr>
        <p:spPr>
          <a:xfrm>
            <a:off x="205426" y="2183218"/>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1"/>
                </a:solidFill>
                <a:latin typeface="+mn-lt"/>
                <a:cs typeface="Arial"/>
              </a:rPr>
              <a:t>Within each Top Level Domain (TLD) individuals and organizations may register domain names.</a:t>
            </a:r>
          </a:p>
          <a:p>
            <a:pPr marL="0" indent="0">
              <a:lnSpc>
                <a:spcPct val="100000"/>
              </a:lnSpc>
              <a:spcBef>
                <a:spcPts val="0"/>
              </a:spcBef>
              <a:buNone/>
            </a:pPr>
            <a:endParaRPr lang="en-US" sz="1400" dirty="0">
              <a:solidFill>
                <a:schemeClr val="bg1"/>
              </a:solidFill>
              <a:latin typeface="+mn-lt"/>
              <a:cs typeface="Arial"/>
            </a:endParaRPr>
          </a:p>
          <a:p>
            <a:pPr marL="0" indent="0">
              <a:lnSpc>
                <a:spcPct val="110000"/>
              </a:lnSpc>
              <a:spcBef>
                <a:spcPts val="0"/>
              </a:spcBef>
              <a:buNone/>
            </a:pPr>
            <a:r>
              <a:rPr lang="id-ID" sz="1400" dirty="0">
                <a:solidFill>
                  <a:schemeClr val="bg1"/>
                </a:solidFill>
                <a:latin typeface="+mn-lt"/>
                <a:cs typeface="Arial"/>
              </a:rPr>
              <a:t>For </a:t>
            </a:r>
            <a:r>
              <a:rPr lang="id-ID" sz="1400" dirty="0" err="1">
                <a:solidFill>
                  <a:schemeClr val="bg1"/>
                </a:solidFill>
                <a:latin typeface="+mn-lt"/>
                <a:cs typeface="Arial"/>
              </a:rPr>
              <a:t>each</a:t>
            </a:r>
            <a:r>
              <a:rPr lang="id-ID" sz="1400" dirty="0">
                <a:solidFill>
                  <a:schemeClr val="bg1"/>
                </a:solidFill>
                <a:latin typeface="+mn-lt"/>
                <a:cs typeface="Arial"/>
              </a:rPr>
              <a:t> registration </a:t>
            </a:r>
            <a:r>
              <a:rPr lang="id-ID" sz="1400" dirty="0" err="1">
                <a:solidFill>
                  <a:schemeClr val="bg1"/>
                </a:solidFill>
                <a:latin typeface="+mn-lt"/>
                <a:cs typeface="Arial"/>
              </a:rPr>
              <a:t>a</a:t>
            </a:r>
            <a:r>
              <a:rPr lang="id-ID" sz="1400" dirty="0">
                <a:solidFill>
                  <a:schemeClr val="bg1"/>
                </a:solidFill>
                <a:latin typeface="+mn-lt"/>
                <a:cs typeface="Arial"/>
              </a:rPr>
              <a:t> </a:t>
            </a:r>
            <a:r>
              <a:rPr lang="id-ID" sz="1400" dirty="0" err="1">
                <a:solidFill>
                  <a:schemeClr val="bg1"/>
                </a:solidFill>
                <a:latin typeface="+mn-lt"/>
                <a:cs typeface="Arial"/>
              </a:rPr>
              <a:t>record</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maintained</a:t>
            </a:r>
            <a:r>
              <a:rPr lang="id-ID" sz="1400" dirty="0">
                <a:solidFill>
                  <a:schemeClr val="bg1"/>
                </a:solidFill>
                <a:latin typeface="+mn-lt"/>
                <a:cs typeface="Arial"/>
              </a:rPr>
              <a:t> </a:t>
            </a:r>
            <a:r>
              <a:rPr lang="id-ID" sz="1400" dirty="0" err="1">
                <a:solidFill>
                  <a:schemeClr val="bg1"/>
                </a:solidFill>
                <a:latin typeface="+mn-lt"/>
                <a:cs typeface="Arial"/>
              </a:rPr>
              <a:t>of</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about</a:t>
            </a:r>
            <a:r>
              <a:rPr lang="id-ID" sz="1400" dirty="0">
                <a:solidFill>
                  <a:schemeClr val="bg1"/>
                </a:solidFill>
                <a:latin typeface="+mn-lt"/>
                <a:cs typeface="Arial"/>
              </a:rPr>
              <a:t> </a:t>
            </a:r>
            <a:r>
              <a:rPr lang="id-ID" sz="1400" dirty="0" err="1">
                <a:solidFill>
                  <a:schemeClr val="bg1"/>
                </a:solidFill>
                <a:latin typeface="+mn-lt"/>
                <a:cs typeface="Arial"/>
              </a:rPr>
              <a:t>that</a:t>
            </a:r>
            <a:r>
              <a:rPr lang="id-ID" sz="1400" dirty="0">
                <a:solidFill>
                  <a:schemeClr val="bg1"/>
                </a:solidFill>
                <a:latin typeface="+mn-lt"/>
                <a:cs typeface="Arial"/>
              </a:rPr>
              <a:t> registration </a:t>
            </a:r>
            <a:r>
              <a:rPr lang="id-ID" sz="1400" dirty="0" err="1">
                <a:solidFill>
                  <a:schemeClr val="bg1"/>
                </a:solidFill>
                <a:latin typeface="+mn-lt"/>
                <a:cs typeface="Arial"/>
              </a:rPr>
              <a:t>including</a:t>
            </a:r>
            <a:r>
              <a:rPr lang="id-ID" sz="1400" dirty="0">
                <a:solidFill>
                  <a:schemeClr val="bg1"/>
                </a:solidFill>
                <a:latin typeface="+mn-lt"/>
                <a:cs typeface="Arial"/>
              </a:rPr>
              <a:t> </a:t>
            </a:r>
            <a:r>
              <a:rPr lang="id-ID" sz="1400" dirty="0" err="1">
                <a:solidFill>
                  <a:schemeClr val="bg1"/>
                </a:solidFill>
                <a:latin typeface="+mn-lt"/>
                <a:cs typeface="Arial"/>
              </a:rPr>
              <a:t>who</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and</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to</a:t>
            </a:r>
            <a:r>
              <a:rPr lang="id-ID" sz="1400" dirty="0">
                <a:solidFill>
                  <a:schemeClr val="bg1"/>
                </a:solidFill>
                <a:latin typeface="+mn-lt"/>
                <a:cs typeface="Arial"/>
              </a:rPr>
              <a:t> </a:t>
            </a:r>
            <a:r>
              <a:rPr lang="id-ID" sz="1400" dirty="0" err="1">
                <a:solidFill>
                  <a:schemeClr val="bg1"/>
                </a:solidFill>
                <a:latin typeface="+mn-lt"/>
                <a:cs typeface="Arial"/>
              </a:rPr>
              <a:t>facilitate</a:t>
            </a:r>
            <a:r>
              <a:rPr lang="id-ID" sz="1400" dirty="0">
                <a:solidFill>
                  <a:schemeClr val="bg1"/>
                </a:solidFill>
                <a:latin typeface="+mn-lt"/>
                <a:cs typeface="Arial"/>
              </a:rPr>
              <a:t> </a:t>
            </a:r>
            <a:r>
              <a:rPr lang="id-ID" sz="1400" dirty="0" err="1">
                <a:solidFill>
                  <a:schemeClr val="bg1"/>
                </a:solidFill>
                <a:latin typeface="+mn-lt"/>
                <a:cs typeface="Arial"/>
              </a:rPr>
              <a:t>contact</a:t>
            </a:r>
            <a:r>
              <a:rPr lang="id-ID" sz="1400" dirty="0">
                <a:solidFill>
                  <a:schemeClr val="bg1"/>
                </a:solidFill>
                <a:latin typeface="+mn-lt"/>
                <a:cs typeface="Arial"/>
              </a:rPr>
              <a:t> </a:t>
            </a:r>
            <a:r>
              <a:rPr lang="id-ID" sz="1400" dirty="0" err="1">
                <a:solidFill>
                  <a:schemeClr val="bg1"/>
                </a:solidFill>
                <a:latin typeface="+mn-lt"/>
                <a:cs typeface="Arial"/>
              </a:rPr>
              <a:t>with</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a:t>
            </a:r>
          </a:p>
          <a:p>
            <a:pPr marL="0" indent="0">
              <a:lnSpc>
                <a:spcPct val="100000"/>
              </a:lnSpc>
              <a:spcBef>
                <a:spcPts val="0"/>
              </a:spcBef>
              <a:buNone/>
            </a:pPr>
            <a:endParaRPr lang="id-ID" sz="1400" dirty="0">
              <a:solidFill>
                <a:schemeClr val="bg1"/>
              </a:solidFill>
              <a:latin typeface="+mn-lt"/>
              <a:cs typeface="Arial"/>
            </a:endParaRPr>
          </a:p>
        </p:txBody>
      </p:sp>
      <p:sp>
        <p:nvSpPr>
          <p:cNvPr id="9" name="Text Placeholder 33"/>
          <p:cNvSpPr txBox="1">
            <a:spLocks/>
          </p:cNvSpPr>
          <p:nvPr/>
        </p:nvSpPr>
        <p:spPr>
          <a:xfrm>
            <a:off x="205426" y="1678378"/>
            <a:ext cx="2298836"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mn-lt"/>
                <a:ea typeface="Segoe UI" panose="020B0502040204020203" pitchFamily="34" charset="0"/>
                <a:cs typeface="Arial"/>
              </a:rPr>
              <a:t>Domain Name Registration</a:t>
            </a: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This registration record is traditionally referred to as a “WHOIS” record and more recently is referred to as a Registration Directory Service (RDS) record.</a:t>
            </a:r>
          </a:p>
          <a:p>
            <a:pPr marL="0" indent="0">
              <a:lnSpc>
                <a:spcPct val="100000"/>
              </a:lnSpc>
              <a:spcBef>
                <a:spcPts val="0"/>
              </a:spcBef>
              <a:buNone/>
            </a:pPr>
            <a:endParaRPr lang="en-US" sz="1400" dirty="0">
              <a:solidFill>
                <a:prstClr val="white"/>
              </a:solidFill>
              <a:latin typeface="+mn-lt"/>
              <a:cs typeface="Arial"/>
            </a:endParaRPr>
          </a:p>
        </p:txBody>
      </p:sp>
      <p:sp>
        <p:nvSpPr>
          <p:cNvPr id="13" name="Text Placeholder 33"/>
          <p:cNvSpPr txBox="1">
            <a:spLocks/>
          </p:cNvSpPr>
          <p:nvPr/>
        </p:nvSpPr>
        <p:spPr>
          <a:xfrm>
            <a:off x="2860406" y="1678378"/>
            <a:ext cx="3435517"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a:t>
            </a:r>
            <a:r>
              <a:rPr lang="en-AU" sz="1600" b="1" dirty="0">
                <a:solidFill>
                  <a:schemeClr val="bg1"/>
                </a:solidFill>
                <a:latin typeface="+mn-lt"/>
                <a:ea typeface="Segoe UI" panose="020B0502040204020203" pitchFamily="34" charset="0"/>
                <a:cs typeface="Arial"/>
              </a:rPr>
              <a:t>Record</a:t>
            </a:r>
            <a:endParaRPr lang="en-AU" sz="1500" b="1" dirty="0">
              <a:solidFill>
                <a:schemeClr val="bg1"/>
              </a:solidFill>
              <a:latin typeface="+mn-lt"/>
              <a:ea typeface="Segoe UI" panose="020B0502040204020203" pitchFamily="34" charset="0"/>
              <a:cs typeface="Arial"/>
            </a:endParaRP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6" name="Text Placeholder 32"/>
          <p:cNvSpPr txBox="1">
            <a:spLocks/>
          </p:cNvSpPr>
          <p:nvPr/>
        </p:nvSpPr>
        <p:spPr>
          <a:xfrm>
            <a:off x="5289842" y="4087090"/>
            <a:ext cx="3682707" cy="1227860"/>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Under its own Bylaws, ICANN is required to periodically review the RDS (WHOIS) system. </a:t>
            </a:r>
          </a:p>
          <a:p>
            <a:pPr marL="0" indent="0">
              <a:lnSpc>
                <a:spcPct val="100000"/>
              </a:lnSpc>
              <a:spcBef>
                <a:spcPts val="0"/>
              </a:spcBef>
              <a:buNone/>
            </a:pPr>
            <a:r>
              <a:rPr lang="en-US" sz="1400" dirty="0">
                <a:solidFill>
                  <a:prstClr val="white"/>
                </a:solidFill>
                <a:latin typeface="+mn-lt"/>
                <a:cs typeface="Arial"/>
              </a:rPr>
              <a:t>The first such review was carried out in 2010-2012, and the present review is the second effort. </a:t>
            </a:r>
          </a:p>
        </p:txBody>
      </p:sp>
      <p:sp>
        <p:nvSpPr>
          <p:cNvPr id="17" name="Text Placeholder 33"/>
          <p:cNvSpPr txBox="1">
            <a:spLocks/>
          </p:cNvSpPr>
          <p:nvPr/>
        </p:nvSpPr>
        <p:spPr>
          <a:xfrm>
            <a:off x="5289843" y="3724655"/>
            <a:ext cx="3004749" cy="442051"/>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Review</a:t>
            </a:r>
          </a:p>
        </p:txBody>
      </p:sp>
      <p:pic>
        <p:nvPicPr>
          <p:cNvPr id="20" name="Graphic 19" descr="EmployeeBadge">
            <a:extLst>
              <a:ext uri="{FF2B5EF4-FFF2-40B4-BE49-F238E27FC236}">
                <a16:creationId xmlns:a16="http://schemas.microsoft.com/office/drawing/2014/main" id="{2D4FA8B3-CAED-894A-BA67-E93A090C0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8797" y="1678378"/>
            <a:ext cx="1340229" cy="1340229"/>
          </a:xfrm>
          <a:prstGeom prst="rect">
            <a:avLst/>
          </a:prstGeom>
        </p:spPr>
      </p:pic>
      <p:pic>
        <p:nvPicPr>
          <p:cNvPr id="23" name="Graphic 22" descr="Checklist_LTR">
            <a:extLst>
              <a:ext uri="{FF2B5EF4-FFF2-40B4-BE49-F238E27FC236}">
                <a16:creationId xmlns:a16="http://schemas.microsoft.com/office/drawing/2014/main" id="{75732AAC-9E32-0B48-BF43-EB37D64E3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4667" y="3723333"/>
            <a:ext cx="1416468" cy="1416468"/>
          </a:xfrm>
          <a:prstGeom prst="rect">
            <a:avLst/>
          </a:prstGeom>
        </p:spPr>
      </p:pic>
    </p:spTree>
    <p:extLst>
      <p:ext uri="{BB962C8B-B14F-4D97-AF65-F5344CB8AC3E}">
        <p14:creationId xmlns:p14="http://schemas.microsoft.com/office/powerpoint/2010/main" val="400715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6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5233" y="347509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14" name="Group 13"/>
          <p:cNvGrpSpPr/>
          <p:nvPr/>
        </p:nvGrpSpPr>
        <p:grpSpPr>
          <a:xfrm>
            <a:off x="225376" y="1800302"/>
            <a:ext cx="1261872" cy="1261872"/>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Sept</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Published Draft Report for Public Comment</a:t>
            </a:r>
          </a:p>
        </p:txBody>
      </p:sp>
      <p:grpSp>
        <p:nvGrpSpPr>
          <p:cNvPr id="50" name="Group 49">
            <a:extLst>
              <a:ext uri="{FF2B5EF4-FFF2-40B4-BE49-F238E27FC236}">
                <a16:creationId xmlns:a16="http://schemas.microsoft.com/office/drawing/2014/main"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id="{FC61FDB5-7923-5E4B-B01F-26718B272D2F}"/>
              </a:ext>
            </a:extLst>
          </p:cNvPr>
          <p:cNvSpPr txBox="1"/>
          <p:nvPr/>
        </p:nvSpPr>
        <p:spPr>
          <a:xfrm>
            <a:off x="7684689" y="3775123"/>
            <a:ext cx="1190873" cy="1384995"/>
          </a:xfrm>
          <a:prstGeom prst="rect">
            <a:avLst/>
          </a:prstGeom>
          <a:noFill/>
        </p:spPr>
        <p:txBody>
          <a:bodyPr wrap="square" rtlCol="0">
            <a:spAutoFit/>
          </a:bodyPr>
          <a:lstStyle/>
          <a:p>
            <a:pPr algn="ctr"/>
            <a:r>
              <a:rPr lang="en-US" sz="1200" dirty="0">
                <a:cs typeface="Arial"/>
              </a:rPr>
              <a:t>Face-to-Face Meeting #3 | Brussels</a:t>
            </a:r>
          </a:p>
          <a:p>
            <a:pPr algn="ctr"/>
            <a:r>
              <a:rPr lang="en-US" sz="1200" dirty="0">
                <a:cs typeface="Arial"/>
              </a:rPr>
              <a:t>-</a:t>
            </a:r>
          </a:p>
          <a:p>
            <a:pPr algn="ctr"/>
            <a:r>
              <a:rPr lang="en-US" sz="1200" b="1" dirty="0">
                <a:cs typeface="Arial"/>
              </a:rPr>
              <a:t>Submit Final Report to ICANN Board</a:t>
            </a:r>
          </a:p>
        </p:txBody>
      </p:sp>
      <p:cxnSp>
        <p:nvCxnSpPr>
          <p:cNvPr id="5" name="Straight Connector 4"/>
          <p:cNvCxnSpPr>
            <a:cxnSpLocks/>
          </p:cNvCxnSpPr>
          <p:nvPr/>
        </p:nvCxnSpPr>
        <p:spPr>
          <a:xfrm flipH="1">
            <a:off x="5284800" y="3319747"/>
            <a:ext cx="1" cy="2016820"/>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85840" y="5336567"/>
            <a:ext cx="597921" cy="169277"/>
          </a:xfrm>
          <a:prstGeom prst="rect">
            <a:avLst/>
          </a:prstGeom>
          <a:noFill/>
        </p:spPr>
        <p:txBody>
          <a:bodyPr wrap="square" lIns="0" tIns="0" rIns="0" bIns="0" rtlCol="0">
            <a:spAutoFit/>
          </a:bodyPr>
          <a:lstStyle/>
          <a:p>
            <a:r>
              <a:rPr lang="en-US" sz="1100" dirty="0">
                <a:cs typeface="Source Sans Pro"/>
              </a:rPr>
              <a:t>ICANN62</a:t>
            </a:r>
            <a:endParaRPr lang="en-US" dirty="0">
              <a:cs typeface="Source Sans Pro"/>
            </a:endParaRPr>
          </a:p>
        </p:txBody>
      </p:sp>
      <p:cxnSp>
        <p:nvCxnSpPr>
          <p:cNvPr id="47" name="Straight Connector 46">
            <a:extLst>
              <a:ext uri="{FF2B5EF4-FFF2-40B4-BE49-F238E27FC236}">
                <a16:creationId xmlns:a16="http://schemas.microsoft.com/office/drawing/2014/main" id="{EF97CF6A-BF48-BE42-935A-92DA0AAB6DD6}"/>
              </a:ext>
            </a:extLst>
          </p:cNvPr>
          <p:cNvCxnSpPr>
            <a:cxnSpLocks/>
            <a:endCxn id="48" idx="0"/>
          </p:cNvCxnSpPr>
          <p:nvPr/>
        </p:nvCxnSpPr>
        <p:spPr>
          <a:xfrm>
            <a:off x="7672519" y="3306779"/>
            <a:ext cx="3320" cy="2029789"/>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48" name="TextBox 47">
            <a:extLst>
              <a:ext uri="{FF2B5EF4-FFF2-40B4-BE49-F238E27FC236}">
                <a16:creationId xmlns:a16="http://schemas.microsoft.com/office/drawing/2014/main" id="{8B1BA534-B38F-C54B-B589-58664A778F2E}"/>
              </a:ext>
            </a:extLst>
          </p:cNvPr>
          <p:cNvSpPr txBox="1"/>
          <p:nvPr/>
        </p:nvSpPr>
        <p:spPr>
          <a:xfrm>
            <a:off x="7376878" y="5336568"/>
            <a:ext cx="597921" cy="169277"/>
          </a:xfrm>
          <a:prstGeom prst="rect">
            <a:avLst/>
          </a:prstGeom>
          <a:noFill/>
        </p:spPr>
        <p:txBody>
          <a:bodyPr wrap="square" lIns="0" tIns="0" rIns="0" bIns="0" rtlCol="0">
            <a:spAutoFit/>
          </a:bodyPr>
          <a:lstStyle/>
          <a:p>
            <a:r>
              <a:rPr lang="en-US" sz="1100" dirty="0">
                <a:cs typeface="Source Sans Pro"/>
              </a:rPr>
              <a:t>ICANN63</a:t>
            </a:r>
            <a:endParaRPr lang="en-US" dirty="0">
              <a:cs typeface="Source Sans Pro"/>
            </a:endParaRPr>
          </a:p>
        </p:txBody>
      </p:sp>
      <p:sp>
        <p:nvSpPr>
          <p:cNvPr id="3" name="Rectangle 2">
            <a:extLst>
              <a:ext uri="{FF2B5EF4-FFF2-40B4-BE49-F238E27FC236}">
                <a16:creationId xmlns:a16="http://schemas.microsoft.com/office/drawing/2014/main" id="{492A8216-794A-0D4D-883F-D295008A25B1}"/>
              </a:ext>
            </a:extLst>
          </p:cNvPr>
          <p:cNvSpPr/>
          <p:nvPr/>
        </p:nvSpPr>
        <p:spPr>
          <a:xfrm>
            <a:off x="145616" y="5772131"/>
            <a:ext cx="9025147" cy="307777"/>
          </a:xfrm>
          <a:prstGeom prst="rect">
            <a:avLst/>
          </a:prstGeom>
        </p:spPr>
        <p:txBody>
          <a:bodyPr wrap="square">
            <a:spAutoFit/>
          </a:bodyPr>
          <a:lstStyle/>
          <a:p>
            <a:pPr algn="ctr"/>
            <a:r>
              <a:rPr lang="en-US" sz="1400" i="1" dirty="0"/>
              <a:t>RT held 40 teleconferences, and three face-to-face meetings prior to issuing this Draft Report</a:t>
            </a:r>
          </a:p>
        </p:txBody>
      </p:sp>
      <p:sp>
        <p:nvSpPr>
          <p:cNvPr id="57" name="Oval 56">
            <a:extLst>
              <a:ext uri="{FF2B5EF4-FFF2-40B4-BE49-F238E27FC236}">
                <a16:creationId xmlns:a16="http://schemas.microsoft.com/office/drawing/2014/main" id="{E61EE26D-EDED-6F46-8202-8368C7CDB981}"/>
              </a:ext>
            </a:extLst>
          </p:cNvPr>
          <p:cNvSpPr/>
          <p:nvPr/>
        </p:nvSpPr>
        <p:spPr>
          <a:xfrm>
            <a:off x="5735707" y="3466219"/>
            <a:ext cx="166258" cy="1662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58" name="Oval 57">
            <a:extLst>
              <a:ext uri="{FF2B5EF4-FFF2-40B4-BE49-F238E27FC236}">
                <a16:creationId xmlns:a16="http://schemas.microsoft.com/office/drawing/2014/main" id="{54E43D2A-C505-7C45-B763-E0192084EA3E}"/>
              </a:ext>
            </a:extLst>
          </p:cNvPr>
          <p:cNvSpPr/>
          <p:nvPr/>
        </p:nvSpPr>
        <p:spPr>
          <a:xfrm>
            <a:off x="6953872" y="3452646"/>
            <a:ext cx="166258" cy="1662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Tree>
    <p:extLst>
      <p:ext uri="{BB962C8B-B14F-4D97-AF65-F5344CB8AC3E}">
        <p14:creationId xmlns:p14="http://schemas.microsoft.com/office/powerpoint/2010/main" val="4722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a:t>
            </a:r>
          </a:p>
        </p:txBody>
      </p:sp>
      <p:sp>
        <p:nvSpPr>
          <p:cNvPr id="5" name="Text Placeholder 4"/>
          <p:cNvSpPr>
            <a:spLocks noGrp="1"/>
          </p:cNvSpPr>
          <p:nvPr>
            <p:ph type="body" sz="quarter" idx="11"/>
          </p:nvPr>
        </p:nvSpPr>
        <p:spPr/>
        <p:txBody>
          <a:bodyPr/>
          <a:lstStyle/>
          <a:p>
            <a:r>
              <a:rPr lang="en-US" dirty="0"/>
              <a:t>Agenda Item #2</a:t>
            </a:r>
          </a:p>
        </p:txBody>
      </p:sp>
    </p:spTree>
    <p:extLst>
      <p:ext uri="{BB962C8B-B14F-4D97-AF65-F5344CB8AC3E}">
        <p14:creationId xmlns:p14="http://schemas.microsoft.com/office/powerpoint/2010/main" val="1131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 Review Team Objectives</a:t>
            </a:r>
            <a:br>
              <a:rPr lang="en-US" dirty="0"/>
            </a:br>
            <a:endParaRPr lang="en-US" dirty="0"/>
          </a:p>
        </p:txBody>
      </p:sp>
      <p:graphicFrame>
        <p:nvGraphicFramePr>
          <p:cNvPr id="2" name="Diagram 1">
            <a:extLst>
              <a:ext uri="{FF2B5EF4-FFF2-40B4-BE49-F238E27FC236}">
                <a16:creationId xmlns:a16="http://schemas.microsoft.com/office/drawing/2014/main" id="{EDB4F125-F30C-5442-B87B-2089D47E598A}"/>
              </a:ext>
            </a:extLst>
          </p:cNvPr>
          <p:cNvGraphicFramePr/>
          <p:nvPr>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7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323987"/>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Comprehensive review of GDPR impact on WHOIS landscape</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GDPR implementation impact</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719760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2467</TotalTime>
  <Words>6671</Words>
  <Application>Microsoft Macintosh PowerPoint</Application>
  <PresentationFormat>On-screen Show (4:3)</PresentationFormat>
  <Paragraphs>726</Paragraphs>
  <Slides>39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ＭＳ Ｐゴシック</vt:lpstr>
      <vt:lpstr>Arial</vt:lpstr>
      <vt:lpstr>Calibri</vt:lpstr>
      <vt:lpstr>Segoe UI</vt:lpstr>
      <vt:lpstr>Source Sans Pro</vt:lpstr>
      <vt:lpstr>Times New Roman</vt:lpstr>
      <vt:lpstr>Webdings</vt:lpstr>
      <vt:lpstr>Wingdings</vt:lpstr>
      <vt:lpstr>ICANNPPT_Arial_4x3_June 2017_potx</vt:lpstr>
      <vt:lpstr>Registration Directory Services (RDS)-WHOIS2 Review</vt:lpstr>
      <vt:lpstr>Agenda</vt:lpstr>
      <vt:lpstr>RDS-WHOIS2 Review: Mandate &amp; Timeline</vt:lpstr>
      <vt:lpstr>WHOIS | RDS </vt:lpstr>
      <vt:lpstr>Registration Directory Services Review </vt:lpstr>
      <vt:lpstr>Milestones</vt:lpstr>
      <vt:lpstr>Scope</vt:lpstr>
      <vt:lpstr>RDS-WHOIS2 Review Team Objectives </vt:lpstr>
      <vt:lpstr>Review Team Non-Objectives </vt:lpstr>
      <vt:lpstr>Methodology</vt:lpstr>
      <vt:lpstr>Review Team Methodology</vt:lpstr>
      <vt:lpstr>Review Team Methodology</vt:lpstr>
      <vt:lpstr>Findings</vt:lpstr>
      <vt:lpstr>Findings</vt:lpstr>
      <vt:lpstr>Findings</vt:lpstr>
      <vt:lpstr>Findings</vt:lpstr>
      <vt:lpstr>Findings</vt:lpstr>
      <vt:lpstr>Findings</vt:lpstr>
      <vt:lpstr>Findings</vt:lpstr>
      <vt:lpstr>Findings</vt:lpstr>
      <vt:lpstr>Conclusions</vt:lpstr>
      <vt:lpstr>Conclusions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Q&amp;A</vt:lpstr>
      <vt:lpstr>Thank you!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jean-Baptiste Deroulez</dc:creator>
  <cp:lastModifiedBy>jean-Baptiste Deroulez</cp:lastModifiedBy>
  <cp:revision>71</cp:revision>
  <cp:lastPrinted>2018-03-02T16:33:35Z</cp:lastPrinted>
  <dcterms:created xsi:type="dcterms:W3CDTF">2018-09-04T10:01:51Z</dcterms:created>
  <dcterms:modified xsi:type="dcterms:W3CDTF">2018-09-07T09:40:43Z</dcterms:modified>
</cp:coreProperties>
</file>