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5" r:id="rId3"/>
    <p:sldId id="266" r:id="rId4"/>
    <p:sldId id="267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auer\Documents\Work\RDS%20RT\Summary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Prior to May 2018, how many lookups did your unit or other units or agencies in your jurisdiction whose use you are aware of make?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'Results v1'!$A$357:$C$362</c:f>
              <c:strCache>
                <c:ptCount val="6"/>
                <c:pt idx="0">
                  <c:v>&lt;10</c:v>
                </c:pt>
                <c:pt idx="1">
                  <c:v>between 10 and 100</c:v>
                </c:pt>
                <c:pt idx="2">
                  <c:v>between 100 and 1000</c:v>
                </c:pt>
                <c:pt idx="3">
                  <c:v>between 1000 and 10000</c:v>
                </c:pt>
                <c:pt idx="4">
                  <c:v> &gt;10000</c:v>
                </c:pt>
                <c:pt idx="5">
                  <c:v>I don't know</c:v>
                </c:pt>
              </c:strCache>
            </c:strRef>
          </c:cat>
          <c:val>
            <c:numRef>
              <c:f>'Results v1'!$G$357:$G$362</c:f>
              <c:numCache>
                <c:formatCode>0</c:formatCode>
                <c:ptCount val="6"/>
                <c:pt idx="0">
                  <c:v>1</c:v>
                </c:pt>
                <c:pt idx="1">
                  <c:v>7</c:v>
                </c:pt>
                <c:pt idx="2">
                  <c:v>15</c:v>
                </c:pt>
                <c:pt idx="3">
                  <c:v>12</c:v>
                </c:pt>
                <c:pt idx="4">
                  <c:v>7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939776"/>
        <c:axId val="92941312"/>
      </c:barChart>
      <c:catAx>
        <c:axId val="929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41312"/>
        <c:crosses val="autoZero"/>
        <c:auto val="1"/>
        <c:lblAlgn val="ctr"/>
        <c:lblOffset val="100"/>
        <c:noMultiLvlLbl val="0"/>
      </c:catAx>
      <c:valAx>
        <c:axId val="9294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939776"/>
        <c:crosses val="autoZero"/>
        <c:crossBetween val="between"/>
      </c:valAx>
      <c:spPr>
        <a:solidFill>
          <a:schemeClr val="bg1"/>
        </a:soli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de-DE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Are there alternative data sources that you could use or already use to fulfill the same investigative needs?  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D7D31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43C0C"/>
              </a:solidFill>
              <a:ln w="19046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100" b="0" i="0" u="none" strike="noStrike" kern="1200" baseline="0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'Results v1'!$A$174:$C$176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'Results v1'!$H$174:$H$176</c:f>
              <c:numCache>
                <c:formatCode>0.00%</c:formatCode>
                <c:ptCount val="3"/>
                <c:pt idx="0">
                  <c:v>0.16363635659217834</c:v>
                </c:pt>
                <c:pt idx="1">
                  <c:v>0.60000002384185791</c:v>
                </c:pt>
                <c:pt idx="2">
                  <c:v>0.23636363446712494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 vert="horz" lIns="0" tIns="0" rIns="0" bIns="0"/>
        <a:lstStyle/>
        <a:p>
          <a:pPr marL="0" marR="0" indent="0" algn="l" defTabSz="914400" rtl="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de-DE" sz="9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Impact</a:t>
            </a:r>
            <a:r>
              <a:rPr lang="de-DE" baseline="0"/>
              <a:t> of unavailability of </a:t>
            </a:r>
            <a:r>
              <a:rPr lang="de-DE"/>
              <a:t>WHOIS information on</a:t>
            </a:r>
            <a:r>
              <a:rPr lang="de-DE" baseline="0"/>
              <a:t> </a:t>
            </a:r>
            <a:r>
              <a:rPr lang="de-DE"/>
              <a:t>an investigation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 v1'!$A$329:$C$332</c:f>
              <c:strCache>
                <c:ptCount val="4"/>
                <c:pt idx="0">
                  <c:v>Other means are pursued</c:v>
                </c:pt>
                <c:pt idx="1">
                  <c:v>The investigation is delayed</c:v>
                </c:pt>
                <c:pt idx="2">
                  <c:v>The investigation is discontinued</c:v>
                </c:pt>
                <c:pt idx="3">
                  <c:v>Other (please explain)</c:v>
                </c:pt>
              </c:strCache>
            </c:strRef>
          </c:cat>
          <c:val>
            <c:numRef>
              <c:f>'Results v1'!$H$329:$H$332</c:f>
              <c:numCache>
                <c:formatCode>0.00%</c:formatCode>
                <c:ptCount val="4"/>
                <c:pt idx="0">
                  <c:v>0.1111111119389534</c:v>
                </c:pt>
                <c:pt idx="1">
                  <c:v>0.51851850748062134</c:v>
                </c:pt>
                <c:pt idx="2">
                  <c:v>0.25925925374031067</c:v>
                </c:pt>
                <c:pt idx="3">
                  <c:v>0.1111111119389534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Number of individual WHOIS lookups</a:t>
            </a:r>
            <a:r>
              <a:rPr lang="de-DE" baseline="0"/>
              <a:t> per month</a:t>
            </a:r>
            <a:endParaRPr lang="de-DE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as of June 2018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Results!$A$438:$C$443</c:f>
              <c:strCache>
                <c:ptCount val="6"/>
                <c:pt idx="0">
                  <c:v>&lt;10</c:v>
                </c:pt>
                <c:pt idx="1">
                  <c:v>Between 10 and 100</c:v>
                </c:pt>
                <c:pt idx="2">
                  <c:v>Between 100 and 1000</c:v>
                </c:pt>
                <c:pt idx="3">
                  <c:v>Between 1000 and 10000</c:v>
                </c:pt>
                <c:pt idx="4">
                  <c:v>&gt;10000</c:v>
                </c:pt>
                <c:pt idx="5">
                  <c:v>None</c:v>
                </c:pt>
              </c:strCache>
            </c:strRef>
          </c:cat>
          <c:val>
            <c:numRef>
              <c:f>Results!$F$438:$F$443</c:f>
              <c:numCache>
                <c:formatCode>0%</c:formatCode>
                <c:ptCount val="6"/>
                <c:pt idx="0">
                  <c:v>0.26086956262588501</c:v>
                </c:pt>
                <c:pt idx="1">
                  <c:v>0.6086956262588501</c:v>
                </c:pt>
                <c:pt idx="2">
                  <c:v>4.3478261679410934E-2</c:v>
                </c:pt>
                <c:pt idx="3">
                  <c:v>0</c:v>
                </c:pt>
                <c:pt idx="4">
                  <c:v>0</c:v>
                </c:pt>
                <c:pt idx="5">
                  <c:v>4.3478261679410934E-2</c:v>
                </c:pt>
              </c:numCache>
            </c:numRef>
          </c:val>
        </c:ser>
        <c:ser>
          <c:idx val="1"/>
          <c:order val="1"/>
          <c:tx>
            <c:v>before May 2018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Results!$A$438:$C$443</c:f>
              <c:strCache>
                <c:ptCount val="6"/>
                <c:pt idx="0">
                  <c:v>&lt;10</c:v>
                </c:pt>
                <c:pt idx="1">
                  <c:v>Between 10 and 100</c:v>
                </c:pt>
                <c:pt idx="2">
                  <c:v>Between 100 and 1000</c:v>
                </c:pt>
                <c:pt idx="3">
                  <c:v>Between 1000 and 10000</c:v>
                </c:pt>
                <c:pt idx="4">
                  <c:v>&gt;10000</c:v>
                </c:pt>
                <c:pt idx="5">
                  <c:v>None</c:v>
                </c:pt>
              </c:strCache>
            </c:strRef>
          </c:cat>
          <c:val>
            <c:numRef>
              <c:f>Results!$G$438:$G$443</c:f>
              <c:numCache>
                <c:formatCode>0%</c:formatCode>
                <c:ptCount val="6"/>
                <c:pt idx="0">
                  <c:v>6.1224490404129028E-2</c:v>
                </c:pt>
                <c:pt idx="1">
                  <c:v>0.65306121110916138</c:v>
                </c:pt>
                <c:pt idx="2">
                  <c:v>0.20408163964748383</c:v>
                </c:pt>
                <c:pt idx="3">
                  <c:v>6.1224490404129028E-2</c:v>
                </c:pt>
                <c:pt idx="4">
                  <c:v>0</c:v>
                </c:pt>
                <c:pt idx="5">
                  <c:v>2.0408162847161293E-2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232000"/>
        <c:axId val="77233536"/>
      </c:barChart>
      <c:catAx>
        <c:axId val="772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33536"/>
        <c:crosses val="autoZero"/>
        <c:auto val="1"/>
        <c:lblAlgn val="ctr"/>
        <c:lblOffset val="100"/>
        <c:noMultiLvlLbl val="0"/>
      </c:catAx>
      <c:valAx>
        <c:axId val="7723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3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% of WHOIS lookup results that help an investigation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Before May 2018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'Results v1'!$A$462:$C$473</c:f>
              <c:strCache>
                <c:ptCount val="12"/>
                <c:pt idx="0">
                  <c:v>&lt;10%</c:v>
                </c:pt>
                <c:pt idx="1">
                  <c:v>10%</c:v>
                </c:pt>
                <c:pt idx="2">
                  <c:v>20%</c:v>
                </c:pt>
                <c:pt idx="3">
                  <c:v>30%</c:v>
                </c:pt>
                <c:pt idx="4">
                  <c:v>40%</c:v>
                </c:pt>
                <c:pt idx="5">
                  <c:v>50%</c:v>
                </c:pt>
                <c:pt idx="6">
                  <c:v>60%</c:v>
                </c:pt>
                <c:pt idx="7">
                  <c:v>70%</c:v>
                </c:pt>
                <c:pt idx="8">
                  <c:v>80%</c:v>
                </c:pt>
                <c:pt idx="9">
                  <c:v>90%</c:v>
                </c:pt>
                <c:pt idx="10">
                  <c:v>100%</c:v>
                </c:pt>
                <c:pt idx="11">
                  <c:v>I don't know</c:v>
                </c:pt>
              </c:strCache>
            </c:strRef>
          </c:cat>
          <c:val>
            <c:numRef>
              <c:f>'Results v1'!$H$462:$H$473</c:f>
              <c:numCache>
                <c:formatCode>0%</c:formatCode>
                <c:ptCount val="12"/>
                <c:pt idx="0">
                  <c:v>0</c:v>
                </c:pt>
                <c:pt idx="1">
                  <c:v>1.8181817606091499E-2</c:v>
                </c:pt>
                <c:pt idx="2">
                  <c:v>0</c:v>
                </c:pt>
                <c:pt idx="3">
                  <c:v>3.6363635212182999E-2</c:v>
                </c:pt>
                <c:pt idx="4">
                  <c:v>0</c:v>
                </c:pt>
                <c:pt idx="5">
                  <c:v>7.2727270424365997E-2</c:v>
                </c:pt>
                <c:pt idx="6">
                  <c:v>5.4545454680919647E-2</c:v>
                </c:pt>
                <c:pt idx="7">
                  <c:v>0.16363635659217834</c:v>
                </c:pt>
                <c:pt idx="8">
                  <c:v>0.25454545021057129</c:v>
                </c:pt>
                <c:pt idx="9">
                  <c:v>0.16363635659217834</c:v>
                </c:pt>
                <c:pt idx="10">
                  <c:v>0.12727272510528564</c:v>
                </c:pt>
                <c:pt idx="11">
                  <c:v>0.10909090936183929</c:v>
                </c:pt>
              </c:numCache>
            </c:numRef>
          </c:val>
        </c:ser>
        <c:ser>
          <c:idx val="1"/>
          <c:order val="1"/>
          <c:tx>
            <c:v>As of June 2018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'Results v1'!$A$462:$C$473</c:f>
              <c:strCache>
                <c:ptCount val="12"/>
                <c:pt idx="0">
                  <c:v>&lt;10%</c:v>
                </c:pt>
                <c:pt idx="1">
                  <c:v>10%</c:v>
                </c:pt>
                <c:pt idx="2">
                  <c:v>20%</c:v>
                </c:pt>
                <c:pt idx="3">
                  <c:v>30%</c:v>
                </c:pt>
                <c:pt idx="4">
                  <c:v>40%</c:v>
                </c:pt>
                <c:pt idx="5">
                  <c:v>50%</c:v>
                </c:pt>
                <c:pt idx="6">
                  <c:v>60%</c:v>
                </c:pt>
                <c:pt idx="7">
                  <c:v>70%</c:v>
                </c:pt>
                <c:pt idx="8">
                  <c:v>80%</c:v>
                </c:pt>
                <c:pt idx="9">
                  <c:v>90%</c:v>
                </c:pt>
                <c:pt idx="10">
                  <c:v>100%</c:v>
                </c:pt>
                <c:pt idx="11">
                  <c:v>I don't know</c:v>
                </c:pt>
              </c:strCache>
            </c:strRef>
          </c:cat>
          <c:val>
            <c:numRef>
              <c:f>'Results v1'!$I$462:$I$473</c:f>
              <c:numCache>
                <c:formatCode>0%</c:formatCode>
                <c:ptCount val="12"/>
                <c:pt idx="0">
                  <c:v>0.125</c:v>
                </c:pt>
                <c:pt idx="1">
                  <c:v>0.125</c:v>
                </c:pt>
                <c:pt idx="2">
                  <c:v>0.2083333283662796</c:v>
                </c:pt>
                <c:pt idx="3">
                  <c:v>0.1666666716337204</c:v>
                </c:pt>
                <c:pt idx="4">
                  <c:v>0</c:v>
                </c:pt>
                <c:pt idx="5">
                  <c:v>4.1666667908430099E-2</c:v>
                </c:pt>
                <c:pt idx="6">
                  <c:v>8.3333335816860199E-2</c:v>
                </c:pt>
                <c:pt idx="7">
                  <c:v>0</c:v>
                </c:pt>
                <c:pt idx="8">
                  <c:v>4.1666667908430099E-2</c:v>
                </c:pt>
                <c:pt idx="9">
                  <c:v>0</c:v>
                </c:pt>
                <c:pt idx="10">
                  <c:v>0</c:v>
                </c:pt>
                <c:pt idx="11">
                  <c:v>0.2083333283662796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99136"/>
        <c:axId val="49100672"/>
      </c:barChart>
      <c:catAx>
        <c:axId val="4909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00672"/>
        <c:crosses val="autoZero"/>
        <c:auto val="1"/>
        <c:lblAlgn val="ctr"/>
        <c:lblOffset val="100"/>
        <c:noMultiLvlLbl val="0"/>
      </c:catAx>
      <c:valAx>
        <c:axId val="4910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WHOIS </a:t>
            </a:r>
            <a:r>
              <a:rPr lang="de-DE" dirty="0" err="1"/>
              <a:t>survey</a:t>
            </a:r>
            <a:r>
              <a:rPr lang="de-DE" dirty="0"/>
              <a:t> – </a:t>
            </a:r>
            <a:r>
              <a:rPr lang="de-DE" dirty="0" err="1"/>
              <a:t>frequency</a:t>
            </a:r>
            <a:r>
              <a:rPr lang="de-DE" dirty="0"/>
              <a:t> of </a:t>
            </a:r>
            <a:r>
              <a:rPr lang="de-DE" dirty="0" err="1"/>
              <a:t>use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CD203-1AA6-4708-89A9-6E942C143BDD}" type="datetime1">
              <a:rPr lang="en-IE" smtClean="0"/>
              <a:t>13/09/2018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graphicFrame>
        <p:nvGraphicFramePr>
          <p:cNvPr id="6" name="Diagramm 10"/>
          <p:cNvGraphicFramePr>
            <a:graphicFrameLocks noGrp="1"/>
          </p:cNvGraphicFramePr>
          <p:nvPr>
            <p:ph idx="1"/>
          </p:nvPr>
        </p:nvGraphicFramePr>
        <p:xfrm>
          <a:off x="457200" y="2276475"/>
          <a:ext cx="8229600" cy="363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58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WHOIS </a:t>
            </a:r>
            <a:r>
              <a:rPr lang="de-DE" sz="2800" dirty="0" err="1" smtClean="0"/>
              <a:t>survey</a:t>
            </a:r>
            <a:r>
              <a:rPr lang="de-DE" sz="2800" dirty="0"/>
              <a:t> </a:t>
            </a:r>
            <a:r>
              <a:rPr lang="de-DE" sz="2800" dirty="0" smtClean="0"/>
              <a:t>- </a:t>
            </a:r>
            <a:r>
              <a:rPr lang="de-DE" sz="2800" dirty="0" err="1" smtClean="0"/>
              <a:t>impact</a:t>
            </a:r>
            <a:r>
              <a:rPr lang="de-DE" sz="2800" dirty="0" smtClean="0"/>
              <a:t> of </a:t>
            </a:r>
            <a:r>
              <a:rPr lang="de-DE" sz="2800" dirty="0" err="1" smtClean="0"/>
              <a:t>unavailability</a:t>
            </a:r>
            <a:endParaRPr lang="en-GB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CD203-1AA6-4708-89A9-6E942C143BDD}" type="datetime1">
              <a:rPr lang="en-IE" smtClean="0"/>
              <a:t>13/09/2018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6" name="Diagramm 12"/>
          <p:cNvGraphicFramePr/>
          <p:nvPr>
            <p:extLst>
              <p:ext uri="{D42A27DB-BD31-4B8C-83A1-F6EECF244321}">
                <p14:modId xmlns:p14="http://schemas.microsoft.com/office/powerpoint/2010/main" val="1326159844"/>
              </p:ext>
            </p:extLst>
          </p:nvPr>
        </p:nvGraphicFramePr>
        <p:xfrm>
          <a:off x="323528" y="1988840"/>
          <a:ext cx="3888432" cy="327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16"/>
          <p:cNvGraphicFramePr/>
          <p:nvPr>
            <p:extLst>
              <p:ext uri="{D42A27DB-BD31-4B8C-83A1-F6EECF244321}">
                <p14:modId xmlns:p14="http://schemas.microsoft.com/office/powerpoint/2010/main" val="1213977936"/>
              </p:ext>
            </p:extLst>
          </p:nvPr>
        </p:nvGraphicFramePr>
        <p:xfrm>
          <a:off x="4427984" y="1988840"/>
          <a:ext cx="38701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338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WHOIS </a:t>
            </a:r>
            <a:r>
              <a:rPr lang="de-DE" dirty="0" err="1" smtClean="0"/>
              <a:t>survey</a:t>
            </a:r>
            <a:r>
              <a:rPr lang="de-DE" dirty="0" smtClean="0"/>
              <a:t> – </a:t>
            </a:r>
            <a:r>
              <a:rPr lang="de-DE" dirty="0" err="1" smtClean="0"/>
              <a:t>impact</a:t>
            </a:r>
            <a:r>
              <a:rPr lang="de-DE" dirty="0" smtClean="0"/>
              <a:t> of </a:t>
            </a:r>
            <a:r>
              <a:rPr lang="de-DE" dirty="0" err="1" smtClean="0"/>
              <a:t>change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CD203-1AA6-4708-89A9-6E942C143BDD}" type="datetime1">
              <a:rPr lang="en-IE" smtClean="0"/>
              <a:t>13/09/2018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6" name="Diagramm 15"/>
          <p:cNvGraphicFramePr/>
          <p:nvPr>
            <p:extLst>
              <p:ext uri="{D42A27DB-BD31-4B8C-83A1-F6EECF244321}">
                <p14:modId xmlns:p14="http://schemas.microsoft.com/office/powerpoint/2010/main" val="1466153445"/>
              </p:ext>
            </p:extLst>
          </p:nvPr>
        </p:nvGraphicFramePr>
        <p:xfrm>
          <a:off x="539552" y="1988840"/>
          <a:ext cx="38884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1003"/>
          <p:cNvGraphicFramePr/>
          <p:nvPr>
            <p:extLst>
              <p:ext uri="{D42A27DB-BD31-4B8C-83A1-F6EECF244321}">
                <p14:modId xmlns:p14="http://schemas.microsoft.com/office/powerpoint/2010/main" val="2702496546"/>
              </p:ext>
            </p:extLst>
          </p:nvPr>
        </p:nvGraphicFramePr>
        <p:xfrm>
          <a:off x="4635541" y="1988840"/>
          <a:ext cx="36004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1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WHOIS </a:t>
            </a:r>
            <a:r>
              <a:rPr lang="de-DE" dirty="0" err="1" smtClean="0"/>
              <a:t>survey</a:t>
            </a:r>
            <a:r>
              <a:rPr lang="de-DE" dirty="0" smtClean="0"/>
              <a:t> – </a:t>
            </a:r>
            <a:r>
              <a:rPr lang="de-DE" dirty="0" err="1" smtClean="0"/>
              <a:t>impact</a:t>
            </a:r>
            <a:r>
              <a:rPr lang="de-DE" dirty="0" smtClean="0"/>
              <a:t> of </a:t>
            </a:r>
            <a:r>
              <a:rPr lang="de-DE" dirty="0" err="1" smtClean="0"/>
              <a:t>change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CD203-1AA6-4708-89A9-6E942C143BDD}" type="datetime1">
              <a:rPr lang="en-IE" smtClean="0"/>
              <a:t>13/09/2018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344816" cy="353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582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103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WHOIS survey – frequency of use</vt:lpstr>
      <vt:lpstr>WHOIS survey - impact of unavailability</vt:lpstr>
      <vt:lpstr>WHOIS survey – impact of change</vt:lpstr>
      <vt:lpstr>WHOIS survey – impact of change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WHOIS survey – frequency of use</dc:title>
  <dc:creator>CBB</dc:creator>
  <cp:lastModifiedBy>CBB</cp:lastModifiedBy>
  <cp:revision>1</cp:revision>
  <dcterms:created xsi:type="dcterms:W3CDTF">2018-09-13T08:10:56Z</dcterms:created>
  <dcterms:modified xsi:type="dcterms:W3CDTF">2018-09-13T08:12:08Z</dcterms:modified>
</cp:coreProperties>
</file>