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539" r:id="rId2"/>
    <p:sldId id="322" r:id="rId3"/>
    <p:sldId id="541" r:id="rId4"/>
    <p:sldId id="333" r:id="rId5"/>
    <p:sldId id="693" r:id="rId6"/>
    <p:sldId id="744" r:id="rId7"/>
    <p:sldId id="544" r:id="rId8"/>
    <p:sldId id="743" r:id="rId9"/>
    <p:sldId id="776" r:id="rId10"/>
    <p:sldId id="543" r:id="rId11"/>
    <p:sldId id="714" r:id="rId12"/>
    <p:sldId id="713" r:id="rId13"/>
    <p:sldId id="545" r:id="rId14"/>
    <p:sldId id="747" r:id="rId15"/>
    <p:sldId id="748" r:id="rId16"/>
    <p:sldId id="749" r:id="rId17"/>
    <p:sldId id="750" r:id="rId18"/>
    <p:sldId id="751" r:id="rId19"/>
    <p:sldId id="777" r:id="rId20"/>
    <p:sldId id="753" r:id="rId21"/>
    <p:sldId id="268" r:id="rId22"/>
    <p:sldId id="265" r:id="rId23"/>
    <p:sldId id="266" r:id="rId24"/>
    <p:sldId id="267" r:id="rId25"/>
    <p:sldId id="389" r:id="rId26"/>
    <p:sldId id="754" r:id="rId27"/>
    <p:sldId id="542" r:id="rId28"/>
    <p:sldId id="756" r:id="rId29"/>
    <p:sldId id="757" r:id="rId30"/>
    <p:sldId id="764" r:id="rId31"/>
    <p:sldId id="765" r:id="rId32"/>
    <p:sldId id="766" r:id="rId33"/>
    <p:sldId id="767" r:id="rId34"/>
    <p:sldId id="768" r:id="rId35"/>
    <p:sldId id="769" r:id="rId36"/>
    <p:sldId id="770" r:id="rId37"/>
    <p:sldId id="771" r:id="rId38"/>
    <p:sldId id="772" r:id="rId39"/>
    <p:sldId id="773" r:id="rId40"/>
    <p:sldId id="774" r:id="rId41"/>
    <p:sldId id="775" r:id="rId42"/>
    <p:sldId id="745" r:id="rId43"/>
    <p:sldId id="712"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DEDE"/>
    <a:srgbClr val="002B49"/>
    <a:srgbClr val="9C240F"/>
    <a:srgbClr val="CB460F"/>
    <a:srgbClr val="FA5B36"/>
    <a:srgbClr val="0E4B91"/>
    <a:srgbClr val="18548A"/>
    <a:srgbClr val="15538C"/>
    <a:srgbClr val="0B2F4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94" autoAdjust="0"/>
    <p:restoredTop sz="86382" autoAdjust="0"/>
  </p:normalViewPr>
  <p:slideViewPr>
    <p:cSldViewPr snapToGrid="0" snapToObjects="1">
      <p:cViewPr varScale="1">
        <p:scale>
          <a:sx n="89" d="100"/>
          <a:sy n="89" d="100"/>
        </p:scale>
        <p:origin x="800" y="176"/>
      </p:cViewPr>
      <p:guideLst>
        <p:guide orient="horz" pos="1416"/>
        <p:guide pos="2880"/>
      </p:guideLst>
    </p:cSldViewPr>
  </p:slideViewPr>
  <p:outlineViewPr>
    <p:cViewPr>
      <p:scale>
        <a:sx n="33" d="100"/>
        <a:sy n="33" d="100"/>
      </p:scale>
      <p:origin x="0" y="-632"/>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cbauer\Documents\Work\RDS%20RT\Summary%20Data.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de-DE" sz="1600" dirty="0">
                <a:solidFill>
                  <a:schemeClr val="tx1"/>
                </a:solidFill>
                <a:latin typeface="Arial" panose="020B0604020202020204" pitchFamily="34" charset="0"/>
                <a:cs typeface="Arial" panose="020B0604020202020204" pitchFamily="34" charset="0"/>
              </a:rPr>
              <a:t>Prior </a:t>
            </a:r>
            <a:r>
              <a:rPr lang="de-DE" sz="1600" dirty="0" err="1">
                <a:solidFill>
                  <a:schemeClr val="tx1"/>
                </a:solidFill>
                <a:latin typeface="Arial" panose="020B0604020202020204" pitchFamily="34" charset="0"/>
                <a:cs typeface="Arial" panose="020B0604020202020204" pitchFamily="34" charset="0"/>
              </a:rPr>
              <a:t>to</a:t>
            </a:r>
            <a:r>
              <a:rPr lang="de-DE" sz="1600" dirty="0">
                <a:solidFill>
                  <a:schemeClr val="tx1"/>
                </a:solidFill>
                <a:latin typeface="Arial" panose="020B0604020202020204" pitchFamily="34" charset="0"/>
                <a:cs typeface="Arial" panose="020B0604020202020204" pitchFamily="34" charset="0"/>
              </a:rPr>
              <a:t> May 2018, </a:t>
            </a:r>
            <a:r>
              <a:rPr lang="de-DE" sz="1600" dirty="0" err="1">
                <a:solidFill>
                  <a:schemeClr val="tx1"/>
                </a:solidFill>
                <a:latin typeface="Arial" panose="020B0604020202020204" pitchFamily="34" charset="0"/>
                <a:cs typeface="Arial" panose="020B0604020202020204" pitchFamily="34" charset="0"/>
              </a:rPr>
              <a:t>how</a:t>
            </a:r>
            <a:r>
              <a:rPr lang="de-DE" sz="1600" dirty="0">
                <a:solidFill>
                  <a:schemeClr val="tx1"/>
                </a:solidFill>
                <a:latin typeface="Arial" panose="020B0604020202020204" pitchFamily="34" charset="0"/>
                <a:cs typeface="Arial" panose="020B0604020202020204" pitchFamily="34" charset="0"/>
              </a:rPr>
              <a:t> </a:t>
            </a:r>
            <a:r>
              <a:rPr lang="de-DE" sz="1600" dirty="0" err="1">
                <a:solidFill>
                  <a:schemeClr val="tx1"/>
                </a:solidFill>
                <a:latin typeface="Arial" panose="020B0604020202020204" pitchFamily="34" charset="0"/>
                <a:cs typeface="Arial" panose="020B0604020202020204" pitchFamily="34" charset="0"/>
              </a:rPr>
              <a:t>many</a:t>
            </a:r>
            <a:r>
              <a:rPr lang="de-DE" sz="1600" dirty="0">
                <a:solidFill>
                  <a:schemeClr val="tx1"/>
                </a:solidFill>
                <a:latin typeface="Arial" panose="020B0604020202020204" pitchFamily="34" charset="0"/>
                <a:cs typeface="Arial" panose="020B0604020202020204" pitchFamily="34" charset="0"/>
              </a:rPr>
              <a:t> </a:t>
            </a:r>
            <a:r>
              <a:rPr lang="de-DE" sz="1600" dirty="0" err="1">
                <a:solidFill>
                  <a:schemeClr val="tx1"/>
                </a:solidFill>
                <a:latin typeface="Arial" panose="020B0604020202020204" pitchFamily="34" charset="0"/>
                <a:cs typeface="Arial" panose="020B0604020202020204" pitchFamily="34" charset="0"/>
              </a:rPr>
              <a:t>lookups</a:t>
            </a:r>
            <a:r>
              <a:rPr lang="de-DE" sz="1600" dirty="0">
                <a:solidFill>
                  <a:schemeClr val="tx1"/>
                </a:solidFill>
                <a:latin typeface="Arial" panose="020B0604020202020204" pitchFamily="34" charset="0"/>
                <a:cs typeface="Arial" panose="020B0604020202020204" pitchFamily="34" charset="0"/>
              </a:rPr>
              <a:t> </a:t>
            </a:r>
            <a:r>
              <a:rPr lang="de-DE" sz="1600" dirty="0" err="1">
                <a:solidFill>
                  <a:schemeClr val="tx1"/>
                </a:solidFill>
                <a:latin typeface="Arial" panose="020B0604020202020204" pitchFamily="34" charset="0"/>
                <a:cs typeface="Arial" panose="020B0604020202020204" pitchFamily="34" charset="0"/>
              </a:rPr>
              <a:t>did</a:t>
            </a:r>
            <a:r>
              <a:rPr lang="de-DE" sz="1600" dirty="0">
                <a:solidFill>
                  <a:schemeClr val="tx1"/>
                </a:solidFill>
                <a:latin typeface="Arial" panose="020B0604020202020204" pitchFamily="34" charset="0"/>
                <a:cs typeface="Arial" panose="020B0604020202020204" pitchFamily="34" charset="0"/>
              </a:rPr>
              <a:t> </a:t>
            </a:r>
            <a:r>
              <a:rPr lang="de-DE" sz="1600" dirty="0" err="1">
                <a:solidFill>
                  <a:schemeClr val="tx1"/>
                </a:solidFill>
                <a:latin typeface="Arial" panose="020B0604020202020204" pitchFamily="34" charset="0"/>
                <a:cs typeface="Arial" panose="020B0604020202020204" pitchFamily="34" charset="0"/>
              </a:rPr>
              <a:t>your</a:t>
            </a:r>
            <a:r>
              <a:rPr lang="de-DE" sz="1600" dirty="0">
                <a:solidFill>
                  <a:schemeClr val="tx1"/>
                </a:solidFill>
                <a:latin typeface="Arial" panose="020B0604020202020204" pitchFamily="34" charset="0"/>
                <a:cs typeface="Arial" panose="020B0604020202020204" pitchFamily="34" charset="0"/>
              </a:rPr>
              <a:t> </a:t>
            </a:r>
            <a:r>
              <a:rPr lang="de-DE" sz="1600" dirty="0" err="1">
                <a:solidFill>
                  <a:schemeClr val="tx1"/>
                </a:solidFill>
                <a:latin typeface="Arial" panose="020B0604020202020204" pitchFamily="34" charset="0"/>
                <a:cs typeface="Arial" panose="020B0604020202020204" pitchFamily="34" charset="0"/>
              </a:rPr>
              <a:t>unit</a:t>
            </a:r>
            <a:r>
              <a:rPr lang="de-DE" sz="1600" dirty="0">
                <a:solidFill>
                  <a:schemeClr val="tx1"/>
                </a:solidFill>
                <a:latin typeface="Arial" panose="020B0604020202020204" pitchFamily="34" charset="0"/>
                <a:cs typeface="Arial" panose="020B0604020202020204" pitchFamily="34" charset="0"/>
              </a:rPr>
              <a:t> </a:t>
            </a:r>
            <a:r>
              <a:rPr lang="de-DE" sz="1600" dirty="0" err="1">
                <a:solidFill>
                  <a:schemeClr val="tx1"/>
                </a:solidFill>
                <a:latin typeface="Arial" panose="020B0604020202020204" pitchFamily="34" charset="0"/>
                <a:cs typeface="Arial" panose="020B0604020202020204" pitchFamily="34" charset="0"/>
              </a:rPr>
              <a:t>or</a:t>
            </a:r>
            <a:r>
              <a:rPr lang="de-DE" sz="1600" dirty="0">
                <a:solidFill>
                  <a:schemeClr val="tx1"/>
                </a:solidFill>
                <a:latin typeface="Arial" panose="020B0604020202020204" pitchFamily="34" charset="0"/>
                <a:cs typeface="Arial" panose="020B0604020202020204" pitchFamily="34" charset="0"/>
              </a:rPr>
              <a:t> </a:t>
            </a:r>
            <a:r>
              <a:rPr lang="de-DE" sz="1600" dirty="0" err="1">
                <a:solidFill>
                  <a:schemeClr val="tx1"/>
                </a:solidFill>
                <a:latin typeface="Arial" panose="020B0604020202020204" pitchFamily="34" charset="0"/>
                <a:cs typeface="Arial" panose="020B0604020202020204" pitchFamily="34" charset="0"/>
              </a:rPr>
              <a:t>other</a:t>
            </a:r>
            <a:r>
              <a:rPr lang="de-DE" sz="1600" dirty="0">
                <a:solidFill>
                  <a:schemeClr val="tx1"/>
                </a:solidFill>
                <a:latin typeface="Arial" panose="020B0604020202020204" pitchFamily="34" charset="0"/>
                <a:cs typeface="Arial" panose="020B0604020202020204" pitchFamily="34" charset="0"/>
              </a:rPr>
              <a:t> </a:t>
            </a:r>
            <a:r>
              <a:rPr lang="de-DE" sz="1600" dirty="0" err="1">
                <a:solidFill>
                  <a:schemeClr val="tx1"/>
                </a:solidFill>
                <a:latin typeface="Arial" panose="020B0604020202020204" pitchFamily="34" charset="0"/>
                <a:cs typeface="Arial" panose="020B0604020202020204" pitchFamily="34" charset="0"/>
              </a:rPr>
              <a:t>units</a:t>
            </a:r>
            <a:r>
              <a:rPr lang="de-DE" sz="1600" dirty="0">
                <a:solidFill>
                  <a:schemeClr val="tx1"/>
                </a:solidFill>
                <a:latin typeface="Arial" panose="020B0604020202020204" pitchFamily="34" charset="0"/>
                <a:cs typeface="Arial" panose="020B0604020202020204" pitchFamily="34" charset="0"/>
              </a:rPr>
              <a:t> </a:t>
            </a:r>
            <a:r>
              <a:rPr lang="de-DE" sz="1600" dirty="0" err="1">
                <a:solidFill>
                  <a:schemeClr val="tx1"/>
                </a:solidFill>
                <a:latin typeface="Arial" panose="020B0604020202020204" pitchFamily="34" charset="0"/>
                <a:cs typeface="Arial" panose="020B0604020202020204" pitchFamily="34" charset="0"/>
              </a:rPr>
              <a:t>or</a:t>
            </a:r>
            <a:r>
              <a:rPr lang="de-DE" sz="1600" dirty="0">
                <a:solidFill>
                  <a:schemeClr val="tx1"/>
                </a:solidFill>
                <a:latin typeface="Arial" panose="020B0604020202020204" pitchFamily="34" charset="0"/>
                <a:cs typeface="Arial" panose="020B0604020202020204" pitchFamily="34" charset="0"/>
              </a:rPr>
              <a:t> </a:t>
            </a:r>
            <a:r>
              <a:rPr lang="de-DE" sz="1600" dirty="0" err="1">
                <a:solidFill>
                  <a:schemeClr val="tx1"/>
                </a:solidFill>
                <a:latin typeface="Arial" panose="020B0604020202020204" pitchFamily="34" charset="0"/>
                <a:cs typeface="Arial" panose="020B0604020202020204" pitchFamily="34" charset="0"/>
              </a:rPr>
              <a:t>agencies</a:t>
            </a:r>
            <a:r>
              <a:rPr lang="de-DE" sz="1600" dirty="0">
                <a:solidFill>
                  <a:schemeClr val="tx1"/>
                </a:solidFill>
                <a:latin typeface="Arial" panose="020B0604020202020204" pitchFamily="34" charset="0"/>
                <a:cs typeface="Arial" panose="020B0604020202020204" pitchFamily="34" charset="0"/>
              </a:rPr>
              <a:t> in </a:t>
            </a:r>
            <a:r>
              <a:rPr lang="de-DE" sz="1600" dirty="0" err="1">
                <a:solidFill>
                  <a:schemeClr val="tx1"/>
                </a:solidFill>
                <a:latin typeface="Arial" panose="020B0604020202020204" pitchFamily="34" charset="0"/>
                <a:cs typeface="Arial" panose="020B0604020202020204" pitchFamily="34" charset="0"/>
              </a:rPr>
              <a:t>your</a:t>
            </a:r>
            <a:r>
              <a:rPr lang="de-DE" sz="1600" dirty="0">
                <a:solidFill>
                  <a:schemeClr val="tx1"/>
                </a:solidFill>
                <a:latin typeface="Arial" panose="020B0604020202020204" pitchFamily="34" charset="0"/>
                <a:cs typeface="Arial" panose="020B0604020202020204" pitchFamily="34" charset="0"/>
              </a:rPr>
              <a:t> </a:t>
            </a:r>
            <a:r>
              <a:rPr lang="de-DE" sz="1600" dirty="0" err="1">
                <a:solidFill>
                  <a:schemeClr val="tx1"/>
                </a:solidFill>
                <a:latin typeface="Arial" panose="020B0604020202020204" pitchFamily="34" charset="0"/>
                <a:cs typeface="Arial" panose="020B0604020202020204" pitchFamily="34" charset="0"/>
              </a:rPr>
              <a:t>jurisdiction</a:t>
            </a:r>
            <a:r>
              <a:rPr lang="de-DE" sz="1600" dirty="0">
                <a:solidFill>
                  <a:schemeClr val="tx1"/>
                </a:solidFill>
                <a:latin typeface="Arial" panose="020B0604020202020204" pitchFamily="34" charset="0"/>
                <a:cs typeface="Arial" panose="020B0604020202020204" pitchFamily="34" charset="0"/>
              </a:rPr>
              <a:t> </a:t>
            </a:r>
            <a:r>
              <a:rPr lang="de-DE" sz="1600" dirty="0" err="1">
                <a:solidFill>
                  <a:schemeClr val="tx1"/>
                </a:solidFill>
                <a:latin typeface="Arial" panose="020B0604020202020204" pitchFamily="34" charset="0"/>
                <a:cs typeface="Arial" panose="020B0604020202020204" pitchFamily="34" charset="0"/>
              </a:rPr>
              <a:t>whose</a:t>
            </a:r>
            <a:r>
              <a:rPr lang="de-DE" sz="1600" dirty="0">
                <a:solidFill>
                  <a:schemeClr val="tx1"/>
                </a:solidFill>
                <a:latin typeface="Arial" panose="020B0604020202020204" pitchFamily="34" charset="0"/>
                <a:cs typeface="Arial" panose="020B0604020202020204" pitchFamily="34" charset="0"/>
              </a:rPr>
              <a:t> </a:t>
            </a:r>
            <a:r>
              <a:rPr lang="de-DE" sz="1600" dirty="0" err="1">
                <a:solidFill>
                  <a:schemeClr val="tx1"/>
                </a:solidFill>
                <a:latin typeface="Arial" panose="020B0604020202020204" pitchFamily="34" charset="0"/>
                <a:cs typeface="Arial" panose="020B0604020202020204" pitchFamily="34" charset="0"/>
              </a:rPr>
              <a:t>use</a:t>
            </a:r>
            <a:r>
              <a:rPr lang="de-DE" sz="1600" dirty="0">
                <a:solidFill>
                  <a:schemeClr val="tx1"/>
                </a:solidFill>
                <a:latin typeface="Arial" panose="020B0604020202020204" pitchFamily="34" charset="0"/>
                <a:cs typeface="Arial" panose="020B0604020202020204" pitchFamily="34" charset="0"/>
              </a:rPr>
              <a:t> </a:t>
            </a:r>
            <a:r>
              <a:rPr lang="de-DE" sz="1600" dirty="0" err="1">
                <a:solidFill>
                  <a:schemeClr val="tx1"/>
                </a:solidFill>
                <a:latin typeface="Arial" panose="020B0604020202020204" pitchFamily="34" charset="0"/>
                <a:cs typeface="Arial" panose="020B0604020202020204" pitchFamily="34" charset="0"/>
              </a:rPr>
              <a:t>you</a:t>
            </a:r>
            <a:r>
              <a:rPr lang="de-DE" sz="1600" dirty="0">
                <a:solidFill>
                  <a:schemeClr val="tx1"/>
                </a:solidFill>
                <a:latin typeface="Arial" panose="020B0604020202020204" pitchFamily="34" charset="0"/>
                <a:cs typeface="Arial" panose="020B0604020202020204" pitchFamily="34" charset="0"/>
              </a:rPr>
              <a:t> </a:t>
            </a:r>
            <a:r>
              <a:rPr lang="de-DE" sz="1600" dirty="0" err="1">
                <a:solidFill>
                  <a:schemeClr val="tx1"/>
                </a:solidFill>
                <a:latin typeface="Arial" panose="020B0604020202020204" pitchFamily="34" charset="0"/>
                <a:cs typeface="Arial" panose="020B0604020202020204" pitchFamily="34" charset="0"/>
              </a:rPr>
              <a:t>are</a:t>
            </a:r>
            <a:r>
              <a:rPr lang="de-DE" sz="1600" dirty="0">
                <a:solidFill>
                  <a:schemeClr val="tx1"/>
                </a:solidFill>
                <a:latin typeface="Arial" panose="020B0604020202020204" pitchFamily="34" charset="0"/>
                <a:cs typeface="Arial" panose="020B0604020202020204" pitchFamily="34" charset="0"/>
              </a:rPr>
              <a:t> </a:t>
            </a:r>
            <a:r>
              <a:rPr lang="de-DE" sz="1600" dirty="0" err="1">
                <a:solidFill>
                  <a:schemeClr val="tx1"/>
                </a:solidFill>
                <a:latin typeface="Arial" panose="020B0604020202020204" pitchFamily="34" charset="0"/>
                <a:cs typeface="Arial" panose="020B0604020202020204" pitchFamily="34" charset="0"/>
              </a:rPr>
              <a:t>aware</a:t>
            </a:r>
            <a:r>
              <a:rPr lang="de-DE" sz="1600" dirty="0">
                <a:solidFill>
                  <a:schemeClr val="tx1"/>
                </a:solidFill>
                <a:latin typeface="Arial" panose="020B0604020202020204" pitchFamily="34" charset="0"/>
                <a:cs typeface="Arial" panose="020B0604020202020204" pitchFamily="34" charset="0"/>
              </a:rPr>
              <a:t> </a:t>
            </a:r>
            <a:r>
              <a:rPr lang="de-DE" sz="1600" dirty="0" err="1">
                <a:solidFill>
                  <a:schemeClr val="tx1"/>
                </a:solidFill>
                <a:latin typeface="Arial" panose="020B0604020202020204" pitchFamily="34" charset="0"/>
                <a:cs typeface="Arial" panose="020B0604020202020204" pitchFamily="34" charset="0"/>
              </a:rPr>
              <a:t>of</a:t>
            </a:r>
            <a:r>
              <a:rPr lang="de-DE" sz="1600" dirty="0">
                <a:solidFill>
                  <a:schemeClr val="tx1"/>
                </a:solidFill>
                <a:latin typeface="Arial" panose="020B0604020202020204" pitchFamily="34" charset="0"/>
                <a:cs typeface="Arial" panose="020B0604020202020204" pitchFamily="34" charset="0"/>
              </a:rPr>
              <a:t> </a:t>
            </a:r>
            <a:r>
              <a:rPr lang="de-DE" sz="1600" dirty="0" err="1">
                <a:solidFill>
                  <a:schemeClr val="tx1"/>
                </a:solidFill>
                <a:latin typeface="Arial" panose="020B0604020202020204" pitchFamily="34" charset="0"/>
                <a:cs typeface="Arial" panose="020B0604020202020204" pitchFamily="34" charset="0"/>
              </a:rPr>
              <a:t>make</a:t>
            </a:r>
            <a:r>
              <a:rPr lang="de-DE" sz="1600" dirty="0">
                <a:solidFill>
                  <a:schemeClr val="tx1"/>
                </a:solidFill>
                <a:latin typeface="Arial" panose="020B0604020202020204" pitchFamily="34" charset="0"/>
                <a:cs typeface="Arial" panose="020B0604020202020204" pitchFamily="34" charset="0"/>
              </a:rPr>
              <a:t>?</a:t>
            </a:r>
          </a:p>
        </c:rich>
      </c:tx>
      <c:overlay val="0"/>
      <c:spPr>
        <a:noFill/>
        <a:ln>
          <a:noFill/>
        </a:ln>
        <a:effectLst/>
      </c:spPr>
    </c:title>
    <c:autoTitleDeleted val="0"/>
    <c:plotArea>
      <c:layout/>
      <c:barChart>
        <c:barDir val="col"/>
        <c:grouping val="clustered"/>
        <c:varyColors val="0"/>
        <c:ser>
          <c:idx val="0"/>
          <c:order val="0"/>
          <c:spPr>
            <a:solidFill>
              <a:srgbClr val="FFC000"/>
            </a:solidFill>
            <a:ln>
              <a:noFill/>
            </a:ln>
            <a:effectLst/>
          </c:spPr>
          <c:invertIfNegative val="0"/>
          <c:cat>
            <c:strRef>
              <c:f>'Results v1'!$A$357:$C$362</c:f>
              <c:strCache>
                <c:ptCount val="6"/>
                <c:pt idx="0">
                  <c:v>&lt;10</c:v>
                </c:pt>
                <c:pt idx="1">
                  <c:v>between 10 and 100</c:v>
                </c:pt>
                <c:pt idx="2">
                  <c:v>between 100 and 1000</c:v>
                </c:pt>
                <c:pt idx="3">
                  <c:v>between 1000 and 10000</c:v>
                </c:pt>
                <c:pt idx="4">
                  <c:v> &gt;10000</c:v>
                </c:pt>
                <c:pt idx="5">
                  <c:v>I don't know</c:v>
                </c:pt>
              </c:strCache>
            </c:strRef>
          </c:cat>
          <c:val>
            <c:numRef>
              <c:f>'Results v1'!$G$357:$G$362</c:f>
              <c:numCache>
                <c:formatCode>0</c:formatCode>
                <c:ptCount val="6"/>
                <c:pt idx="0">
                  <c:v>1</c:v>
                </c:pt>
                <c:pt idx="1">
                  <c:v>7</c:v>
                </c:pt>
                <c:pt idx="2">
                  <c:v>15</c:v>
                </c:pt>
                <c:pt idx="3">
                  <c:v>12</c:v>
                </c:pt>
                <c:pt idx="4">
                  <c:v>7</c:v>
                </c:pt>
                <c:pt idx="5">
                  <c:v>13</c:v>
                </c:pt>
              </c:numCache>
            </c:numRef>
          </c:val>
          <c:extLst>
            <c:ext xmlns:c16="http://schemas.microsoft.com/office/drawing/2014/chart" uri="{C3380CC4-5D6E-409C-BE32-E72D297353CC}">
              <c16:uniqueId val="{00000000-2938-C045-A429-02A3B2B80DB7}"/>
            </c:ext>
          </c:extLst>
        </c:ser>
        <c:dLbls>
          <c:showLegendKey val="0"/>
          <c:showVal val="0"/>
          <c:showCatName val="0"/>
          <c:showSerName val="0"/>
          <c:showPercent val="0"/>
          <c:showBubbleSize val="0"/>
        </c:dLbls>
        <c:gapWidth val="219"/>
        <c:overlap val="-27"/>
        <c:axId val="92939776"/>
        <c:axId val="92941312"/>
      </c:barChart>
      <c:catAx>
        <c:axId val="9293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92941312"/>
        <c:crosses val="autoZero"/>
        <c:auto val="1"/>
        <c:lblAlgn val="ctr"/>
        <c:lblOffset val="100"/>
        <c:noMultiLvlLbl val="0"/>
      </c:catAx>
      <c:valAx>
        <c:axId val="92941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92939776"/>
        <c:crosses val="autoZero"/>
        <c:crossBetween val="between"/>
      </c:valAx>
      <c:spPr>
        <a:solidFill>
          <a:schemeClr val="bg1"/>
        </a:solidFill>
        <a:ln>
          <a:solidFill>
            <a:schemeClr val="accent1"/>
          </a:solid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chemeClr val="tx1"/>
                </a:solidFill>
                <a:latin typeface="+mn-lt"/>
              </a:defRPr>
            </a:pPr>
            <a:r>
              <a:rPr lang="de-DE" sz="1400" b="0" i="0" u="none" strike="noStrike" kern="1200" cap="none" spc="0" baseline="0" dirty="0">
                <a:solidFill>
                  <a:schemeClr val="tx1"/>
                </a:solidFill>
                <a:uFillTx/>
                <a:latin typeface="+mn-lt"/>
              </a:rPr>
              <a:t>Are </a:t>
            </a:r>
            <a:r>
              <a:rPr lang="de-DE" sz="1400" b="0" i="0" u="none" strike="noStrike" kern="1200" cap="none" spc="0" baseline="0" dirty="0" err="1">
                <a:solidFill>
                  <a:schemeClr val="tx1"/>
                </a:solidFill>
                <a:uFillTx/>
                <a:latin typeface="+mn-lt"/>
              </a:rPr>
              <a:t>there</a:t>
            </a:r>
            <a:r>
              <a:rPr lang="de-DE" sz="1400" b="0" i="0" u="none" strike="noStrike" kern="1200" cap="none" spc="0" baseline="0" dirty="0">
                <a:solidFill>
                  <a:schemeClr val="tx1"/>
                </a:solidFill>
                <a:uFillTx/>
                <a:latin typeface="+mn-lt"/>
              </a:rPr>
              <a:t> alternative </a:t>
            </a:r>
            <a:r>
              <a:rPr lang="de-DE" sz="1400" b="0" i="0" u="none" strike="noStrike" kern="1200" cap="none" spc="0" baseline="0" dirty="0" err="1">
                <a:solidFill>
                  <a:schemeClr val="tx1"/>
                </a:solidFill>
                <a:uFillTx/>
                <a:latin typeface="+mn-lt"/>
              </a:rPr>
              <a:t>data</a:t>
            </a:r>
            <a:r>
              <a:rPr lang="de-DE" sz="1400" b="0" i="0" u="none" strike="noStrike" kern="1200" cap="none" spc="0" baseline="0" dirty="0">
                <a:solidFill>
                  <a:schemeClr val="tx1"/>
                </a:solidFill>
                <a:uFillTx/>
                <a:latin typeface="+mn-lt"/>
              </a:rPr>
              <a:t> </a:t>
            </a:r>
            <a:r>
              <a:rPr lang="de-DE" sz="1400" b="0" i="0" u="none" strike="noStrike" kern="1200" cap="none" spc="0" baseline="0" dirty="0" err="1">
                <a:solidFill>
                  <a:schemeClr val="tx1"/>
                </a:solidFill>
                <a:uFillTx/>
                <a:latin typeface="+mn-lt"/>
              </a:rPr>
              <a:t>sources</a:t>
            </a:r>
            <a:r>
              <a:rPr lang="de-DE" sz="1400" b="0" i="0" u="none" strike="noStrike" kern="1200" cap="none" spc="0" baseline="0" dirty="0">
                <a:solidFill>
                  <a:schemeClr val="tx1"/>
                </a:solidFill>
                <a:uFillTx/>
                <a:latin typeface="+mn-lt"/>
              </a:rPr>
              <a:t> </a:t>
            </a:r>
            <a:r>
              <a:rPr lang="de-DE" sz="1400" b="0" i="0" u="none" strike="noStrike" kern="1200" cap="none" spc="0" baseline="0" dirty="0" err="1">
                <a:solidFill>
                  <a:schemeClr val="tx1"/>
                </a:solidFill>
                <a:uFillTx/>
                <a:latin typeface="+mn-lt"/>
              </a:rPr>
              <a:t>that</a:t>
            </a:r>
            <a:r>
              <a:rPr lang="de-DE" sz="1400" b="0" i="0" u="none" strike="noStrike" kern="1200" cap="none" spc="0" baseline="0" dirty="0">
                <a:solidFill>
                  <a:schemeClr val="tx1"/>
                </a:solidFill>
                <a:uFillTx/>
                <a:latin typeface="+mn-lt"/>
              </a:rPr>
              <a:t> </a:t>
            </a:r>
            <a:r>
              <a:rPr lang="de-DE" sz="1400" b="0" i="0" u="none" strike="noStrike" kern="1200" cap="none" spc="0" baseline="0" dirty="0" err="1">
                <a:solidFill>
                  <a:schemeClr val="tx1"/>
                </a:solidFill>
                <a:uFillTx/>
                <a:latin typeface="+mn-lt"/>
              </a:rPr>
              <a:t>you</a:t>
            </a:r>
            <a:r>
              <a:rPr lang="de-DE" sz="1400" b="0" i="0" u="none" strike="noStrike" kern="1200" cap="none" spc="0" baseline="0" dirty="0">
                <a:solidFill>
                  <a:schemeClr val="tx1"/>
                </a:solidFill>
                <a:uFillTx/>
                <a:latin typeface="+mn-lt"/>
              </a:rPr>
              <a:t> </a:t>
            </a:r>
            <a:r>
              <a:rPr lang="de-DE" sz="1400" b="0" i="0" u="none" strike="noStrike" kern="1200" cap="none" spc="0" baseline="0" dirty="0" err="1">
                <a:solidFill>
                  <a:schemeClr val="tx1"/>
                </a:solidFill>
                <a:uFillTx/>
                <a:latin typeface="+mn-lt"/>
              </a:rPr>
              <a:t>could</a:t>
            </a:r>
            <a:r>
              <a:rPr lang="de-DE" sz="1400" b="0" i="0" u="none" strike="noStrike" kern="1200" cap="none" spc="0" baseline="0" dirty="0">
                <a:solidFill>
                  <a:schemeClr val="tx1"/>
                </a:solidFill>
                <a:uFillTx/>
                <a:latin typeface="+mn-lt"/>
              </a:rPr>
              <a:t> </a:t>
            </a:r>
            <a:r>
              <a:rPr lang="de-DE" sz="1400" b="0" i="0" u="none" strike="noStrike" kern="1200" cap="none" spc="0" baseline="0" dirty="0" err="1">
                <a:solidFill>
                  <a:schemeClr val="tx1"/>
                </a:solidFill>
                <a:uFillTx/>
                <a:latin typeface="+mn-lt"/>
              </a:rPr>
              <a:t>use</a:t>
            </a:r>
            <a:r>
              <a:rPr lang="de-DE" sz="1400" b="0" i="0" u="none" strike="noStrike" kern="1200" cap="none" spc="0" baseline="0" dirty="0">
                <a:solidFill>
                  <a:schemeClr val="tx1"/>
                </a:solidFill>
                <a:uFillTx/>
                <a:latin typeface="+mn-lt"/>
              </a:rPr>
              <a:t> </a:t>
            </a:r>
            <a:r>
              <a:rPr lang="de-DE" sz="1400" b="0" i="0" u="none" strike="noStrike" kern="1200" cap="none" spc="0" baseline="0" dirty="0" err="1">
                <a:solidFill>
                  <a:schemeClr val="tx1"/>
                </a:solidFill>
                <a:uFillTx/>
                <a:latin typeface="+mn-lt"/>
              </a:rPr>
              <a:t>or</a:t>
            </a:r>
            <a:r>
              <a:rPr lang="de-DE" sz="1400" b="0" i="0" u="none" strike="noStrike" kern="1200" cap="none" spc="0" baseline="0" dirty="0">
                <a:solidFill>
                  <a:schemeClr val="tx1"/>
                </a:solidFill>
                <a:uFillTx/>
                <a:latin typeface="+mn-lt"/>
              </a:rPr>
              <a:t> </a:t>
            </a:r>
            <a:r>
              <a:rPr lang="de-DE" sz="1400" b="0" i="0" u="none" strike="noStrike" kern="1200" cap="none" spc="0" baseline="0" dirty="0" err="1">
                <a:solidFill>
                  <a:schemeClr val="tx1"/>
                </a:solidFill>
                <a:uFillTx/>
                <a:latin typeface="+mn-lt"/>
              </a:rPr>
              <a:t>already</a:t>
            </a:r>
            <a:r>
              <a:rPr lang="de-DE" sz="1400" b="0" i="0" u="none" strike="noStrike" kern="1200" cap="none" spc="0" baseline="0" dirty="0">
                <a:solidFill>
                  <a:schemeClr val="tx1"/>
                </a:solidFill>
                <a:uFillTx/>
                <a:latin typeface="+mn-lt"/>
              </a:rPr>
              <a:t> </a:t>
            </a:r>
            <a:r>
              <a:rPr lang="de-DE" sz="1400" b="0" i="0" u="none" strike="noStrike" kern="1200" cap="none" spc="0" baseline="0" dirty="0" err="1">
                <a:solidFill>
                  <a:schemeClr val="tx1"/>
                </a:solidFill>
                <a:uFillTx/>
                <a:latin typeface="+mn-lt"/>
              </a:rPr>
              <a:t>use</a:t>
            </a:r>
            <a:r>
              <a:rPr lang="de-DE" sz="1400" b="0" i="0" u="none" strike="noStrike" kern="1200" cap="none" spc="0" baseline="0" dirty="0">
                <a:solidFill>
                  <a:schemeClr val="tx1"/>
                </a:solidFill>
                <a:uFillTx/>
                <a:latin typeface="+mn-lt"/>
              </a:rPr>
              <a:t> </a:t>
            </a:r>
            <a:r>
              <a:rPr lang="de-DE" sz="1400" b="0" i="0" u="none" strike="noStrike" kern="1200" cap="none" spc="0" baseline="0" dirty="0" err="1">
                <a:solidFill>
                  <a:schemeClr val="tx1"/>
                </a:solidFill>
                <a:uFillTx/>
                <a:latin typeface="+mn-lt"/>
              </a:rPr>
              <a:t>to</a:t>
            </a:r>
            <a:r>
              <a:rPr lang="de-DE" sz="1400" b="0" i="0" u="none" strike="noStrike" kern="1200" cap="none" spc="0" baseline="0" dirty="0">
                <a:solidFill>
                  <a:schemeClr val="tx1"/>
                </a:solidFill>
                <a:uFillTx/>
                <a:latin typeface="+mn-lt"/>
              </a:rPr>
              <a:t> </a:t>
            </a:r>
            <a:r>
              <a:rPr lang="de-DE" sz="1400" b="0" i="0" u="none" strike="noStrike" kern="1200" cap="none" spc="0" baseline="0" dirty="0" err="1">
                <a:solidFill>
                  <a:schemeClr val="tx1"/>
                </a:solidFill>
                <a:uFillTx/>
                <a:latin typeface="+mn-lt"/>
              </a:rPr>
              <a:t>fulfill</a:t>
            </a:r>
            <a:r>
              <a:rPr lang="de-DE" sz="1400" b="0" i="0" u="none" strike="noStrike" kern="1200" cap="none" spc="0" baseline="0" dirty="0">
                <a:solidFill>
                  <a:schemeClr val="tx1"/>
                </a:solidFill>
                <a:uFillTx/>
                <a:latin typeface="+mn-lt"/>
              </a:rPr>
              <a:t> </a:t>
            </a:r>
            <a:r>
              <a:rPr lang="de-DE" sz="1400" b="0" i="0" u="none" strike="noStrike" kern="1200" cap="none" spc="0" baseline="0" dirty="0" err="1">
                <a:solidFill>
                  <a:schemeClr val="tx1"/>
                </a:solidFill>
                <a:uFillTx/>
                <a:latin typeface="+mn-lt"/>
              </a:rPr>
              <a:t>the</a:t>
            </a:r>
            <a:r>
              <a:rPr lang="de-DE" sz="1400" b="0" i="0" u="none" strike="noStrike" kern="1200" cap="none" spc="0" baseline="0" dirty="0">
                <a:solidFill>
                  <a:schemeClr val="tx1"/>
                </a:solidFill>
                <a:uFillTx/>
                <a:latin typeface="+mn-lt"/>
              </a:rPr>
              <a:t> same investigative </a:t>
            </a:r>
            <a:r>
              <a:rPr lang="de-DE" sz="1400" b="0" i="0" u="none" strike="noStrike" kern="1200" cap="none" spc="0" baseline="0" dirty="0" err="1">
                <a:solidFill>
                  <a:schemeClr val="tx1"/>
                </a:solidFill>
                <a:uFillTx/>
                <a:latin typeface="+mn-lt"/>
              </a:rPr>
              <a:t>needs</a:t>
            </a:r>
            <a:r>
              <a:rPr lang="de-DE" sz="1400" b="0" i="0" u="none" strike="noStrike" kern="1200" cap="none" spc="0" baseline="0" dirty="0">
                <a:solidFill>
                  <a:schemeClr val="tx1"/>
                </a:solidFill>
                <a:uFillTx/>
                <a:latin typeface="+mn-lt"/>
              </a:rPr>
              <a:t>?  </a:t>
            </a:r>
          </a:p>
        </c:rich>
      </c:tx>
      <c:overlay val="0"/>
      <c:spPr>
        <a:noFill/>
        <a:ln>
          <a:noFill/>
        </a:ln>
      </c:spPr>
    </c:title>
    <c:autoTitleDeleted val="0"/>
    <c:plotArea>
      <c:layout/>
      <c:pieChart>
        <c:varyColors val="1"/>
        <c:ser>
          <c:idx val="0"/>
          <c:order val="0"/>
          <c:dPt>
            <c:idx val="0"/>
            <c:bubble3D val="0"/>
            <c:spPr>
              <a:solidFill>
                <a:srgbClr val="ED7D31"/>
              </a:solidFill>
              <a:ln w="19046">
                <a:solidFill>
                  <a:srgbClr val="FFFFFF"/>
                </a:solidFill>
                <a:prstDash val="solid"/>
              </a:ln>
            </c:spPr>
            <c:extLst>
              <c:ext xmlns:c16="http://schemas.microsoft.com/office/drawing/2014/chart" uri="{C3380CC4-5D6E-409C-BE32-E72D297353CC}">
                <c16:uniqueId val="{00000001-EAEE-CA42-AD5C-D1C018F905E6}"/>
              </c:ext>
            </c:extLst>
          </c:dPt>
          <c:dPt>
            <c:idx val="1"/>
            <c:bubble3D val="0"/>
            <c:spPr>
              <a:solidFill>
                <a:srgbClr val="FFC000"/>
              </a:solidFill>
              <a:ln w="19046">
                <a:solidFill>
                  <a:srgbClr val="FFFFFF"/>
                </a:solidFill>
                <a:prstDash val="solid"/>
              </a:ln>
            </c:spPr>
            <c:extLst>
              <c:ext xmlns:c16="http://schemas.microsoft.com/office/drawing/2014/chart" uri="{C3380CC4-5D6E-409C-BE32-E72D297353CC}">
                <c16:uniqueId val="{00000003-EAEE-CA42-AD5C-D1C018F905E6}"/>
              </c:ext>
            </c:extLst>
          </c:dPt>
          <c:dPt>
            <c:idx val="2"/>
            <c:bubble3D val="0"/>
            <c:spPr>
              <a:solidFill>
                <a:srgbClr val="843C0C"/>
              </a:solidFill>
              <a:ln w="19046">
                <a:solidFill>
                  <a:srgbClr val="FFFFFF"/>
                </a:solidFill>
                <a:prstDash val="solid"/>
              </a:ln>
            </c:spPr>
            <c:extLst>
              <c:ext xmlns:c16="http://schemas.microsoft.com/office/drawing/2014/chart" uri="{C3380CC4-5D6E-409C-BE32-E72D297353CC}">
                <c16:uniqueId val="{00000005-EAEE-CA42-AD5C-D1C018F905E6}"/>
              </c:ext>
            </c:extLst>
          </c:dPt>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400" b="1" i="0" u="none" strike="noStrike" kern="1200" baseline="0">
                    <a:solidFill>
                      <a:srgbClr val="FFFFFF"/>
                    </a:solidFill>
                    <a:latin typeface="+mn-lt"/>
                  </a:defRPr>
                </a:pPr>
                <a:endParaRPr lang="en-US"/>
              </a:p>
            </c:txPr>
            <c:showLegendKey val="0"/>
            <c:showVal val="1"/>
            <c:showCatName val="0"/>
            <c:showSerName val="0"/>
            <c:showPercent val="0"/>
            <c:showBubbleSize val="0"/>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'Results v1'!$A$174:$C$176</c:f>
              <c:strCache>
                <c:ptCount val="3"/>
                <c:pt idx="0">
                  <c:v>Yes</c:v>
                </c:pt>
                <c:pt idx="1">
                  <c:v>No</c:v>
                </c:pt>
                <c:pt idx="2">
                  <c:v>I don't know</c:v>
                </c:pt>
              </c:strCache>
            </c:strRef>
          </c:cat>
          <c:val>
            <c:numRef>
              <c:f>'Results v1'!$H$174:$H$176</c:f>
              <c:numCache>
                <c:formatCode>0.00%</c:formatCode>
                <c:ptCount val="3"/>
                <c:pt idx="0">
                  <c:v>0.16363635659217834</c:v>
                </c:pt>
                <c:pt idx="1">
                  <c:v>0.60000002384185791</c:v>
                </c:pt>
                <c:pt idx="2">
                  <c:v>0.23636363446712494</c:v>
                </c:pt>
              </c:numCache>
            </c:numRef>
          </c:val>
          <c:extLst>
            <c:ext xmlns:c16="http://schemas.microsoft.com/office/drawing/2014/chart" uri="{C3380CC4-5D6E-409C-BE32-E72D297353CC}">
              <c16:uniqueId val="{00000006-EAEE-CA42-AD5C-D1C018F905E6}"/>
            </c:ext>
          </c:extLst>
        </c:ser>
        <c:dLbls>
          <c:showLegendKey val="0"/>
          <c:showVal val="0"/>
          <c:showCatName val="0"/>
          <c:showSerName val="0"/>
          <c:showPercent val="0"/>
          <c:showBubbleSize val="0"/>
          <c:showLeaderLines val="1"/>
        </c:dLbls>
        <c:firstSliceAng val="360"/>
      </c:pieChart>
      <c:spPr>
        <a:noFill/>
        <a:ln>
          <a:noFill/>
        </a:ln>
      </c:spPr>
    </c:plotArea>
    <c:legend>
      <c:legendPos val="b"/>
      <c:overlay val="0"/>
      <c:spPr>
        <a:noFill/>
        <a:ln>
          <a:noFill/>
        </a:ln>
      </c:spPr>
      <c:txPr>
        <a:bodyPr vert="horz" lIns="0" tIns="0" rIns="0" bIns="0"/>
        <a:lstStyle/>
        <a:p>
          <a:pPr marL="0" marR="0" indent="0" algn="l" defTabSz="914400" rtl="0" fontAlgn="auto" hangingPunct="1">
            <a:lnSpc>
              <a:spcPct val="100000"/>
            </a:lnSpc>
            <a:spcBef>
              <a:spcPts val="0"/>
            </a:spcBef>
            <a:spcAft>
              <a:spcPts val="0"/>
            </a:spcAft>
            <a:tabLst/>
            <a:defRPr sz="1200" b="0" i="0" u="none" strike="noStrike" kern="1200" baseline="0">
              <a:solidFill>
                <a:srgbClr val="595959"/>
              </a:solidFill>
              <a:latin typeface="+mn-lt"/>
            </a:defRPr>
          </a:pPr>
          <a:endParaRPr lang="en-US"/>
        </a:p>
      </c:txPr>
    </c:legend>
    <c:plotVisOnly val="1"/>
    <c:dispBlanksAs val="gap"/>
    <c:showDLblsOverMax val="0"/>
  </c:chart>
  <c:spPr>
    <a:solidFill>
      <a:srgbClr val="FFFFFF"/>
    </a:solid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lang="de-DE" sz="900" b="0" i="0" u="none" strike="noStrike" kern="1200" baseline="0">
          <a:solidFill>
            <a:srgbClr val="000000"/>
          </a:solidFill>
          <a:latin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de-DE" sz="1600" dirty="0">
                <a:solidFill>
                  <a:schemeClr val="tx1"/>
                </a:solidFill>
                <a:latin typeface="Arial" panose="020B0604020202020204" pitchFamily="34" charset="0"/>
                <a:cs typeface="Arial" panose="020B0604020202020204" pitchFamily="34" charset="0"/>
              </a:rPr>
              <a:t>Impact</a:t>
            </a:r>
            <a:r>
              <a:rPr lang="de-DE" sz="1600" baseline="0" dirty="0">
                <a:solidFill>
                  <a:schemeClr val="tx1"/>
                </a:solidFill>
                <a:latin typeface="Arial" panose="020B0604020202020204" pitchFamily="34" charset="0"/>
                <a:cs typeface="Arial" panose="020B0604020202020204" pitchFamily="34" charset="0"/>
              </a:rPr>
              <a:t> </a:t>
            </a:r>
            <a:r>
              <a:rPr lang="de-DE" sz="1600" baseline="0" dirty="0" err="1">
                <a:solidFill>
                  <a:schemeClr val="tx1"/>
                </a:solidFill>
                <a:latin typeface="Arial" panose="020B0604020202020204" pitchFamily="34" charset="0"/>
                <a:cs typeface="Arial" panose="020B0604020202020204" pitchFamily="34" charset="0"/>
              </a:rPr>
              <a:t>of</a:t>
            </a:r>
            <a:r>
              <a:rPr lang="de-DE" sz="1600" baseline="0" dirty="0">
                <a:solidFill>
                  <a:schemeClr val="tx1"/>
                </a:solidFill>
                <a:latin typeface="Arial" panose="020B0604020202020204" pitchFamily="34" charset="0"/>
                <a:cs typeface="Arial" panose="020B0604020202020204" pitchFamily="34" charset="0"/>
              </a:rPr>
              <a:t> unavailability </a:t>
            </a:r>
            <a:r>
              <a:rPr lang="de-DE" sz="1600" baseline="0" dirty="0" err="1">
                <a:solidFill>
                  <a:schemeClr val="tx1"/>
                </a:solidFill>
                <a:latin typeface="Arial" panose="020B0604020202020204" pitchFamily="34" charset="0"/>
                <a:cs typeface="Arial" panose="020B0604020202020204" pitchFamily="34" charset="0"/>
              </a:rPr>
              <a:t>of</a:t>
            </a:r>
            <a:r>
              <a:rPr lang="de-DE" sz="1600" baseline="0" dirty="0">
                <a:solidFill>
                  <a:schemeClr val="tx1"/>
                </a:solidFill>
                <a:latin typeface="Arial" panose="020B0604020202020204" pitchFamily="34" charset="0"/>
                <a:cs typeface="Arial" panose="020B0604020202020204" pitchFamily="34" charset="0"/>
              </a:rPr>
              <a:t> </a:t>
            </a:r>
            <a:r>
              <a:rPr lang="de-DE" sz="1600" dirty="0">
                <a:solidFill>
                  <a:schemeClr val="tx1"/>
                </a:solidFill>
                <a:latin typeface="Arial" panose="020B0604020202020204" pitchFamily="34" charset="0"/>
                <a:cs typeface="Arial" panose="020B0604020202020204" pitchFamily="34" charset="0"/>
              </a:rPr>
              <a:t>WHOIS </a:t>
            </a:r>
            <a:r>
              <a:rPr lang="de-DE" sz="1600" dirty="0" err="1">
                <a:solidFill>
                  <a:schemeClr val="tx1"/>
                </a:solidFill>
                <a:latin typeface="Arial" panose="020B0604020202020204" pitchFamily="34" charset="0"/>
                <a:cs typeface="Arial" panose="020B0604020202020204" pitchFamily="34" charset="0"/>
              </a:rPr>
              <a:t>information</a:t>
            </a:r>
            <a:r>
              <a:rPr lang="de-DE" sz="1600" dirty="0">
                <a:solidFill>
                  <a:schemeClr val="tx1"/>
                </a:solidFill>
                <a:latin typeface="Arial" panose="020B0604020202020204" pitchFamily="34" charset="0"/>
                <a:cs typeface="Arial" panose="020B0604020202020204" pitchFamily="34" charset="0"/>
              </a:rPr>
              <a:t> on</a:t>
            </a:r>
            <a:r>
              <a:rPr lang="de-DE" sz="1600" baseline="0" dirty="0">
                <a:solidFill>
                  <a:schemeClr val="tx1"/>
                </a:solidFill>
                <a:latin typeface="Arial" panose="020B0604020202020204" pitchFamily="34" charset="0"/>
                <a:cs typeface="Arial" panose="020B0604020202020204" pitchFamily="34" charset="0"/>
              </a:rPr>
              <a:t> </a:t>
            </a:r>
            <a:r>
              <a:rPr lang="de-DE" sz="1600" dirty="0">
                <a:solidFill>
                  <a:schemeClr val="tx1"/>
                </a:solidFill>
                <a:latin typeface="Arial" panose="020B0604020202020204" pitchFamily="34" charset="0"/>
                <a:cs typeface="Arial" panose="020B0604020202020204" pitchFamily="34" charset="0"/>
              </a:rPr>
              <a:t>an </a:t>
            </a:r>
            <a:r>
              <a:rPr lang="de-DE" sz="1600" dirty="0" err="1">
                <a:solidFill>
                  <a:schemeClr val="tx1"/>
                </a:solidFill>
                <a:latin typeface="Arial" panose="020B0604020202020204" pitchFamily="34" charset="0"/>
                <a:cs typeface="Arial" panose="020B0604020202020204" pitchFamily="34" charset="0"/>
              </a:rPr>
              <a:t>investigation</a:t>
            </a:r>
            <a:endParaRPr lang="de-DE" sz="1600" dirty="0">
              <a:solidFill>
                <a:schemeClr val="tx1"/>
              </a:solidFill>
              <a:latin typeface="Arial" panose="020B0604020202020204" pitchFamily="34" charset="0"/>
              <a:cs typeface="Arial" panose="020B0604020202020204" pitchFamily="34" charset="0"/>
            </a:endParaRPr>
          </a:p>
        </c:rich>
      </c:tx>
      <c:overlay val="0"/>
      <c:spPr>
        <a:noFill/>
        <a:ln>
          <a:noFill/>
        </a:ln>
        <a:effectLst/>
      </c:spPr>
    </c:title>
    <c:autoTitleDeleted val="0"/>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5D8A-5040-A84E-74C2BD71CE4F}"/>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5D8A-5040-A84E-74C2BD71CE4F}"/>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5D8A-5040-A84E-74C2BD71CE4F}"/>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5D8A-5040-A84E-74C2BD71CE4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'Results v1'!$A$329:$C$332</c:f>
              <c:strCache>
                <c:ptCount val="4"/>
                <c:pt idx="0">
                  <c:v>Other means are pursued</c:v>
                </c:pt>
                <c:pt idx="1">
                  <c:v>The investigation is delayed</c:v>
                </c:pt>
                <c:pt idx="2">
                  <c:v>The investigation is discontinued</c:v>
                </c:pt>
                <c:pt idx="3">
                  <c:v>Other (please explain)</c:v>
                </c:pt>
              </c:strCache>
            </c:strRef>
          </c:cat>
          <c:val>
            <c:numRef>
              <c:f>'Results v1'!$H$329:$H$332</c:f>
              <c:numCache>
                <c:formatCode>0.00%</c:formatCode>
                <c:ptCount val="4"/>
                <c:pt idx="0">
                  <c:v>0.1111111119389534</c:v>
                </c:pt>
                <c:pt idx="1">
                  <c:v>0.51851850748062134</c:v>
                </c:pt>
                <c:pt idx="2">
                  <c:v>0.25925925374031067</c:v>
                </c:pt>
                <c:pt idx="3">
                  <c:v>0.1111111119389534</c:v>
                </c:pt>
              </c:numCache>
            </c:numRef>
          </c:val>
          <c:extLst>
            <c:ext xmlns:c16="http://schemas.microsoft.com/office/drawing/2014/chart" uri="{C3380CC4-5D6E-409C-BE32-E72D297353CC}">
              <c16:uniqueId val="{00000008-5D8A-5040-A84E-74C2BD71CE4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8607053209501035E-2"/>
          <c:y val="0.74113504511714301"/>
          <c:w val="0.97077943468226824"/>
          <c:h val="0.24085496855815641"/>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de-DE" sz="1600" dirty="0" err="1">
                <a:solidFill>
                  <a:schemeClr val="tx1"/>
                </a:solidFill>
                <a:latin typeface="Arial" panose="020B0604020202020204" pitchFamily="34" charset="0"/>
                <a:cs typeface="Arial" panose="020B0604020202020204" pitchFamily="34" charset="0"/>
              </a:rPr>
              <a:t>Number</a:t>
            </a:r>
            <a:r>
              <a:rPr lang="de-DE" sz="1600" dirty="0">
                <a:solidFill>
                  <a:schemeClr val="tx1"/>
                </a:solidFill>
                <a:latin typeface="Arial" panose="020B0604020202020204" pitchFamily="34" charset="0"/>
                <a:cs typeface="Arial" panose="020B0604020202020204" pitchFamily="34" charset="0"/>
              </a:rPr>
              <a:t> </a:t>
            </a:r>
            <a:r>
              <a:rPr lang="de-DE" sz="1600" dirty="0" err="1">
                <a:solidFill>
                  <a:schemeClr val="tx1"/>
                </a:solidFill>
                <a:latin typeface="Arial" panose="020B0604020202020204" pitchFamily="34" charset="0"/>
                <a:cs typeface="Arial" panose="020B0604020202020204" pitchFamily="34" charset="0"/>
              </a:rPr>
              <a:t>of</a:t>
            </a:r>
            <a:r>
              <a:rPr lang="de-DE" sz="1600" dirty="0">
                <a:solidFill>
                  <a:schemeClr val="tx1"/>
                </a:solidFill>
                <a:latin typeface="Arial" panose="020B0604020202020204" pitchFamily="34" charset="0"/>
                <a:cs typeface="Arial" panose="020B0604020202020204" pitchFamily="34" charset="0"/>
              </a:rPr>
              <a:t> individual WHOIS </a:t>
            </a:r>
            <a:r>
              <a:rPr lang="de-DE" sz="1600" dirty="0" err="1">
                <a:solidFill>
                  <a:schemeClr val="tx1"/>
                </a:solidFill>
                <a:latin typeface="Arial" panose="020B0604020202020204" pitchFamily="34" charset="0"/>
                <a:cs typeface="Arial" panose="020B0604020202020204" pitchFamily="34" charset="0"/>
              </a:rPr>
              <a:t>lookups</a:t>
            </a:r>
            <a:r>
              <a:rPr lang="de-DE" sz="1600" baseline="0" dirty="0">
                <a:solidFill>
                  <a:schemeClr val="tx1"/>
                </a:solidFill>
                <a:latin typeface="Arial" panose="020B0604020202020204" pitchFamily="34" charset="0"/>
                <a:cs typeface="Arial" panose="020B0604020202020204" pitchFamily="34" charset="0"/>
              </a:rPr>
              <a:t> per </a:t>
            </a:r>
            <a:r>
              <a:rPr lang="de-DE" sz="1600" baseline="0" dirty="0" err="1">
                <a:solidFill>
                  <a:schemeClr val="tx1"/>
                </a:solidFill>
                <a:latin typeface="Arial" panose="020B0604020202020204" pitchFamily="34" charset="0"/>
                <a:cs typeface="Arial" panose="020B0604020202020204" pitchFamily="34" charset="0"/>
              </a:rPr>
              <a:t>month</a:t>
            </a:r>
            <a:endParaRPr lang="de-DE" sz="1600" dirty="0">
              <a:solidFill>
                <a:schemeClr val="tx1"/>
              </a:solidFill>
              <a:latin typeface="Arial" panose="020B0604020202020204" pitchFamily="34" charset="0"/>
              <a:cs typeface="Arial" panose="020B0604020202020204" pitchFamily="34" charset="0"/>
            </a:endParaRPr>
          </a:p>
        </c:rich>
      </c:tx>
      <c:overlay val="0"/>
      <c:spPr>
        <a:noFill/>
        <a:ln>
          <a:noFill/>
        </a:ln>
        <a:effectLst/>
      </c:spPr>
    </c:title>
    <c:autoTitleDeleted val="0"/>
    <c:plotArea>
      <c:layout/>
      <c:barChart>
        <c:barDir val="col"/>
        <c:grouping val="clustered"/>
        <c:varyColors val="0"/>
        <c:ser>
          <c:idx val="0"/>
          <c:order val="0"/>
          <c:tx>
            <c:v>as of June 2018</c:v>
          </c:tx>
          <c:spPr>
            <a:solidFill>
              <a:schemeClr val="accent1"/>
            </a:solidFill>
            <a:ln>
              <a:noFill/>
            </a:ln>
            <a:effectLst/>
          </c:spPr>
          <c:invertIfNegative val="0"/>
          <c:cat>
            <c:strRef>
              <c:f>Results!$A$438:$C$443</c:f>
              <c:strCache>
                <c:ptCount val="6"/>
                <c:pt idx="0">
                  <c:v>&lt;10</c:v>
                </c:pt>
                <c:pt idx="1">
                  <c:v>Between 10 and 100</c:v>
                </c:pt>
                <c:pt idx="2">
                  <c:v>Between 100 and 1000</c:v>
                </c:pt>
                <c:pt idx="3">
                  <c:v>Between 1000 and 10000</c:v>
                </c:pt>
                <c:pt idx="4">
                  <c:v>&gt;10000</c:v>
                </c:pt>
                <c:pt idx="5">
                  <c:v>None</c:v>
                </c:pt>
              </c:strCache>
            </c:strRef>
          </c:cat>
          <c:val>
            <c:numRef>
              <c:f>Results!$F$438:$F$443</c:f>
              <c:numCache>
                <c:formatCode>0%</c:formatCode>
                <c:ptCount val="6"/>
                <c:pt idx="0">
                  <c:v>0.26086956262588501</c:v>
                </c:pt>
                <c:pt idx="1">
                  <c:v>0.6086956262588501</c:v>
                </c:pt>
                <c:pt idx="2">
                  <c:v>4.3478261679410934E-2</c:v>
                </c:pt>
                <c:pt idx="3">
                  <c:v>0</c:v>
                </c:pt>
                <c:pt idx="4">
                  <c:v>0</c:v>
                </c:pt>
                <c:pt idx="5">
                  <c:v>4.3478261679410934E-2</c:v>
                </c:pt>
              </c:numCache>
            </c:numRef>
          </c:val>
          <c:extLst>
            <c:ext xmlns:c16="http://schemas.microsoft.com/office/drawing/2014/chart" uri="{C3380CC4-5D6E-409C-BE32-E72D297353CC}">
              <c16:uniqueId val="{00000000-54BC-D846-B43C-900BD372D5E9}"/>
            </c:ext>
          </c:extLst>
        </c:ser>
        <c:ser>
          <c:idx val="1"/>
          <c:order val="1"/>
          <c:tx>
            <c:v>before May 2018</c:v>
          </c:tx>
          <c:spPr>
            <a:solidFill>
              <a:schemeClr val="accent2"/>
            </a:solidFill>
            <a:ln>
              <a:noFill/>
            </a:ln>
            <a:effectLst/>
          </c:spPr>
          <c:invertIfNegative val="0"/>
          <c:cat>
            <c:strRef>
              <c:f>Results!$A$438:$C$443</c:f>
              <c:strCache>
                <c:ptCount val="6"/>
                <c:pt idx="0">
                  <c:v>&lt;10</c:v>
                </c:pt>
                <c:pt idx="1">
                  <c:v>Between 10 and 100</c:v>
                </c:pt>
                <c:pt idx="2">
                  <c:v>Between 100 and 1000</c:v>
                </c:pt>
                <c:pt idx="3">
                  <c:v>Between 1000 and 10000</c:v>
                </c:pt>
                <c:pt idx="4">
                  <c:v>&gt;10000</c:v>
                </c:pt>
                <c:pt idx="5">
                  <c:v>None</c:v>
                </c:pt>
              </c:strCache>
            </c:strRef>
          </c:cat>
          <c:val>
            <c:numRef>
              <c:f>Results!$G$438:$G$443</c:f>
              <c:numCache>
                <c:formatCode>0%</c:formatCode>
                <c:ptCount val="6"/>
                <c:pt idx="0">
                  <c:v>6.1224490404129028E-2</c:v>
                </c:pt>
                <c:pt idx="1">
                  <c:v>0.65306121110916138</c:v>
                </c:pt>
                <c:pt idx="2">
                  <c:v>0.20408163964748383</c:v>
                </c:pt>
                <c:pt idx="3">
                  <c:v>6.1224490404129028E-2</c:v>
                </c:pt>
                <c:pt idx="4">
                  <c:v>0</c:v>
                </c:pt>
                <c:pt idx="5">
                  <c:v>2.0408162847161293E-2</c:v>
                </c:pt>
              </c:numCache>
            </c:numRef>
          </c:val>
          <c:extLst>
            <c:ext xmlns:c16="http://schemas.microsoft.com/office/drawing/2014/chart" uri="{C3380CC4-5D6E-409C-BE32-E72D297353CC}">
              <c16:uniqueId val="{00000001-54BC-D846-B43C-900BD372D5E9}"/>
            </c:ext>
          </c:extLst>
        </c:ser>
        <c:dLbls>
          <c:showLegendKey val="0"/>
          <c:showVal val="0"/>
          <c:showCatName val="0"/>
          <c:showSerName val="0"/>
          <c:showPercent val="0"/>
          <c:showBubbleSize val="0"/>
        </c:dLbls>
        <c:gapWidth val="219"/>
        <c:overlap val="-27"/>
        <c:axId val="77232000"/>
        <c:axId val="77233536"/>
      </c:barChart>
      <c:catAx>
        <c:axId val="77232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7233536"/>
        <c:crosses val="autoZero"/>
        <c:auto val="1"/>
        <c:lblAlgn val="ctr"/>
        <c:lblOffset val="100"/>
        <c:noMultiLvlLbl val="0"/>
      </c:catAx>
      <c:valAx>
        <c:axId val="77233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7232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de-DE" sz="1600" dirty="0">
                <a:solidFill>
                  <a:schemeClr val="tx1"/>
                </a:solidFill>
                <a:latin typeface="Arial" panose="020B0604020202020204" pitchFamily="34" charset="0"/>
                <a:cs typeface="Arial" panose="020B0604020202020204" pitchFamily="34" charset="0"/>
              </a:rPr>
              <a:t>% </a:t>
            </a:r>
            <a:r>
              <a:rPr lang="de-DE" sz="1600" dirty="0" err="1">
                <a:solidFill>
                  <a:schemeClr val="tx1"/>
                </a:solidFill>
                <a:latin typeface="Arial" panose="020B0604020202020204" pitchFamily="34" charset="0"/>
                <a:cs typeface="Arial" panose="020B0604020202020204" pitchFamily="34" charset="0"/>
              </a:rPr>
              <a:t>of</a:t>
            </a:r>
            <a:r>
              <a:rPr lang="de-DE" sz="1600" dirty="0">
                <a:solidFill>
                  <a:schemeClr val="tx1"/>
                </a:solidFill>
                <a:latin typeface="Arial" panose="020B0604020202020204" pitchFamily="34" charset="0"/>
                <a:cs typeface="Arial" panose="020B0604020202020204" pitchFamily="34" charset="0"/>
              </a:rPr>
              <a:t> WHOIS </a:t>
            </a:r>
            <a:r>
              <a:rPr lang="de-DE" sz="1600" dirty="0" err="1">
                <a:solidFill>
                  <a:schemeClr val="tx1"/>
                </a:solidFill>
                <a:latin typeface="Arial" panose="020B0604020202020204" pitchFamily="34" charset="0"/>
                <a:cs typeface="Arial" panose="020B0604020202020204" pitchFamily="34" charset="0"/>
              </a:rPr>
              <a:t>lookup</a:t>
            </a:r>
            <a:r>
              <a:rPr lang="de-DE" sz="1600" dirty="0">
                <a:solidFill>
                  <a:schemeClr val="tx1"/>
                </a:solidFill>
                <a:latin typeface="Arial" panose="020B0604020202020204" pitchFamily="34" charset="0"/>
                <a:cs typeface="Arial" panose="020B0604020202020204" pitchFamily="34" charset="0"/>
              </a:rPr>
              <a:t> </a:t>
            </a:r>
            <a:r>
              <a:rPr lang="de-DE" sz="1600" dirty="0" err="1">
                <a:solidFill>
                  <a:schemeClr val="tx1"/>
                </a:solidFill>
                <a:latin typeface="Arial" panose="020B0604020202020204" pitchFamily="34" charset="0"/>
                <a:cs typeface="Arial" panose="020B0604020202020204" pitchFamily="34" charset="0"/>
              </a:rPr>
              <a:t>results</a:t>
            </a:r>
            <a:r>
              <a:rPr lang="de-DE" sz="1600" dirty="0">
                <a:solidFill>
                  <a:schemeClr val="tx1"/>
                </a:solidFill>
                <a:latin typeface="Arial" panose="020B0604020202020204" pitchFamily="34" charset="0"/>
                <a:cs typeface="Arial" panose="020B0604020202020204" pitchFamily="34" charset="0"/>
              </a:rPr>
              <a:t> </a:t>
            </a:r>
            <a:r>
              <a:rPr lang="de-DE" sz="1600" dirty="0" err="1">
                <a:solidFill>
                  <a:schemeClr val="tx1"/>
                </a:solidFill>
                <a:latin typeface="Arial" panose="020B0604020202020204" pitchFamily="34" charset="0"/>
                <a:cs typeface="Arial" panose="020B0604020202020204" pitchFamily="34" charset="0"/>
              </a:rPr>
              <a:t>that</a:t>
            </a:r>
            <a:r>
              <a:rPr lang="de-DE" sz="1600" dirty="0">
                <a:solidFill>
                  <a:schemeClr val="tx1"/>
                </a:solidFill>
                <a:latin typeface="Arial" panose="020B0604020202020204" pitchFamily="34" charset="0"/>
                <a:cs typeface="Arial" panose="020B0604020202020204" pitchFamily="34" charset="0"/>
              </a:rPr>
              <a:t> </a:t>
            </a:r>
            <a:r>
              <a:rPr lang="de-DE" sz="1600" dirty="0" err="1">
                <a:solidFill>
                  <a:schemeClr val="tx1"/>
                </a:solidFill>
                <a:latin typeface="Arial" panose="020B0604020202020204" pitchFamily="34" charset="0"/>
                <a:cs typeface="Arial" panose="020B0604020202020204" pitchFamily="34" charset="0"/>
              </a:rPr>
              <a:t>help</a:t>
            </a:r>
            <a:r>
              <a:rPr lang="de-DE" sz="1600" dirty="0">
                <a:solidFill>
                  <a:schemeClr val="tx1"/>
                </a:solidFill>
                <a:latin typeface="Arial" panose="020B0604020202020204" pitchFamily="34" charset="0"/>
                <a:cs typeface="Arial" panose="020B0604020202020204" pitchFamily="34" charset="0"/>
              </a:rPr>
              <a:t> an </a:t>
            </a:r>
            <a:r>
              <a:rPr lang="de-DE" sz="1600" dirty="0" err="1">
                <a:solidFill>
                  <a:schemeClr val="tx1"/>
                </a:solidFill>
                <a:latin typeface="Arial" panose="020B0604020202020204" pitchFamily="34" charset="0"/>
                <a:cs typeface="Arial" panose="020B0604020202020204" pitchFamily="34" charset="0"/>
              </a:rPr>
              <a:t>investigation</a:t>
            </a:r>
            <a:endParaRPr lang="de-DE" sz="1600" dirty="0">
              <a:solidFill>
                <a:schemeClr val="tx1"/>
              </a:solidFill>
              <a:latin typeface="Arial" panose="020B0604020202020204" pitchFamily="34" charset="0"/>
              <a:cs typeface="Arial" panose="020B0604020202020204" pitchFamily="34" charset="0"/>
            </a:endParaRPr>
          </a:p>
        </c:rich>
      </c:tx>
      <c:overlay val="0"/>
      <c:spPr>
        <a:noFill/>
        <a:ln>
          <a:noFill/>
        </a:ln>
        <a:effectLst/>
      </c:spPr>
    </c:title>
    <c:autoTitleDeleted val="0"/>
    <c:plotArea>
      <c:layout/>
      <c:barChart>
        <c:barDir val="col"/>
        <c:grouping val="clustered"/>
        <c:varyColors val="0"/>
        <c:ser>
          <c:idx val="0"/>
          <c:order val="0"/>
          <c:tx>
            <c:v>Before May 2018</c:v>
          </c:tx>
          <c:spPr>
            <a:solidFill>
              <a:schemeClr val="accent1"/>
            </a:solidFill>
            <a:ln>
              <a:noFill/>
            </a:ln>
            <a:effectLst/>
          </c:spPr>
          <c:invertIfNegative val="0"/>
          <c:cat>
            <c:strRef>
              <c:f>'Results v1'!$A$462:$C$473</c:f>
              <c:strCache>
                <c:ptCount val="12"/>
                <c:pt idx="0">
                  <c:v>&lt;10%</c:v>
                </c:pt>
                <c:pt idx="1">
                  <c:v>10%</c:v>
                </c:pt>
                <c:pt idx="2">
                  <c:v>20%</c:v>
                </c:pt>
                <c:pt idx="3">
                  <c:v>30%</c:v>
                </c:pt>
                <c:pt idx="4">
                  <c:v>40%</c:v>
                </c:pt>
                <c:pt idx="5">
                  <c:v>50%</c:v>
                </c:pt>
                <c:pt idx="6">
                  <c:v>60%</c:v>
                </c:pt>
                <c:pt idx="7">
                  <c:v>70%</c:v>
                </c:pt>
                <c:pt idx="8">
                  <c:v>80%</c:v>
                </c:pt>
                <c:pt idx="9">
                  <c:v>90%</c:v>
                </c:pt>
                <c:pt idx="10">
                  <c:v>100%</c:v>
                </c:pt>
                <c:pt idx="11">
                  <c:v>I don't know</c:v>
                </c:pt>
              </c:strCache>
            </c:strRef>
          </c:cat>
          <c:val>
            <c:numRef>
              <c:f>'Results v1'!$H$462:$H$473</c:f>
              <c:numCache>
                <c:formatCode>0%</c:formatCode>
                <c:ptCount val="12"/>
                <c:pt idx="0">
                  <c:v>0</c:v>
                </c:pt>
                <c:pt idx="1">
                  <c:v>1.8181817606091499E-2</c:v>
                </c:pt>
                <c:pt idx="2">
                  <c:v>0</c:v>
                </c:pt>
                <c:pt idx="3">
                  <c:v>3.6363635212182999E-2</c:v>
                </c:pt>
                <c:pt idx="4">
                  <c:v>0</c:v>
                </c:pt>
                <c:pt idx="5">
                  <c:v>7.2727270424365997E-2</c:v>
                </c:pt>
                <c:pt idx="6">
                  <c:v>5.4545454680919647E-2</c:v>
                </c:pt>
                <c:pt idx="7">
                  <c:v>0.16363635659217834</c:v>
                </c:pt>
                <c:pt idx="8">
                  <c:v>0.25454545021057129</c:v>
                </c:pt>
                <c:pt idx="9">
                  <c:v>0.16363635659217834</c:v>
                </c:pt>
                <c:pt idx="10">
                  <c:v>0.12727272510528564</c:v>
                </c:pt>
                <c:pt idx="11">
                  <c:v>0.10909090936183929</c:v>
                </c:pt>
              </c:numCache>
            </c:numRef>
          </c:val>
          <c:extLst>
            <c:ext xmlns:c16="http://schemas.microsoft.com/office/drawing/2014/chart" uri="{C3380CC4-5D6E-409C-BE32-E72D297353CC}">
              <c16:uniqueId val="{00000000-DCF5-E340-855E-25283A223AE2}"/>
            </c:ext>
          </c:extLst>
        </c:ser>
        <c:ser>
          <c:idx val="1"/>
          <c:order val="1"/>
          <c:tx>
            <c:v>As of June 2018</c:v>
          </c:tx>
          <c:spPr>
            <a:solidFill>
              <a:schemeClr val="accent2"/>
            </a:solidFill>
            <a:ln>
              <a:noFill/>
            </a:ln>
            <a:effectLst/>
          </c:spPr>
          <c:invertIfNegative val="0"/>
          <c:cat>
            <c:strRef>
              <c:f>'Results v1'!$A$462:$C$473</c:f>
              <c:strCache>
                <c:ptCount val="12"/>
                <c:pt idx="0">
                  <c:v>&lt;10%</c:v>
                </c:pt>
                <c:pt idx="1">
                  <c:v>10%</c:v>
                </c:pt>
                <c:pt idx="2">
                  <c:v>20%</c:v>
                </c:pt>
                <c:pt idx="3">
                  <c:v>30%</c:v>
                </c:pt>
                <c:pt idx="4">
                  <c:v>40%</c:v>
                </c:pt>
                <c:pt idx="5">
                  <c:v>50%</c:v>
                </c:pt>
                <c:pt idx="6">
                  <c:v>60%</c:v>
                </c:pt>
                <c:pt idx="7">
                  <c:v>70%</c:v>
                </c:pt>
                <c:pt idx="8">
                  <c:v>80%</c:v>
                </c:pt>
                <c:pt idx="9">
                  <c:v>90%</c:v>
                </c:pt>
                <c:pt idx="10">
                  <c:v>100%</c:v>
                </c:pt>
                <c:pt idx="11">
                  <c:v>I don't know</c:v>
                </c:pt>
              </c:strCache>
            </c:strRef>
          </c:cat>
          <c:val>
            <c:numRef>
              <c:f>'Results v1'!$I$462:$I$473</c:f>
              <c:numCache>
                <c:formatCode>0%</c:formatCode>
                <c:ptCount val="12"/>
                <c:pt idx="0">
                  <c:v>0.125</c:v>
                </c:pt>
                <c:pt idx="1">
                  <c:v>0.125</c:v>
                </c:pt>
                <c:pt idx="2">
                  <c:v>0.2083333283662796</c:v>
                </c:pt>
                <c:pt idx="3">
                  <c:v>0.1666666716337204</c:v>
                </c:pt>
                <c:pt idx="4">
                  <c:v>0</c:v>
                </c:pt>
                <c:pt idx="5">
                  <c:v>4.1666667908430099E-2</c:v>
                </c:pt>
                <c:pt idx="6">
                  <c:v>8.3333335816860199E-2</c:v>
                </c:pt>
                <c:pt idx="7">
                  <c:v>0</c:v>
                </c:pt>
                <c:pt idx="8">
                  <c:v>4.1666667908430099E-2</c:v>
                </c:pt>
                <c:pt idx="9">
                  <c:v>0</c:v>
                </c:pt>
                <c:pt idx="10">
                  <c:v>0</c:v>
                </c:pt>
                <c:pt idx="11">
                  <c:v>0.2083333283662796</c:v>
                </c:pt>
              </c:numCache>
            </c:numRef>
          </c:val>
          <c:extLst>
            <c:ext xmlns:c16="http://schemas.microsoft.com/office/drawing/2014/chart" uri="{C3380CC4-5D6E-409C-BE32-E72D297353CC}">
              <c16:uniqueId val="{00000001-DCF5-E340-855E-25283A223AE2}"/>
            </c:ext>
          </c:extLst>
        </c:ser>
        <c:dLbls>
          <c:showLegendKey val="0"/>
          <c:showVal val="0"/>
          <c:showCatName val="0"/>
          <c:showSerName val="0"/>
          <c:showPercent val="0"/>
          <c:showBubbleSize val="0"/>
        </c:dLbls>
        <c:gapWidth val="219"/>
        <c:overlap val="-27"/>
        <c:axId val="49099136"/>
        <c:axId val="49100672"/>
      </c:barChart>
      <c:catAx>
        <c:axId val="4909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9100672"/>
        <c:crosses val="autoZero"/>
        <c:auto val="1"/>
        <c:lblAlgn val="ctr"/>
        <c:lblOffset val="100"/>
        <c:noMultiLvlLbl val="0"/>
      </c:catAx>
      <c:valAx>
        <c:axId val="49100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9099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de-DE" sz="1600" dirty="0" err="1">
                <a:solidFill>
                  <a:schemeClr val="tx1"/>
                </a:solidFill>
                <a:latin typeface="Arial" panose="020B0604020202020204" pitchFamily="34" charset="0"/>
                <a:cs typeface="Arial" panose="020B0604020202020204" pitchFamily="34" charset="0"/>
              </a:rPr>
              <a:t>Did</a:t>
            </a:r>
            <a:r>
              <a:rPr lang="de-DE" sz="1600" dirty="0">
                <a:solidFill>
                  <a:schemeClr val="tx1"/>
                </a:solidFill>
                <a:latin typeface="Arial" panose="020B0604020202020204" pitchFamily="34" charset="0"/>
                <a:cs typeface="Arial" panose="020B0604020202020204" pitchFamily="34" charset="0"/>
              </a:rPr>
              <a:t> WHOIS</a:t>
            </a:r>
            <a:r>
              <a:rPr lang="de-DE" sz="1600" baseline="0" dirty="0">
                <a:solidFill>
                  <a:schemeClr val="tx1"/>
                </a:solidFill>
                <a:latin typeface="Arial" panose="020B0604020202020204" pitchFamily="34" charset="0"/>
                <a:cs typeface="Arial" panose="020B0604020202020204" pitchFamily="34" charset="0"/>
              </a:rPr>
              <a:t> </a:t>
            </a:r>
            <a:r>
              <a:rPr lang="de-DE" sz="1600" baseline="0" dirty="0" err="1">
                <a:solidFill>
                  <a:schemeClr val="tx1"/>
                </a:solidFill>
                <a:latin typeface="Arial" panose="020B0604020202020204" pitchFamily="34" charset="0"/>
                <a:cs typeface="Arial" panose="020B0604020202020204" pitchFamily="34" charset="0"/>
              </a:rPr>
              <a:t>meet</a:t>
            </a:r>
            <a:r>
              <a:rPr lang="de-DE" sz="1600" baseline="0" dirty="0">
                <a:solidFill>
                  <a:schemeClr val="tx1"/>
                </a:solidFill>
                <a:latin typeface="Arial" panose="020B0604020202020204" pitchFamily="34" charset="0"/>
                <a:cs typeface="Arial" panose="020B0604020202020204" pitchFamily="34" charset="0"/>
              </a:rPr>
              <a:t> investigative </a:t>
            </a:r>
            <a:r>
              <a:rPr lang="de-DE" sz="1600" baseline="0" dirty="0" err="1">
                <a:solidFill>
                  <a:schemeClr val="tx1"/>
                </a:solidFill>
                <a:latin typeface="Arial" panose="020B0604020202020204" pitchFamily="34" charset="0"/>
                <a:cs typeface="Arial" panose="020B0604020202020204" pitchFamily="34" charset="0"/>
              </a:rPr>
              <a:t>needs</a:t>
            </a:r>
            <a:r>
              <a:rPr lang="de-DE" sz="1600" baseline="0" dirty="0">
                <a:solidFill>
                  <a:schemeClr val="tx1"/>
                </a:solidFill>
                <a:latin typeface="Arial" panose="020B0604020202020204" pitchFamily="34" charset="0"/>
                <a:cs typeface="Arial" panose="020B0604020202020204" pitchFamily="34" charset="0"/>
              </a:rPr>
              <a:t> </a:t>
            </a:r>
            <a:r>
              <a:rPr lang="de-DE" sz="1600" baseline="0" dirty="0" err="1">
                <a:solidFill>
                  <a:schemeClr val="tx1"/>
                </a:solidFill>
                <a:latin typeface="Arial" panose="020B0604020202020204" pitchFamily="34" charset="0"/>
                <a:cs typeface="Arial" panose="020B0604020202020204" pitchFamily="34" charset="0"/>
              </a:rPr>
              <a:t>before</a:t>
            </a:r>
            <a:r>
              <a:rPr lang="de-DE" sz="1600" baseline="0" dirty="0">
                <a:solidFill>
                  <a:schemeClr val="tx1"/>
                </a:solidFill>
                <a:latin typeface="Arial" panose="020B0604020202020204" pitchFamily="34" charset="0"/>
                <a:cs typeface="Arial" panose="020B0604020202020204" pitchFamily="34" charset="0"/>
              </a:rPr>
              <a:t> May 2018?</a:t>
            </a:r>
            <a:endParaRPr lang="de-DE" sz="1600" dirty="0">
              <a:solidFill>
                <a:schemeClr val="tx1"/>
              </a:solidFill>
              <a:latin typeface="Arial" panose="020B0604020202020204" pitchFamily="34" charset="0"/>
              <a:cs typeface="Arial" panose="020B0604020202020204" pitchFamily="34" charset="0"/>
            </a:endParaRPr>
          </a:p>
        </c:rich>
      </c:tx>
      <c:overlay val="0"/>
      <c:spPr>
        <a:noFill/>
        <a:ln>
          <a:noFill/>
        </a:ln>
        <a:effectLst/>
      </c:spPr>
    </c:title>
    <c:autoTitleDeleted val="0"/>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EFAA-2E4D-9F0A-C0E68AEBCAC7}"/>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EFAA-2E4D-9F0A-C0E68AEBCAC7}"/>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EFAA-2E4D-9F0A-C0E68AEBCAC7}"/>
              </c:ext>
            </c:extLst>
          </c:dPt>
          <c:dLbls>
            <c:dLbl>
              <c:idx val="0"/>
              <c:tx>
                <c:rich>
                  <a:bodyPr rot="0" spcFirstLastPara="1" vertOverflow="clip" horzOverflow="clip"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fld id="{EC82900A-3CF0-364C-82F5-084DA7C5DD1D}" type="CATEGORYNAME">
                      <a:rPr lang="en-US" sz="1200">
                        <a:solidFill>
                          <a:schemeClr val="tx1"/>
                        </a:solidFill>
                        <a:latin typeface="Arial" panose="020B0604020202020204" pitchFamily="34" charset="0"/>
                        <a:cs typeface="Arial" panose="020B0604020202020204" pitchFamily="34" charset="0"/>
                      </a:rPr>
                      <a:pPr>
                        <a:defRPr sz="1200" b="0" i="0" u="none" strike="noStrike" kern="1200" baseline="0">
                          <a:solidFill>
                            <a:schemeClr val="tx1"/>
                          </a:solidFill>
                          <a:latin typeface="+mn-lt"/>
                          <a:ea typeface="+mn-ea"/>
                          <a:cs typeface="+mn-cs"/>
                        </a:defRPr>
                      </a:pPr>
                      <a:t>[CATEGORY NAME]</a:t>
                    </a:fld>
                    <a:r>
                      <a:rPr lang="en-US" sz="1200" baseline="0" dirty="0">
                        <a:solidFill>
                          <a:schemeClr val="tx1"/>
                        </a:solidFill>
                      </a:rPr>
                      <a:t>
</a:t>
                    </a:r>
                    <a:fld id="{C5D11391-C298-FF40-B687-2BD03295475A}" type="PERCENTAGE">
                      <a:rPr lang="en-US" sz="1200" baseline="0">
                        <a:solidFill>
                          <a:schemeClr val="tx1"/>
                        </a:solidFill>
                      </a:rPr>
                      <a:pPr>
                        <a:defRPr sz="1200" b="0" i="0" u="none" strike="noStrike" kern="1200" baseline="0">
                          <a:solidFill>
                            <a:schemeClr val="tx1"/>
                          </a:solidFill>
                          <a:latin typeface="+mn-lt"/>
                          <a:ea typeface="+mn-ea"/>
                          <a:cs typeface="+mn-cs"/>
                        </a:defRPr>
                      </a:pPr>
                      <a:t>[PERCENTAGE]</a:t>
                    </a:fld>
                    <a:endParaRPr lang="en-US" sz="1200" baseline="0" dirty="0">
                      <a:solidFill>
                        <a:schemeClr val="tx1"/>
                      </a:solidFill>
                    </a:endParaRPr>
                  </a:p>
                </c:rich>
              </c:tx>
              <c:spPr>
                <a:solidFill>
                  <a:sysClr val="window" lastClr="FFFFFF"/>
                </a:solidFill>
                <a:ln>
                  <a:solidFill>
                    <a:sysClr val="windowText" lastClr="000000">
                      <a:lumMod val="25000"/>
                      <a:lumOff val="75000"/>
                    </a:sysClr>
                  </a:solidFill>
                </a:ln>
                <a:effectLst/>
              </c:sp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manualLayout>
                      <c:w val="0.10306251871489679"/>
                      <c:h val="0.11387027552439705"/>
                    </c:manualLayout>
                  </c15:layout>
                  <c15:dlblFieldTable/>
                  <c15:showDataLabelsRange val="0"/>
                </c:ext>
                <c:ext xmlns:c16="http://schemas.microsoft.com/office/drawing/2014/chart" uri="{C3380CC4-5D6E-409C-BE32-E72D297353CC}">
                  <c16:uniqueId val="{00000001-EFAA-2E4D-9F0A-C0E68AEBCAC7}"/>
                </c:ext>
              </c:extLst>
            </c:dLbl>
            <c:dLbl>
              <c:idx val="1"/>
              <c:layout>
                <c:manualLayout>
                  <c:x val="-0.2013097517584263"/>
                  <c:y val="0.1679720779435257"/>
                </c:manualLayout>
              </c:layout>
              <c:tx>
                <c:rich>
                  <a:bodyPr rot="0" spcFirstLastPara="1" vertOverflow="clip" horzOverflow="clip"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fld id="{C91E1ED3-B56B-3049-B1D7-D493C724C162}" type="CATEGORYNAME">
                      <a:rPr lang="en-US" sz="1200" dirty="0">
                        <a:solidFill>
                          <a:schemeClr val="tx1"/>
                        </a:solidFill>
                      </a:rPr>
                      <a:pPr>
                        <a:defRPr sz="1200" b="0" i="0" u="none" strike="noStrike" kern="1200" baseline="0">
                          <a:solidFill>
                            <a:schemeClr val="tx1"/>
                          </a:solidFill>
                          <a:latin typeface="+mn-lt"/>
                          <a:ea typeface="+mn-ea"/>
                          <a:cs typeface="+mn-cs"/>
                        </a:defRPr>
                      </a:pPr>
                      <a:t>[CATEGORY NAME]</a:t>
                    </a:fld>
                    <a:r>
                      <a:rPr lang="en-US" sz="1200" baseline="0" dirty="0">
                        <a:solidFill>
                          <a:schemeClr val="tx1"/>
                        </a:solidFill>
                      </a:rPr>
                      <a:t>
</a:t>
                    </a:r>
                    <a:fld id="{C1A57E74-9E99-3849-92A8-C1BA3FF9A362}" type="PERCENTAGE">
                      <a:rPr lang="en-US" sz="1200" baseline="0" dirty="0">
                        <a:solidFill>
                          <a:schemeClr val="tx1"/>
                        </a:solidFill>
                        <a:latin typeface="Arial" panose="020B0604020202020204" pitchFamily="34" charset="0"/>
                        <a:cs typeface="Arial" panose="020B0604020202020204" pitchFamily="34" charset="0"/>
                      </a:rPr>
                      <a:pPr>
                        <a:defRPr sz="1200" b="0" i="0" u="none" strike="noStrike" kern="1200" baseline="0">
                          <a:solidFill>
                            <a:schemeClr val="tx1"/>
                          </a:solidFill>
                          <a:latin typeface="+mn-lt"/>
                          <a:ea typeface="+mn-ea"/>
                          <a:cs typeface="+mn-cs"/>
                        </a:defRPr>
                      </a:pPr>
                      <a:t>[PERCENTAGE]</a:t>
                    </a:fld>
                    <a:endParaRPr lang="en-US" sz="1200" baseline="0" dirty="0">
                      <a:solidFill>
                        <a:schemeClr val="tx1"/>
                      </a:solidFill>
                    </a:endParaRPr>
                  </a:p>
                </c:rich>
              </c:tx>
              <c:spPr>
                <a:solidFill>
                  <a:sysClr val="window" lastClr="FFFFFF"/>
                </a:solidFill>
                <a:ln>
                  <a:solidFill>
                    <a:sysClr val="windowText" lastClr="000000">
                      <a:lumMod val="25000"/>
                      <a:lumOff val="75000"/>
                    </a:sysClr>
                  </a:solidFill>
                </a:ln>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manualLayout>
                      <c:w val="0.16370113724653931"/>
                      <c:h val="0.15382034318261528"/>
                    </c:manualLayout>
                  </c15:layout>
                  <c15:dlblFieldTable/>
                  <c15:showDataLabelsRange val="0"/>
                </c:ext>
                <c:ext xmlns:c16="http://schemas.microsoft.com/office/drawing/2014/chart" uri="{C3380CC4-5D6E-409C-BE32-E72D297353CC}">
                  <c16:uniqueId val="{00000003-EFAA-2E4D-9F0A-C0E68AEBCAC7}"/>
                </c:ext>
              </c:extLst>
            </c:dLbl>
            <c:dLbl>
              <c:idx val="2"/>
              <c:layout>
                <c:manualLayout>
                  <c:x val="0.19828503434872397"/>
                  <c:y val="5.4411156216589956E-2"/>
                </c:manualLayout>
              </c:layout>
              <c:tx>
                <c:rich>
                  <a:bodyPr rot="0" spcFirstLastPara="1" vertOverflow="clip" horzOverflow="clip"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fld id="{0F1CC420-E7FC-F145-B42C-773B487A72ED}" type="CATEGORYNAME">
                      <a:rPr lang="en-US" sz="1200">
                        <a:solidFill>
                          <a:schemeClr val="tx1"/>
                        </a:solidFill>
                        <a:latin typeface="Arial" panose="020B0604020202020204" pitchFamily="34" charset="0"/>
                        <a:cs typeface="Arial" panose="020B0604020202020204" pitchFamily="34" charset="0"/>
                      </a:rPr>
                      <a:pPr>
                        <a:defRPr sz="1200" b="0" i="0" u="none" strike="noStrike" kern="1200" baseline="0">
                          <a:solidFill>
                            <a:schemeClr val="tx1"/>
                          </a:solidFill>
                          <a:latin typeface="+mn-lt"/>
                          <a:ea typeface="+mn-ea"/>
                          <a:cs typeface="+mn-cs"/>
                        </a:defRPr>
                      </a:pPr>
                      <a:t>[CATEGORY NAME]</a:t>
                    </a:fld>
                    <a:r>
                      <a:rPr lang="en-US" sz="1200" baseline="0" dirty="0">
                        <a:solidFill>
                          <a:schemeClr val="tx1"/>
                        </a:solidFill>
                      </a:rPr>
                      <a:t>
</a:t>
                    </a:r>
                    <a:fld id="{0DCA5930-FFC9-D44B-80E5-97C7CCF07BAD}" type="PERCENTAGE">
                      <a:rPr lang="en-US" sz="1200" baseline="0">
                        <a:solidFill>
                          <a:schemeClr val="tx1"/>
                        </a:solidFill>
                      </a:rPr>
                      <a:pPr>
                        <a:defRPr sz="1200" b="0" i="0" u="none" strike="noStrike" kern="1200" baseline="0">
                          <a:solidFill>
                            <a:schemeClr val="tx1"/>
                          </a:solidFill>
                          <a:latin typeface="+mn-lt"/>
                          <a:ea typeface="+mn-ea"/>
                          <a:cs typeface="+mn-cs"/>
                        </a:defRPr>
                      </a:pPr>
                      <a:t>[PERCENTAGE]</a:t>
                    </a:fld>
                    <a:endParaRPr lang="en-US" sz="1200" baseline="0" dirty="0">
                      <a:solidFill>
                        <a:schemeClr val="tx1"/>
                      </a:solidFill>
                    </a:endParaRPr>
                  </a:p>
                </c:rich>
              </c:tx>
              <c:spPr>
                <a:solidFill>
                  <a:sysClr val="window" lastClr="FFFFFF"/>
                </a:solidFill>
                <a:ln>
                  <a:solidFill>
                    <a:sysClr val="windowText" lastClr="000000">
                      <a:lumMod val="25000"/>
                      <a:lumOff val="75000"/>
                    </a:sysClr>
                  </a:solidFill>
                </a:ln>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manualLayout>
                      <c:w val="0.16721588464713455"/>
                      <c:h val="0.13717448165835772"/>
                    </c:manualLayout>
                  </c15:layout>
                  <c15:dlblFieldTable/>
                  <c15:showDataLabelsRange val="0"/>
                </c:ext>
                <c:ext xmlns:c16="http://schemas.microsoft.com/office/drawing/2014/chart" uri="{C3380CC4-5D6E-409C-BE32-E72D297353CC}">
                  <c16:uniqueId val="{00000005-EFAA-2E4D-9F0A-C0E68AEBCAC7}"/>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Results!$A$385:$C$387</c:f>
              <c:strCache>
                <c:ptCount val="3"/>
                <c:pt idx="0">
                  <c:v>Yes</c:v>
                </c:pt>
                <c:pt idx="1">
                  <c:v>Partially</c:v>
                </c:pt>
                <c:pt idx="2">
                  <c:v>No</c:v>
                </c:pt>
              </c:strCache>
            </c:strRef>
          </c:cat>
          <c:val>
            <c:numRef>
              <c:f>Results!$F$385:$F$387</c:f>
              <c:numCache>
                <c:formatCode>0.00%</c:formatCode>
                <c:ptCount val="3"/>
                <c:pt idx="0">
                  <c:v>0.53061223030090332</c:v>
                </c:pt>
                <c:pt idx="1">
                  <c:v>0.44897958636283875</c:v>
                </c:pt>
                <c:pt idx="2">
                  <c:v>2.0408162847161293E-2</c:v>
                </c:pt>
              </c:numCache>
            </c:numRef>
          </c:val>
          <c:extLst>
            <c:ext xmlns:c16="http://schemas.microsoft.com/office/drawing/2014/chart" uri="{C3380CC4-5D6E-409C-BE32-E72D297353CC}">
              <c16:uniqueId val="{00000006-EFAA-2E4D-9F0A-C0E68AEBCAC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de-DE" sz="1800" dirty="0" err="1">
                <a:solidFill>
                  <a:schemeClr val="tx1"/>
                </a:solidFill>
                <a:latin typeface="Arial" panose="020B0604020202020204" pitchFamily="34" charset="0"/>
                <a:cs typeface="Arial" panose="020B0604020202020204" pitchFamily="34" charset="0"/>
              </a:rPr>
              <a:t>Does</a:t>
            </a:r>
            <a:r>
              <a:rPr lang="de-DE" sz="1800" dirty="0">
                <a:solidFill>
                  <a:schemeClr val="tx1"/>
                </a:solidFill>
                <a:latin typeface="Arial" panose="020B0604020202020204" pitchFamily="34" charset="0"/>
                <a:cs typeface="Arial" panose="020B0604020202020204" pitchFamily="34" charset="0"/>
              </a:rPr>
              <a:t> </a:t>
            </a:r>
            <a:r>
              <a:rPr lang="de-DE" sz="1800" dirty="0" err="1">
                <a:solidFill>
                  <a:schemeClr val="tx1"/>
                </a:solidFill>
                <a:latin typeface="Arial" panose="020B0604020202020204" pitchFamily="34" charset="0"/>
                <a:cs typeface="Arial" panose="020B0604020202020204" pitchFamily="34" charset="0"/>
              </a:rPr>
              <a:t>the</a:t>
            </a:r>
            <a:r>
              <a:rPr lang="de-DE" sz="1800" dirty="0">
                <a:solidFill>
                  <a:schemeClr val="tx1"/>
                </a:solidFill>
                <a:latin typeface="Arial" panose="020B0604020202020204" pitchFamily="34" charset="0"/>
                <a:cs typeface="Arial" panose="020B0604020202020204" pitchFamily="34" charset="0"/>
              </a:rPr>
              <a:t> </a:t>
            </a:r>
            <a:r>
              <a:rPr lang="de-DE" sz="1800" dirty="0" err="1">
                <a:solidFill>
                  <a:schemeClr val="tx1"/>
                </a:solidFill>
                <a:latin typeface="Arial" panose="020B0604020202020204" pitchFamily="34" charset="0"/>
                <a:cs typeface="Arial" panose="020B0604020202020204" pitchFamily="34" charset="0"/>
              </a:rPr>
              <a:t>current</a:t>
            </a:r>
            <a:r>
              <a:rPr lang="de-DE" sz="1800" dirty="0">
                <a:solidFill>
                  <a:schemeClr val="tx1"/>
                </a:solidFill>
                <a:latin typeface="Arial" panose="020B0604020202020204" pitchFamily="34" charset="0"/>
                <a:cs typeface="Arial" panose="020B0604020202020204" pitchFamily="34" charset="0"/>
              </a:rPr>
              <a:t> WHOIS </a:t>
            </a:r>
          </a:p>
          <a:p>
            <a:pPr>
              <a:defRPr sz="1800" b="0" i="0" u="none" strike="noStrike" kern="1200" spc="0" baseline="0">
                <a:solidFill>
                  <a:schemeClr val="tx1"/>
                </a:solidFill>
                <a:latin typeface="+mn-lt"/>
                <a:ea typeface="+mn-ea"/>
                <a:cs typeface="+mn-cs"/>
              </a:defRPr>
            </a:pPr>
            <a:r>
              <a:rPr lang="de-DE" sz="1800" dirty="0" err="1">
                <a:solidFill>
                  <a:schemeClr val="tx1"/>
                </a:solidFill>
                <a:latin typeface="Arial" panose="020B0604020202020204" pitchFamily="34" charset="0"/>
                <a:cs typeface="Arial" panose="020B0604020202020204" pitchFamily="34" charset="0"/>
              </a:rPr>
              <a:t>meet</a:t>
            </a:r>
            <a:r>
              <a:rPr lang="de-DE" sz="1800" baseline="0" dirty="0">
                <a:solidFill>
                  <a:schemeClr val="tx1"/>
                </a:solidFill>
                <a:latin typeface="Arial" panose="020B0604020202020204" pitchFamily="34" charset="0"/>
                <a:cs typeface="Arial" panose="020B0604020202020204" pitchFamily="34" charset="0"/>
              </a:rPr>
              <a:t> investigative </a:t>
            </a:r>
            <a:r>
              <a:rPr lang="de-DE" sz="1800" baseline="0" dirty="0" err="1">
                <a:solidFill>
                  <a:schemeClr val="tx1"/>
                </a:solidFill>
                <a:latin typeface="Arial" panose="020B0604020202020204" pitchFamily="34" charset="0"/>
                <a:cs typeface="Arial" panose="020B0604020202020204" pitchFamily="34" charset="0"/>
              </a:rPr>
              <a:t>needs</a:t>
            </a:r>
            <a:r>
              <a:rPr lang="de-DE" sz="1800" baseline="0" dirty="0">
                <a:solidFill>
                  <a:schemeClr val="tx1"/>
                </a:solidFill>
                <a:latin typeface="Arial" panose="020B0604020202020204" pitchFamily="34" charset="0"/>
                <a:cs typeface="Arial" panose="020B0604020202020204" pitchFamily="34" charset="0"/>
              </a:rPr>
              <a:t>?</a:t>
            </a:r>
            <a:endParaRPr lang="de-DE" sz="1800" dirty="0">
              <a:solidFill>
                <a:schemeClr val="tx1"/>
              </a:solidFill>
              <a:latin typeface="Arial" panose="020B0604020202020204" pitchFamily="34" charset="0"/>
              <a:cs typeface="Arial" panose="020B0604020202020204" pitchFamily="34" charset="0"/>
            </a:endParaRPr>
          </a:p>
        </c:rich>
      </c:tx>
      <c:overlay val="0"/>
      <c:spPr>
        <a:noFill/>
        <a:ln>
          <a:noFill/>
        </a:ln>
        <a:effectLst/>
      </c:spPr>
    </c:title>
    <c:autoTitleDeleted val="0"/>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102A-454F-A54A-AEAEBD889ACA}"/>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102A-454F-A54A-AEAEBD889ACA}"/>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102A-454F-A54A-AEAEBD889ACA}"/>
              </c:ext>
            </c:extLst>
          </c:dPt>
          <c:dLbls>
            <c:dLbl>
              <c:idx val="0"/>
              <c:layout>
                <c:manualLayout>
                  <c:x val="0.14111908018858058"/>
                  <c:y val="7.1577466693859282E-2"/>
                </c:manualLayout>
              </c:layout>
              <c:tx>
                <c:rich>
                  <a:bodyPr rot="0" spcFirstLastPara="1" vertOverflow="clip" horzOverflow="clip" vert="horz" wrap="square" lIns="38100" tIns="19050" rIns="38100" bIns="19050" anchor="ctr" anchorCtr="1">
                    <a:noAutofit/>
                  </a:bodyPr>
                  <a:lstStyle/>
                  <a:p>
                    <a:pPr>
                      <a:defRPr sz="1200" b="0" i="0" u="none" strike="noStrike" kern="1200" baseline="0">
                        <a:solidFill>
                          <a:schemeClr val="tx1"/>
                        </a:solidFill>
                        <a:latin typeface="+mj-lt"/>
                        <a:ea typeface="+mn-ea"/>
                        <a:cs typeface="+mn-cs"/>
                      </a:defRPr>
                    </a:pPr>
                    <a:fld id="{4AA97F6A-B139-FF40-ACAC-06E69D2389D3}" type="CATEGORYNAME">
                      <a:rPr lang="en-US" sz="1200" b="0">
                        <a:solidFill>
                          <a:schemeClr val="tx1"/>
                        </a:solidFill>
                        <a:latin typeface="Arial" panose="020B0604020202020204" pitchFamily="34" charset="0"/>
                        <a:cs typeface="Arial" panose="020B0604020202020204" pitchFamily="34" charset="0"/>
                      </a:rPr>
                      <a:pPr>
                        <a:defRPr sz="1200" b="0" i="0" u="none" strike="noStrike" kern="1200" baseline="0">
                          <a:solidFill>
                            <a:schemeClr val="tx1"/>
                          </a:solidFill>
                          <a:latin typeface="+mj-lt"/>
                          <a:ea typeface="+mn-ea"/>
                          <a:cs typeface="+mn-cs"/>
                        </a:defRPr>
                      </a:pPr>
                      <a:t>[CATEGORY NAME]</a:t>
                    </a:fld>
                    <a:r>
                      <a:rPr lang="en-US" sz="1200" b="0" baseline="0" dirty="0">
                        <a:solidFill>
                          <a:schemeClr val="tx1"/>
                        </a:solidFill>
                        <a:latin typeface="Arial" panose="020B0604020202020204" pitchFamily="34" charset="0"/>
                        <a:cs typeface="Arial" panose="020B0604020202020204" pitchFamily="34" charset="0"/>
                      </a:rPr>
                      <a:t>
</a:t>
                    </a:r>
                    <a:fld id="{CA118D3E-414F-8F4B-B3F3-280E937F13C9}" type="PERCENTAGE">
                      <a:rPr lang="en-US" sz="1200" b="0" baseline="0">
                        <a:solidFill>
                          <a:schemeClr val="tx1"/>
                        </a:solidFill>
                        <a:latin typeface="Arial" panose="020B0604020202020204" pitchFamily="34" charset="0"/>
                        <a:cs typeface="Arial" panose="020B0604020202020204" pitchFamily="34" charset="0"/>
                      </a:rPr>
                      <a:pPr>
                        <a:defRPr sz="1200" b="0" i="0" u="none" strike="noStrike" kern="1200" baseline="0">
                          <a:solidFill>
                            <a:schemeClr val="tx1"/>
                          </a:solidFill>
                          <a:latin typeface="+mj-lt"/>
                          <a:ea typeface="+mn-ea"/>
                          <a:cs typeface="+mn-cs"/>
                        </a:defRPr>
                      </a:pPr>
                      <a:t>[PERCENTAGE]</a:t>
                    </a:fld>
                    <a:endParaRPr lang="en-US" sz="1200" b="0" baseline="0" dirty="0">
                      <a:solidFill>
                        <a:schemeClr val="tx1"/>
                      </a:solidFill>
                      <a:latin typeface="Arial" panose="020B0604020202020204" pitchFamily="34" charset="0"/>
                      <a:cs typeface="Arial" panose="020B0604020202020204" pitchFamily="34" charset="0"/>
                    </a:endParaRPr>
                  </a:p>
                </c:rich>
              </c:tx>
              <c:spPr>
                <a:solidFill>
                  <a:sysClr val="window" lastClr="FFFFFF"/>
                </a:solidFill>
                <a:ln>
                  <a:solidFill>
                    <a:sysClr val="windowText" lastClr="000000">
                      <a:lumMod val="25000"/>
                      <a:lumOff val="75000"/>
                    </a:sysClr>
                  </a:solidFill>
                </a:ln>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manualLayout>
                      <c:w val="0.24426712724169522"/>
                      <c:h val="0.12718696474380317"/>
                    </c:manualLayout>
                  </c15:layout>
                  <c15:dlblFieldTable/>
                  <c15:showDataLabelsRange val="0"/>
                </c:ext>
                <c:ext xmlns:c16="http://schemas.microsoft.com/office/drawing/2014/chart" uri="{C3380CC4-5D6E-409C-BE32-E72D297353CC}">
                  <c16:uniqueId val="{00000001-102A-454F-A54A-AEAEBD889ACA}"/>
                </c:ext>
              </c:extLst>
            </c:dLbl>
            <c:dLbl>
              <c:idx val="1"/>
              <c:tx>
                <c:rich>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fld id="{47FA4AB0-DAED-9A49-B50A-58041BF87EBE}" type="CATEGORYNAME">
                      <a:rPr lang="en-US">
                        <a:latin typeface="Arial" panose="020B0604020202020204" pitchFamily="34" charset="0"/>
                        <a:cs typeface="Arial" panose="020B0604020202020204" pitchFamily="34" charset="0"/>
                      </a:rPr>
                      <a:pPr>
                        <a:defRPr sz="1200" b="0" i="0" u="none" strike="noStrike" kern="1200" baseline="0">
                          <a:solidFill>
                            <a:schemeClr val="tx1"/>
                          </a:solidFill>
                          <a:latin typeface="+mj-lt"/>
                          <a:ea typeface="+mn-ea"/>
                          <a:cs typeface="+mn-cs"/>
                        </a:defRPr>
                      </a:pPr>
                      <a:t>[CATEGORY NAME]</a:t>
                    </a:fld>
                    <a:r>
                      <a:rPr lang="en-US" baseline="0" dirty="0">
                        <a:latin typeface="Arial" panose="020B0604020202020204" pitchFamily="34" charset="0"/>
                        <a:cs typeface="Arial" panose="020B0604020202020204" pitchFamily="34" charset="0"/>
                      </a:rPr>
                      <a:t>
</a:t>
                    </a:r>
                    <a:fld id="{BA5BECA9-2156-4B46-BA1F-BAE240F584FC}" type="PERCENTAGE">
                      <a:rPr lang="en-US" baseline="0">
                        <a:latin typeface="Arial" panose="020B0604020202020204" pitchFamily="34" charset="0"/>
                        <a:cs typeface="Arial" panose="020B0604020202020204" pitchFamily="34" charset="0"/>
                      </a:rPr>
                      <a:pPr>
                        <a:defRPr sz="1200" b="0" i="0" u="none" strike="noStrike" kern="1200" baseline="0">
                          <a:solidFill>
                            <a:schemeClr val="tx1"/>
                          </a:solidFill>
                          <a:latin typeface="+mj-lt"/>
                          <a:ea typeface="+mn-ea"/>
                          <a:cs typeface="+mn-cs"/>
                        </a:defRPr>
                      </a:pPr>
                      <a:t>[PERCENTAGE]</a:t>
                    </a:fld>
                    <a:endParaRPr lang="en-US" baseline="0" dirty="0">
                      <a:latin typeface="Arial" panose="020B0604020202020204" pitchFamily="34" charset="0"/>
                      <a:cs typeface="Arial" panose="020B0604020202020204" pitchFamily="34" charset="0"/>
                    </a:endParaRPr>
                  </a:p>
                </c:rich>
              </c:tx>
              <c:spPr>
                <a:solidFill>
                  <a:sysClr val="window" lastClr="FFFFFF"/>
                </a:solidFill>
                <a:ln>
                  <a:solidFill>
                    <a:sysClr val="windowText" lastClr="000000">
                      <a:lumMod val="25000"/>
                      <a:lumOff val="75000"/>
                    </a:sysClr>
                  </a:solidFill>
                </a:ln>
                <a:effectLst/>
              </c:sp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dlblFieldTable/>
                  <c15:showDataLabelsRange val="0"/>
                </c:ext>
                <c:ext xmlns:c16="http://schemas.microsoft.com/office/drawing/2014/chart" uri="{C3380CC4-5D6E-409C-BE32-E72D297353CC}">
                  <c16:uniqueId val="{00000003-102A-454F-A54A-AEAEBD889ACA}"/>
                </c:ext>
              </c:extLst>
            </c:dLbl>
            <c:dLbl>
              <c:idx val="2"/>
              <c:tx>
                <c:rich>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fld id="{B1F4FFC6-AF96-C547-8E32-92DAFE8B6143}" type="CATEGORYNAME">
                      <a:rPr lang="en-US"/>
                      <a:pPr>
                        <a:defRPr sz="1200" b="0" i="0" u="none" strike="noStrike" kern="1200" baseline="0">
                          <a:solidFill>
                            <a:schemeClr val="tx1"/>
                          </a:solidFill>
                          <a:latin typeface="+mj-lt"/>
                          <a:ea typeface="+mn-ea"/>
                          <a:cs typeface="+mn-cs"/>
                        </a:defRPr>
                      </a:pPr>
                      <a:t>[CATEGORY NAME]</a:t>
                    </a:fld>
                    <a:r>
                      <a:rPr lang="en-US" baseline="0" dirty="0"/>
                      <a:t>
</a:t>
                    </a:r>
                    <a:fld id="{5FD1D68D-5E49-3A47-9783-626A78A73545}" type="PERCENTAGE">
                      <a:rPr lang="en-US" baseline="0">
                        <a:latin typeface="Arial" panose="020B0604020202020204" pitchFamily="34" charset="0"/>
                        <a:cs typeface="Arial" panose="020B0604020202020204" pitchFamily="34" charset="0"/>
                      </a:rPr>
                      <a:pPr>
                        <a:defRPr sz="1200" b="0" i="0" u="none" strike="noStrike" kern="1200" baseline="0">
                          <a:solidFill>
                            <a:schemeClr val="tx1"/>
                          </a:solidFill>
                          <a:latin typeface="+mj-lt"/>
                          <a:ea typeface="+mn-ea"/>
                          <a:cs typeface="+mn-cs"/>
                        </a:defRPr>
                      </a:pPr>
                      <a:t>[PERCENTAGE]</a:t>
                    </a:fld>
                    <a:endParaRPr lang="en-US" baseline="0" dirty="0"/>
                  </a:p>
                </c:rich>
              </c:tx>
              <c:spPr>
                <a:solidFill>
                  <a:sysClr val="window" lastClr="FFFFFF"/>
                </a:solidFill>
                <a:ln>
                  <a:solidFill>
                    <a:sysClr val="windowText" lastClr="000000">
                      <a:lumMod val="25000"/>
                      <a:lumOff val="75000"/>
                    </a:sysClr>
                  </a:solidFill>
                </a:ln>
                <a:effectLst/>
              </c:sp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manualLayout>
                      <c:w val="0.1291827198607817"/>
                      <c:h val="0.10858239649026595"/>
                    </c:manualLayout>
                  </c15:layout>
                  <c15:dlblFieldTable/>
                  <c15:showDataLabelsRange val="0"/>
                </c:ext>
                <c:ext xmlns:c16="http://schemas.microsoft.com/office/drawing/2014/chart" uri="{C3380CC4-5D6E-409C-BE32-E72D297353CC}">
                  <c16:uniqueId val="{00000005-102A-454F-A54A-AEAEBD889AC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'Results v1'!$A$479:$C$481</c:f>
              <c:strCache>
                <c:ptCount val="3"/>
                <c:pt idx="0">
                  <c:v>Yes</c:v>
                </c:pt>
                <c:pt idx="1">
                  <c:v>Partially</c:v>
                </c:pt>
                <c:pt idx="2">
                  <c:v>No</c:v>
                </c:pt>
              </c:strCache>
            </c:strRef>
          </c:cat>
          <c:val>
            <c:numRef>
              <c:f>'Results v1'!$K$479:$K$481</c:f>
              <c:numCache>
                <c:formatCode>0.00%</c:formatCode>
                <c:ptCount val="3"/>
                <c:pt idx="0">
                  <c:v>8.3333335816860199E-2</c:v>
                </c:pt>
                <c:pt idx="1">
                  <c:v>0.25</c:v>
                </c:pt>
                <c:pt idx="2">
                  <c:v>0.66666668653488159</c:v>
                </c:pt>
              </c:numCache>
            </c:numRef>
          </c:val>
          <c:extLst>
            <c:ext xmlns:c16="http://schemas.microsoft.com/office/drawing/2014/chart" uri="{C3380CC4-5D6E-409C-BE32-E72D297353CC}">
              <c16:uniqueId val="{00000006-102A-454F-A54A-AEAEBD889AC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CC06F-6065-6147-A9A2-3CA5BF8224DD}" type="doc">
      <dgm:prSet loTypeId="urn:microsoft.com/office/officeart/2005/8/layout/vList2" loCatId="" qsTypeId="urn:microsoft.com/office/officeart/2005/8/quickstyle/simple1" qsCatId="simple" csTypeId="urn:microsoft.com/office/officeart/2005/8/colors/colorful1" csCatId="colorful" phldr="1"/>
      <dgm:spPr/>
      <dgm:t>
        <a:bodyPr/>
        <a:lstStyle/>
        <a:p>
          <a:endParaRPr lang="en-US"/>
        </a:p>
      </dgm:t>
    </dgm:pt>
    <dgm:pt modelId="{20B15C52-D5A6-C242-B6F1-A1FB313C79F6}">
      <dgm:prSet phldrT="[Text]" custT="1"/>
      <dgm:spPr/>
      <dgm:t>
        <a:bodyPr/>
        <a:lstStyle/>
        <a:p>
          <a:pPr>
            <a:buFont typeface="+mj-lt"/>
            <a:buNone/>
          </a:pPr>
          <a:r>
            <a:rPr lang="en-US" sz="1600" dirty="0"/>
            <a:t>Assess </a:t>
          </a:r>
          <a:r>
            <a:rPr lang="en-US" sz="1600" b="1" dirty="0"/>
            <a:t>implementation</a:t>
          </a:r>
          <a:r>
            <a:rPr lang="en-US" sz="1600" dirty="0"/>
            <a:t> of WHOIS1 recommendations</a:t>
          </a:r>
        </a:p>
      </dgm:t>
    </dgm:pt>
    <dgm:pt modelId="{55639C05-E59A-B84E-A895-18561CB6B2CD}" type="parTrans" cxnId="{7C39CB0E-3582-4F4A-BBB0-991F6E4CDADD}">
      <dgm:prSet/>
      <dgm:spPr/>
      <dgm:t>
        <a:bodyPr/>
        <a:lstStyle/>
        <a:p>
          <a:endParaRPr lang="en-US"/>
        </a:p>
      </dgm:t>
    </dgm:pt>
    <dgm:pt modelId="{3834F485-6527-264A-9745-23514663A47C}" type="sibTrans" cxnId="{7C39CB0E-3582-4F4A-BBB0-991F6E4CDADD}">
      <dgm:prSet/>
      <dgm:spPr/>
      <dgm:t>
        <a:bodyPr/>
        <a:lstStyle/>
        <a:p>
          <a:endParaRPr lang="en-US"/>
        </a:p>
      </dgm:t>
    </dgm:pt>
    <dgm:pt modelId="{79F8348B-5B76-4247-9425-258E7D552A31}">
      <dgm:prSet phldrT="[Text]" custT="1"/>
      <dgm:spPr/>
      <dgm:t>
        <a:bodyPr/>
        <a:lstStyle/>
        <a:p>
          <a:pPr>
            <a:buFont typeface="+mj-lt"/>
            <a:buNone/>
          </a:pPr>
          <a:r>
            <a:rPr lang="en-US" sz="1400" b="1" dirty="0"/>
            <a:t>Evaluate</a:t>
          </a:r>
          <a:r>
            <a:rPr lang="en-US" sz="1400" dirty="0"/>
            <a:t> the extent to which ICANN Org has implemented each prior Directory Service Review (WHOIS1) recommendation (16 in total) and </a:t>
          </a:r>
          <a:r>
            <a:rPr lang="en-US" sz="1400" b="1" dirty="0"/>
            <a:t>whether implementation of each recommendation was effective</a:t>
          </a:r>
          <a:endParaRPr lang="en-US" sz="1400" dirty="0"/>
        </a:p>
      </dgm:t>
    </dgm:pt>
    <dgm:pt modelId="{56EA56DD-8C0F-A54F-8CD1-6E2092678DCE}" type="parTrans" cxnId="{A63DA63C-0151-B340-A86D-81FA91B60505}">
      <dgm:prSet/>
      <dgm:spPr/>
      <dgm:t>
        <a:bodyPr/>
        <a:lstStyle/>
        <a:p>
          <a:endParaRPr lang="en-US"/>
        </a:p>
      </dgm:t>
    </dgm:pt>
    <dgm:pt modelId="{A44F2998-DA60-2F47-8F1D-E4F639757494}" type="sibTrans" cxnId="{A63DA63C-0151-B340-A86D-81FA91B60505}">
      <dgm:prSet/>
      <dgm:spPr/>
      <dgm:t>
        <a:bodyPr/>
        <a:lstStyle/>
        <a:p>
          <a:endParaRPr lang="en-US"/>
        </a:p>
      </dgm:t>
    </dgm:pt>
    <dgm:pt modelId="{2243F197-D8E7-7948-A403-672DAF12C3A7}">
      <dgm:prSet phldrT="[Text]" custT="1"/>
      <dgm:spPr/>
      <dgm:t>
        <a:bodyPr/>
        <a:lstStyle/>
        <a:p>
          <a:r>
            <a:rPr lang="en-US" sz="1600" dirty="0"/>
            <a:t>Review </a:t>
          </a:r>
          <a:r>
            <a:rPr lang="en-US" sz="1600" b="1" dirty="0"/>
            <a:t>changes since WHOIS1</a:t>
          </a:r>
          <a:r>
            <a:rPr lang="en-US" sz="1600" dirty="0"/>
            <a:t> to assess impact on </a:t>
          </a:r>
          <a:r>
            <a:rPr lang="en-US" sz="1600" b="1" dirty="0"/>
            <a:t>RDS(WHOIS) effectiveness</a:t>
          </a:r>
        </a:p>
      </dgm:t>
    </dgm:pt>
    <dgm:pt modelId="{AD5C7695-D9F9-1B49-8C5C-7C8082A4EB10}" type="parTrans" cxnId="{2BA38716-5473-EC4B-90CE-1D4DB3D54550}">
      <dgm:prSet/>
      <dgm:spPr/>
      <dgm:t>
        <a:bodyPr/>
        <a:lstStyle/>
        <a:p>
          <a:endParaRPr lang="en-US"/>
        </a:p>
      </dgm:t>
    </dgm:pt>
    <dgm:pt modelId="{F2AC21BE-97FC-3746-B662-A3B3478DA440}" type="sibTrans" cxnId="{2BA38716-5473-EC4B-90CE-1D4DB3D54550}">
      <dgm:prSet/>
      <dgm:spPr/>
      <dgm:t>
        <a:bodyPr/>
        <a:lstStyle/>
        <a:p>
          <a:endParaRPr lang="en-US"/>
        </a:p>
      </dgm:t>
    </dgm:pt>
    <dgm:pt modelId="{390E1C2B-3650-694F-82D4-6A880AA878E8}">
      <dgm:prSet phldrT="[Text]" custT="1"/>
      <dgm:spPr/>
      <dgm:t>
        <a:bodyPr/>
        <a:lstStyle/>
        <a:p>
          <a:pPr>
            <a:buFont typeface="+mj-lt"/>
            <a:buNone/>
          </a:pPr>
          <a:r>
            <a:rPr lang="en-US" sz="1600" dirty="0"/>
            <a:t>Assess the extent to which the implementation of today’s WHOIS:</a:t>
          </a:r>
        </a:p>
      </dgm:t>
    </dgm:pt>
    <dgm:pt modelId="{2652F6A6-D64A-914F-B40C-E4436B1E7AE1}" type="parTrans" cxnId="{FF0F4344-378F-7B42-8871-CB4A5CD027C5}">
      <dgm:prSet/>
      <dgm:spPr/>
      <dgm:t>
        <a:bodyPr/>
        <a:lstStyle/>
        <a:p>
          <a:endParaRPr lang="en-US"/>
        </a:p>
      </dgm:t>
    </dgm:pt>
    <dgm:pt modelId="{FE47AE69-3F63-8B4B-8707-8EA8CBCEE4D3}" type="sibTrans" cxnId="{FF0F4344-378F-7B42-8871-CB4A5CD027C5}">
      <dgm:prSet/>
      <dgm:spPr/>
      <dgm:t>
        <a:bodyPr/>
        <a:lstStyle/>
        <a:p>
          <a:endParaRPr lang="en-US"/>
        </a:p>
      </dgm:t>
    </dgm:pt>
    <dgm:pt modelId="{8E173A6B-1E56-5448-B64C-868A45EB4B70}">
      <dgm:prSet custT="1"/>
      <dgm:spPr/>
      <dgm:t>
        <a:bodyPr/>
        <a:lstStyle/>
        <a:p>
          <a:r>
            <a:rPr lang="en-US" sz="1400" dirty="0"/>
            <a:t>Meets legitimate </a:t>
          </a:r>
          <a:r>
            <a:rPr lang="en-US" sz="1400" b="1" dirty="0"/>
            <a:t>need of law enforcement </a:t>
          </a:r>
          <a:r>
            <a:rPr lang="en-US" sz="1400" dirty="0"/>
            <a:t>for swiftly accessible, accurate and complete data</a:t>
          </a:r>
        </a:p>
      </dgm:t>
    </dgm:pt>
    <dgm:pt modelId="{FDA4E638-30E3-2C4B-A189-E9579AA4587A}" type="parTrans" cxnId="{3E3D6A43-7ED7-4241-B974-AC7CEB5CC9D0}">
      <dgm:prSet/>
      <dgm:spPr/>
      <dgm:t>
        <a:bodyPr/>
        <a:lstStyle/>
        <a:p>
          <a:endParaRPr lang="en-US"/>
        </a:p>
      </dgm:t>
    </dgm:pt>
    <dgm:pt modelId="{B2231C04-930B-F042-831B-DF094706D54B}" type="sibTrans" cxnId="{3E3D6A43-7ED7-4241-B974-AC7CEB5CC9D0}">
      <dgm:prSet/>
      <dgm:spPr/>
      <dgm:t>
        <a:bodyPr/>
        <a:lstStyle/>
        <a:p>
          <a:endParaRPr lang="en-US"/>
        </a:p>
      </dgm:t>
    </dgm:pt>
    <dgm:pt modelId="{917C83E7-0CA6-4A4F-A746-7FB3D7F80506}">
      <dgm:prSet custT="1"/>
      <dgm:spPr/>
      <dgm:t>
        <a:bodyPr/>
        <a:lstStyle/>
        <a:p>
          <a:r>
            <a:rPr lang="en-US" sz="1600" b="0" dirty="0"/>
            <a:t>Assess </a:t>
          </a:r>
          <a:r>
            <a:rPr lang="en-US" sz="1600" b="1" dirty="0"/>
            <a:t>effectiveness and transparency</a:t>
          </a:r>
          <a:r>
            <a:rPr lang="en-US" sz="1600" b="0" dirty="0"/>
            <a:t> of ICANN enforcement of existing policy relating to WHOIS through Contractual Compliance actions, structure and processes</a:t>
          </a:r>
        </a:p>
      </dgm:t>
    </dgm:pt>
    <dgm:pt modelId="{556FFA2F-8359-974E-93D3-4E6E2947EDD7}" type="parTrans" cxnId="{E19BB180-F129-4942-9C83-A3153FB138A5}">
      <dgm:prSet/>
      <dgm:spPr/>
      <dgm:t>
        <a:bodyPr/>
        <a:lstStyle/>
        <a:p>
          <a:endParaRPr lang="en-US"/>
        </a:p>
      </dgm:t>
    </dgm:pt>
    <dgm:pt modelId="{6DF24D15-F3C1-1945-845D-EA0F838063D4}" type="sibTrans" cxnId="{E19BB180-F129-4942-9C83-A3153FB138A5}">
      <dgm:prSet/>
      <dgm:spPr/>
      <dgm:t>
        <a:bodyPr/>
        <a:lstStyle/>
        <a:p>
          <a:endParaRPr lang="en-US"/>
        </a:p>
      </dgm:t>
    </dgm:pt>
    <dgm:pt modelId="{4E1A1462-90FD-D74F-A8A0-EFF3D45BC19D}">
      <dgm:prSet custT="1"/>
      <dgm:spPr/>
      <dgm:t>
        <a:bodyPr/>
        <a:lstStyle/>
        <a:p>
          <a:r>
            <a:rPr lang="en-US" sz="1600" dirty="0"/>
            <a:t>Identify any portions of Bylaws Section 4.6(e), Registration Directory Service Review, which the team believes should be </a:t>
          </a:r>
          <a:r>
            <a:rPr lang="en-US" sz="1600" b="1" dirty="0"/>
            <a:t>changed, added or removed </a:t>
          </a:r>
        </a:p>
      </dgm:t>
    </dgm:pt>
    <dgm:pt modelId="{30ADF778-ACF6-AB45-8F68-F3D5ED6870BC}" type="parTrans" cxnId="{185A3BC9-9616-354E-8AF1-6B4C3A1675CA}">
      <dgm:prSet/>
      <dgm:spPr/>
      <dgm:t>
        <a:bodyPr/>
        <a:lstStyle/>
        <a:p>
          <a:endParaRPr lang="en-US"/>
        </a:p>
      </dgm:t>
    </dgm:pt>
    <dgm:pt modelId="{3D65A171-F9CC-EA49-AF87-44D2A8D6472E}" type="sibTrans" cxnId="{185A3BC9-9616-354E-8AF1-6B4C3A1675CA}">
      <dgm:prSet/>
      <dgm:spPr/>
      <dgm:t>
        <a:bodyPr/>
        <a:lstStyle/>
        <a:p>
          <a:endParaRPr lang="en-US"/>
        </a:p>
      </dgm:t>
    </dgm:pt>
    <dgm:pt modelId="{720D7296-3622-5C4F-A41D-4135FA277329}">
      <dgm:prSet custT="1"/>
      <dgm:spPr/>
      <dgm:t>
        <a:bodyPr/>
        <a:lstStyle/>
        <a:p>
          <a:r>
            <a:rPr lang="en-US" sz="1400" dirty="0"/>
            <a:t>Promotes </a:t>
          </a:r>
          <a:r>
            <a:rPr lang="en-US" sz="1400" b="1" dirty="0"/>
            <a:t>consumer trust</a:t>
          </a:r>
          <a:endParaRPr lang="en-US" sz="1400" dirty="0"/>
        </a:p>
      </dgm:t>
    </dgm:pt>
    <dgm:pt modelId="{2C76EE98-68F4-4B4F-8C99-B3CA0529ED7D}" type="sibTrans" cxnId="{2F9DE591-3759-724D-96BF-1CD62F3292C4}">
      <dgm:prSet/>
      <dgm:spPr/>
      <dgm:t>
        <a:bodyPr/>
        <a:lstStyle/>
        <a:p>
          <a:endParaRPr lang="en-US"/>
        </a:p>
      </dgm:t>
    </dgm:pt>
    <dgm:pt modelId="{778C848F-9288-1E4E-A518-3EEFC9411AD0}" type="parTrans" cxnId="{2F9DE591-3759-724D-96BF-1CD62F3292C4}">
      <dgm:prSet/>
      <dgm:spPr/>
      <dgm:t>
        <a:bodyPr/>
        <a:lstStyle/>
        <a:p>
          <a:endParaRPr lang="en-US"/>
        </a:p>
      </dgm:t>
    </dgm:pt>
    <dgm:pt modelId="{D6D684A0-D435-F546-B078-D9AEFCE2C786}">
      <dgm:prSet custT="1"/>
      <dgm:spPr/>
      <dgm:t>
        <a:bodyPr/>
        <a:lstStyle/>
        <a:p>
          <a:r>
            <a:rPr lang="en-US" sz="1400" b="1" dirty="0"/>
            <a:t>Safeguards registrant data</a:t>
          </a:r>
          <a:endParaRPr lang="en-US" sz="1400" dirty="0"/>
        </a:p>
      </dgm:t>
    </dgm:pt>
    <dgm:pt modelId="{F95767F8-EB82-C841-8712-96C294494B89}" type="sibTrans" cxnId="{7EEE9746-F98F-044F-BAE3-C86EDA005A92}">
      <dgm:prSet/>
      <dgm:spPr/>
      <dgm:t>
        <a:bodyPr/>
        <a:lstStyle/>
        <a:p>
          <a:endParaRPr lang="en-US"/>
        </a:p>
      </dgm:t>
    </dgm:pt>
    <dgm:pt modelId="{C0D551CA-8CFB-174C-9C9B-A6103AC38CA4}" type="parTrans" cxnId="{7EEE9746-F98F-044F-BAE3-C86EDA005A92}">
      <dgm:prSet/>
      <dgm:spPr/>
      <dgm:t>
        <a:bodyPr/>
        <a:lstStyle/>
        <a:p>
          <a:endParaRPr lang="en-US"/>
        </a:p>
      </dgm:t>
    </dgm:pt>
    <dgm:pt modelId="{2D2DD74C-6EA2-DE41-804F-EFEA1D061E60}" type="pres">
      <dgm:prSet presAssocID="{FA6CC06F-6065-6147-A9A2-3CA5BF8224DD}" presName="linear" presStyleCnt="0">
        <dgm:presLayoutVars>
          <dgm:animLvl val="lvl"/>
          <dgm:resizeHandles val="exact"/>
        </dgm:presLayoutVars>
      </dgm:prSet>
      <dgm:spPr/>
    </dgm:pt>
    <dgm:pt modelId="{47139F86-03C9-DF4E-A7BA-C41D7F4B464E}" type="pres">
      <dgm:prSet presAssocID="{20B15C52-D5A6-C242-B6F1-A1FB313C79F6}" presName="parentText" presStyleLbl="node1" presStyleIdx="0" presStyleCnt="5" custScaleY="71114" custLinFactNeighborX="1007">
        <dgm:presLayoutVars>
          <dgm:chMax val="0"/>
          <dgm:bulletEnabled val="1"/>
        </dgm:presLayoutVars>
      </dgm:prSet>
      <dgm:spPr/>
    </dgm:pt>
    <dgm:pt modelId="{1D516960-FC61-0A47-BCD9-4E0C25F7F83C}" type="pres">
      <dgm:prSet presAssocID="{20B15C52-D5A6-C242-B6F1-A1FB313C79F6}" presName="childText" presStyleLbl="revTx" presStyleIdx="0" presStyleCnt="2">
        <dgm:presLayoutVars>
          <dgm:bulletEnabled val="1"/>
        </dgm:presLayoutVars>
      </dgm:prSet>
      <dgm:spPr/>
    </dgm:pt>
    <dgm:pt modelId="{24161011-FF73-6341-930A-275D29E59C61}" type="pres">
      <dgm:prSet presAssocID="{2243F197-D8E7-7948-A403-672DAF12C3A7}" presName="parentText" presStyleLbl="node1" presStyleIdx="1" presStyleCnt="5" custScaleY="75554">
        <dgm:presLayoutVars>
          <dgm:chMax val="0"/>
          <dgm:bulletEnabled val="1"/>
        </dgm:presLayoutVars>
      </dgm:prSet>
      <dgm:spPr/>
    </dgm:pt>
    <dgm:pt modelId="{8ED756EA-D46B-41E4-9B9A-9CFA95DCF401}" type="pres">
      <dgm:prSet presAssocID="{F2AC21BE-97FC-3746-B662-A3B3478DA440}" presName="spacer" presStyleCnt="0"/>
      <dgm:spPr/>
    </dgm:pt>
    <dgm:pt modelId="{284A3DEF-B548-E847-B2F8-D95A53267440}" type="pres">
      <dgm:prSet presAssocID="{390E1C2B-3650-694F-82D4-6A880AA878E8}" presName="parentText" presStyleLbl="node1" presStyleIdx="2" presStyleCnt="5" custScaleY="64558">
        <dgm:presLayoutVars>
          <dgm:chMax val="0"/>
          <dgm:bulletEnabled val="1"/>
        </dgm:presLayoutVars>
      </dgm:prSet>
      <dgm:spPr/>
    </dgm:pt>
    <dgm:pt modelId="{98CDDE5B-D0CB-AC41-89A3-2B391AE35671}" type="pres">
      <dgm:prSet presAssocID="{390E1C2B-3650-694F-82D4-6A880AA878E8}" presName="childText" presStyleLbl="revTx" presStyleIdx="1" presStyleCnt="2">
        <dgm:presLayoutVars>
          <dgm:bulletEnabled val="1"/>
        </dgm:presLayoutVars>
      </dgm:prSet>
      <dgm:spPr/>
    </dgm:pt>
    <dgm:pt modelId="{35767783-B21B-B940-84B6-B7247766E4CD}" type="pres">
      <dgm:prSet presAssocID="{917C83E7-0CA6-4A4F-A746-7FB3D7F80506}" presName="parentText" presStyleLbl="node1" presStyleIdx="3" presStyleCnt="5">
        <dgm:presLayoutVars>
          <dgm:chMax val="0"/>
          <dgm:bulletEnabled val="1"/>
        </dgm:presLayoutVars>
      </dgm:prSet>
      <dgm:spPr/>
    </dgm:pt>
    <dgm:pt modelId="{59D0962A-4E45-134E-9DB1-0D0F23A5917B}" type="pres">
      <dgm:prSet presAssocID="{6DF24D15-F3C1-1945-845D-EA0F838063D4}" presName="spacer" presStyleCnt="0"/>
      <dgm:spPr/>
    </dgm:pt>
    <dgm:pt modelId="{2767C4B2-48E3-E34C-9D2C-0D2E67FBBC8B}" type="pres">
      <dgm:prSet presAssocID="{4E1A1462-90FD-D74F-A8A0-EFF3D45BC19D}" presName="parentText" presStyleLbl="node1" presStyleIdx="4" presStyleCnt="5">
        <dgm:presLayoutVars>
          <dgm:chMax val="0"/>
          <dgm:bulletEnabled val="1"/>
        </dgm:presLayoutVars>
      </dgm:prSet>
      <dgm:spPr/>
    </dgm:pt>
  </dgm:ptLst>
  <dgm:cxnLst>
    <dgm:cxn modelId="{76EF7106-EA6C-E649-9BE4-9CD952A2B18F}" type="presOf" srcId="{4E1A1462-90FD-D74F-A8A0-EFF3D45BC19D}" destId="{2767C4B2-48E3-E34C-9D2C-0D2E67FBBC8B}" srcOrd="0" destOrd="0" presId="urn:microsoft.com/office/officeart/2005/8/layout/vList2"/>
    <dgm:cxn modelId="{7C39CB0E-3582-4F4A-BBB0-991F6E4CDADD}" srcId="{FA6CC06F-6065-6147-A9A2-3CA5BF8224DD}" destId="{20B15C52-D5A6-C242-B6F1-A1FB313C79F6}" srcOrd="0" destOrd="0" parTransId="{55639C05-E59A-B84E-A895-18561CB6B2CD}" sibTransId="{3834F485-6527-264A-9745-23514663A47C}"/>
    <dgm:cxn modelId="{2BA38716-5473-EC4B-90CE-1D4DB3D54550}" srcId="{FA6CC06F-6065-6147-A9A2-3CA5BF8224DD}" destId="{2243F197-D8E7-7948-A403-672DAF12C3A7}" srcOrd="1" destOrd="0" parTransId="{AD5C7695-D9F9-1B49-8C5C-7C8082A4EB10}" sibTransId="{F2AC21BE-97FC-3746-B662-A3B3478DA440}"/>
    <dgm:cxn modelId="{A63DA63C-0151-B340-A86D-81FA91B60505}" srcId="{20B15C52-D5A6-C242-B6F1-A1FB313C79F6}" destId="{79F8348B-5B76-4247-9425-258E7D552A31}" srcOrd="0" destOrd="0" parTransId="{56EA56DD-8C0F-A54F-8CD1-6E2092678DCE}" sibTransId="{A44F2998-DA60-2F47-8F1D-E4F639757494}"/>
    <dgm:cxn modelId="{3E3D6A43-7ED7-4241-B974-AC7CEB5CC9D0}" srcId="{390E1C2B-3650-694F-82D4-6A880AA878E8}" destId="{8E173A6B-1E56-5448-B64C-868A45EB4B70}" srcOrd="0" destOrd="0" parTransId="{FDA4E638-30E3-2C4B-A189-E9579AA4587A}" sibTransId="{B2231C04-930B-F042-831B-DF094706D54B}"/>
    <dgm:cxn modelId="{FF0F4344-378F-7B42-8871-CB4A5CD027C5}" srcId="{FA6CC06F-6065-6147-A9A2-3CA5BF8224DD}" destId="{390E1C2B-3650-694F-82D4-6A880AA878E8}" srcOrd="2" destOrd="0" parTransId="{2652F6A6-D64A-914F-B40C-E4436B1E7AE1}" sibTransId="{FE47AE69-3F63-8B4B-8707-8EA8CBCEE4D3}"/>
    <dgm:cxn modelId="{179D8545-E41F-FA4E-9712-B80D010A1E64}" type="presOf" srcId="{D6D684A0-D435-F546-B078-D9AEFCE2C786}" destId="{98CDDE5B-D0CB-AC41-89A3-2B391AE35671}" srcOrd="0" destOrd="2" presId="urn:microsoft.com/office/officeart/2005/8/layout/vList2"/>
    <dgm:cxn modelId="{7EEE9746-F98F-044F-BAE3-C86EDA005A92}" srcId="{390E1C2B-3650-694F-82D4-6A880AA878E8}" destId="{D6D684A0-D435-F546-B078-D9AEFCE2C786}" srcOrd="2" destOrd="0" parTransId="{C0D551CA-8CFB-174C-9C9B-A6103AC38CA4}" sibTransId="{F95767F8-EB82-C841-8712-96C294494B89}"/>
    <dgm:cxn modelId="{8186A74E-D5E1-2641-A040-C090E7B86411}" type="presOf" srcId="{917C83E7-0CA6-4A4F-A746-7FB3D7F80506}" destId="{35767783-B21B-B940-84B6-B7247766E4CD}" srcOrd="0" destOrd="0" presId="urn:microsoft.com/office/officeart/2005/8/layout/vList2"/>
    <dgm:cxn modelId="{A6E90250-1C36-6946-A69B-3B951C1E4DCA}" type="presOf" srcId="{20B15C52-D5A6-C242-B6F1-A1FB313C79F6}" destId="{47139F86-03C9-DF4E-A7BA-C41D7F4B464E}" srcOrd="0" destOrd="0" presId="urn:microsoft.com/office/officeart/2005/8/layout/vList2"/>
    <dgm:cxn modelId="{4D791476-087E-1645-851A-7A68E9CB9A96}" type="presOf" srcId="{8E173A6B-1E56-5448-B64C-868A45EB4B70}" destId="{98CDDE5B-D0CB-AC41-89A3-2B391AE35671}" srcOrd="0" destOrd="0" presId="urn:microsoft.com/office/officeart/2005/8/layout/vList2"/>
    <dgm:cxn modelId="{E19BB180-F129-4942-9C83-A3153FB138A5}" srcId="{FA6CC06F-6065-6147-A9A2-3CA5BF8224DD}" destId="{917C83E7-0CA6-4A4F-A746-7FB3D7F80506}" srcOrd="3" destOrd="0" parTransId="{556FFA2F-8359-974E-93D3-4E6E2947EDD7}" sibTransId="{6DF24D15-F3C1-1945-845D-EA0F838063D4}"/>
    <dgm:cxn modelId="{2F9DE591-3759-724D-96BF-1CD62F3292C4}" srcId="{390E1C2B-3650-694F-82D4-6A880AA878E8}" destId="{720D7296-3622-5C4F-A41D-4135FA277329}" srcOrd="1" destOrd="0" parTransId="{778C848F-9288-1E4E-A518-3EEFC9411AD0}" sibTransId="{2C76EE98-68F4-4B4F-8C99-B3CA0529ED7D}"/>
    <dgm:cxn modelId="{73651B99-3821-1F48-85B4-93441647B09D}" type="presOf" srcId="{390E1C2B-3650-694F-82D4-6A880AA878E8}" destId="{284A3DEF-B548-E847-B2F8-D95A53267440}" srcOrd="0" destOrd="0" presId="urn:microsoft.com/office/officeart/2005/8/layout/vList2"/>
    <dgm:cxn modelId="{1FB7D6A6-7DB8-9D43-9527-E4222CA74530}" type="presOf" srcId="{FA6CC06F-6065-6147-A9A2-3CA5BF8224DD}" destId="{2D2DD74C-6EA2-DE41-804F-EFEA1D061E60}" srcOrd="0" destOrd="0" presId="urn:microsoft.com/office/officeart/2005/8/layout/vList2"/>
    <dgm:cxn modelId="{F2ED95AB-9FBB-2146-A2C2-554F921EB79B}" type="presOf" srcId="{2243F197-D8E7-7948-A403-672DAF12C3A7}" destId="{24161011-FF73-6341-930A-275D29E59C61}" srcOrd="0" destOrd="0" presId="urn:microsoft.com/office/officeart/2005/8/layout/vList2"/>
    <dgm:cxn modelId="{185A3BC9-9616-354E-8AF1-6B4C3A1675CA}" srcId="{FA6CC06F-6065-6147-A9A2-3CA5BF8224DD}" destId="{4E1A1462-90FD-D74F-A8A0-EFF3D45BC19D}" srcOrd="4" destOrd="0" parTransId="{30ADF778-ACF6-AB45-8F68-F3D5ED6870BC}" sibTransId="{3D65A171-F9CC-EA49-AF87-44D2A8D6472E}"/>
    <dgm:cxn modelId="{2C44AEE6-4C2A-F846-A266-3E2DC54CEF0F}" type="presOf" srcId="{720D7296-3622-5C4F-A41D-4135FA277329}" destId="{98CDDE5B-D0CB-AC41-89A3-2B391AE35671}" srcOrd="0" destOrd="1" presId="urn:microsoft.com/office/officeart/2005/8/layout/vList2"/>
    <dgm:cxn modelId="{D8227AEC-12FC-0D4F-8B50-B230801B5C28}" type="presOf" srcId="{79F8348B-5B76-4247-9425-258E7D552A31}" destId="{1D516960-FC61-0A47-BCD9-4E0C25F7F83C}" srcOrd="0" destOrd="0" presId="urn:microsoft.com/office/officeart/2005/8/layout/vList2"/>
    <dgm:cxn modelId="{D8812F6E-34A9-5946-B51D-41F9330D1844}" type="presParOf" srcId="{2D2DD74C-6EA2-DE41-804F-EFEA1D061E60}" destId="{47139F86-03C9-DF4E-A7BA-C41D7F4B464E}" srcOrd="0" destOrd="0" presId="urn:microsoft.com/office/officeart/2005/8/layout/vList2"/>
    <dgm:cxn modelId="{BAC94F08-DAA2-844D-95E6-A8F15396DCCB}" type="presParOf" srcId="{2D2DD74C-6EA2-DE41-804F-EFEA1D061E60}" destId="{1D516960-FC61-0A47-BCD9-4E0C25F7F83C}" srcOrd="1" destOrd="0" presId="urn:microsoft.com/office/officeart/2005/8/layout/vList2"/>
    <dgm:cxn modelId="{54C44E83-CE5D-6B42-8F28-AB2B5800BE74}" type="presParOf" srcId="{2D2DD74C-6EA2-DE41-804F-EFEA1D061E60}" destId="{24161011-FF73-6341-930A-275D29E59C61}" srcOrd="2" destOrd="0" presId="urn:microsoft.com/office/officeart/2005/8/layout/vList2"/>
    <dgm:cxn modelId="{CB1ABEEB-EF0C-4FA0-B4BF-3F7ECB27687B}" type="presParOf" srcId="{2D2DD74C-6EA2-DE41-804F-EFEA1D061E60}" destId="{8ED756EA-D46B-41E4-9B9A-9CFA95DCF401}" srcOrd="3" destOrd="0" presId="urn:microsoft.com/office/officeart/2005/8/layout/vList2"/>
    <dgm:cxn modelId="{BE3BE448-F3F1-1B49-AB47-13AA79B3332F}" type="presParOf" srcId="{2D2DD74C-6EA2-DE41-804F-EFEA1D061E60}" destId="{284A3DEF-B548-E847-B2F8-D95A53267440}" srcOrd="4" destOrd="0" presId="urn:microsoft.com/office/officeart/2005/8/layout/vList2"/>
    <dgm:cxn modelId="{0909C38A-ABCD-324E-A4FE-92EA09337A7F}" type="presParOf" srcId="{2D2DD74C-6EA2-DE41-804F-EFEA1D061E60}" destId="{98CDDE5B-D0CB-AC41-89A3-2B391AE35671}" srcOrd="5" destOrd="0" presId="urn:microsoft.com/office/officeart/2005/8/layout/vList2"/>
    <dgm:cxn modelId="{E5B7B423-7B5A-3B40-9CB9-357E15A462C2}" type="presParOf" srcId="{2D2DD74C-6EA2-DE41-804F-EFEA1D061E60}" destId="{35767783-B21B-B940-84B6-B7247766E4CD}" srcOrd="6" destOrd="0" presId="urn:microsoft.com/office/officeart/2005/8/layout/vList2"/>
    <dgm:cxn modelId="{55EBAA22-3C3F-E543-BEB5-D3F9A3C123D5}" type="presParOf" srcId="{2D2DD74C-6EA2-DE41-804F-EFEA1D061E60}" destId="{59D0962A-4E45-134E-9DB1-0D0F23A5917B}" srcOrd="7" destOrd="0" presId="urn:microsoft.com/office/officeart/2005/8/layout/vList2"/>
    <dgm:cxn modelId="{33D39B5C-8DF5-724B-AC3E-E375AF3A0C9D}" type="presParOf" srcId="{2D2DD74C-6EA2-DE41-804F-EFEA1D061E60}" destId="{2767C4B2-48E3-E34C-9D2C-0D2E67FBBC8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15285-1397-4A92-A95E-40F6D0BB13FD}" type="doc">
      <dgm:prSet loTypeId="urn:microsoft.com/office/officeart/2005/8/layout/pyramid2" loCatId="list" qsTypeId="urn:microsoft.com/office/officeart/2005/8/quickstyle/3d5" qsCatId="3D" csTypeId="urn:microsoft.com/office/officeart/2005/8/colors/accent1_2" csCatId="accent1" phldr="1"/>
      <dgm:spPr/>
    </dgm:pt>
    <dgm:pt modelId="{1BDD0F1C-A32E-4BE9-8CD8-C06EAB63E10A}">
      <dgm:prSet phldrT="[Text]"/>
      <dgm:spPr/>
      <dgm:t>
        <a:bodyPr/>
        <a:lstStyle/>
        <a:p>
          <a:r>
            <a:rPr lang="en-US" dirty="0"/>
            <a:t>Recommendations</a:t>
          </a:r>
        </a:p>
      </dgm:t>
    </dgm:pt>
    <dgm:pt modelId="{90EBB3BD-E42F-453E-A768-9D9110DBB271}" type="parTrans" cxnId="{A564FEAB-26EA-4F6F-A977-A2BE17E04BC3}">
      <dgm:prSet/>
      <dgm:spPr/>
      <dgm:t>
        <a:bodyPr/>
        <a:lstStyle/>
        <a:p>
          <a:endParaRPr lang="en-US"/>
        </a:p>
      </dgm:t>
    </dgm:pt>
    <dgm:pt modelId="{B98570D0-ED11-4C44-922A-B194B32A101C}" type="sibTrans" cxnId="{A564FEAB-26EA-4F6F-A977-A2BE17E04BC3}">
      <dgm:prSet/>
      <dgm:spPr/>
      <dgm:t>
        <a:bodyPr/>
        <a:lstStyle/>
        <a:p>
          <a:endParaRPr lang="en-US"/>
        </a:p>
      </dgm:t>
    </dgm:pt>
    <dgm:pt modelId="{A38E1654-5321-4479-9754-985F06FE90AF}">
      <dgm:prSet phldrT="[Text]"/>
      <dgm:spPr/>
      <dgm:t>
        <a:bodyPr/>
        <a:lstStyle/>
        <a:p>
          <a:r>
            <a:rPr lang="en-US" dirty="0"/>
            <a:t>Issues</a:t>
          </a:r>
        </a:p>
      </dgm:t>
    </dgm:pt>
    <dgm:pt modelId="{80377D56-C3FC-44A0-939C-656A1D3FE824}" type="parTrans" cxnId="{B507087E-19A5-4464-B5FD-84E28AD6417E}">
      <dgm:prSet/>
      <dgm:spPr/>
      <dgm:t>
        <a:bodyPr/>
        <a:lstStyle/>
        <a:p>
          <a:endParaRPr lang="en-US"/>
        </a:p>
      </dgm:t>
    </dgm:pt>
    <dgm:pt modelId="{EE6D301E-DA5E-49DC-8C6D-B1E5A00233E7}" type="sibTrans" cxnId="{B507087E-19A5-4464-B5FD-84E28AD6417E}">
      <dgm:prSet/>
      <dgm:spPr/>
      <dgm:t>
        <a:bodyPr/>
        <a:lstStyle/>
        <a:p>
          <a:endParaRPr lang="en-US"/>
        </a:p>
      </dgm:t>
    </dgm:pt>
    <dgm:pt modelId="{A74A71C4-0A42-4B1C-87BA-DECABB63150B}">
      <dgm:prSet phldrT="[Text]"/>
      <dgm:spPr/>
      <dgm:t>
        <a:bodyPr/>
        <a:lstStyle/>
        <a:p>
          <a:r>
            <a:rPr lang="en-US" dirty="0"/>
            <a:t>Facts &amp; Analysis</a:t>
          </a:r>
        </a:p>
      </dgm:t>
    </dgm:pt>
    <dgm:pt modelId="{C62EE1C8-98BF-429A-B710-A6C8F132FA5F}" type="parTrans" cxnId="{22003AAE-2CF4-4699-A78E-D2694125ACB0}">
      <dgm:prSet/>
      <dgm:spPr/>
      <dgm:t>
        <a:bodyPr/>
        <a:lstStyle/>
        <a:p>
          <a:endParaRPr lang="en-US"/>
        </a:p>
      </dgm:t>
    </dgm:pt>
    <dgm:pt modelId="{06F678B2-41F4-4535-8FEE-FE33DFAFB56D}" type="sibTrans" cxnId="{22003AAE-2CF4-4699-A78E-D2694125ACB0}">
      <dgm:prSet/>
      <dgm:spPr/>
      <dgm:t>
        <a:bodyPr/>
        <a:lstStyle/>
        <a:p>
          <a:endParaRPr lang="en-US"/>
        </a:p>
      </dgm:t>
    </dgm:pt>
    <dgm:pt modelId="{75126B20-CACA-4CCE-B009-7EC58AEB1103}" type="pres">
      <dgm:prSet presAssocID="{11615285-1397-4A92-A95E-40F6D0BB13FD}" presName="compositeShape" presStyleCnt="0">
        <dgm:presLayoutVars>
          <dgm:dir/>
          <dgm:resizeHandles/>
        </dgm:presLayoutVars>
      </dgm:prSet>
      <dgm:spPr/>
    </dgm:pt>
    <dgm:pt modelId="{0D5E742F-81DC-4861-BCB7-2CA4E82A8158}" type="pres">
      <dgm:prSet presAssocID="{11615285-1397-4A92-A95E-40F6D0BB13FD}" presName="pyramid" presStyleLbl="node1" presStyleIdx="0" presStyleCnt="1" custLinFactNeighborX="19867" custLinFactNeighborY="-6414"/>
      <dgm:spPr/>
    </dgm:pt>
    <dgm:pt modelId="{0B2225A1-A1B2-4C77-BA65-B7D3F014A76B}" type="pres">
      <dgm:prSet presAssocID="{11615285-1397-4A92-A95E-40F6D0BB13FD}" presName="theList" presStyleCnt="0"/>
      <dgm:spPr/>
    </dgm:pt>
    <dgm:pt modelId="{168B3DD4-CD78-4554-BBF9-987068DA9ED0}" type="pres">
      <dgm:prSet presAssocID="{1BDD0F1C-A32E-4BE9-8CD8-C06EAB63E10A}" presName="aNode" presStyleLbl="fgAcc1" presStyleIdx="0" presStyleCnt="3">
        <dgm:presLayoutVars>
          <dgm:bulletEnabled val="1"/>
        </dgm:presLayoutVars>
      </dgm:prSet>
      <dgm:spPr/>
    </dgm:pt>
    <dgm:pt modelId="{C1E46D73-C0EF-41CE-BF63-5704730CA4D7}" type="pres">
      <dgm:prSet presAssocID="{1BDD0F1C-A32E-4BE9-8CD8-C06EAB63E10A}" presName="aSpace" presStyleCnt="0"/>
      <dgm:spPr/>
    </dgm:pt>
    <dgm:pt modelId="{B5A3CBAF-1369-419B-B70D-E83A89AD13B9}" type="pres">
      <dgm:prSet presAssocID="{A38E1654-5321-4479-9754-985F06FE90AF}" presName="aNode" presStyleLbl="fgAcc1" presStyleIdx="1" presStyleCnt="3">
        <dgm:presLayoutVars>
          <dgm:bulletEnabled val="1"/>
        </dgm:presLayoutVars>
      </dgm:prSet>
      <dgm:spPr/>
    </dgm:pt>
    <dgm:pt modelId="{DAEDD02B-324E-4C4D-8B19-AACFD5CEB54F}" type="pres">
      <dgm:prSet presAssocID="{A38E1654-5321-4479-9754-985F06FE90AF}" presName="aSpace" presStyleCnt="0"/>
      <dgm:spPr/>
    </dgm:pt>
    <dgm:pt modelId="{CABCC782-219F-4B70-A560-71988BDFE9AB}" type="pres">
      <dgm:prSet presAssocID="{A74A71C4-0A42-4B1C-87BA-DECABB63150B}" presName="aNode" presStyleLbl="fgAcc1" presStyleIdx="2" presStyleCnt="3">
        <dgm:presLayoutVars>
          <dgm:bulletEnabled val="1"/>
        </dgm:presLayoutVars>
      </dgm:prSet>
      <dgm:spPr/>
    </dgm:pt>
    <dgm:pt modelId="{A560AEDB-D8EC-4D63-9615-F84D67366A21}" type="pres">
      <dgm:prSet presAssocID="{A74A71C4-0A42-4B1C-87BA-DECABB63150B}" presName="aSpace" presStyleCnt="0"/>
      <dgm:spPr/>
    </dgm:pt>
  </dgm:ptLst>
  <dgm:cxnLst>
    <dgm:cxn modelId="{C75C6D45-4206-40F7-B7F5-78342ED5531D}" type="presOf" srcId="{11615285-1397-4A92-A95E-40F6D0BB13FD}" destId="{75126B20-CACA-4CCE-B009-7EC58AEB1103}" srcOrd="0" destOrd="0" presId="urn:microsoft.com/office/officeart/2005/8/layout/pyramid2"/>
    <dgm:cxn modelId="{09B6CF47-A307-4BE8-8631-4A0826BE6F1F}" type="presOf" srcId="{A38E1654-5321-4479-9754-985F06FE90AF}" destId="{B5A3CBAF-1369-419B-B70D-E83A89AD13B9}" srcOrd="0" destOrd="0" presId="urn:microsoft.com/office/officeart/2005/8/layout/pyramid2"/>
    <dgm:cxn modelId="{A28AEA59-B6B6-41E6-B711-728B20406C36}" type="presOf" srcId="{1BDD0F1C-A32E-4BE9-8CD8-C06EAB63E10A}" destId="{168B3DD4-CD78-4554-BBF9-987068DA9ED0}" srcOrd="0" destOrd="0" presId="urn:microsoft.com/office/officeart/2005/8/layout/pyramid2"/>
    <dgm:cxn modelId="{0BF5146C-DE20-4F14-8304-42201E7CB3A5}" type="presOf" srcId="{A74A71C4-0A42-4B1C-87BA-DECABB63150B}" destId="{CABCC782-219F-4B70-A560-71988BDFE9AB}" srcOrd="0" destOrd="0" presId="urn:microsoft.com/office/officeart/2005/8/layout/pyramid2"/>
    <dgm:cxn modelId="{B507087E-19A5-4464-B5FD-84E28AD6417E}" srcId="{11615285-1397-4A92-A95E-40F6D0BB13FD}" destId="{A38E1654-5321-4479-9754-985F06FE90AF}" srcOrd="1" destOrd="0" parTransId="{80377D56-C3FC-44A0-939C-656A1D3FE824}" sibTransId="{EE6D301E-DA5E-49DC-8C6D-B1E5A00233E7}"/>
    <dgm:cxn modelId="{A564FEAB-26EA-4F6F-A977-A2BE17E04BC3}" srcId="{11615285-1397-4A92-A95E-40F6D0BB13FD}" destId="{1BDD0F1C-A32E-4BE9-8CD8-C06EAB63E10A}" srcOrd="0" destOrd="0" parTransId="{90EBB3BD-E42F-453E-A768-9D9110DBB271}" sibTransId="{B98570D0-ED11-4C44-922A-B194B32A101C}"/>
    <dgm:cxn modelId="{22003AAE-2CF4-4699-A78E-D2694125ACB0}" srcId="{11615285-1397-4A92-A95E-40F6D0BB13FD}" destId="{A74A71C4-0A42-4B1C-87BA-DECABB63150B}" srcOrd="2" destOrd="0" parTransId="{C62EE1C8-98BF-429A-B710-A6C8F132FA5F}" sibTransId="{06F678B2-41F4-4535-8FEE-FE33DFAFB56D}"/>
    <dgm:cxn modelId="{390F720C-1AFA-46E9-8E28-0F91364A734E}" type="presParOf" srcId="{75126B20-CACA-4CCE-B009-7EC58AEB1103}" destId="{0D5E742F-81DC-4861-BCB7-2CA4E82A8158}" srcOrd="0" destOrd="0" presId="urn:microsoft.com/office/officeart/2005/8/layout/pyramid2"/>
    <dgm:cxn modelId="{85C3EF02-0692-4290-922F-522A97BED232}" type="presParOf" srcId="{75126B20-CACA-4CCE-B009-7EC58AEB1103}" destId="{0B2225A1-A1B2-4C77-BA65-B7D3F014A76B}" srcOrd="1" destOrd="0" presId="urn:microsoft.com/office/officeart/2005/8/layout/pyramid2"/>
    <dgm:cxn modelId="{6E86DDC9-676F-4B72-BA12-6F2CE61F7076}" type="presParOf" srcId="{0B2225A1-A1B2-4C77-BA65-B7D3F014A76B}" destId="{168B3DD4-CD78-4554-BBF9-987068DA9ED0}" srcOrd="0" destOrd="0" presId="urn:microsoft.com/office/officeart/2005/8/layout/pyramid2"/>
    <dgm:cxn modelId="{43BC247C-735A-40F7-94BE-04F909E2D871}" type="presParOf" srcId="{0B2225A1-A1B2-4C77-BA65-B7D3F014A76B}" destId="{C1E46D73-C0EF-41CE-BF63-5704730CA4D7}" srcOrd="1" destOrd="0" presId="urn:microsoft.com/office/officeart/2005/8/layout/pyramid2"/>
    <dgm:cxn modelId="{0F58BEB4-D79F-49D4-A646-DF162DCED082}" type="presParOf" srcId="{0B2225A1-A1B2-4C77-BA65-B7D3F014A76B}" destId="{B5A3CBAF-1369-419B-B70D-E83A89AD13B9}" srcOrd="2" destOrd="0" presId="urn:microsoft.com/office/officeart/2005/8/layout/pyramid2"/>
    <dgm:cxn modelId="{E717AFBF-4643-4394-93C6-41B3E0385D89}" type="presParOf" srcId="{0B2225A1-A1B2-4C77-BA65-B7D3F014A76B}" destId="{DAEDD02B-324E-4C4D-8B19-AACFD5CEB54F}" srcOrd="3" destOrd="0" presId="urn:microsoft.com/office/officeart/2005/8/layout/pyramid2"/>
    <dgm:cxn modelId="{21352A52-79D5-4D74-B011-0813CFCA2B40}" type="presParOf" srcId="{0B2225A1-A1B2-4C77-BA65-B7D3F014A76B}" destId="{CABCC782-219F-4B70-A560-71988BDFE9AB}" srcOrd="4" destOrd="0" presId="urn:microsoft.com/office/officeart/2005/8/layout/pyramid2"/>
    <dgm:cxn modelId="{54F2155C-A14B-419C-8EFE-C9A202326344}" type="presParOf" srcId="{0B2225A1-A1B2-4C77-BA65-B7D3F014A76B}" destId="{A560AEDB-D8EC-4D63-9615-F84D67366A2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39F86-03C9-DF4E-A7BA-C41D7F4B464E}">
      <dsp:nvSpPr>
        <dsp:cNvPr id="0" name=""/>
        <dsp:cNvSpPr/>
      </dsp:nvSpPr>
      <dsp:spPr>
        <a:xfrm>
          <a:off x="0" y="54593"/>
          <a:ext cx="8253941" cy="6123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mj-lt"/>
            <a:buNone/>
          </a:pPr>
          <a:r>
            <a:rPr lang="en-US" sz="1600" kern="1200" dirty="0"/>
            <a:t>Assess </a:t>
          </a:r>
          <a:r>
            <a:rPr lang="en-US" sz="1600" b="1" kern="1200" dirty="0"/>
            <a:t>implementation</a:t>
          </a:r>
          <a:r>
            <a:rPr lang="en-US" sz="1600" kern="1200" dirty="0"/>
            <a:t> of WHOIS1 recommendations</a:t>
          </a:r>
        </a:p>
      </dsp:txBody>
      <dsp:txXfrm>
        <a:off x="29894" y="84487"/>
        <a:ext cx="8194153" cy="552588"/>
      </dsp:txXfrm>
    </dsp:sp>
    <dsp:sp modelId="{1D516960-FC61-0A47-BCD9-4E0C25F7F83C}">
      <dsp:nvSpPr>
        <dsp:cNvPr id="0" name=""/>
        <dsp:cNvSpPr/>
      </dsp:nvSpPr>
      <dsp:spPr>
        <a:xfrm>
          <a:off x="0" y="666970"/>
          <a:ext cx="8253941"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063" tIns="17780" rIns="99568" bIns="17780" numCol="1" spcCol="1270" anchor="t" anchorCtr="0">
          <a:noAutofit/>
        </a:bodyPr>
        <a:lstStyle/>
        <a:p>
          <a:pPr marL="114300" lvl="1" indent="-114300" algn="l" defTabSz="622300">
            <a:lnSpc>
              <a:spcPct val="90000"/>
            </a:lnSpc>
            <a:spcBef>
              <a:spcPct val="0"/>
            </a:spcBef>
            <a:spcAft>
              <a:spcPct val="20000"/>
            </a:spcAft>
            <a:buFont typeface="+mj-lt"/>
            <a:buNone/>
          </a:pPr>
          <a:r>
            <a:rPr lang="en-US" sz="1400" b="1" kern="1200" dirty="0"/>
            <a:t>Evaluate</a:t>
          </a:r>
          <a:r>
            <a:rPr lang="en-US" sz="1400" kern="1200" dirty="0"/>
            <a:t> the extent to which ICANN Org has implemented each prior Directory Service Review (WHOIS1) recommendation (16 in total) and </a:t>
          </a:r>
          <a:r>
            <a:rPr lang="en-US" sz="1400" b="1" kern="1200" dirty="0"/>
            <a:t>whether implementation of each recommendation was effective</a:t>
          </a:r>
          <a:endParaRPr lang="en-US" sz="1400" kern="1200" dirty="0"/>
        </a:p>
      </dsp:txBody>
      <dsp:txXfrm>
        <a:off x="0" y="666970"/>
        <a:ext cx="8253941" cy="761760"/>
      </dsp:txXfrm>
    </dsp:sp>
    <dsp:sp modelId="{24161011-FF73-6341-930A-275D29E59C61}">
      <dsp:nvSpPr>
        <dsp:cNvPr id="0" name=""/>
        <dsp:cNvSpPr/>
      </dsp:nvSpPr>
      <dsp:spPr>
        <a:xfrm>
          <a:off x="0" y="1428730"/>
          <a:ext cx="8253941" cy="65061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Review </a:t>
          </a:r>
          <a:r>
            <a:rPr lang="en-US" sz="1600" b="1" kern="1200" dirty="0"/>
            <a:t>changes since WHOIS1</a:t>
          </a:r>
          <a:r>
            <a:rPr lang="en-US" sz="1600" kern="1200" dirty="0"/>
            <a:t> to assess impact on </a:t>
          </a:r>
          <a:r>
            <a:rPr lang="en-US" sz="1600" b="1" kern="1200" dirty="0"/>
            <a:t>RDS(WHOIS) effectiveness</a:t>
          </a:r>
        </a:p>
      </dsp:txBody>
      <dsp:txXfrm>
        <a:off x="31760" y="1460490"/>
        <a:ext cx="8190421" cy="587090"/>
      </dsp:txXfrm>
    </dsp:sp>
    <dsp:sp modelId="{284A3DEF-B548-E847-B2F8-D95A53267440}">
      <dsp:nvSpPr>
        <dsp:cNvPr id="0" name=""/>
        <dsp:cNvSpPr/>
      </dsp:nvSpPr>
      <dsp:spPr>
        <a:xfrm>
          <a:off x="0" y="2211821"/>
          <a:ext cx="8253941" cy="55592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mj-lt"/>
            <a:buNone/>
          </a:pPr>
          <a:r>
            <a:rPr lang="en-US" sz="1600" kern="1200" dirty="0"/>
            <a:t>Assess the extent to which the implementation of today’s WHOIS:</a:t>
          </a:r>
        </a:p>
      </dsp:txBody>
      <dsp:txXfrm>
        <a:off x="27138" y="2238959"/>
        <a:ext cx="8199665" cy="501645"/>
      </dsp:txXfrm>
    </dsp:sp>
    <dsp:sp modelId="{98CDDE5B-D0CB-AC41-89A3-2B391AE35671}">
      <dsp:nvSpPr>
        <dsp:cNvPr id="0" name=""/>
        <dsp:cNvSpPr/>
      </dsp:nvSpPr>
      <dsp:spPr>
        <a:xfrm>
          <a:off x="0" y="2767743"/>
          <a:ext cx="8253941"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06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Meets legitimate </a:t>
          </a:r>
          <a:r>
            <a:rPr lang="en-US" sz="1400" b="1" kern="1200" dirty="0"/>
            <a:t>need of law enforcement </a:t>
          </a:r>
          <a:r>
            <a:rPr lang="en-US" sz="1400" kern="1200" dirty="0"/>
            <a:t>for swiftly accessible, accurate and complete data</a:t>
          </a:r>
        </a:p>
        <a:p>
          <a:pPr marL="114300" lvl="1" indent="-114300" algn="l" defTabSz="622300">
            <a:lnSpc>
              <a:spcPct val="90000"/>
            </a:lnSpc>
            <a:spcBef>
              <a:spcPct val="0"/>
            </a:spcBef>
            <a:spcAft>
              <a:spcPct val="20000"/>
            </a:spcAft>
            <a:buChar char="•"/>
          </a:pPr>
          <a:r>
            <a:rPr lang="en-US" sz="1400" kern="1200" dirty="0"/>
            <a:t>Promotes </a:t>
          </a:r>
          <a:r>
            <a:rPr lang="en-US" sz="1400" b="1" kern="1200" dirty="0"/>
            <a:t>consumer trust</a:t>
          </a:r>
          <a:endParaRPr lang="en-US" sz="1400" kern="1200" dirty="0"/>
        </a:p>
        <a:p>
          <a:pPr marL="114300" lvl="1" indent="-114300" algn="l" defTabSz="622300">
            <a:lnSpc>
              <a:spcPct val="90000"/>
            </a:lnSpc>
            <a:spcBef>
              <a:spcPct val="0"/>
            </a:spcBef>
            <a:spcAft>
              <a:spcPct val="20000"/>
            </a:spcAft>
            <a:buChar char="•"/>
          </a:pPr>
          <a:r>
            <a:rPr lang="en-US" sz="1400" b="1" kern="1200" dirty="0"/>
            <a:t>Safeguards registrant data</a:t>
          </a:r>
          <a:endParaRPr lang="en-US" sz="1400" kern="1200" dirty="0"/>
        </a:p>
      </dsp:txBody>
      <dsp:txXfrm>
        <a:off x="0" y="2767743"/>
        <a:ext cx="8253941" cy="761760"/>
      </dsp:txXfrm>
    </dsp:sp>
    <dsp:sp modelId="{35767783-B21B-B940-84B6-B7247766E4CD}">
      <dsp:nvSpPr>
        <dsp:cNvPr id="0" name=""/>
        <dsp:cNvSpPr/>
      </dsp:nvSpPr>
      <dsp:spPr>
        <a:xfrm>
          <a:off x="0" y="3529503"/>
          <a:ext cx="8253941" cy="8611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t>Assess </a:t>
          </a:r>
          <a:r>
            <a:rPr lang="en-US" sz="1600" b="1" kern="1200" dirty="0"/>
            <a:t>effectiveness and transparency</a:t>
          </a:r>
          <a:r>
            <a:rPr lang="en-US" sz="1600" b="0" kern="1200" dirty="0"/>
            <a:t> of ICANN enforcement of existing policy relating to WHOIS through Contractual Compliance actions, structure and processes</a:t>
          </a:r>
        </a:p>
      </dsp:txBody>
      <dsp:txXfrm>
        <a:off x="42036" y="3571539"/>
        <a:ext cx="8169869" cy="777048"/>
      </dsp:txXfrm>
    </dsp:sp>
    <dsp:sp modelId="{2767C4B2-48E3-E34C-9D2C-0D2E67FBBC8B}">
      <dsp:nvSpPr>
        <dsp:cNvPr id="0" name=""/>
        <dsp:cNvSpPr/>
      </dsp:nvSpPr>
      <dsp:spPr>
        <a:xfrm>
          <a:off x="0" y="4523103"/>
          <a:ext cx="8253941" cy="8611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Identify any portions of Bylaws Section 4.6(e), Registration Directory Service Review, which the team believes should be </a:t>
          </a:r>
          <a:r>
            <a:rPr lang="en-US" sz="1600" b="1" kern="1200" dirty="0"/>
            <a:t>changed, added or removed </a:t>
          </a:r>
        </a:p>
      </dsp:txBody>
      <dsp:txXfrm>
        <a:off x="42036" y="4565139"/>
        <a:ext cx="8169869" cy="777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E742F-81DC-4861-BCB7-2CA4E82A8158}">
      <dsp:nvSpPr>
        <dsp:cNvPr id="0" name=""/>
        <dsp:cNvSpPr/>
      </dsp:nvSpPr>
      <dsp:spPr>
        <a:xfrm>
          <a:off x="465931" y="0"/>
          <a:ext cx="3106211" cy="3170489"/>
        </a:xfrm>
        <a:prstGeom prst="triangl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68B3DD4-CD78-4554-BBF9-987068DA9ED0}">
      <dsp:nvSpPr>
        <dsp:cNvPr id="0" name=""/>
        <dsp:cNvSpPr/>
      </dsp:nvSpPr>
      <dsp:spPr>
        <a:xfrm>
          <a:off x="1553105" y="318751"/>
          <a:ext cx="2019037" cy="75051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Recommendations</a:t>
          </a:r>
        </a:p>
      </dsp:txBody>
      <dsp:txXfrm>
        <a:off x="1589742" y="355388"/>
        <a:ext cx="1945763" cy="677240"/>
      </dsp:txXfrm>
    </dsp:sp>
    <dsp:sp modelId="{B5A3CBAF-1369-419B-B70D-E83A89AD13B9}">
      <dsp:nvSpPr>
        <dsp:cNvPr id="0" name=""/>
        <dsp:cNvSpPr/>
      </dsp:nvSpPr>
      <dsp:spPr>
        <a:xfrm>
          <a:off x="1553105" y="1163080"/>
          <a:ext cx="2019037" cy="75051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Issues</a:t>
          </a:r>
        </a:p>
      </dsp:txBody>
      <dsp:txXfrm>
        <a:off x="1589742" y="1199717"/>
        <a:ext cx="1945763" cy="677240"/>
      </dsp:txXfrm>
    </dsp:sp>
    <dsp:sp modelId="{CABCC782-219F-4B70-A560-71988BDFE9AB}">
      <dsp:nvSpPr>
        <dsp:cNvPr id="0" name=""/>
        <dsp:cNvSpPr/>
      </dsp:nvSpPr>
      <dsp:spPr>
        <a:xfrm>
          <a:off x="1553105" y="2007409"/>
          <a:ext cx="2019037" cy="75051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Facts &amp; Analysis</a:t>
          </a:r>
        </a:p>
      </dsp:txBody>
      <dsp:txXfrm>
        <a:off x="1589742" y="2044046"/>
        <a:ext cx="1945763" cy="677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9/14/18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9/14/18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stylized agenda slide</a:t>
            </a:r>
            <a:r>
              <a:rPr lang="en-US" baseline="0" dirty="0"/>
              <a:t> for your presentation.</a:t>
            </a:r>
          </a:p>
          <a:p>
            <a:endParaRPr lang="en-US" baseline="0" dirty="0"/>
          </a:p>
          <a:p>
            <a:r>
              <a:rPr lang="en-US" dirty="0"/>
              <a:t>To</a:t>
            </a:r>
            <a:r>
              <a:rPr lang="en-US" baseline="0" dirty="0"/>
              <a:t> </a:t>
            </a:r>
            <a:r>
              <a:rPr lang="en-US" dirty="0"/>
              <a:t>delete a box,</a:t>
            </a:r>
            <a:r>
              <a:rPr lang="en-US" baseline="0" dirty="0"/>
              <a:t> </a:t>
            </a:r>
            <a:r>
              <a:rPr lang="en-US" dirty="0"/>
              <a:t>if there are too many boxes,</a:t>
            </a:r>
            <a:r>
              <a:rPr lang="en-US" baseline="0" dirty="0"/>
              <a:t> click the edge of the box, ensure the entire box is highlighted, then DELETE.  </a:t>
            </a:r>
          </a:p>
          <a:p>
            <a:endParaRPr lang="en-US" baseline="0" dirty="0"/>
          </a:p>
          <a:p>
            <a:r>
              <a:rPr lang="en-US" baseline="0" dirty="0"/>
              <a:t>To update the numbers and text, click inside the circle for the numbers or in the box for the text, revise the text.</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a:p>
        </p:txBody>
      </p:sp>
    </p:spTree>
    <p:extLst>
      <p:ext uri="{BB962C8B-B14F-4D97-AF65-F5344CB8AC3E}">
        <p14:creationId xmlns:p14="http://schemas.microsoft.com/office/powerpoint/2010/main" val="58010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18</a:t>
            </a:fld>
            <a:endParaRPr lang="en-US" dirty="0"/>
          </a:p>
        </p:txBody>
      </p:sp>
    </p:spTree>
    <p:extLst>
      <p:ext uri="{BB962C8B-B14F-4D97-AF65-F5344CB8AC3E}">
        <p14:creationId xmlns:p14="http://schemas.microsoft.com/office/powerpoint/2010/main" val="749151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19</a:t>
            </a:fld>
            <a:endParaRPr lang="en-US" dirty="0"/>
          </a:p>
        </p:txBody>
      </p:sp>
    </p:spTree>
    <p:extLst>
      <p:ext uri="{BB962C8B-B14F-4D97-AF65-F5344CB8AC3E}">
        <p14:creationId xmlns:p14="http://schemas.microsoft.com/office/powerpoint/2010/main" val="2151795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20</a:t>
            </a:fld>
            <a:endParaRPr lang="en-US" dirty="0"/>
          </a:p>
        </p:txBody>
      </p:sp>
    </p:spTree>
    <p:extLst>
      <p:ext uri="{BB962C8B-B14F-4D97-AF65-F5344CB8AC3E}">
        <p14:creationId xmlns:p14="http://schemas.microsoft.com/office/powerpoint/2010/main" val="2289218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02FF9-4628-B146-9948-95257A430692}" type="slidenum">
              <a:rPr lang="en-US" smtClean="0"/>
              <a:t>26</a:t>
            </a:fld>
            <a:endParaRPr lang="en-US"/>
          </a:p>
        </p:txBody>
      </p:sp>
    </p:spTree>
    <p:extLst>
      <p:ext uri="{BB962C8B-B14F-4D97-AF65-F5344CB8AC3E}">
        <p14:creationId xmlns:p14="http://schemas.microsoft.com/office/powerpoint/2010/main" val="3302964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28</a:t>
            </a:fld>
            <a:endParaRPr lang="en-US" dirty="0"/>
          </a:p>
        </p:txBody>
      </p:sp>
    </p:spTree>
    <p:extLst>
      <p:ext uri="{BB962C8B-B14F-4D97-AF65-F5344CB8AC3E}">
        <p14:creationId xmlns:p14="http://schemas.microsoft.com/office/powerpoint/2010/main" val="3476950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29</a:t>
            </a:fld>
            <a:endParaRPr lang="en-US" dirty="0"/>
          </a:p>
        </p:txBody>
      </p:sp>
    </p:spTree>
    <p:extLst>
      <p:ext uri="{BB962C8B-B14F-4D97-AF65-F5344CB8AC3E}">
        <p14:creationId xmlns:p14="http://schemas.microsoft.com/office/powerpoint/2010/main" val="2207605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30</a:t>
            </a:fld>
            <a:endParaRPr lang="en-US" dirty="0"/>
          </a:p>
        </p:txBody>
      </p:sp>
    </p:spTree>
    <p:extLst>
      <p:ext uri="{BB962C8B-B14F-4D97-AF65-F5344CB8AC3E}">
        <p14:creationId xmlns:p14="http://schemas.microsoft.com/office/powerpoint/2010/main" val="19765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31</a:t>
            </a:fld>
            <a:endParaRPr lang="en-US" dirty="0"/>
          </a:p>
        </p:txBody>
      </p:sp>
    </p:spTree>
    <p:extLst>
      <p:ext uri="{BB962C8B-B14F-4D97-AF65-F5344CB8AC3E}">
        <p14:creationId xmlns:p14="http://schemas.microsoft.com/office/powerpoint/2010/main" val="916124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32</a:t>
            </a:fld>
            <a:endParaRPr lang="en-US" dirty="0"/>
          </a:p>
        </p:txBody>
      </p:sp>
    </p:spTree>
    <p:extLst>
      <p:ext uri="{BB962C8B-B14F-4D97-AF65-F5344CB8AC3E}">
        <p14:creationId xmlns:p14="http://schemas.microsoft.com/office/powerpoint/2010/main" val="3186655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33</a:t>
            </a:fld>
            <a:endParaRPr lang="en-US" dirty="0"/>
          </a:p>
        </p:txBody>
      </p:sp>
    </p:spTree>
    <p:extLst>
      <p:ext uri="{BB962C8B-B14F-4D97-AF65-F5344CB8AC3E}">
        <p14:creationId xmlns:p14="http://schemas.microsoft.com/office/powerpoint/2010/main" val="2523853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Icons or text are editable, change/add</a:t>
            </a:r>
            <a:r>
              <a:rPr lang="en-US" baseline="0" dirty="0"/>
              <a:t> to your preference.</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a:t>
            </a:fld>
            <a:endParaRPr lang="en-US"/>
          </a:p>
        </p:txBody>
      </p:sp>
    </p:spTree>
    <p:extLst>
      <p:ext uri="{BB962C8B-B14F-4D97-AF65-F5344CB8AC3E}">
        <p14:creationId xmlns:p14="http://schemas.microsoft.com/office/powerpoint/2010/main" val="1934809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34</a:t>
            </a:fld>
            <a:endParaRPr lang="en-US" dirty="0"/>
          </a:p>
        </p:txBody>
      </p:sp>
    </p:spTree>
    <p:extLst>
      <p:ext uri="{BB962C8B-B14F-4D97-AF65-F5344CB8AC3E}">
        <p14:creationId xmlns:p14="http://schemas.microsoft.com/office/powerpoint/2010/main" val="2452551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35</a:t>
            </a:fld>
            <a:endParaRPr lang="en-US" dirty="0"/>
          </a:p>
        </p:txBody>
      </p:sp>
    </p:spTree>
    <p:extLst>
      <p:ext uri="{BB962C8B-B14F-4D97-AF65-F5344CB8AC3E}">
        <p14:creationId xmlns:p14="http://schemas.microsoft.com/office/powerpoint/2010/main" val="2853543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36</a:t>
            </a:fld>
            <a:endParaRPr lang="en-US" dirty="0"/>
          </a:p>
        </p:txBody>
      </p:sp>
    </p:spTree>
    <p:extLst>
      <p:ext uri="{BB962C8B-B14F-4D97-AF65-F5344CB8AC3E}">
        <p14:creationId xmlns:p14="http://schemas.microsoft.com/office/powerpoint/2010/main" val="3572822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37</a:t>
            </a:fld>
            <a:endParaRPr lang="en-US" dirty="0"/>
          </a:p>
        </p:txBody>
      </p:sp>
    </p:spTree>
    <p:extLst>
      <p:ext uri="{BB962C8B-B14F-4D97-AF65-F5344CB8AC3E}">
        <p14:creationId xmlns:p14="http://schemas.microsoft.com/office/powerpoint/2010/main" val="384551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38</a:t>
            </a:fld>
            <a:endParaRPr lang="en-US" dirty="0"/>
          </a:p>
        </p:txBody>
      </p:sp>
    </p:spTree>
    <p:extLst>
      <p:ext uri="{BB962C8B-B14F-4D97-AF65-F5344CB8AC3E}">
        <p14:creationId xmlns:p14="http://schemas.microsoft.com/office/powerpoint/2010/main" val="3721043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39</a:t>
            </a:fld>
            <a:endParaRPr lang="en-US" dirty="0"/>
          </a:p>
        </p:txBody>
      </p:sp>
    </p:spTree>
    <p:extLst>
      <p:ext uri="{BB962C8B-B14F-4D97-AF65-F5344CB8AC3E}">
        <p14:creationId xmlns:p14="http://schemas.microsoft.com/office/powerpoint/2010/main" val="279165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40</a:t>
            </a:fld>
            <a:endParaRPr lang="en-US" dirty="0"/>
          </a:p>
        </p:txBody>
      </p:sp>
    </p:spTree>
    <p:extLst>
      <p:ext uri="{BB962C8B-B14F-4D97-AF65-F5344CB8AC3E}">
        <p14:creationId xmlns:p14="http://schemas.microsoft.com/office/powerpoint/2010/main" val="2425810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41</a:t>
            </a:fld>
            <a:endParaRPr lang="en-US" dirty="0"/>
          </a:p>
        </p:txBody>
      </p:sp>
    </p:spTree>
    <p:extLst>
      <p:ext uri="{BB962C8B-B14F-4D97-AF65-F5344CB8AC3E}">
        <p14:creationId xmlns:p14="http://schemas.microsoft.com/office/powerpoint/2010/main" val="38876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6</a:t>
            </a:fld>
            <a:endParaRPr lang="en-US" dirty="0"/>
          </a:p>
        </p:txBody>
      </p:sp>
    </p:spTree>
    <p:extLst>
      <p:ext uri="{BB962C8B-B14F-4D97-AF65-F5344CB8AC3E}">
        <p14:creationId xmlns:p14="http://schemas.microsoft.com/office/powerpoint/2010/main" val="462657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During 3Q17, the review team carefully considered the Bylaws, a limited review scope proposal, and feedback on scope received from SO/ACs.</a:t>
            </a:r>
          </a:p>
          <a:p>
            <a:pPr marL="285750" indent="-285750">
              <a:buFont typeface="Arial" panose="020B0604020202020204" pitchFamily="34" charset="0"/>
              <a:buChar char="•"/>
            </a:pPr>
            <a:endParaRPr lang="en-US" sz="1100" dirty="0"/>
          </a:p>
          <a:p>
            <a:r>
              <a:rPr lang="en-US" sz="1100" dirty="0"/>
              <a:t>In 4Q17, the review team agreed upon the following specific, prioritized objectives:</a:t>
            </a:r>
            <a:endParaRPr lang="en-US" sz="1100" b="1" dirty="0"/>
          </a:p>
          <a:p>
            <a:pPr marL="342900" indent="-342900">
              <a:buFont typeface="+mj-lt"/>
              <a:buAutoNum type="arabicPeriod"/>
            </a:pPr>
            <a:r>
              <a:rPr lang="en-US" sz="1100" b="1" dirty="0"/>
              <a:t>Evaluate</a:t>
            </a:r>
            <a:r>
              <a:rPr lang="en-US" sz="1100" dirty="0"/>
              <a:t> the extent to which ICANN Org has implemented each prior Directory Service Review (WHOIS RT1) recommendation (16 in total) and </a:t>
            </a:r>
            <a:r>
              <a:rPr lang="en-US" sz="1100" b="1" dirty="0"/>
              <a:t>whether implementation of each recommendation was effective</a:t>
            </a:r>
          </a:p>
          <a:p>
            <a:pPr marL="342900" indent="-342900">
              <a:buFont typeface="+mj-lt"/>
              <a:buAutoNum type="arabicPeriod"/>
            </a:pPr>
            <a:endParaRPr lang="en-US" sz="1100" dirty="0"/>
          </a:p>
          <a:p>
            <a:pPr marL="342900" indent="-342900">
              <a:buFont typeface="+mj-lt"/>
              <a:buAutoNum type="arabicPeriod"/>
            </a:pPr>
            <a:r>
              <a:rPr lang="en-US" sz="1100" dirty="0"/>
              <a:t>Assess the </a:t>
            </a:r>
            <a:r>
              <a:rPr lang="en-US" sz="1100" b="1" dirty="0"/>
              <a:t>effectiveness of today’s RDS (WHOIS) </a:t>
            </a:r>
          </a:p>
          <a:p>
            <a:pPr marL="342900" indent="-342900">
              <a:buFont typeface="+mj-lt"/>
              <a:buAutoNum type="arabicPeriod"/>
            </a:pPr>
            <a:endParaRPr lang="en-US" sz="1100" dirty="0"/>
          </a:p>
          <a:p>
            <a:pPr marL="342900" indent="-342900">
              <a:buFont typeface="+mj-lt"/>
              <a:buAutoNum type="arabicPeriod"/>
            </a:pPr>
            <a:r>
              <a:rPr lang="en-US" sz="1100" dirty="0"/>
              <a:t>Assess the extent to which the implementation of today’s WHOIS:</a:t>
            </a:r>
          </a:p>
          <a:p>
            <a:pPr marL="800100" lvl="1" indent="-342900">
              <a:buFont typeface="+mj-lt"/>
              <a:buAutoNum type="alphaLcParenR"/>
            </a:pPr>
            <a:r>
              <a:rPr lang="en-US" sz="1100" dirty="0"/>
              <a:t>Meets legitimate </a:t>
            </a:r>
            <a:r>
              <a:rPr lang="en-US" sz="1100" b="1" dirty="0"/>
              <a:t>need of law enforcement </a:t>
            </a:r>
            <a:br>
              <a:rPr lang="en-US" sz="1100" b="1" dirty="0"/>
            </a:br>
            <a:r>
              <a:rPr lang="en-US" sz="1100" dirty="0"/>
              <a:t>for swiftly accessible, accurate and complete data</a:t>
            </a:r>
          </a:p>
          <a:p>
            <a:pPr marL="800100" lvl="1" indent="-342900">
              <a:buFont typeface="+mj-lt"/>
              <a:buAutoNum type="alphaLcParenR"/>
            </a:pPr>
            <a:r>
              <a:rPr lang="en-US" sz="1100" dirty="0"/>
              <a:t>Promotes </a:t>
            </a:r>
            <a:r>
              <a:rPr lang="en-US" sz="1100" b="1" dirty="0"/>
              <a:t>consumer trust </a:t>
            </a:r>
            <a:r>
              <a:rPr lang="en-US" sz="1100" dirty="0"/>
              <a:t>in gTLD domain names</a:t>
            </a:r>
          </a:p>
          <a:p>
            <a:pPr marL="800100" lvl="1" indent="-342900">
              <a:buFont typeface="+mj-lt"/>
              <a:buAutoNum type="alphaLcParenR"/>
            </a:pPr>
            <a:r>
              <a:rPr lang="en-US" sz="1100" b="1" dirty="0"/>
              <a:t>Safeguards registrant data </a:t>
            </a:r>
            <a:br>
              <a:rPr lang="en-US" sz="1100" b="1" dirty="0"/>
            </a:br>
            <a:endParaRPr lang="en-US" sz="1100" b="1" dirty="0"/>
          </a:p>
          <a:p>
            <a:pPr marL="342900" indent="-342900">
              <a:buFont typeface="+mj-lt"/>
              <a:buAutoNum type="arabicPeriod"/>
            </a:pPr>
            <a:r>
              <a:rPr lang="en-US" sz="1100" dirty="0"/>
              <a:t>Assess the </a:t>
            </a:r>
            <a:r>
              <a:rPr lang="en-US" sz="1100" b="1" dirty="0"/>
              <a:t>effectiveness and transparency of ICANN enforcement of</a:t>
            </a:r>
            <a:r>
              <a:rPr lang="en-US" sz="1100" dirty="0"/>
              <a:t> </a:t>
            </a:r>
            <a:r>
              <a:rPr lang="en-US" sz="1100" b="1" dirty="0"/>
              <a:t>existing policy relating to WHOIS </a:t>
            </a:r>
            <a:r>
              <a:rPr lang="en-US" sz="1100" dirty="0"/>
              <a:t>(RDS) through Contractual Compliance actions, structure and processes</a:t>
            </a:r>
            <a:br>
              <a:rPr lang="en-US" sz="1100" dirty="0"/>
            </a:br>
            <a:endParaRPr lang="en-US" sz="1100" dirty="0"/>
          </a:p>
          <a:p>
            <a:pPr marL="342900" indent="-342900">
              <a:buFont typeface="+mj-lt"/>
              <a:buAutoNum type="arabicPeriod"/>
            </a:pPr>
            <a:r>
              <a:rPr lang="en-US" sz="1100" dirty="0"/>
              <a:t>Identify any portions of Bylaws Section 4.6(e), Registration Directory Service Review, which the team believes should be changed, added or removed</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8</a:t>
            </a:fld>
            <a:endParaRPr lang="en-US" dirty="0"/>
          </a:p>
        </p:txBody>
      </p:sp>
    </p:spTree>
    <p:extLst>
      <p:ext uri="{BB962C8B-B14F-4D97-AF65-F5344CB8AC3E}">
        <p14:creationId xmlns:p14="http://schemas.microsoft.com/office/powerpoint/2010/main" val="2945441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9</a:t>
            </a:fld>
            <a:endParaRPr lang="en-US" dirty="0"/>
          </a:p>
        </p:txBody>
      </p:sp>
    </p:spTree>
    <p:extLst>
      <p:ext uri="{BB962C8B-B14F-4D97-AF65-F5344CB8AC3E}">
        <p14:creationId xmlns:p14="http://schemas.microsoft.com/office/powerpoint/2010/main" val="1555496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14</a:t>
            </a:fld>
            <a:endParaRPr lang="en-US" dirty="0"/>
          </a:p>
        </p:txBody>
      </p:sp>
    </p:spTree>
    <p:extLst>
      <p:ext uri="{BB962C8B-B14F-4D97-AF65-F5344CB8AC3E}">
        <p14:creationId xmlns:p14="http://schemas.microsoft.com/office/powerpoint/2010/main" val="1119414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15</a:t>
            </a:fld>
            <a:endParaRPr lang="en-US" dirty="0"/>
          </a:p>
        </p:txBody>
      </p:sp>
    </p:spTree>
    <p:extLst>
      <p:ext uri="{BB962C8B-B14F-4D97-AF65-F5344CB8AC3E}">
        <p14:creationId xmlns:p14="http://schemas.microsoft.com/office/powerpoint/2010/main" val="2111456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16</a:t>
            </a:fld>
            <a:endParaRPr lang="en-US" dirty="0"/>
          </a:p>
        </p:txBody>
      </p:sp>
    </p:spTree>
    <p:extLst>
      <p:ext uri="{BB962C8B-B14F-4D97-AF65-F5344CB8AC3E}">
        <p14:creationId xmlns:p14="http://schemas.microsoft.com/office/powerpoint/2010/main" val="1008944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17</a:t>
            </a:fld>
            <a:endParaRPr lang="en-US" dirty="0"/>
          </a:p>
        </p:txBody>
      </p:sp>
    </p:spTree>
    <p:extLst>
      <p:ext uri="{BB962C8B-B14F-4D97-AF65-F5344CB8AC3E}">
        <p14:creationId xmlns:p14="http://schemas.microsoft.com/office/powerpoint/2010/main" val="711213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21" Type="http://schemas.openxmlformats.org/officeDocument/2006/relationships/hyperlink" Target="https://www.instagram.com/icannorg" TargetMode="External"/><Relationship Id="rId7" Type="http://schemas.openxmlformats.org/officeDocument/2006/relationships/hyperlink" Target="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20.emf"/><Relationship Id="rId16" Type="http://schemas.openxmlformats.org/officeDocument/2006/relationships/image" Target="../media/image25.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3.png"/><Relationship Id="rId5" Type="http://schemas.openxmlformats.org/officeDocument/2006/relationships/image" Target="../media/image21.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6.png"/><Relationship Id="rId4" Type="http://schemas.openxmlformats.org/officeDocument/2006/relationships/hyperlink" Target="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4.png"/><Relationship Id="rId22" Type="http://schemas.openxmlformats.org/officeDocument/2006/relationships/image" Target="../media/image27.tiff"/></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emf"/><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normAutofit/>
          </a:bodyPr>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normAutofit/>
          </a:bodyPr>
          <a:lstStyle>
            <a:lvl1pPr>
              <a:defRPr>
                <a:latin typeface="+mj-lt"/>
              </a:defRPr>
            </a:lvl1pPr>
          </a:lstStyle>
          <a:p>
            <a:r>
              <a:rPr lang="en-US"/>
              <a:t>Click to edit Master title style</a:t>
            </a:r>
            <a:endParaRPr lang="en-US" dirty="0"/>
          </a:p>
        </p:txBody>
      </p:sp>
      <p:sp>
        <p:nvSpPr>
          <p:cNvPr id="1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7744845"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7744845"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7744845"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7744845"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normAutofit/>
          </a:bodyPr>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4" y="3562904"/>
            <a:ext cx="7744845"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4" y="4252817"/>
            <a:ext cx="7744845"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4" y="4544352"/>
            <a:ext cx="7744845"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4" y="2854692"/>
            <a:ext cx="7744845"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rmAutofit/>
          </a:bodyPr>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rmAutofit fontScale="92500" lnSpcReduction="10000"/>
          </a:bodyPr>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normAutofit/>
          </a:bodyPr>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accent6">
                    <a:lumMod val="50000"/>
                  </a:schemeClr>
                </a:solidFill>
              </a:defRPr>
            </a:lvl1pPr>
          </a:lstStyle>
          <a:p>
            <a:r>
              <a:rPr lang="en-US" dirty="0"/>
              <a:t>Engage with ICANN</a:t>
            </a:r>
          </a:p>
        </p:txBody>
      </p:sp>
      <p:grpSp>
        <p:nvGrpSpPr>
          <p:cNvPr id="53" name="Group 52"/>
          <p:cNvGrpSpPr/>
          <p:nvPr userDrawn="1"/>
        </p:nvGrpSpPr>
        <p:grpSpPr>
          <a:xfrm>
            <a:off x="2543489" y="3169143"/>
            <a:ext cx="6809361" cy="2600048"/>
            <a:chOff x="2543489" y="3169143"/>
            <a:chExt cx="6809361" cy="2600048"/>
          </a:xfrm>
        </p:grpSpPr>
        <p:grpSp>
          <p:nvGrpSpPr>
            <p:cNvPr id="54" name="Group 53"/>
            <p:cNvGrpSpPr/>
            <p:nvPr/>
          </p:nvGrpSpPr>
          <p:grpSpPr>
            <a:xfrm>
              <a:off x="2543489" y="5403431"/>
              <a:ext cx="3416667" cy="365760"/>
              <a:chOff x="5325979" y="4715893"/>
              <a:chExt cx="3416667" cy="365760"/>
            </a:xfrm>
          </p:grpSpPr>
          <p:sp>
            <p:nvSpPr>
              <p:cNvPr id="76"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77" name="Picture 76"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5" name="Group 54"/>
            <p:cNvGrpSpPr/>
            <p:nvPr/>
          </p:nvGrpSpPr>
          <p:grpSpPr>
            <a:xfrm>
              <a:off x="5716248" y="3169143"/>
              <a:ext cx="3636602" cy="365760"/>
              <a:chOff x="1235726" y="5571713"/>
              <a:chExt cx="3636602" cy="365760"/>
            </a:xfrm>
          </p:grpSpPr>
          <p:sp>
            <p:nvSpPr>
              <p:cNvPr id="74"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75" name="Picture 7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56" name="Group 55"/>
            <p:cNvGrpSpPr/>
            <p:nvPr/>
          </p:nvGrpSpPr>
          <p:grpSpPr>
            <a:xfrm>
              <a:off x="2543489" y="3169143"/>
              <a:ext cx="2809587" cy="365760"/>
              <a:chOff x="1235726" y="3073176"/>
              <a:chExt cx="2809587" cy="365760"/>
            </a:xfrm>
          </p:grpSpPr>
          <p:sp>
            <p:nvSpPr>
              <p:cNvPr id="72"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73" name="Picture 72"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57" name="Group 56"/>
            <p:cNvGrpSpPr/>
            <p:nvPr/>
          </p:nvGrpSpPr>
          <p:grpSpPr>
            <a:xfrm>
              <a:off x="2543489" y="3913906"/>
              <a:ext cx="3730320" cy="365760"/>
              <a:chOff x="1235727" y="3892739"/>
              <a:chExt cx="3730320" cy="365760"/>
            </a:xfrm>
          </p:grpSpPr>
          <p:sp>
            <p:nvSpPr>
              <p:cNvPr id="70"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71" name="Picture 70"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58" name="Group 57"/>
            <p:cNvGrpSpPr/>
            <p:nvPr/>
          </p:nvGrpSpPr>
          <p:grpSpPr>
            <a:xfrm>
              <a:off x="2543489" y="4658669"/>
              <a:ext cx="3636602" cy="365760"/>
              <a:chOff x="1235726" y="4721075"/>
              <a:chExt cx="3636602" cy="365760"/>
            </a:xfrm>
          </p:grpSpPr>
          <p:pic>
            <p:nvPicPr>
              <p:cNvPr id="68" name="Picture 67"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9"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59" name="Group 58"/>
            <p:cNvGrpSpPr/>
            <p:nvPr/>
          </p:nvGrpSpPr>
          <p:grpSpPr>
            <a:xfrm>
              <a:off x="5716248" y="4658669"/>
              <a:ext cx="2586167" cy="365760"/>
              <a:chOff x="5325979" y="3073176"/>
              <a:chExt cx="2586167" cy="365760"/>
            </a:xfrm>
          </p:grpSpPr>
          <p:sp>
            <p:nvSpPr>
              <p:cNvPr id="66"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67" name="Picture 66"/>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60" name="Group 59"/>
            <p:cNvGrpSpPr/>
            <p:nvPr/>
          </p:nvGrpSpPr>
          <p:grpSpPr>
            <a:xfrm>
              <a:off x="5716248" y="3913906"/>
              <a:ext cx="3416667" cy="365760"/>
              <a:chOff x="5325979" y="5571713"/>
              <a:chExt cx="3416667" cy="365760"/>
            </a:xfrm>
          </p:grpSpPr>
          <p:sp>
            <p:nvSpPr>
              <p:cNvPr id="64"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65" name="Picture 6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grpSp>
          <p:nvGrpSpPr>
            <p:cNvPr id="61" name="Group 60"/>
            <p:cNvGrpSpPr/>
            <p:nvPr/>
          </p:nvGrpSpPr>
          <p:grpSpPr>
            <a:xfrm>
              <a:off x="5716248" y="5403431"/>
              <a:ext cx="3416667" cy="358717"/>
              <a:chOff x="6434703" y="4228306"/>
              <a:chExt cx="3416667" cy="358717"/>
            </a:xfrm>
          </p:grpSpPr>
          <p:sp>
            <p:nvSpPr>
              <p:cNvPr id="62" name="Text Placeholder 32"/>
              <p:cNvSpPr txBox="1">
                <a:spLocks/>
              </p:cNvSpPr>
              <p:nvPr/>
            </p:nvSpPr>
            <p:spPr>
              <a:xfrm>
                <a:off x="6902063" y="4247298"/>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1"/>
                  </a:rPr>
                  <a:t>instagram.com/icannorg</a:t>
                </a:r>
                <a:endParaRPr lang="en-US" sz="1400" dirty="0">
                  <a:solidFill>
                    <a:srgbClr val="0A304B"/>
                  </a:solidFill>
                  <a:latin typeface="+mn-lt"/>
                  <a:ea typeface="Segoe UI" panose="020B0502040204020203" pitchFamily="34" charset="0"/>
                  <a:cs typeface="Arial"/>
                </a:endParaRPr>
              </a:p>
            </p:txBody>
          </p:sp>
          <p:pic>
            <p:nvPicPr>
              <p:cNvPr id="63" name="Picture 62"/>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434703" y="4228306"/>
                <a:ext cx="358717" cy="358717"/>
              </a:xfrm>
              <a:prstGeom prst="rect">
                <a:avLst/>
              </a:prstGeom>
            </p:spPr>
          </p:pic>
        </p:grpSp>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374904" y="42394"/>
            <a:ext cx="8856010" cy="531346"/>
          </a:xfrm>
          <a:prstGeom prst="rect">
            <a:avLst/>
          </a:prstGeom>
        </p:spPr>
        <p:txBody>
          <a:bodyPr lIns="0" rIns="0">
            <a:normAutofit/>
          </a:bodyPr>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grpSp>
        <p:nvGrpSpPr>
          <p:cNvPr id="10" name="Group 9"/>
          <p:cNvGrpSpPr/>
          <p:nvPr userDrawn="1"/>
        </p:nvGrpSpPr>
        <p:grpSpPr>
          <a:xfrm>
            <a:off x="2188569" y="3214997"/>
            <a:ext cx="6160437" cy="2426437"/>
            <a:chOff x="2188569" y="3214997"/>
            <a:chExt cx="6160437" cy="2426437"/>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2183" y="5245434"/>
              <a:ext cx="2365413" cy="396000"/>
            </a:xfrm>
            <a:prstGeom prst="rect">
              <a:avLst/>
            </a:prstGeom>
          </p:spPr>
        </p:pic>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2183" y="3216852"/>
              <a:ext cx="2310353" cy="396000"/>
            </a:xfrm>
            <a:prstGeom prst="rect">
              <a:avLst/>
            </a:prstGeom>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2183" y="3893046"/>
              <a:ext cx="2786823" cy="396000"/>
            </a:xfrm>
            <a:prstGeom prst="rect">
              <a:avLst/>
            </a:prstGeom>
          </p:spPr>
        </p:pic>
        <p:pic>
          <p:nvPicPr>
            <p:cNvPr id="5" name="Picture 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62183" y="4569240"/>
              <a:ext cx="1893176" cy="396000"/>
            </a:xfrm>
            <a:prstGeom prst="rect">
              <a:avLst/>
            </a:prstGeom>
          </p:spPr>
        </p:pic>
        <p:pic>
          <p:nvPicPr>
            <p:cNvPr id="6" name="Picture 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191308" y="3891809"/>
              <a:ext cx="2291295" cy="396000"/>
            </a:xfrm>
            <a:prstGeom prst="rect">
              <a:avLst/>
            </a:prstGeom>
          </p:spPr>
        </p:pic>
        <p:pic>
          <p:nvPicPr>
            <p:cNvPr id="7" name="Picture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8569" y="4568621"/>
              <a:ext cx="2344236" cy="396000"/>
            </a:xfrm>
            <a:prstGeom prst="rect">
              <a:avLst/>
            </a:prstGeom>
          </p:spPr>
        </p:pic>
        <p:pic>
          <p:nvPicPr>
            <p:cNvPr id="8" name="Picture 7"/>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188569" y="5245434"/>
              <a:ext cx="1717413" cy="396000"/>
            </a:xfrm>
            <a:prstGeom prst="rect">
              <a:avLst/>
            </a:prstGeom>
          </p:spPr>
        </p:pic>
        <p:pic>
          <p:nvPicPr>
            <p:cNvPr id="9" name="Picture 8"/>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91310" y="3214997"/>
              <a:ext cx="1145646" cy="396000"/>
            </a:xfrm>
            <a:prstGeom prst="rect">
              <a:avLst/>
            </a:prstGeom>
          </p:spPr>
        </p:pic>
      </p:gr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980728"/>
            <a:ext cx="82296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50896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Click icon to add picture</a:t>
            </a:r>
            <a:endParaRPr lang="en-US" dirty="0"/>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Click icon to add picture</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1" cstate="screen">
            <a:extLst>
              <a:ext uri="{28A0092B-C50C-407E-A947-70E740481C1C}">
                <a14:useLocalDpi xmlns:a14="http://schemas.microsoft.com/office/drawing/2010/main"/>
              </a:ext>
            </a:extLst>
          </a:blip>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6" r:id="rId49"/>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hyperlink" Target="https://community.icann.org/display/WHO/RDS-WHOIS2+Review" TargetMode="External"/><Relationship Id="rId7" Type="http://schemas.openxmlformats.org/officeDocument/2006/relationships/image" Target="../media/image45.png"/><Relationship Id="rId2" Type="http://schemas.openxmlformats.org/officeDocument/2006/relationships/hyperlink" Target="https://www.icann.org/public-comments/rds-whois2-review-2018-09-04-en" TargetMode="External"/><Relationship Id="rId1" Type="http://schemas.openxmlformats.org/officeDocument/2006/relationships/slideLayout" Target="../slideLayouts/slideLayout42.xml"/><Relationship Id="rId6" Type="http://schemas.openxmlformats.org/officeDocument/2006/relationships/image" Target="../media/image44.jpg"/><Relationship Id="rId5" Type="http://schemas.openxmlformats.org/officeDocument/2006/relationships/image" Target="../media/image43.emf"/><Relationship Id="rId4" Type="http://schemas.openxmlformats.org/officeDocument/2006/relationships/image" Target="../media/image42.emf"/></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icann.org/resources/pages/governance/bylaws-en"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882" y="761997"/>
            <a:ext cx="6896137" cy="2533369"/>
          </a:xfrm>
        </p:spPr>
        <p:txBody>
          <a:bodyPr>
            <a:normAutofit/>
          </a:bodyPr>
          <a:lstStyle/>
          <a:p>
            <a:r>
              <a:rPr lang="en-US" dirty="0"/>
              <a:t>Registration Directory Services (RDS)-WHOIS2 Review</a:t>
            </a:r>
          </a:p>
        </p:txBody>
      </p:sp>
      <p:sp>
        <p:nvSpPr>
          <p:cNvPr id="4" name="Text Placeholder 3"/>
          <p:cNvSpPr>
            <a:spLocks noGrp="1"/>
          </p:cNvSpPr>
          <p:nvPr>
            <p:ph type="body" sz="quarter" idx="11"/>
          </p:nvPr>
        </p:nvSpPr>
        <p:spPr/>
        <p:txBody>
          <a:bodyPr>
            <a:normAutofit lnSpcReduction="10000"/>
          </a:bodyPr>
          <a:lstStyle/>
          <a:p>
            <a:r>
              <a:rPr lang="en-US"/>
              <a:t>Webinar</a:t>
            </a:r>
            <a:endParaRPr lang="en-US" dirty="0"/>
          </a:p>
        </p:txBody>
      </p:sp>
      <p:sp>
        <p:nvSpPr>
          <p:cNvPr id="5" name="Text Placeholder 4"/>
          <p:cNvSpPr>
            <a:spLocks noGrp="1"/>
          </p:cNvSpPr>
          <p:nvPr>
            <p:ph type="body" sz="quarter" idx="12"/>
          </p:nvPr>
        </p:nvSpPr>
        <p:spPr/>
        <p:txBody>
          <a:bodyPr>
            <a:normAutofit/>
          </a:bodyPr>
          <a:lstStyle/>
          <a:p>
            <a:r>
              <a:rPr lang="en-US" dirty="0"/>
              <a:t>17 September 2018</a:t>
            </a:r>
          </a:p>
        </p:txBody>
      </p:sp>
      <p:sp>
        <p:nvSpPr>
          <p:cNvPr id="6" name="Text Placeholder 5"/>
          <p:cNvSpPr>
            <a:spLocks noGrp="1"/>
          </p:cNvSpPr>
          <p:nvPr>
            <p:ph type="body" sz="quarter" idx="13"/>
          </p:nvPr>
        </p:nvSpPr>
        <p:spPr/>
        <p:txBody>
          <a:bodyPr>
            <a:normAutofit/>
          </a:bodyPr>
          <a:lstStyle/>
          <a:p>
            <a:r>
              <a:rPr lang="en-US" dirty="0"/>
              <a:t>Draft Report and Recommendations</a:t>
            </a:r>
          </a:p>
        </p:txBody>
      </p:sp>
    </p:spTree>
    <p:extLst>
      <p:ext uri="{BB962C8B-B14F-4D97-AF65-F5344CB8AC3E}">
        <p14:creationId xmlns:p14="http://schemas.microsoft.com/office/powerpoint/2010/main" val="1480540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Methodology</a:t>
            </a:r>
          </a:p>
        </p:txBody>
      </p:sp>
      <p:sp>
        <p:nvSpPr>
          <p:cNvPr id="5" name="Text Placeholder 4"/>
          <p:cNvSpPr>
            <a:spLocks noGrp="1"/>
          </p:cNvSpPr>
          <p:nvPr>
            <p:ph type="body" sz="quarter" idx="11"/>
          </p:nvPr>
        </p:nvSpPr>
        <p:spPr/>
        <p:txBody>
          <a:bodyPr/>
          <a:lstStyle/>
          <a:p>
            <a:r>
              <a:rPr lang="en-US" dirty="0"/>
              <a:t>Agenda Item #3</a:t>
            </a:r>
          </a:p>
        </p:txBody>
      </p:sp>
    </p:spTree>
    <p:extLst>
      <p:ext uri="{BB962C8B-B14F-4D97-AF65-F5344CB8AC3E}">
        <p14:creationId xmlns:p14="http://schemas.microsoft.com/office/powerpoint/2010/main" val="467467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Team Methodology</a:t>
            </a:r>
          </a:p>
        </p:txBody>
      </p:sp>
      <p:sp>
        <p:nvSpPr>
          <p:cNvPr id="4" name="TextBox 3"/>
          <p:cNvSpPr txBox="1"/>
          <p:nvPr/>
        </p:nvSpPr>
        <p:spPr>
          <a:xfrm>
            <a:off x="374904" y="1265719"/>
            <a:ext cx="3627253" cy="4154984"/>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Mandated by ICANN’s Bylaws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Transparent, open to observers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Consensus building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Findings informed by ICANN org briefings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Fact-based analysis to identify possible issues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Formulate recommendations (if any) to address identified issues</a:t>
            </a:r>
          </a:p>
          <a:p>
            <a:pPr marL="285750" indent="-285750">
              <a:buFont typeface="Arial" panose="020B0604020202020204" pitchFamily="34" charset="0"/>
              <a:buChar char="•"/>
            </a:pPr>
            <a:endParaRPr lang="en-US" dirty="0"/>
          </a:p>
        </p:txBody>
      </p:sp>
      <p:graphicFrame>
        <p:nvGraphicFramePr>
          <p:cNvPr id="5" name="Diagram 4"/>
          <p:cNvGraphicFramePr/>
          <p:nvPr>
            <p:extLst/>
          </p:nvPr>
        </p:nvGraphicFramePr>
        <p:xfrm>
          <a:off x="4590425" y="1619466"/>
          <a:ext cx="3572143" cy="3170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2460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Team Methodology</a:t>
            </a:r>
          </a:p>
        </p:txBody>
      </p:sp>
      <p:sp>
        <p:nvSpPr>
          <p:cNvPr id="4" name="TextBox 3"/>
          <p:cNvSpPr txBox="1"/>
          <p:nvPr/>
        </p:nvSpPr>
        <p:spPr>
          <a:xfrm>
            <a:off x="5848603" y="793610"/>
            <a:ext cx="3166809" cy="470898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The review team completed most of its work through subgroups.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Each Subgroup consisted of a rapporteur plus 2-4 team members.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Subgroups held teleconferences to carry out their work, in addition to e-mail discussions.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Subgroup’s documents and its conclusions were then reviewed in depth by the entire review team. </a:t>
            </a:r>
          </a:p>
        </p:txBody>
      </p:sp>
      <p:graphicFrame>
        <p:nvGraphicFramePr>
          <p:cNvPr id="5" name="Table 4">
            <a:extLst>
              <a:ext uri="{FF2B5EF4-FFF2-40B4-BE49-F238E27FC236}">
                <a16:creationId xmlns:a16="http://schemas.microsoft.com/office/drawing/2014/main" id="{E6F87F60-9136-4947-AC6F-01BECE204F1C}"/>
              </a:ext>
            </a:extLst>
          </p:cNvPr>
          <p:cNvGraphicFramePr>
            <a:graphicFrameLocks noGrp="1"/>
          </p:cNvGraphicFramePr>
          <p:nvPr>
            <p:extLst>
              <p:ext uri="{D42A27DB-BD31-4B8C-83A1-F6EECF244321}">
                <p14:modId xmlns:p14="http://schemas.microsoft.com/office/powerpoint/2010/main" val="2574625059"/>
              </p:ext>
            </p:extLst>
          </p:nvPr>
        </p:nvGraphicFramePr>
        <p:xfrm>
          <a:off x="374904" y="693597"/>
          <a:ext cx="5221155" cy="5403902"/>
        </p:xfrm>
        <a:graphic>
          <a:graphicData uri="http://schemas.openxmlformats.org/drawingml/2006/table">
            <a:tbl>
              <a:tblPr firstRow="1" bandRow="1">
                <a:tableStyleId>{5C22544A-7EE6-4342-B048-85BDC9FD1C3A}</a:tableStyleId>
              </a:tblPr>
              <a:tblGrid>
                <a:gridCol w="527367">
                  <a:extLst>
                    <a:ext uri="{9D8B030D-6E8A-4147-A177-3AD203B41FA5}">
                      <a16:colId xmlns:a16="http://schemas.microsoft.com/office/drawing/2014/main" val="20000"/>
                    </a:ext>
                  </a:extLst>
                </a:gridCol>
                <a:gridCol w="4693788">
                  <a:extLst>
                    <a:ext uri="{9D8B030D-6E8A-4147-A177-3AD203B41FA5}">
                      <a16:colId xmlns:a16="http://schemas.microsoft.com/office/drawing/2014/main" val="20001"/>
                    </a:ext>
                  </a:extLst>
                </a:gridCol>
              </a:tblGrid>
              <a:tr h="289465">
                <a:tc gridSpan="2">
                  <a:txBody>
                    <a:bodyPr/>
                    <a:lstStyle/>
                    <a:p>
                      <a:pPr algn="ctr"/>
                      <a:r>
                        <a:rPr lang="en-US" sz="1400" dirty="0"/>
                        <a:t>Objectives</a:t>
                      </a:r>
                    </a:p>
                  </a:txBody>
                  <a:tcPr/>
                </a:tc>
                <a:tc hMerge="1">
                  <a:txBody>
                    <a:bodyPr/>
                    <a:lstStyle/>
                    <a:p>
                      <a:pPr algn="ctr"/>
                      <a:endParaRPr lang="en-US" sz="1400" dirty="0"/>
                    </a:p>
                  </a:txBody>
                  <a:tcPr/>
                </a:tc>
                <a:extLst>
                  <a:ext uri="{0D108BD9-81ED-4DB2-BD59-A6C34878D82A}">
                    <a16:rowId xmlns:a16="http://schemas.microsoft.com/office/drawing/2014/main" val="10000"/>
                  </a:ext>
                </a:extLst>
              </a:tr>
              <a:tr h="339153">
                <a:tc rowSpan="9">
                  <a:txBody>
                    <a:bodyPr/>
                    <a:lstStyle/>
                    <a:p>
                      <a:pPr algn="ctr"/>
                      <a:r>
                        <a:rPr lang="en-US" sz="1400" b="1" dirty="0"/>
                        <a:t>1</a:t>
                      </a:r>
                    </a:p>
                  </a:txBody>
                  <a:tcPr anchor="ctr"/>
                </a:tc>
                <a:tc>
                  <a:txBody>
                    <a:bodyPr/>
                    <a:lstStyle/>
                    <a:p>
                      <a:r>
                        <a:rPr lang="en-US" sz="1400" dirty="0"/>
                        <a:t>WHOIS1 Rec #1 - Strategic Priority</a:t>
                      </a:r>
                    </a:p>
                  </a:txBody>
                  <a:tcPr/>
                </a:tc>
                <a:extLst>
                  <a:ext uri="{0D108BD9-81ED-4DB2-BD59-A6C34878D82A}">
                    <a16:rowId xmlns:a16="http://schemas.microsoft.com/office/drawing/2014/main" val="10001"/>
                  </a:ext>
                </a:extLst>
              </a:tr>
              <a:tr h="339153">
                <a:tc vMerge="1">
                  <a:txBody>
                    <a:bodyPr/>
                    <a:lstStyle/>
                    <a:p>
                      <a:endParaRPr lang="en-US" dirty="0"/>
                    </a:p>
                  </a:txBody>
                  <a:tcPr/>
                </a:tc>
                <a:tc>
                  <a:txBody>
                    <a:bodyPr/>
                    <a:lstStyle/>
                    <a:p>
                      <a:r>
                        <a:rPr lang="en-US" sz="1400" dirty="0"/>
                        <a:t>WHOIS1 Rec #2: Single WHOIS Policy</a:t>
                      </a:r>
                    </a:p>
                  </a:txBody>
                  <a:tcPr/>
                </a:tc>
                <a:extLst>
                  <a:ext uri="{0D108BD9-81ED-4DB2-BD59-A6C34878D82A}">
                    <a16:rowId xmlns:a16="http://schemas.microsoft.com/office/drawing/2014/main" val="10002"/>
                  </a:ext>
                </a:extLst>
              </a:tr>
              <a:tr h="339153">
                <a:tc vMerge="1">
                  <a:txBody>
                    <a:bodyPr/>
                    <a:lstStyle/>
                    <a:p>
                      <a:endParaRPr lang="en-US" dirty="0"/>
                    </a:p>
                  </a:txBody>
                  <a:tcPr/>
                </a:tc>
                <a:tc>
                  <a:txBody>
                    <a:bodyPr/>
                    <a:lstStyle/>
                    <a:p>
                      <a:r>
                        <a:rPr lang="en-US" sz="1400" dirty="0"/>
                        <a:t>WHOIS1 Rec #3: Outreach</a:t>
                      </a:r>
                    </a:p>
                  </a:txBody>
                  <a:tcPr/>
                </a:tc>
                <a:extLst>
                  <a:ext uri="{0D108BD9-81ED-4DB2-BD59-A6C34878D82A}">
                    <a16:rowId xmlns:a16="http://schemas.microsoft.com/office/drawing/2014/main" val="10003"/>
                  </a:ext>
                </a:extLst>
              </a:tr>
              <a:tr h="339153">
                <a:tc vMerge="1">
                  <a:txBody>
                    <a:bodyPr/>
                    <a:lstStyle/>
                    <a:p>
                      <a:endParaRPr lang="en-US" dirty="0"/>
                    </a:p>
                  </a:txBody>
                  <a:tcPr/>
                </a:tc>
                <a:tc>
                  <a:txBody>
                    <a:bodyPr/>
                    <a:lstStyle/>
                    <a:p>
                      <a:r>
                        <a:rPr lang="en-US" sz="1400" dirty="0"/>
                        <a:t>WHOIS1 Rec #4: Compliance</a:t>
                      </a:r>
                    </a:p>
                  </a:txBody>
                  <a:tcPr/>
                </a:tc>
                <a:extLst>
                  <a:ext uri="{0D108BD9-81ED-4DB2-BD59-A6C34878D82A}">
                    <a16:rowId xmlns:a16="http://schemas.microsoft.com/office/drawing/2014/main" val="10004"/>
                  </a:ext>
                </a:extLst>
              </a:tr>
              <a:tr h="339153">
                <a:tc vMerge="1">
                  <a:txBody>
                    <a:bodyPr/>
                    <a:lstStyle/>
                    <a:p>
                      <a:endParaRPr lang="en-US" dirty="0"/>
                    </a:p>
                  </a:txBody>
                  <a:tcPr/>
                </a:tc>
                <a:tc>
                  <a:txBody>
                    <a:bodyPr/>
                    <a:lstStyle/>
                    <a:p>
                      <a:r>
                        <a:rPr lang="en-US" sz="1400" dirty="0"/>
                        <a:t>WHOIS Rec #5-9: Data Accuracy</a:t>
                      </a:r>
                    </a:p>
                  </a:txBody>
                  <a:tcPr/>
                </a:tc>
                <a:extLst>
                  <a:ext uri="{0D108BD9-81ED-4DB2-BD59-A6C34878D82A}">
                    <a16:rowId xmlns:a16="http://schemas.microsoft.com/office/drawing/2014/main" val="10005"/>
                  </a:ext>
                </a:extLst>
              </a:tr>
              <a:tr h="339153">
                <a:tc vMerge="1">
                  <a:txBody>
                    <a:bodyPr/>
                    <a:lstStyle/>
                    <a:p>
                      <a:endParaRPr lang="en-US" dirty="0"/>
                    </a:p>
                  </a:txBody>
                  <a:tcPr/>
                </a:tc>
                <a:tc>
                  <a:txBody>
                    <a:bodyPr/>
                    <a:lstStyle/>
                    <a:p>
                      <a:r>
                        <a:rPr lang="en-US" sz="1400" dirty="0"/>
                        <a:t>WHOIS Rec #10: Privacy/Proxy Services</a:t>
                      </a:r>
                    </a:p>
                  </a:txBody>
                  <a:tcPr/>
                </a:tc>
                <a:extLst>
                  <a:ext uri="{0D108BD9-81ED-4DB2-BD59-A6C34878D82A}">
                    <a16:rowId xmlns:a16="http://schemas.microsoft.com/office/drawing/2014/main" val="10006"/>
                  </a:ext>
                </a:extLst>
              </a:tr>
              <a:tr h="339153">
                <a:tc vMerge="1">
                  <a:txBody>
                    <a:bodyPr/>
                    <a:lstStyle/>
                    <a:p>
                      <a:pPr algn="ctr"/>
                      <a:endParaRPr lang="en-US" sz="1400" dirty="0"/>
                    </a:p>
                  </a:txBody>
                  <a:tcPr/>
                </a:tc>
                <a:tc>
                  <a:txBody>
                    <a:bodyPr/>
                    <a:lstStyle/>
                    <a:p>
                      <a:r>
                        <a:rPr lang="en-US" sz="1400" dirty="0"/>
                        <a:t>WHOIS Rec #11: Common Interface</a:t>
                      </a:r>
                    </a:p>
                  </a:txBody>
                  <a:tcPr/>
                </a:tc>
                <a:extLst>
                  <a:ext uri="{0D108BD9-81ED-4DB2-BD59-A6C34878D82A}">
                    <a16:rowId xmlns:a16="http://schemas.microsoft.com/office/drawing/2014/main" val="10007"/>
                  </a:ext>
                </a:extLst>
              </a:tr>
              <a:tr h="339153">
                <a:tc vMerge="1">
                  <a:txBody>
                    <a:bodyPr/>
                    <a:lstStyle/>
                    <a:p>
                      <a:pPr algn="ctr"/>
                      <a:endParaRPr lang="en-US" sz="1400" dirty="0"/>
                    </a:p>
                  </a:txBody>
                  <a:tcPr/>
                </a:tc>
                <a:tc>
                  <a:txBody>
                    <a:bodyPr/>
                    <a:lstStyle/>
                    <a:p>
                      <a:r>
                        <a:rPr lang="en-US" sz="1400" dirty="0"/>
                        <a:t>WHOIS Rec #12-14: Internationalized Domain Names</a:t>
                      </a:r>
                    </a:p>
                  </a:txBody>
                  <a:tcPr/>
                </a:tc>
                <a:extLst>
                  <a:ext uri="{0D108BD9-81ED-4DB2-BD59-A6C34878D82A}">
                    <a16:rowId xmlns:a16="http://schemas.microsoft.com/office/drawing/2014/main" val="10008"/>
                  </a:ext>
                </a:extLst>
              </a:tr>
              <a:tr h="339153">
                <a:tc vMerge="1">
                  <a:txBody>
                    <a:bodyPr/>
                    <a:lstStyle/>
                    <a:p>
                      <a:pPr algn="ctr"/>
                      <a:endParaRPr lang="en-US" sz="1400" dirty="0"/>
                    </a:p>
                  </a:txBody>
                  <a:tcPr/>
                </a:tc>
                <a:tc>
                  <a:txBody>
                    <a:bodyPr/>
                    <a:lstStyle/>
                    <a:p>
                      <a:r>
                        <a:rPr lang="en-US" sz="1400" dirty="0"/>
                        <a:t>WHOIS Rec #15-16: Plan &amp; Annual Reports</a:t>
                      </a:r>
                    </a:p>
                  </a:txBody>
                  <a:tcPr/>
                </a:tc>
                <a:extLst>
                  <a:ext uri="{0D108BD9-81ED-4DB2-BD59-A6C34878D82A}">
                    <a16:rowId xmlns:a16="http://schemas.microsoft.com/office/drawing/2014/main" val="10009"/>
                  </a:ext>
                </a:extLst>
              </a:tr>
              <a:tr h="339153">
                <a:tc>
                  <a:txBody>
                    <a:bodyPr/>
                    <a:lstStyle/>
                    <a:p>
                      <a:pPr algn="ctr"/>
                      <a:r>
                        <a:rPr lang="en-US" sz="1400" b="1" dirty="0"/>
                        <a:t>2</a:t>
                      </a:r>
                    </a:p>
                  </a:txBody>
                  <a:tcPr/>
                </a:tc>
                <a:tc>
                  <a:txBody>
                    <a:bodyPr/>
                    <a:lstStyle/>
                    <a:p>
                      <a:r>
                        <a:rPr lang="en-US" sz="1400" dirty="0"/>
                        <a:t>Anything New</a:t>
                      </a:r>
                    </a:p>
                  </a:txBody>
                  <a:tcPr/>
                </a:tc>
                <a:extLst>
                  <a:ext uri="{0D108BD9-81ED-4DB2-BD59-A6C34878D82A}">
                    <a16:rowId xmlns:a16="http://schemas.microsoft.com/office/drawing/2014/main" val="10010"/>
                  </a:ext>
                </a:extLst>
              </a:tr>
              <a:tr h="339153">
                <a:tc>
                  <a:txBody>
                    <a:bodyPr/>
                    <a:lstStyle/>
                    <a:p>
                      <a:pPr algn="ctr"/>
                      <a:r>
                        <a:rPr lang="en-US" sz="1400" b="1" dirty="0"/>
                        <a:t>3</a:t>
                      </a:r>
                    </a:p>
                  </a:txBody>
                  <a:tcPr/>
                </a:tc>
                <a:tc>
                  <a:txBody>
                    <a:bodyPr/>
                    <a:lstStyle/>
                    <a:p>
                      <a:r>
                        <a:rPr lang="en-US" sz="1400" dirty="0"/>
                        <a:t>Law</a:t>
                      </a:r>
                      <a:r>
                        <a:rPr lang="en-US" sz="1400" baseline="0" dirty="0"/>
                        <a:t> Enforcement Needs</a:t>
                      </a:r>
                      <a:endParaRPr lang="en-US" sz="1400" dirty="0"/>
                    </a:p>
                  </a:txBody>
                  <a:tcPr/>
                </a:tc>
                <a:extLst>
                  <a:ext uri="{0D108BD9-81ED-4DB2-BD59-A6C34878D82A}">
                    <a16:rowId xmlns:a16="http://schemas.microsoft.com/office/drawing/2014/main" val="10011"/>
                  </a:ext>
                </a:extLst>
              </a:tr>
              <a:tr h="339153">
                <a:tc>
                  <a:txBody>
                    <a:bodyPr/>
                    <a:lstStyle/>
                    <a:p>
                      <a:pPr algn="ctr"/>
                      <a:r>
                        <a:rPr lang="en-US" sz="1400" b="1" dirty="0"/>
                        <a:t>4</a:t>
                      </a:r>
                    </a:p>
                  </a:txBody>
                  <a:tcPr/>
                </a:tc>
                <a:tc>
                  <a:txBody>
                    <a:bodyPr/>
                    <a:lstStyle/>
                    <a:p>
                      <a:r>
                        <a:rPr lang="en-US" sz="1400" dirty="0"/>
                        <a:t>Consumer</a:t>
                      </a:r>
                      <a:r>
                        <a:rPr lang="en-US" sz="1400" baseline="0" dirty="0"/>
                        <a:t> Trust</a:t>
                      </a:r>
                      <a:endParaRPr lang="en-US" sz="1400" dirty="0"/>
                    </a:p>
                  </a:txBody>
                  <a:tcPr/>
                </a:tc>
                <a:extLst>
                  <a:ext uri="{0D108BD9-81ED-4DB2-BD59-A6C34878D82A}">
                    <a16:rowId xmlns:a16="http://schemas.microsoft.com/office/drawing/2014/main" val="10012"/>
                  </a:ext>
                </a:extLst>
              </a:tr>
              <a:tr h="339153">
                <a:tc>
                  <a:txBody>
                    <a:bodyPr/>
                    <a:lstStyle/>
                    <a:p>
                      <a:pPr algn="ctr"/>
                      <a:r>
                        <a:rPr lang="en-US" sz="1400" b="1" dirty="0"/>
                        <a:t>5</a:t>
                      </a:r>
                    </a:p>
                  </a:txBody>
                  <a:tcPr/>
                </a:tc>
                <a:tc>
                  <a:txBody>
                    <a:bodyPr/>
                    <a:lstStyle/>
                    <a:p>
                      <a:r>
                        <a:rPr lang="en-US" sz="1400" dirty="0"/>
                        <a:t>Safeguard Registrant Data</a:t>
                      </a:r>
                    </a:p>
                  </a:txBody>
                  <a:tcPr/>
                </a:tc>
                <a:extLst>
                  <a:ext uri="{0D108BD9-81ED-4DB2-BD59-A6C34878D82A}">
                    <a16:rowId xmlns:a16="http://schemas.microsoft.com/office/drawing/2014/main" val="10013"/>
                  </a:ext>
                </a:extLst>
              </a:tr>
              <a:tr h="350960">
                <a:tc>
                  <a:txBody>
                    <a:bodyPr/>
                    <a:lstStyle/>
                    <a:p>
                      <a:pPr algn="ctr"/>
                      <a:r>
                        <a:rPr lang="en-US" sz="1400" b="1" dirty="0"/>
                        <a:t>6</a:t>
                      </a:r>
                    </a:p>
                  </a:txBody>
                  <a:tcPr/>
                </a:tc>
                <a:tc>
                  <a:txBody>
                    <a:bodyPr/>
                    <a:lstStyle/>
                    <a:p>
                      <a:r>
                        <a:rPr lang="en-US" sz="1400" dirty="0"/>
                        <a:t>Contractual Compliance Actions, Structure,</a:t>
                      </a:r>
                      <a:r>
                        <a:rPr lang="en-US" sz="1400" baseline="0" dirty="0"/>
                        <a:t> &amp; Policies</a:t>
                      </a:r>
                    </a:p>
                  </a:txBody>
                  <a:tcPr/>
                </a:tc>
                <a:extLst>
                  <a:ext uri="{0D108BD9-81ED-4DB2-BD59-A6C34878D82A}">
                    <a16:rowId xmlns:a16="http://schemas.microsoft.com/office/drawing/2014/main" val="10014"/>
                  </a:ext>
                </a:extLst>
              </a:tr>
              <a:tr h="339153">
                <a:tc>
                  <a:txBody>
                    <a:bodyPr/>
                    <a:lstStyle/>
                    <a:p>
                      <a:pPr algn="ctr"/>
                      <a:r>
                        <a:rPr lang="en-US" sz="1400" b="1" dirty="0"/>
                        <a:t>7</a:t>
                      </a:r>
                    </a:p>
                  </a:txBody>
                  <a:tcPr/>
                </a:tc>
                <a:tc>
                  <a:txBody>
                    <a:bodyPr/>
                    <a:lstStyle/>
                    <a:p>
                      <a:r>
                        <a:rPr lang="en-US" sz="1400" i="0" dirty="0"/>
                        <a:t>ICANN Bylaws</a:t>
                      </a:r>
                    </a:p>
                  </a:txBody>
                  <a:tcPr/>
                </a:tc>
                <a:extLst>
                  <a:ext uri="{0D108BD9-81ED-4DB2-BD59-A6C34878D82A}">
                    <a16:rowId xmlns:a16="http://schemas.microsoft.com/office/drawing/2014/main" val="3437220574"/>
                  </a:ext>
                </a:extLst>
              </a:tr>
            </a:tbl>
          </a:graphicData>
        </a:graphic>
      </p:graphicFrame>
    </p:spTree>
    <p:extLst>
      <p:ext uri="{BB962C8B-B14F-4D97-AF65-F5344CB8AC3E}">
        <p14:creationId xmlns:p14="http://schemas.microsoft.com/office/powerpoint/2010/main" val="4079261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Findings</a:t>
            </a:r>
          </a:p>
        </p:txBody>
      </p:sp>
      <p:sp>
        <p:nvSpPr>
          <p:cNvPr id="5" name="Text Placeholder 4"/>
          <p:cNvSpPr>
            <a:spLocks noGrp="1"/>
          </p:cNvSpPr>
          <p:nvPr>
            <p:ph type="body" sz="quarter" idx="11"/>
          </p:nvPr>
        </p:nvSpPr>
        <p:spPr/>
        <p:txBody>
          <a:bodyPr/>
          <a:lstStyle/>
          <a:p>
            <a:r>
              <a:rPr lang="en-US" dirty="0"/>
              <a:t>Agenda Item #4</a:t>
            </a:r>
          </a:p>
        </p:txBody>
      </p:sp>
    </p:spTree>
    <p:extLst>
      <p:ext uri="{BB962C8B-B14F-4D97-AF65-F5344CB8AC3E}">
        <p14:creationId xmlns:p14="http://schemas.microsoft.com/office/powerpoint/2010/main" val="1641567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4" y="949762"/>
            <a:ext cx="8427376" cy="4770537"/>
          </a:xfrm>
          <a:prstGeom prst="rect">
            <a:avLst/>
          </a:prstGeom>
          <a:noFill/>
        </p:spPr>
        <p:txBody>
          <a:bodyPr wrap="square" lIns="0" tIns="0" rIns="0" bIns="0" rtlCol="0">
            <a:spAutoFit/>
          </a:bodyPr>
          <a:lstStyle/>
          <a:p>
            <a:r>
              <a:rPr lang="en-US" sz="2000" b="1" dirty="0">
                <a:solidFill>
                  <a:schemeClr val="accent2"/>
                </a:solidFill>
              </a:rPr>
              <a:t>Strategic Priority</a:t>
            </a:r>
          </a:p>
          <a:p>
            <a:pPr marL="285750" indent="-285750">
              <a:buFont typeface="Arial" panose="020B0604020202020204" pitchFamily="34" charset="0"/>
              <a:buChar char="•"/>
            </a:pPr>
            <a:r>
              <a:rPr lang="en-US" b="1" dirty="0"/>
              <a:t>WHOIS1 Recommendation #1</a:t>
            </a:r>
            <a:r>
              <a:rPr lang="en-US" dirty="0"/>
              <a:t> required ICANN to treat RDS (WHOIS) in all its aspects as a strategic priority.</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dirty="0">
                <a:solidFill>
                  <a:schemeClr val="accent5"/>
                </a:solidFill>
              </a:rPr>
              <a:t>Partially implemented </a:t>
            </a:r>
            <a:r>
              <a:rPr lang="en-US" dirty="0"/>
              <a:t>- failed to achieve the original aim of instilling a culture of proactive monitoring and planned improvement in RDS (WHOIS).</a:t>
            </a:r>
          </a:p>
          <a:p>
            <a:pPr marL="285750" indent="-285750">
              <a:buFont typeface="Arial" panose="020B0604020202020204" pitchFamily="34" charset="0"/>
              <a:buChar char="•"/>
            </a:pPr>
            <a:endParaRPr lang="en-US" dirty="0"/>
          </a:p>
          <a:p>
            <a:r>
              <a:rPr lang="en-US" sz="2000" b="1" dirty="0">
                <a:solidFill>
                  <a:schemeClr val="accent2"/>
                </a:solidFill>
              </a:rPr>
              <a:t>Single WHOIS Policy</a:t>
            </a:r>
            <a:r>
              <a:rPr lang="en-US" sz="2000" dirty="0">
                <a:solidFill>
                  <a:schemeClr val="accent2"/>
                </a:solidFill>
              </a:rPr>
              <a:t> </a:t>
            </a:r>
          </a:p>
          <a:p>
            <a:pPr marL="285750" indent="-285750">
              <a:buFont typeface="Arial" panose="020B0604020202020204" pitchFamily="34" charset="0"/>
              <a:buChar char="•"/>
            </a:pPr>
            <a:r>
              <a:rPr lang="en-US" b="1" dirty="0"/>
              <a:t>WHOIS1 Recommendation #2 </a:t>
            </a:r>
            <a:r>
              <a:rPr lang="en-US" dirty="0"/>
              <a:t>required ICANN to create a single RDS (WHOIS) policy document -</a:t>
            </a:r>
          </a:p>
          <a:p>
            <a:pPr marL="742950" lvl="1" indent="-285750">
              <a:buFont typeface="Arial" panose="020B0604020202020204" pitchFamily="34" charset="0"/>
              <a:buChar char="•"/>
            </a:pPr>
            <a:endParaRPr lang="en-US" b="1" dirty="0">
              <a:solidFill>
                <a:srgbClr val="00B050"/>
              </a:solidFill>
            </a:endParaRPr>
          </a:p>
          <a:p>
            <a:pPr marL="742950" lvl="1" indent="-285750">
              <a:buFont typeface="Arial" panose="020B0604020202020204" pitchFamily="34" charset="0"/>
              <a:buChar char="•"/>
            </a:pPr>
            <a:r>
              <a:rPr lang="en-US" b="1" dirty="0">
                <a:solidFill>
                  <a:srgbClr val="00B050"/>
                </a:solidFill>
              </a:rPr>
              <a:t>Fully implemented </a:t>
            </a:r>
            <a:r>
              <a:rPr lang="en-US" dirty="0"/>
              <a:t>– Creation of a web-based document, linking to the various documents that, in total, comprise ICANN RDS (WHOIS) policy, although not a single policy that was envisioned by some on the WHOIS1 Review Team.</a:t>
            </a:r>
          </a:p>
          <a:p>
            <a:pPr lvl="1"/>
            <a:endParaRPr lang="en-US" dirty="0"/>
          </a:p>
          <a:p>
            <a:endParaRPr lang="en-US" dirty="0"/>
          </a:p>
        </p:txBody>
      </p:sp>
    </p:spTree>
    <p:extLst>
      <p:ext uri="{BB962C8B-B14F-4D97-AF65-F5344CB8AC3E}">
        <p14:creationId xmlns:p14="http://schemas.microsoft.com/office/powerpoint/2010/main" val="2252148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3" y="764024"/>
            <a:ext cx="8626222" cy="5601533"/>
          </a:xfrm>
          <a:prstGeom prst="rect">
            <a:avLst/>
          </a:prstGeom>
          <a:noFill/>
        </p:spPr>
        <p:txBody>
          <a:bodyPr wrap="square" lIns="0" tIns="0" rIns="0" bIns="0" rtlCol="0">
            <a:spAutoFit/>
          </a:bodyPr>
          <a:lstStyle/>
          <a:p>
            <a:r>
              <a:rPr lang="en-US" sz="2000" b="1" dirty="0">
                <a:solidFill>
                  <a:schemeClr val="accent2"/>
                </a:solidFill>
              </a:rPr>
              <a:t>Outreach</a:t>
            </a:r>
            <a:r>
              <a:rPr lang="en-US" sz="2000" dirty="0">
                <a:solidFill>
                  <a:schemeClr val="accent2"/>
                </a:solidFill>
              </a:rPr>
              <a:t>: </a:t>
            </a:r>
          </a:p>
          <a:p>
            <a:pPr marL="285750" indent="-285750">
              <a:buFont typeface="Arial" panose="020B0604020202020204" pitchFamily="34" charset="0"/>
              <a:buChar char="•"/>
            </a:pPr>
            <a:r>
              <a:rPr lang="en-US" b="1" dirty="0"/>
              <a:t>WHOIS1 Recommendation #3:</a:t>
            </a:r>
            <a:r>
              <a:rPr lang="en-US" dirty="0"/>
              <a:t>ICANN to perform outreach, including to communities outside of ICANN, with the intent of improving understanding of RDS (WHOIS) and promoting consumer awareness.</a:t>
            </a:r>
          </a:p>
          <a:p>
            <a:pPr marL="742950" lvl="1" indent="-285750">
              <a:buFont typeface="Arial" panose="020B0604020202020204" pitchFamily="34" charset="0"/>
              <a:buChar char="•"/>
            </a:pPr>
            <a:endParaRPr lang="en-US" b="1" dirty="0">
              <a:solidFill>
                <a:schemeClr val="accent5"/>
              </a:solidFill>
            </a:endParaRPr>
          </a:p>
          <a:p>
            <a:pPr marL="742950" lvl="1" indent="-285750">
              <a:buFont typeface="Arial" panose="020B0604020202020204" pitchFamily="34" charset="0"/>
              <a:buChar char="•"/>
            </a:pPr>
            <a:r>
              <a:rPr lang="en-US" b="1" dirty="0">
                <a:solidFill>
                  <a:schemeClr val="accent5"/>
                </a:solidFill>
              </a:rPr>
              <a:t>Partially implemented </a:t>
            </a:r>
          </a:p>
          <a:p>
            <a:pPr marL="1200150" lvl="2" indent="-285750">
              <a:buFont typeface="Arial" panose="020B0604020202020204" pitchFamily="34" charset="0"/>
              <a:buChar char="•"/>
            </a:pPr>
            <a:r>
              <a:rPr lang="en-US" dirty="0"/>
              <a:t>Significant web-based documentation was created, but it was not well integrated with other registration and RDS (WHOIS)-related parts of the ICANN web site </a:t>
            </a:r>
          </a:p>
          <a:p>
            <a:pPr marL="1200150" lvl="2" indent="-285750">
              <a:buFont typeface="Arial" panose="020B0604020202020204" pitchFamily="34" charset="0"/>
              <a:buChar char="•"/>
            </a:pPr>
            <a:r>
              <a:rPr lang="en-US" dirty="0"/>
              <a:t>Abundant outreach was done, but little to communities not normally involved with ICANN. </a:t>
            </a:r>
          </a:p>
          <a:p>
            <a:endParaRPr lang="en-US" dirty="0"/>
          </a:p>
          <a:p>
            <a:r>
              <a:rPr lang="en-US" sz="2000" b="1" dirty="0">
                <a:solidFill>
                  <a:schemeClr val="accent2"/>
                </a:solidFill>
              </a:rPr>
              <a:t>Contractual Compliance</a:t>
            </a:r>
            <a:r>
              <a:rPr lang="en-US" b="1" dirty="0"/>
              <a:t>:</a:t>
            </a:r>
            <a:r>
              <a:rPr lang="en-US" dirty="0"/>
              <a:t> </a:t>
            </a:r>
          </a:p>
          <a:p>
            <a:pPr marL="285750" indent="-285750">
              <a:buFont typeface="Arial" panose="020B0604020202020204" pitchFamily="34" charset="0"/>
              <a:buChar char="•"/>
            </a:pPr>
            <a:r>
              <a:rPr lang="en-US" b="1" dirty="0"/>
              <a:t>WHOIS1 Recommendation #4: </a:t>
            </a:r>
            <a:r>
              <a:rPr lang="en-US" dirty="0"/>
              <a:t>ICANN Contractual Compliance function to be managed in accordance with best practice principles and overseen by a dedicated senior executive. </a:t>
            </a:r>
          </a:p>
          <a:p>
            <a:pPr marL="742950" lvl="1" indent="-285750">
              <a:buFont typeface="Arial" panose="020B0604020202020204" pitchFamily="34" charset="0"/>
              <a:buChar char="•"/>
            </a:pPr>
            <a:endParaRPr lang="en-US" b="1" dirty="0">
              <a:solidFill>
                <a:schemeClr val="accent5"/>
              </a:solidFill>
            </a:endParaRPr>
          </a:p>
          <a:p>
            <a:pPr marL="742950" lvl="1" indent="-285750">
              <a:buFont typeface="Arial" panose="020B0604020202020204" pitchFamily="34" charset="0"/>
              <a:buChar char="•"/>
            </a:pPr>
            <a:r>
              <a:rPr lang="en-US" b="1" dirty="0">
                <a:solidFill>
                  <a:schemeClr val="accent5"/>
                </a:solidFill>
              </a:rPr>
              <a:t>Partially implemented </a:t>
            </a:r>
            <a:r>
              <a:rPr lang="en-US" dirty="0"/>
              <a:t>- Significant improvement since the recommendation was made</a:t>
            </a:r>
          </a:p>
          <a:p>
            <a:endParaRPr lang="en-US" dirty="0"/>
          </a:p>
        </p:txBody>
      </p:sp>
    </p:spTree>
    <p:extLst>
      <p:ext uri="{BB962C8B-B14F-4D97-AF65-F5344CB8AC3E}">
        <p14:creationId xmlns:p14="http://schemas.microsoft.com/office/powerpoint/2010/main" val="2590233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3" y="764024"/>
            <a:ext cx="8626222" cy="5878532"/>
          </a:xfrm>
          <a:prstGeom prst="rect">
            <a:avLst/>
          </a:prstGeom>
          <a:noFill/>
        </p:spPr>
        <p:txBody>
          <a:bodyPr wrap="square" lIns="0" tIns="0" rIns="0" bIns="0" rtlCol="0">
            <a:spAutoFit/>
          </a:bodyPr>
          <a:lstStyle/>
          <a:p>
            <a:r>
              <a:rPr lang="en-US" sz="2000" b="1" dirty="0">
                <a:solidFill>
                  <a:schemeClr val="accent2"/>
                </a:solidFill>
              </a:rPr>
              <a:t>Data Accuracy</a:t>
            </a:r>
            <a:r>
              <a:rPr lang="en-US" dirty="0"/>
              <a:t> </a:t>
            </a:r>
          </a:p>
          <a:p>
            <a:r>
              <a:rPr lang="en-US" b="1" dirty="0"/>
              <a:t>WHOIS1 Recommendations #5-9 </a:t>
            </a:r>
            <a:r>
              <a:rPr lang="en-US" dirty="0"/>
              <a:t>dealt with several issues related to RDS (WHOIS) accuracy. </a:t>
            </a:r>
          </a:p>
          <a:p>
            <a:pPr marL="742950" lvl="1" indent="-285750">
              <a:buFont typeface="Arial" panose="020B0604020202020204" pitchFamily="34" charset="0"/>
              <a:buChar char="•"/>
            </a:pPr>
            <a:r>
              <a:rPr lang="en-US" b="1" dirty="0">
                <a:solidFill>
                  <a:srgbClr val="00B050"/>
                </a:solidFill>
              </a:rPr>
              <a:t>Fully Implemented</a:t>
            </a:r>
            <a:r>
              <a:rPr lang="en-US" dirty="0"/>
              <a:t>: 2 recs.</a:t>
            </a:r>
          </a:p>
          <a:p>
            <a:pPr marL="1200150" lvl="2" indent="-285750">
              <a:buFont typeface="Arial" panose="020B0604020202020204" pitchFamily="34" charset="0"/>
              <a:buChar char="•"/>
            </a:pPr>
            <a:r>
              <a:rPr lang="en-US" dirty="0"/>
              <a:t>Better understanding of Accuracy issues</a:t>
            </a:r>
          </a:p>
          <a:p>
            <a:pPr marL="1200150" lvl="2" indent="-285750">
              <a:buFont typeface="Arial" panose="020B0604020202020204" pitchFamily="34" charset="0"/>
              <a:buChar char="•"/>
            </a:pPr>
            <a:r>
              <a:rPr lang="en-US" dirty="0"/>
              <a:t>Syntactic accuracy of data has improved</a:t>
            </a:r>
          </a:p>
          <a:p>
            <a:pPr lvl="1"/>
            <a:endParaRPr lang="en-US" dirty="0"/>
          </a:p>
          <a:p>
            <a:pPr marL="742950" lvl="1" indent="-285750">
              <a:buFont typeface="Arial" panose="020B0604020202020204" pitchFamily="34" charset="0"/>
              <a:buChar char="•"/>
            </a:pPr>
            <a:r>
              <a:rPr lang="en-US" b="1" dirty="0">
                <a:solidFill>
                  <a:schemeClr val="accent5"/>
                </a:solidFill>
              </a:rPr>
              <a:t>Partially</a:t>
            </a:r>
            <a:r>
              <a:rPr lang="en-US" dirty="0"/>
              <a:t> or </a:t>
            </a:r>
            <a:r>
              <a:rPr lang="en-US" b="1" dirty="0">
                <a:solidFill>
                  <a:srgbClr val="FF0000"/>
                </a:solidFill>
              </a:rPr>
              <a:t>not implemented</a:t>
            </a:r>
            <a:r>
              <a:rPr lang="en-US" dirty="0"/>
              <a:t>: 3 recs.</a:t>
            </a:r>
          </a:p>
          <a:p>
            <a:pPr marL="1200150" lvl="2" indent="-285750">
              <a:buFont typeface="Arial" panose="020B0604020202020204" pitchFamily="34" charset="0"/>
              <a:buChar char="•"/>
            </a:pPr>
            <a:r>
              <a:rPr lang="en-US" dirty="0"/>
              <a:t>Not clear whether whether the data allows identification of and contact with registrants</a:t>
            </a:r>
          </a:p>
          <a:p>
            <a:pPr marL="1200150" lvl="2" indent="-285750">
              <a:buFont typeface="Arial" panose="020B0604020202020204" pitchFamily="34" charset="0"/>
              <a:buChar char="•"/>
            </a:pPr>
            <a:r>
              <a:rPr lang="en-US" dirty="0"/>
              <a:t>GDPR may ultimately obscure data accuracy within the RDS (WHOIS) repository even more. </a:t>
            </a:r>
          </a:p>
          <a:p>
            <a:pPr lvl="2"/>
            <a:r>
              <a:rPr lang="en-US" dirty="0"/>
              <a:t> </a:t>
            </a:r>
          </a:p>
          <a:p>
            <a:r>
              <a:rPr lang="en-US" sz="2000" b="1" dirty="0">
                <a:solidFill>
                  <a:schemeClr val="accent2"/>
                </a:solidFill>
              </a:rPr>
              <a:t>Privacy/Proxy</a:t>
            </a:r>
            <a:endParaRPr lang="en-US" dirty="0"/>
          </a:p>
          <a:p>
            <a:pPr marL="285750" indent="-285750">
              <a:buFont typeface="Arial" panose="020B0604020202020204" pitchFamily="34" charset="0"/>
              <a:buChar char="•"/>
            </a:pPr>
            <a:r>
              <a:rPr lang="en-US" b="1" dirty="0"/>
              <a:t>WHOIS1 Recommendation #10: </a:t>
            </a:r>
            <a:r>
              <a:rPr lang="en-US" dirty="0"/>
              <a:t>triggered the GNSO Policy Development Process (PDP) on Privacy and Proxy service providers, and has now completed?  </a:t>
            </a:r>
          </a:p>
          <a:p>
            <a:pPr marL="742950" lvl="1" indent="-285750">
              <a:buFont typeface="Arial" panose="020B0604020202020204" pitchFamily="34" charset="0"/>
              <a:buChar char="•"/>
            </a:pPr>
            <a:r>
              <a:rPr lang="en-US" b="1" dirty="0">
                <a:solidFill>
                  <a:srgbClr val="00B050"/>
                </a:solidFill>
              </a:rPr>
              <a:t>Fully implemented </a:t>
            </a:r>
          </a:p>
          <a:p>
            <a:pPr marL="1200150" lvl="2" indent="-285750">
              <a:buFont typeface="Arial" panose="020B0604020202020204" pitchFamily="34" charset="0"/>
              <a:buChar char="•"/>
            </a:pPr>
            <a:r>
              <a:rPr lang="en-US" dirty="0"/>
              <a:t>Review team could not assess implementation effectiveness and asked that the ICANN Board recommend that the next RDS (WHOIS) Review address that. </a:t>
            </a:r>
          </a:p>
          <a:p>
            <a:pPr lvl="1"/>
            <a:endParaRPr lang="en-US" dirty="0"/>
          </a:p>
        </p:txBody>
      </p:sp>
    </p:spTree>
    <p:extLst>
      <p:ext uri="{BB962C8B-B14F-4D97-AF65-F5344CB8AC3E}">
        <p14:creationId xmlns:p14="http://schemas.microsoft.com/office/powerpoint/2010/main" val="3087455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3" y="764024"/>
            <a:ext cx="8626222" cy="6155531"/>
          </a:xfrm>
          <a:prstGeom prst="rect">
            <a:avLst/>
          </a:prstGeom>
          <a:noFill/>
        </p:spPr>
        <p:txBody>
          <a:bodyPr wrap="square" lIns="0" tIns="0" rIns="0" bIns="0" rtlCol="0">
            <a:spAutoFit/>
          </a:bodyPr>
          <a:lstStyle/>
          <a:p>
            <a:r>
              <a:rPr lang="en-US" sz="2000" b="1" dirty="0">
                <a:solidFill>
                  <a:schemeClr val="accent2"/>
                </a:solidFill>
              </a:rPr>
              <a:t>Common RDS (WHOIS) Interface</a:t>
            </a:r>
            <a:r>
              <a:rPr lang="en-US" sz="2000" dirty="0">
                <a:solidFill>
                  <a:schemeClr val="accent2"/>
                </a:solidFill>
              </a:rPr>
              <a:t> </a:t>
            </a:r>
          </a:p>
          <a:p>
            <a:pPr marL="285750" indent="-285750">
              <a:buFont typeface="Arial" panose="020B0604020202020204" pitchFamily="34" charset="0"/>
              <a:buChar char="•"/>
            </a:pPr>
            <a:r>
              <a:rPr lang="en-US" b="1" dirty="0"/>
              <a:t>WHOIS1 Recommendation #11:</a:t>
            </a:r>
            <a:r>
              <a:rPr lang="en-US" dirty="0"/>
              <a:t>required that a single RDS (WHOIS) portal be created and operated by ICANN to provide the community with a “one-stop shop” for all RDS (WHOIS) queries. </a:t>
            </a:r>
          </a:p>
          <a:p>
            <a:pPr marL="742950" lvl="1" indent="-285750">
              <a:buFont typeface="Arial" panose="020B0604020202020204" pitchFamily="34" charset="0"/>
              <a:buChar char="•"/>
            </a:pPr>
            <a:r>
              <a:rPr lang="en-US" b="1" dirty="0">
                <a:solidFill>
                  <a:srgbClr val="00B050"/>
                </a:solidFill>
              </a:rPr>
              <a:t>Fully implemented: </a:t>
            </a:r>
            <a:r>
              <a:rPr lang="en-US" dirty="0"/>
              <a:t>portal was created.</a:t>
            </a:r>
          </a:p>
          <a:p>
            <a:pPr marL="1200150" lvl="2" indent="-285750">
              <a:buFont typeface="Arial" panose="020B0604020202020204" pitchFamily="34" charset="0"/>
              <a:buChar char="•"/>
            </a:pPr>
            <a:r>
              <a:rPr lang="en-US" dirty="0"/>
              <a:t>Follow-on recommendation suggesting metrics and/or a service level agreement for the portal to ensure full effectiveness. </a:t>
            </a:r>
          </a:p>
          <a:p>
            <a:pPr marL="1200150" lvl="2" indent="-285750">
              <a:buFont typeface="Arial" panose="020B0604020202020204" pitchFamily="34" charset="0"/>
              <a:buChar char="•"/>
            </a:pPr>
            <a:r>
              <a:rPr lang="en-US" dirty="0"/>
              <a:t>Compliance efforts with respect to GDPR have broken some aspects of the portal, follow-on recommendation addresses this new issue.</a:t>
            </a:r>
          </a:p>
          <a:p>
            <a:endParaRPr lang="en-US" dirty="0"/>
          </a:p>
          <a:p>
            <a:r>
              <a:rPr lang="en-US" sz="2000" b="1" dirty="0">
                <a:solidFill>
                  <a:schemeClr val="accent2"/>
                </a:solidFill>
              </a:rPr>
              <a:t>Internationalized Registration Data</a:t>
            </a:r>
            <a:endParaRPr lang="en-US" dirty="0"/>
          </a:p>
          <a:p>
            <a:pPr marL="285750" indent="-285750">
              <a:buFont typeface="Arial" panose="020B0604020202020204" pitchFamily="34" charset="0"/>
              <a:buChar char="•"/>
            </a:pPr>
            <a:r>
              <a:rPr lang="en-US" b="1" dirty="0"/>
              <a:t>WHOIS1 Recommendations #12-14: </a:t>
            </a:r>
            <a:r>
              <a:rPr lang="en-US" dirty="0"/>
              <a:t>relate to the use of internationalized character sets for registration data (name, address, etc.) </a:t>
            </a:r>
          </a:p>
          <a:p>
            <a:pPr marL="742950" lvl="1" indent="-285750">
              <a:buFont typeface="Arial" panose="020B0604020202020204" pitchFamily="34" charset="0"/>
              <a:buChar char="•"/>
            </a:pPr>
            <a:r>
              <a:rPr lang="en-US" b="1" dirty="0">
                <a:solidFill>
                  <a:srgbClr val="00B050"/>
                </a:solidFill>
              </a:rPr>
              <a:t>Fully implemented:</a:t>
            </a:r>
            <a:r>
              <a:rPr lang="en-US" b="1" dirty="0">
                <a:solidFill>
                  <a:schemeClr val="accent5"/>
                </a:solidFill>
              </a:rPr>
              <a:t> </a:t>
            </a:r>
            <a:r>
              <a:rPr lang="en-US" dirty="0"/>
              <a:t>all of the work (studies, PDP) requested in recommendations was carried out. </a:t>
            </a:r>
          </a:p>
          <a:p>
            <a:pPr marL="1200150" lvl="2" indent="-285750">
              <a:buFont typeface="Arial" panose="020B0604020202020204" pitchFamily="34" charset="0"/>
              <a:buChar char="•"/>
            </a:pPr>
            <a:r>
              <a:rPr lang="en-US" dirty="0"/>
              <a:t>Resultant policy and practices are not yet in place because they depend on a new RDS (WHOIS) system which is not yet implemented (using the Registration Data Access Protocol – RDAP)</a:t>
            </a:r>
          </a:p>
          <a:p>
            <a:pPr marL="1200150" lvl="2" indent="-285750">
              <a:buFont typeface="Arial" panose="020B0604020202020204" pitchFamily="34" charset="0"/>
              <a:buChar char="•"/>
            </a:pPr>
            <a:r>
              <a:rPr lang="en-US" dirty="0"/>
              <a:t>Recommendation that the next RDS-WHOIS Review Team review the effectiveness of the actual implementation.</a:t>
            </a:r>
          </a:p>
          <a:p>
            <a:pPr marL="1200150" lvl="2" indent="-285750">
              <a:buFontTx/>
              <a:buChar char="-"/>
            </a:pPr>
            <a:endParaRPr lang="en-US" dirty="0"/>
          </a:p>
          <a:p>
            <a:endParaRPr lang="en-US" dirty="0"/>
          </a:p>
        </p:txBody>
      </p:sp>
    </p:spTree>
    <p:extLst>
      <p:ext uri="{BB962C8B-B14F-4D97-AF65-F5344CB8AC3E}">
        <p14:creationId xmlns:p14="http://schemas.microsoft.com/office/powerpoint/2010/main" val="20121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3" y="764024"/>
            <a:ext cx="8540497" cy="5909310"/>
          </a:xfrm>
          <a:prstGeom prst="rect">
            <a:avLst/>
          </a:prstGeom>
          <a:noFill/>
        </p:spPr>
        <p:txBody>
          <a:bodyPr wrap="square" lIns="0" tIns="0" rIns="0" bIns="0" rtlCol="0">
            <a:spAutoFit/>
          </a:bodyPr>
          <a:lstStyle/>
          <a:p>
            <a:r>
              <a:rPr lang="en-US" sz="2000" b="1" dirty="0">
                <a:solidFill>
                  <a:schemeClr val="accent2"/>
                </a:solidFill>
              </a:rPr>
              <a:t>Planning/Reports</a:t>
            </a:r>
            <a:endParaRPr lang="en-US" sz="2000" dirty="0">
              <a:solidFill>
                <a:schemeClr val="accent2"/>
              </a:solidFill>
            </a:endParaRPr>
          </a:p>
          <a:p>
            <a:pPr marL="285750" indent="-285750">
              <a:buFont typeface="Arial" panose="020B0604020202020204" pitchFamily="34" charset="0"/>
              <a:buChar char="•"/>
            </a:pPr>
            <a:r>
              <a:rPr lang="en-US" b="1" dirty="0"/>
              <a:t>WHOIS1 Recommendations #15-16: </a:t>
            </a:r>
            <a:r>
              <a:rPr lang="en-US" dirty="0"/>
              <a:t>addressed the need for planning and reporting to carry out and track implementation of WHOIS1 recommendations. </a:t>
            </a:r>
          </a:p>
          <a:p>
            <a:pPr marL="742950" lvl="1" indent="-285750">
              <a:buFont typeface="Arial" panose="020B0604020202020204" pitchFamily="34" charset="0"/>
              <a:buChar char="•"/>
            </a:pPr>
            <a:r>
              <a:rPr lang="en-US" b="1" dirty="0">
                <a:solidFill>
                  <a:schemeClr val="accent5"/>
                </a:solidFill>
              </a:rPr>
              <a:t>Partially implemented</a:t>
            </a:r>
            <a:r>
              <a:rPr lang="en-US" b="1" dirty="0">
                <a:solidFill>
                  <a:srgbClr val="00B050"/>
                </a:solidFill>
              </a:rPr>
              <a:t>: </a:t>
            </a:r>
            <a:r>
              <a:rPr lang="en-US" dirty="0"/>
              <a:t>Plans and reports were done.</a:t>
            </a:r>
          </a:p>
          <a:p>
            <a:pPr marL="1200150" lvl="2" indent="-285750">
              <a:buFont typeface="Arial" panose="020B0604020202020204" pitchFamily="34" charset="0"/>
              <a:buChar char="•"/>
            </a:pPr>
            <a:r>
              <a:rPr lang="en-US" dirty="0"/>
              <a:t>Not as complete/useful as intended</a:t>
            </a:r>
          </a:p>
          <a:p>
            <a:pPr marL="1200150" lvl="2" indent="-285750">
              <a:buFont typeface="Arial" panose="020B0604020202020204" pitchFamily="34" charset="0"/>
              <a:buChar char="•"/>
            </a:pPr>
            <a:endParaRPr lang="en-US" dirty="0"/>
          </a:p>
          <a:p>
            <a:r>
              <a:rPr lang="en-US" sz="2000" b="1" dirty="0">
                <a:solidFill>
                  <a:schemeClr val="accent2"/>
                </a:solidFill>
              </a:rPr>
              <a:t>Anything New</a:t>
            </a:r>
            <a:endParaRPr lang="en-US" dirty="0"/>
          </a:p>
          <a:p>
            <a:pPr marL="285750" indent="-285750">
              <a:buFont typeface="Arial" panose="020B0604020202020204" pitchFamily="34" charset="0"/>
              <a:buChar char="•"/>
            </a:pPr>
            <a:r>
              <a:rPr lang="en-US" dirty="0"/>
              <a:t>All new RDS (WHOIS)-related policies and procedures enacted since the WHOIS1 Review Team published its recommendations were inventoried and inspected by the RDS-WHOIS2 Review Team. </a:t>
            </a:r>
          </a:p>
          <a:p>
            <a:pPr marL="1200150" lvl="2" indent="-285750">
              <a:buFont typeface="Arial" panose="020B0604020202020204" pitchFamily="34" charset="0"/>
              <a:buChar char="•"/>
            </a:pPr>
            <a:r>
              <a:rPr lang="en-US" dirty="0"/>
              <a:t>Most were not deemed to be problematic, but two were found to require further recommendations</a:t>
            </a:r>
          </a:p>
          <a:p>
            <a:pPr marL="1200150" lvl="2" indent="-285750">
              <a:buFont typeface="Arial" panose="020B0604020202020204" pitchFamily="34" charset="0"/>
              <a:buChar char="•"/>
            </a:pPr>
            <a:endParaRPr lang="en-US" dirty="0"/>
          </a:p>
          <a:p>
            <a:r>
              <a:rPr lang="en-US" sz="2000" b="1" dirty="0">
                <a:solidFill>
                  <a:schemeClr val="accent2"/>
                </a:solidFill>
              </a:rPr>
              <a:t>Law Enforcement</a:t>
            </a:r>
            <a:endParaRPr lang="en-US" dirty="0"/>
          </a:p>
          <a:p>
            <a:pPr marL="285750" indent="-285750">
              <a:buFont typeface="Arial" panose="020B0604020202020204" pitchFamily="34" charset="0"/>
              <a:buChar char="•"/>
            </a:pPr>
            <a:r>
              <a:rPr lang="en-US" dirty="0"/>
              <a:t>Assess whether the RDS (WHOIS) effectively meets the needs of Law Enforcement.</a:t>
            </a:r>
          </a:p>
          <a:p>
            <a:pPr marL="1200150" lvl="2" indent="-285750">
              <a:buFont typeface="Arial" panose="020B0604020202020204" pitchFamily="34" charset="0"/>
              <a:buChar char="•"/>
            </a:pPr>
            <a:r>
              <a:rPr lang="en-US" dirty="0"/>
              <a:t>A survey was carried out to assess this, and was also used to try to understand, in a preliminary way, whether GDPR was likely to have an impact on meeting those needs (see Section 5).</a:t>
            </a:r>
          </a:p>
          <a:p>
            <a:pPr lvl="1"/>
            <a:endParaRPr lang="en-US" dirty="0"/>
          </a:p>
          <a:p>
            <a:endParaRPr lang="en-US" dirty="0"/>
          </a:p>
        </p:txBody>
      </p:sp>
    </p:spTree>
    <p:extLst>
      <p:ext uri="{BB962C8B-B14F-4D97-AF65-F5344CB8AC3E}">
        <p14:creationId xmlns:p14="http://schemas.microsoft.com/office/powerpoint/2010/main" val="681934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4" y="821175"/>
            <a:ext cx="8440484" cy="6740307"/>
          </a:xfrm>
          <a:prstGeom prst="rect">
            <a:avLst/>
          </a:prstGeom>
          <a:noFill/>
        </p:spPr>
        <p:txBody>
          <a:bodyPr wrap="square" lIns="0" tIns="0" rIns="0" bIns="0" rtlCol="0">
            <a:spAutoFit/>
          </a:bodyPr>
          <a:lstStyle/>
          <a:p>
            <a:r>
              <a:rPr lang="en-US" sz="2000" b="1" dirty="0">
                <a:solidFill>
                  <a:schemeClr val="accent2"/>
                </a:solidFill>
              </a:rPr>
              <a:t>Consumer Trust</a:t>
            </a:r>
            <a:endParaRPr lang="en-US" dirty="0"/>
          </a:p>
          <a:p>
            <a:pPr marL="285750" indent="-285750">
              <a:buFont typeface="Arial" panose="020B0604020202020204" pitchFamily="34" charset="0"/>
              <a:buChar char="•"/>
            </a:pPr>
            <a:r>
              <a:rPr lang="en-US" dirty="0"/>
              <a:t>Assess whether the RDS (WHOIS) enhances consumer trust.</a:t>
            </a:r>
          </a:p>
          <a:p>
            <a:pPr marL="742950" lvl="1" indent="-285750">
              <a:buFont typeface="Arial" panose="020B0604020202020204" pitchFamily="34" charset="0"/>
              <a:buChar char="•"/>
            </a:pPr>
            <a:r>
              <a:rPr lang="en-US" dirty="0"/>
              <a:t>Examined available documentation, along with a gap analysis on the impact that implementation of WHOIS1 recommendations had on consumer trust.</a:t>
            </a:r>
          </a:p>
          <a:p>
            <a:pPr marL="1200150" lvl="2" indent="-285750">
              <a:buFont typeface="Arial" panose="020B0604020202020204" pitchFamily="34" charset="0"/>
              <a:buChar char="•"/>
            </a:pPr>
            <a:r>
              <a:rPr lang="en-US" dirty="0"/>
              <a:t>Lack of Reseller transparency in RDS (WHOIS) is a potential gap</a:t>
            </a:r>
          </a:p>
          <a:p>
            <a:pPr marL="1200150" lvl="2" indent="-285750">
              <a:buFont typeface="Arial" panose="020B0604020202020204" pitchFamily="34" charset="0"/>
              <a:buChar char="•"/>
            </a:pPr>
            <a:r>
              <a:rPr lang="en-US" dirty="0"/>
              <a:t>Web pages from ICANN, registries, registrars, resellers offer often little easily readable information for consumers in relation to the use or the non-use of RDS (WHOIS) data. </a:t>
            </a:r>
          </a:p>
          <a:p>
            <a:pPr marL="1200150" lvl="2" indent="-285750">
              <a:buFont typeface="Arial" panose="020B0604020202020204" pitchFamily="34" charset="0"/>
              <a:buChar char="•"/>
            </a:pPr>
            <a:endParaRPr lang="en-US" dirty="0"/>
          </a:p>
          <a:p>
            <a:r>
              <a:rPr lang="en-US" sz="2000" b="1" dirty="0">
                <a:solidFill>
                  <a:schemeClr val="accent2"/>
                </a:solidFill>
              </a:rPr>
              <a:t>Safeguarding Registrant Data</a:t>
            </a:r>
            <a:endParaRPr lang="en-US" sz="2000" dirty="0">
              <a:solidFill>
                <a:schemeClr val="accent2"/>
              </a:solidFill>
            </a:endParaRPr>
          </a:p>
          <a:p>
            <a:pPr marL="285750" indent="-285750">
              <a:buFont typeface="Arial" panose="020B0604020202020204" pitchFamily="34" charset="0"/>
              <a:buChar char="•"/>
            </a:pPr>
            <a:r>
              <a:rPr lang="en-US" dirty="0"/>
              <a:t>Assessment of RDS (WHOIS) safeguards for registrant data looked at privacy, whether registrant data was adequately protected from access or change, and whether appropriate breach notices are contractually required.</a:t>
            </a:r>
          </a:p>
          <a:p>
            <a:pPr marL="1200150" lvl="2" indent="-285750">
              <a:buFont typeface="Arial" panose="020B0604020202020204" pitchFamily="34" charset="0"/>
              <a:buChar char="•"/>
            </a:pPr>
            <a:r>
              <a:rPr lang="en-US" dirty="0"/>
              <a:t>Pre-GDPR WHOIS offered no privacy related to address registrant data privacy, and changes made to RDS (WHOIS) requirements to enable GDPR compliance will obviously improve registrant data privacy. 	</a:t>
            </a:r>
          </a:p>
          <a:p>
            <a:pPr marL="1200150" lvl="2" indent="-285750">
              <a:buFont typeface="Arial" panose="020B0604020202020204" pitchFamily="34" charset="0"/>
              <a:buChar char="•"/>
            </a:pPr>
            <a:r>
              <a:rPr lang="en-US" dirty="0"/>
              <a:t>ICANN contracts with registries, registrars and escrow agents include varying requirements for how data is to be protected from inappropriate access or change. One of the contracts requires that ICANN be notified in the case of breach, and the others were silent on this topic.</a:t>
            </a:r>
          </a:p>
          <a:p>
            <a:pPr lvl="1"/>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endParaRPr lang="en-US" sz="2000" b="1" dirty="0">
              <a:solidFill>
                <a:schemeClr val="accent2"/>
              </a:solidFill>
            </a:endParaRPr>
          </a:p>
        </p:txBody>
      </p:sp>
    </p:spTree>
    <p:extLst>
      <p:ext uri="{BB962C8B-B14F-4D97-AF65-F5344CB8AC3E}">
        <p14:creationId xmlns:p14="http://schemas.microsoft.com/office/powerpoint/2010/main" val="1132416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350124" y="1299014"/>
            <a:ext cx="2539800" cy="217525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normAutofit/>
          </a:bodyPr>
          <a:lstStyle/>
          <a:p>
            <a:pPr algn="ctr"/>
            <a:endParaRPr lang="en-US" dirty="0">
              <a:latin typeface="Arial"/>
              <a:cs typeface="Arial"/>
            </a:endParaRPr>
          </a:p>
        </p:txBody>
      </p:sp>
      <p:sp>
        <p:nvSpPr>
          <p:cNvPr id="16" name="Rectangle 15"/>
          <p:cNvSpPr/>
          <p:nvPr/>
        </p:nvSpPr>
        <p:spPr>
          <a:xfrm>
            <a:off x="6048738" y="1299014"/>
            <a:ext cx="2539800" cy="2175252"/>
          </a:xfrm>
          <a:prstGeom prst="rect">
            <a:avLst/>
          </a:prstGeom>
          <a:solidFill>
            <a:schemeClr val="accent4">
              <a:alpha val="63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a:bodyPr>
          <a:lstStyle/>
          <a:p>
            <a:pPr algn="ctr"/>
            <a:endParaRPr lang="en-US">
              <a:latin typeface="Arial"/>
              <a:cs typeface="Arial"/>
            </a:endParaRPr>
          </a:p>
        </p:txBody>
      </p:sp>
      <p:sp>
        <p:nvSpPr>
          <p:cNvPr id="21" name="Rectangle 20"/>
          <p:cNvSpPr/>
          <p:nvPr/>
        </p:nvSpPr>
        <p:spPr>
          <a:xfrm>
            <a:off x="3350124" y="1299014"/>
            <a:ext cx="2539800" cy="87588"/>
          </a:xfrm>
          <a:prstGeom prst="rect">
            <a:avLst/>
          </a:prstGeom>
          <a:solidFill>
            <a:srgbClr val="14535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Arial"/>
              <a:cs typeface="Arial"/>
            </a:endParaRPr>
          </a:p>
        </p:txBody>
      </p:sp>
      <p:sp>
        <p:nvSpPr>
          <p:cNvPr id="22" name="Rectangle 21"/>
          <p:cNvSpPr/>
          <p:nvPr/>
        </p:nvSpPr>
        <p:spPr>
          <a:xfrm>
            <a:off x="6048738" y="1299014"/>
            <a:ext cx="2539800" cy="87588"/>
          </a:xfrm>
          <a:prstGeom prst="rect">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Arial"/>
              <a:cs typeface="Arial"/>
            </a:endParaRPr>
          </a:p>
        </p:txBody>
      </p:sp>
      <p:sp>
        <p:nvSpPr>
          <p:cNvPr id="37" name="Rectangle 36"/>
          <p:cNvSpPr/>
          <p:nvPr/>
        </p:nvSpPr>
        <p:spPr>
          <a:xfrm>
            <a:off x="651511" y="3681668"/>
            <a:ext cx="2539800" cy="217525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normAutofit/>
          </a:bodyPr>
          <a:lstStyle/>
          <a:p>
            <a:pPr algn="ctr"/>
            <a:endParaRPr lang="en-US">
              <a:latin typeface="Arial"/>
              <a:cs typeface="Arial"/>
            </a:endParaRPr>
          </a:p>
        </p:txBody>
      </p:sp>
      <p:sp>
        <p:nvSpPr>
          <p:cNvPr id="38" name="Rectangle 37"/>
          <p:cNvSpPr/>
          <p:nvPr/>
        </p:nvSpPr>
        <p:spPr>
          <a:xfrm>
            <a:off x="3350124" y="3681668"/>
            <a:ext cx="2539800" cy="2175252"/>
          </a:xfrm>
          <a:prstGeom prst="rect">
            <a:avLst/>
          </a:prstGeom>
          <a:solidFill>
            <a:schemeClr val="accent2">
              <a:alpha val="86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normAutofit/>
          </a:bodyPr>
          <a:lstStyle/>
          <a:p>
            <a:pPr algn="ctr"/>
            <a:endParaRPr lang="en-US">
              <a:latin typeface="Arial"/>
              <a:cs typeface="Arial"/>
            </a:endParaRPr>
          </a:p>
        </p:txBody>
      </p:sp>
      <p:sp>
        <p:nvSpPr>
          <p:cNvPr id="39" name="Rectangle 38"/>
          <p:cNvSpPr/>
          <p:nvPr/>
        </p:nvSpPr>
        <p:spPr>
          <a:xfrm>
            <a:off x="6048738" y="3681668"/>
            <a:ext cx="2539800" cy="217525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normAutofit/>
          </a:bodyPr>
          <a:lstStyle/>
          <a:p>
            <a:pPr algn="ctr"/>
            <a:endParaRPr lang="en-US">
              <a:latin typeface="Arial"/>
              <a:cs typeface="Arial"/>
            </a:endParaRPr>
          </a:p>
        </p:txBody>
      </p:sp>
      <p:sp>
        <p:nvSpPr>
          <p:cNvPr id="40" name="Rectangle 39"/>
          <p:cNvSpPr/>
          <p:nvPr/>
        </p:nvSpPr>
        <p:spPr>
          <a:xfrm>
            <a:off x="651511" y="3681668"/>
            <a:ext cx="2539800" cy="87588"/>
          </a:xfrm>
          <a:prstGeom prst="rect">
            <a:avLst/>
          </a:prstGeom>
          <a:solidFill>
            <a:srgbClr val="AC441E"/>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Arial"/>
              <a:cs typeface="Arial"/>
            </a:endParaRPr>
          </a:p>
        </p:txBody>
      </p:sp>
      <p:sp>
        <p:nvSpPr>
          <p:cNvPr id="41" name="Rectangle 40"/>
          <p:cNvSpPr/>
          <p:nvPr/>
        </p:nvSpPr>
        <p:spPr>
          <a:xfrm>
            <a:off x="3350124" y="3681668"/>
            <a:ext cx="2539800" cy="8758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Arial"/>
              <a:cs typeface="Arial"/>
            </a:endParaRPr>
          </a:p>
        </p:txBody>
      </p:sp>
      <p:sp>
        <p:nvSpPr>
          <p:cNvPr id="42" name="Rectangle 41"/>
          <p:cNvSpPr/>
          <p:nvPr/>
        </p:nvSpPr>
        <p:spPr>
          <a:xfrm>
            <a:off x="6048738" y="3681668"/>
            <a:ext cx="2539800" cy="87588"/>
          </a:xfrm>
          <a:prstGeom prst="rect">
            <a:avLst/>
          </a:prstGeom>
          <a:solidFill>
            <a:srgbClr val="114E85"/>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Arial"/>
              <a:cs typeface="Arial"/>
            </a:endParaRPr>
          </a:p>
        </p:txBody>
      </p:sp>
      <p:sp>
        <p:nvSpPr>
          <p:cNvPr id="46" name="Oval 45"/>
          <p:cNvSpPr/>
          <p:nvPr/>
        </p:nvSpPr>
        <p:spPr>
          <a:xfrm>
            <a:off x="4367741" y="1501265"/>
            <a:ext cx="498944" cy="498944"/>
          </a:xfrm>
          <a:prstGeom prst="ellipse">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normAutofit lnSpcReduction="10000"/>
          </a:bodyPr>
          <a:lstStyle/>
          <a:p>
            <a:pPr algn="ctr"/>
            <a:endParaRPr lang="en-US">
              <a:latin typeface="Arial"/>
              <a:cs typeface="Arial"/>
            </a:endParaRPr>
          </a:p>
        </p:txBody>
      </p:sp>
      <p:sp>
        <p:nvSpPr>
          <p:cNvPr id="47" name="Oval 46"/>
          <p:cNvSpPr/>
          <p:nvPr/>
        </p:nvSpPr>
        <p:spPr>
          <a:xfrm>
            <a:off x="7074908" y="1501265"/>
            <a:ext cx="498944" cy="49894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a:latin typeface="Arial"/>
              <a:cs typeface="Arial"/>
            </a:endParaRPr>
          </a:p>
        </p:txBody>
      </p:sp>
      <p:sp>
        <p:nvSpPr>
          <p:cNvPr id="48" name="Oval 47"/>
          <p:cNvSpPr/>
          <p:nvPr/>
        </p:nvSpPr>
        <p:spPr>
          <a:xfrm>
            <a:off x="4367741" y="3895123"/>
            <a:ext cx="498944" cy="498944"/>
          </a:xfrm>
          <a:prstGeom prst="ellipse">
            <a:avLst/>
          </a:prstGeom>
          <a:solidFill>
            <a:srgbClr val="0A325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a:latin typeface="Arial"/>
              <a:cs typeface="Arial"/>
            </a:endParaRPr>
          </a:p>
        </p:txBody>
      </p:sp>
      <p:sp>
        <p:nvSpPr>
          <p:cNvPr id="49" name="Oval 48"/>
          <p:cNvSpPr/>
          <p:nvPr/>
        </p:nvSpPr>
        <p:spPr>
          <a:xfrm>
            <a:off x="7074908" y="3895123"/>
            <a:ext cx="498944" cy="498944"/>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a:latin typeface="Arial"/>
              <a:cs typeface="Arial"/>
            </a:endParaRPr>
          </a:p>
        </p:txBody>
      </p:sp>
      <p:sp>
        <p:nvSpPr>
          <p:cNvPr id="50" name="Oval 49"/>
          <p:cNvSpPr/>
          <p:nvPr/>
        </p:nvSpPr>
        <p:spPr>
          <a:xfrm>
            <a:off x="1675282" y="3895123"/>
            <a:ext cx="498944" cy="498944"/>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a:latin typeface="Arial"/>
              <a:cs typeface="Arial"/>
            </a:endParaRPr>
          </a:p>
        </p:txBody>
      </p:sp>
      <p:sp>
        <p:nvSpPr>
          <p:cNvPr id="14" name="Rectangle 13"/>
          <p:cNvSpPr/>
          <p:nvPr/>
        </p:nvSpPr>
        <p:spPr>
          <a:xfrm>
            <a:off x="651511" y="1299014"/>
            <a:ext cx="2539800" cy="2175252"/>
          </a:xfrm>
          <a:prstGeom prst="rect">
            <a:avLst/>
          </a:prstGeom>
          <a:solidFill>
            <a:schemeClr val="accent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latin typeface="Arial"/>
              <a:cs typeface="Arial"/>
            </a:endParaRPr>
          </a:p>
        </p:txBody>
      </p:sp>
      <p:sp>
        <p:nvSpPr>
          <p:cNvPr id="20" name="Rectangle 19"/>
          <p:cNvSpPr/>
          <p:nvPr/>
        </p:nvSpPr>
        <p:spPr>
          <a:xfrm>
            <a:off x="651511" y="1299014"/>
            <a:ext cx="2539800" cy="875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Arial"/>
              <a:cs typeface="Arial"/>
            </a:endParaRPr>
          </a:p>
        </p:txBody>
      </p:sp>
      <p:sp>
        <p:nvSpPr>
          <p:cNvPr id="3" name="Oval 2"/>
          <p:cNvSpPr/>
          <p:nvPr/>
        </p:nvSpPr>
        <p:spPr>
          <a:xfrm>
            <a:off x="1666927" y="1510650"/>
            <a:ext cx="498944" cy="49894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a:latin typeface="Arial"/>
              <a:cs typeface="Arial"/>
            </a:endParaRPr>
          </a:p>
        </p:txBody>
      </p:sp>
      <p:sp>
        <p:nvSpPr>
          <p:cNvPr id="26" name="TextBox 25"/>
          <p:cNvSpPr txBox="1"/>
          <p:nvPr/>
        </p:nvSpPr>
        <p:spPr>
          <a:xfrm>
            <a:off x="886759" y="1982152"/>
            <a:ext cx="2080048" cy="1077218"/>
          </a:xfrm>
          <a:prstGeom prst="rect">
            <a:avLst/>
          </a:prstGeom>
          <a:noFill/>
        </p:spPr>
        <p:txBody>
          <a:bodyPr wrap="square" rtlCol="0">
            <a:normAutofit fontScale="92500"/>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RDS-WHOIS2 Review </a:t>
            </a:r>
          </a:p>
          <a:p>
            <a:pPr algn="ctr"/>
            <a:r>
              <a:rPr lang="en-US" sz="1600" b="1" dirty="0">
                <a:solidFill>
                  <a:srgbClr val="FFFFFF"/>
                </a:solidFill>
                <a:latin typeface="Arial"/>
                <a:cs typeface="Arial"/>
              </a:rPr>
              <a:t>Mandate &amp; Timeline</a:t>
            </a:r>
          </a:p>
        </p:txBody>
      </p:sp>
      <p:sp>
        <p:nvSpPr>
          <p:cNvPr id="28" name="TextBox 27"/>
          <p:cNvSpPr txBox="1"/>
          <p:nvPr/>
        </p:nvSpPr>
        <p:spPr>
          <a:xfrm>
            <a:off x="3579874" y="1982152"/>
            <a:ext cx="2080048" cy="1077218"/>
          </a:xfrm>
          <a:prstGeom prst="rect">
            <a:avLst/>
          </a:prstGeom>
          <a:noFill/>
        </p:spPr>
        <p:txBody>
          <a:bodyPr wrap="square" rtlCol="0">
            <a:normAutofit/>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Scope</a:t>
            </a:r>
          </a:p>
        </p:txBody>
      </p:sp>
      <p:sp>
        <p:nvSpPr>
          <p:cNvPr id="29" name="TextBox 28"/>
          <p:cNvSpPr txBox="1"/>
          <p:nvPr/>
        </p:nvSpPr>
        <p:spPr>
          <a:xfrm>
            <a:off x="6283988" y="1982152"/>
            <a:ext cx="2080048" cy="1077218"/>
          </a:xfrm>
          <a:prstGeom prst="rect">
            <a:avLst/>
          </a:prstGeom>
          <a:noFill/>
        </p:spPr>
        <p:txBody>
          <a:bodyPr wrap="square" rtlCol="0">
            <a:normAutofit/>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Methodology</a:t>
            </a:r>
          </a:p>
        </p:txBody>
      </p:sp>
      <p:sp>
        <p:nvSpPr>
          <p:cNvPr id="43" name="TextBox 42"/>
          <p:cNvSpPr txBox="1"/>
          <p:nvPr/>
        </p:nvSpPr>
        <p:spPr>
          <a:xfrm>
            <a:off x="886759" y="4364806"/>
            <a:ext cx="2080048" cy="1077218"/>
          </a:xfrm>
          <a:prstGeom prst="rect">
            <a:avLst/>
          </a:prstGeom>
          <a:noFill/>
        </p:spPr>
        <p:txBody>
          <a:bodyPr wrap="square" rtlCol="0">
            <a:normAutofit/>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Findings</a:t>
            </a:r>
          </a:p>
        </p:txBody>
      </p:sp>
      <p:sp>
        <p:nvSpPr>
          <p:cNvPr id="44" name="TextBox 43"/>
          <p:cNvSpPr txBox="1"/>
          <p:nvPr/>
        </p:nvSpPr>
        <p:spPr>
          <a:xfrm>
            <a:off x="3579874" y="4364806"/>
            <a:ext cx="2080048" cy="1077218"/>
          </a:xfrm>
          <a:prstGeom prst="rect">
            <a:avLst/>
          </a:prstGeom>
          <a:noFill/>
        </p:spPr>
        <p:txBody>
          <a:bodyPr wrap="square" rtlCol="0">
            <a:normAutofit/>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Conclusions</a:t>
            </a:r>
          </a:p>
        </p:txBody>
      </p:sp>
      <p:sp>
        <p:nvSpPr>
          <p:cNvPr id="45" name="TextBox 44"/>
          <p:cNvSpPr txBox="1"/>
          <p:nvPr/>
        </p:nvSpPr>
        <p:spPr>
          <a:xfrm>
            <a:off x="6283988" y="4364806"/>
            <a:ext cx="2080048" cy="1077218"/>
          </a:xfrm>
          <a:prstGeom prst="rect">
            <a:avLst/>
          </a:prstGeom>
          <a:noFill/>
        </p:spPr>
        <p:txBody>
          <a:bodyPr wrap="square" rtlCol="0">
            <a:normAutofit/>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Recommendations</a:t>
            </a:r>
          </a:p>
        </p:txBody>
      </p:sp>
      <p:sp>
        <p:nvSpPr>
          <p:cNvPr id="24" name="TextBox 23"/>
          <p:cNvSpPr txBox="1"/>
          <p:nvPr/>
        </p:nvSpPr>
        <p:spPr>
          <a:xfrm>
            <a:off x="651511" y="1519144"/>
            <a:ext cx="2539800" cy="446276"/>
          </a:xfrm>
          <a:prstGeom prst="rect">
            <a:avLst/>
          </a:prstGeom>
          <a:noFill/>
        </p:spPr>
        <p:txBody>
          <a:bodyPr wrap="square" rtlCol="0">
            <a:normAutofit/>
          </a:bodyPr>
          <a:lstStyle/>
          <a:p>
            <a:pPr algn="ctr"/>
            <a:r>
              <a:rPr lang="en-US" sz="2300" b="1" dirty="0">
                <a:solidFill>
                  <a:srgbClr val="FFFFFF"/>
                </a:solidFill>
                <a:latin typeface="Arial"/>
                <a:cs typeface="Arial"/>
              </a:rPr>
              <a:t>1</a:t>
            </a:r>
          </a:p>
        </p:txBody>
      </p:sp>
      <p:sp>
        <p:nvSpPr>
          <p:cNvPr id="25" name="TextBox 24"/>
          <p:cNvSpPr txBox="1"/>
          <p:nvPr/>
        </p:nvSpPr>
        <p:spPr>
          <a:xfrm>
            <a:off x="3350124" y="1508195"/>
            <a:ext cx="2539800" cy="446276"/>
          </a:xfrm>
          <a:prstGeom prst="rect">
            <a:avLst/>
          </a:prstGeom>
          <a:noFill/>
        </p:spPr>
        <p:txBody>
          <a:bodyPr wrap="square" rtlCol="0">
            <a:normAutofit/>
          </a:bodyPr>
          <a:lstStyle/>
          <a:p>
            <a:pPr algn="ctr"/>
            <a:r>
              <a:rPr lang="en-US" sz="2300" b="1" dirty="0">
                <a:solidFill>
                  <a:srgbClr val="FFFFFF"/>
                </a:solidFill>
                <a:latin typeface="Arial"/>
                <a:cs typeface="Arial"/>
              </a:rPr>
              <a:t>2</a:t>
            </a:r>
          </a:p>
        </p:txBody>
      </p:sp>
      <p:sp>
        <p:nvSpPr>
          <p:cNvPr id="27" name="TextBox 26"/>
          <p:cNvSpPr txBox="1"/>
          <p:nvPr/>
        </p:nvSpPr>
        <p:spPr>
          <a:xfrm>
            <a:off x="6048738" y="1508195"/>
            <a:ext cx="2539800" cy="446276"/>
          </a:xfrm>
          <a:prstGeom prst="rect">
            <a:avLst/>
          </a:prstGeom>
          <a:noFill/>
        </p:spPr>
        <p:txBody>
          <a:bodyPr wrap="square" rtlCol="0">
            <a:normAutofit/>
          </a:bodyPr>
          <a:lstStyle/>
          <a:p>
            <a:pPr algn="ctr"/>
            <a:r>
              <a:rPr lang="en-US" sz="2300" b="1" dirty="0">
                <a:solidFill>
                  <a:srgbClr val="FFFFFF"/>
                </a:solidFill>
                <a:latin typeface="Arial"/>
                <a:cs typeface="Arial"/>
              </a:rPr>
              <a:t>3</a:t>
            </a:r>
          </a:p>
        </p:txBody>
      </p:sp>
      <p:sp>
        <p:nvSpPr>
          <p:cNvPr id="30" name="TextBox 29"/>
          <p:cNvSpPr txBox="1"/>
          <p:nvPr/>
        </p:nvSpPr>
        <p:spPr>
          <a:xfrm>
            <a:off x="651511" y="3910762"/>
            <a:ext cx="2539800" cy="446276"/>
          </a:xfrm>
          <a:prstGeom prst="rect">
            <a:avLst/>
          </a:prstGeom>
          <a:noFill/>
        </p:spPr>
        <p:txBody>
          <a:bodyPr wrap="square" rtlCol="0">
            <a:normAutofit/>
          </a:bodyPr>
          <a:lstStyle/>
          <a:p>
            <a:pPr algn="ctr"/>
            <a:r>
              <a:rPr lang="en-US" sz="2300" b="1" dirty="0">
                <a:solidFill>
                  <a:srgbClr val="FFFFFF"/>
                </a:solidFill>
                <a:latin typeface="Arial"/>
                <a:cs typeface="Arial"/>
              </a:rPr>
              <a:t>4</a:t>
            </a:r>
          </a:p>
        </p:txBody>
      </p:sp>
      <p:sp>
        <p:nvSpPr>
          <p:cNvPr id="31" name="TextBox 30"/>
          <p:cNvSpPr txBox="1"/>
          <p:nvPr/>
        </p:nvSpPr>
        <p:spPr>
          <a:xfrm>
            <a:off x="3350124" y="3910762"/>
            <a:ext cx="2539800" cy="446276"/>
          </a:xfrm>
          <a:prstGeom prst="rect">
            <a:avLst/>
          </a:prstGeom>
          <a:noFill/>
        </p:spPr>
        <p:txBody>
          <a:bodyPr wrap="square" rtlCol="0">
            <a:normAutofit/>
          </a:bodyPr>
          <a:lstStyle/>
          <a:p>
            <a:pPr algn="ctr"/>
            <a:r>
              <a:rPr lang="en-US" sz="2300" b="1" dirty="0">
                <a:solidFill>
                  <a:srgbClr val="FFFFFF"/>
                </a:solidFill>
                <a:latin typeface="Arial"/>
                <a:cs typeface="Arial"/>
              </a:rPr>
              <a:t>5</a:t>
            </a:r>
          </a:p>
        </p:txBody>
      </p:sp>
      <p:sp>
        <p:nvSpPr>
          <p:cNvPr id="32" name="TextBox 31"/>
          <p:cNvSpPr txBox="1"/>
          <p:nvPr/>
        </p:nvSpPr>
        <p:spPr>
          <a:xfrm>
            <a:off x="6048738" y="3910762"/>
            <a:ext cx="2539800" cy="446276"/>
          </a:xfrm>
          <a:prstGeom prst="rect">
            <a:avLst/>
          </a:prstGeom>
          <a:noFill/>
        </p:spPr>
        <p:txBody>
          <a:bodyPr wrap="square" rtlCol="0">
            <a:normAutofit/>
          </a:bodyPr>
          <a:lstStyle/>
          <a:p>
            <a:pPr algn="ctr"/>
            <a:r>
              <a:rPr lang="en-US" sz="2300" b="1" dirty="0">
                <a:solidFill>
                  <a:srgbClr val="FFFFFF"/>
                </a:solidFill>
                <a:latin typeface="Arial"/>
                <a:cs typeface="Arial"/>
              </a:rPr>
              <a:t>6</a:t>
            </a:r>
          </a:p>
        </p:txBody>
      </p:sp>
      <p:sp>
        <p:nvSpPr>
          <p:cNvPr id="2" name="Title 1"/>
          <p:cNvSpPr>
            <a:spLocks noGrp="1"/>
          </p:cNvSpPr>
          <p:nvPr>
            <p:ph type="title"/>
          </p:nvPr>
        </p:nvSpPr>
        <p:spPr/>
        <p:txBody>
          <a:bodyPr>
            <a:normAutofit fontScale="90000"/>
          </a:bodyPr>
          <a:lstStyle/>
          <a:p>
            <a:r>
              <a:rPr lang="en-US" dirty="0"/>
              <a:t>Agenda</a:t>
            </a:r>
          </a:p>
        </p:txBody>
      </p:sp>
    </p:spTree>
    <p:extLst>
      <p:ext uri="{BB962C8B-B14F-4D97-AF65-F5344CB8AC3E}">
        <p14:creationId xmlns:p14="http://schemas.microsoft.com/office/powerpoint/2010/main" val="2962580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4" y="496842"/>
            <a:ext cx="8626222" cy="3693319"/>
          </a:xfrm>
          <a:prstGeom prst="rect">
            <a:avLst/>
          </a:prstGeom>
          <a:noFill/>
        </p:spPr>
        <p:txBody>
          <a:bodyPr wrap="square" lIns="0" tIns="0" rIns="0" bIns="0" rtlCol="0">
            <a:spAutoFit/>
          </a:bodyPr>
          <a:lstStyle/>
          <a:p>
            <a:endParaRPr lang="en-US" sz="2000" b="1" dirty="0">
              <a:solidFill>
                <a:schemeClr val="accent2"/>
              </a:solidFill>
            </a:endParaRPr>
          </a:p>
          <a:p>
            <a:r>
              <a:rPr lang="en-US" sz="2000" b="1" dirty="0">
                <a:solidFill>
                  <a:schemeClr val="accent2"/>
                </a:solidFill>
              </a:rPr>
              <a:t>ICANN Bylaws</a:t>
            </a:r>
            <a:endParaRPr lang="en-US" sz="2000" dirty="0">
              <a:solidFill>
                <a:schemeClr val="accent2"/>
              </a:solidFill>
            </a:endParaRPr>
          </a:p>
          <a:p>
            <a:pPr marL="285750" indent="-285750">
              <a:buFont typeface="Arial" panose="020B0604020202020204" pitchFamily="34" charset="0"/>
              <a:buChar char="•"/>
            </a:pPr>
            <a:r>
              <a:rPr lang="en-US" dirty="0"/>
              <a:t>Review Team noted that the requirement to review safeguarding of registrant data and the section referring to OECD Guidelines were somewhat redundant.</a:t>
            </a:r>
          </a:p>
          <a:p>
            <a:pPr marL="285750" indent="-285750">
              <a:buFont typeface="Arial" panose="020B0604020202020204" pitchFamily="34" charset="0"/>
              <a:buChar char="•"/>
            </a:pPr>
            <a:r>
              <a:rPr lang="en-US" dirty="0"/>
              <a:t>Current focus on privacy and the GDPR has made the reference to the OECD guidelines less relevant</a:t>
            </a:r>
          </a:p>
          <a:p>
            <a:pPr marL="742950" lvl="1" indent="-285750">
              <a:buFont typeface="Arial" panose="020B0604020202020204" pitchFamily="34" charset="0"/>
              <a:buChar char="•"/>
            </a:pPr>
            <a:r>
              <a:rPr lang="en-US" dirty="0"/>
              <a:t>Recommendation that these two references are removed and replaced with a more generic requirement to review to what extent RDS (WHOIS) policy and practice addresses applicable data protection and cross border data transfer requirements.</a:t>
            </a:r>
          </a:p>
          <a:p>
            <a:r>
              <a:rPr lang="en-US" dirty="0"/>
              <a:t> </a:t>
            </a:r>
          </a:p>
          <a:p>
            <a:pPr marL="285750" indent="-285750">
              <a:buFont typeface="Arial" panose="020B0604020202020204" pitchFamily="34" charset="0"/>
              <a:buChar char="•"/>
            </a:pPr>
            <a:endParaRPr lang="en-US" dirty="0"/>
          </a:p>
          <a:p>
            <a:endParaRPr lang="en-US" sz="2000" b="1" dirty="0">
              <a:solidFill>
                <a:schemeClr val="accent2"/>
              </a:solidFill>
            </a:endParaRPr>
          </a:p>
        </p:txBody>
      </p:sp>
    </p:spTree>
    <p:extLst>
      <p:ext uri="{BB962C8B-B14F-4D97-AF65-F5344CB8AC3E}">
        <p14:creationId xmlns:p14="http://schemas.microsoft.com/office/powerpoint/2010/main" val="1588766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825499"/>
            <a:ext cx="8229600" cy="546101"/>
          </a:xfrm>
        </p:spPr>
        <p:txBody>
          <a:bodyPr/>
          <a:lstStyle/>
          <a:p>
            <a:r>
              <a:rPr lang="de-DE" sz="2000" dirty="0" err="1"/>
              <a:t>Frequency</a:t>
            </a:r>
            <a:r>
              <a:rPr lang="de-DE" sz="2000" dirty="0"/>
              <a:t> </a:t>
            </a:r>
            <a:r>
              <a:rPr lang="de-DE" sz="2000" dirty="0" err="1"/>
              <a:t>of</a:t>
            </a:r>
            <a:r>
              <a:rPr lang="de-DE" sz="2000" dirty="0"/>
              <a:t> </a:t>
            </a:r>
            <a:r>
              <a:rPr lang="de-DE" sz="2000" dirty="0" err="1"/>
              <a:t>Use</a:t>
            </a:r>
            <a:endParaRPr lang="en-GB" sz="2000" dirty="0"/>
          </a:p>
        </p:txBody>
      </p:sp>
      <p:graphicFrame>
        <p:nvGraphicFramePr>
          <p:cNvPr id="6" name="Diagramm 10"/>
          <p:cNvGraphicFramePr>
            <a:graphicFrameLocks noGrp="1"/>
          </p:cNvGraphicFramePr>
          <p:nvPr>
            <p:ph idx="1"/>
            <p:extLst>
              <p:ext uri="{D42A27DB-BD31-4B8C-83A1-F6EECF244321}">
                <p14:modId xmlns:p14="http://schemas.microsoft.com/office/powerpoint/2010/main" val="2538473147"/>
              </p:ext>
            </p:extLst>
          </p:nvPr>
        </p:nvGraphicFramePr>
        <p:xfrm>
          <a:off x="468313" y="1371600"/>
          <a:ext cx="8229600" cy="4110039"/>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2">
            <a:extLst>
              <a:ext uri="{FF2B5EF4-FFF2-40B4-BE49-F238E27FC236}">
                <a16:creationId xmlns:a16="http://schemas.microsoft.com/office/drawing/2014/main" id="{475804D4-8888-CD4D-AA30-843765FD7FA3}"/>
              </a:ext>
            </a:extLst>
          </p:cNvPr>
          <p:cNvSpPr txBox="1">
            <a:spLocks/>
          </p:cNvSpPr>
          <p:nvPr/>
        </p:nvSpPr>
        <p:spPr>
          <a:xfrm>
            <a:off x="374904" y="46179"/>
            <a:ext cx="8012951" cy="450663"/>
          </a:xfrm>
        </p:spPr>
        <p:txBody>
          <a:bodyPr/>
          <a:lst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a:lstStyle>
          <a:p>
            <a:r>
              <a:rPr lang="en-US" dirty="0"/>
              <a:t>Law Enforcement Survey Findings</a:t>
            </a:r>
          </a:p>
        </p:txBody>
      </p:sp>
    </p:spTree>
    <p:extLst>
      <p:ext uri="{BB962C8B-B14F-4D97-AF65-F5344CB8AC3E}">
        <p14:creationId xmlns:p14="http://schemas.microsoft.com/office/powerpoint/2010/main" val="1816992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823567"/>
            <a:ext cx="8229600" cy="505172"/>
          </a:xfrm>
        </p:spPr>
        <p:txBody>
          <a:bodyPr/>
          <a:lstStyle/>
          <a:p>
            <a:r>
              <a:rPr lang="de-DE" sz="1800" dirty="0"/>
              <a:t>Impact </a:t>
            </a:r>
            <a:r>
              <a:rPr lang="de-DE" sz="1800" dirty="0" err="1"/>
              <a:t>of</a:t>
            </a:r>
            <a:r>
              <a:rPr lang="de-DE" sz="1800" dirty="0"/>
              <a:t> Unavailability</a:t>
            </a:r>
            <a:endParaRPr lang="en-GB" sz="1800" dirty="0"/>
          </a:p>
        </p:txBody>
      </p:sp>
      <p:sp>
        <p:nvSpPr>
          <p:cNvPr id="8" name="Title 2">
            <a:extLst>
              <a:ext uri="{FF2B5EF4-FFF2-40B4-BE49-F238E27FC236}">
                <a16:creationId xmlns:a16="http://schemas.microsoft.com/office/drawing/2014/main" id="{DDA06AEB-ED5D-FD4F-A3C3-5440FD8D0761}"/>
              </a:ext>
            </a:extLst>
          </p:cNvPr>
          <p:cNvSpPr txBox="1">
            <a:spLocks/>
          </p:cNvSpPr>
          <p:nvPr/>
        </p:nvSpPr>
        <p:spPr>
          <a:xfrm>
            <a:off x="374904" y="46179"/>
            <a:ext cx="8012951" cy="450663"/>
          </a:xfrm>
        </p:spPr>
        <p:txBody>
          <a:bodyPr/>
          <a:lst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a:lstStyle>
          <a:p>
            <a:r>
              <a:rPr lang="en-US" dirty="0"/>
              <a:t>Law Enforcement Survey Findings</a:t>
            </a:r>
          </a:p>
        </p:txBody>
      </p:sp>
      <p:graphicFrame>
        <p:nvGraphicFramePr>
          <p:cNvPr id="9" name="Diagramm 12">
            <a:extLst>
              <a:ext uri="{FF2B5EF4-FFF2-40B4-BE49-F238E27FC236}">
                <a16:creationId xmlns:a16="http://schemas.microsoft.com/office/drawing/2014/main" id="{4E29F537-D7A4-8F4E-8017-E866F7531399}"/>
              </a:ext>
            </a:extLst>
          </p:cNvPr>
          <p:cNvGraphicFramePr/>
          <p:nvPr>
            <p:extLst>
              <p:ext uri="{D42A27DB-BD31-4B8C-83A1-F6EECF244321}">
                <p14:modId xmlns:p14="http://schemas.microsoft.com/office/powerpoint/2010/main" val="219516428"/>
              </p:ext>
            </p:extLst>
          </p:nvPr>
        </p:nvGraphicFramePr>
        <p:xfrm>
          <a:off x="374904" y="1498298"/>
          <a:ext cx="4239959" cy="42309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Diagramm 16">
            <a:extLst>
              <a:ext uri="{FF2B5EF4-FFF2-40B4-BE49-F238E27FC236}">
                <a16:creationId xmlns:a16="http://schemas.microsoft.com/office/drawing/2014/main" id="{624400C8-A7D8-D140-BEB1-205CCDF4800B}"/>
              </a:ext>
            </a:extLst>
          </p:cNvPr>
          <p:cNvGraphicFramePr/>
          <p:nvPr>
            <p:extLst>
              <p:ext uri="{D42A27DB-BD31-4B8C-83A1-F6EECF244321}">
                <p14:modId xmlns:p14="http://schemas.microsoft.com/office/powerpoint/2010/main" val="3753167875"/>
              </p:ext>
            </p:extLst>
          </p:nvPr>
        </p:nvGraphicFramePr>
        <p:xfrm>
          <a:off x="4614863" y="1498298"/>
          <a:ext cx="4083049" cy="4557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6051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842569"/>
            <a:ext cx="8229600" cy="532803"/>
          </a:xfrm>
        </p:spPr>
        <p:txBody>
          <a:bodyPr/>
          <a:lstStyle/>
          <a:p>
            <a:r>
              <a:rPr lang="de-DE" sz="1800" dirty="0"/>
              <a:t>Impact </a:t>
            </a:r>
            <a:r>
              <a:rPr lang="de-DE" sz="1800" dirty="0" err="1"/>
              <a:t>of</a:t>
            </a:r>
            <a:r>
              <a:rPr lang="de-DE" sz="1800" dirty="0"/>
              <a:t> Change</a:t>
            </a:r>
            <a:endParaRPr lang="en-GB" sz="1800" dirty="0"/>
          </a:p>
        </p:txBody>
      </p:sp>
      <p:graphicFrame>
        <p:nvGraphicFramePr>
          <p:cNvPr id="6" name="Diagramm 15"/>
          <p:cNvGraphicFramePr/>
          <p:nvPr>
            <p:extLst>
              <p:ext uri="{D42A27DB-BD31-4B8C-83A1-F6EECF244321}">
                <p14:modId xmlns:p14="http://schemas.microsoft.com/office/powerpoint/2010/main" val="1974780755"/>
              </p:ext>
            </p:extLst>
          </p:nvPr>
        </p:nvGraphicFramePr>
        <p:xfrm>
          <a:off x="374904" y="1478210"/>
          <a:ext cx="4289631" cy="35795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m 1003"/>
          <p:cNvGraphicFramePr/>
          <p:nvPr>
            <p:extLst>
              <p:ext uri="{D42A27DB-BD31-4B8C-83A1-F6EECF244321}">
                <p14:modId xmlns:p14="http://schemas.microsoft.com/office/powerpoint/2010/main" val="825608573"/>
              </p:ext>
            </p:extLst>
          </p:nvPr>
        </p:nvGraphicFramePr>
        <p:xfrm>
          <a:off x="4742361" y="1478209"/>
          <a:ext cx="4062372" cy="3579563"/>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2">
            <a:extLst>
              <a:ext uri="{FF2B5EF4-FFF2-40B4-BE49-F238E27FC236}">
                <a16:creationId xmlns:a16="http://schemas.microsoft.com/office/drawing/2014/main" id="{BCCE5BA2-86D0-694B-BBF0-0FA774936123}"/>
              </a:ext>
            </a:extLst>
          </p:cNvPr>
          <p:cNvSpPr txBox="1">
            <a:spLocks/>
          </p:cNvSpPr>
          <p:nvPr/>
        </p:nvSpPr>
        <p:spPr>
          <a:xfrm>
            <a:off x="374904" y="46179"/>
            <a:ext cx="8012951" cy="450663"/>
          </a:xfrm>
        </p:spPr>
        <p:txBody>
          <a:bodyPr/>
          <a:lst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a:lstStyle>
          <a:p>
            <a:r>
              <a:rPr lang="en-US" dirty="0"/>
              <a:t>Law Enforcement Survey Findings</a:t>
            </a:r>
          </a:p>
        </p:txBody>
      </p:sp>
    </p:spTree>
    <p:extLst>
      <p:ext uri="{BB962C8B-B14F-4D97-AF65-F5344CB8AC3E}">
        <p14:creationId xmlns:p14="http://schemas.microsoft.com/office/powerpoint/2010/main" val="2255899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880714"/>
            <a:ext cx="8229600" cy="376585"/>
          </a:xfrm>
        </p:spPr>
        <p:txBody>
          <a:bodyPr/>
          <a:lstStyle/>
          <a:p>
            <a:r>
              <a:rPr lang="de-DE" sz="1800" dirty="0"/>
              <a:t>Impact </a:t>
            </a:r>
            <a:r>
              <a:rPr lang="de-DE" sz="1800" dirty="0" err="1"/>
              <a:t>of</a:t>
            </a:r>
            <a:r>
              <a:rPr lang="de-DE" sz="1800" dirty="0"/>
              <a:t> Change</a:t>
            </a:r>
            <a:endParaRPr lang="en-GB" sz="1800" dirty="0"/>
          </a:p>
        </p:txBody>
      </p:sp>
      <p:sp>
        <p:nvSpPr>
          <p:cNvPr id="6" name="Title 2">
            <a:extLst>
              <a:ext uri="{FF2B5EF4-FFF2-40B4-BE49-F238E27FC236}">
                <a16:creationId xmlns:a16="http://schemas.microsoft.com/office/drawing/2014/main" id="{29F6157A-6962-3142-B4F8-6CC09DF7D8A2}"/>
              </a:ext>
            </a:extLst>
          </p:cNvPr>
          <p:cNvSpPr txBox="1">
            <a:spLocks/>
          </p:cNvSpPr>
          <p:nvPr/>
        </p:nvSpPr>
        <p:spPr>
          <a:xfrm>
            <a:off x="374904" y="46179"/>
            <a:ext cx="8012951" cy="450663"/>
          </a:xfrm>
        </p:spPr>
        <p:txBody>
          <a:bodyPr/>
          <a:lst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a:lstStyle>
          <a:p>
            <a:r>
              <a:rPr lang="en-US" dirty="0"/>
              <a:t>Law Enforcement Survey Findings</a:t>
            </a:r>
          </a:p>
        </p:txBody>
      </p:sp>
      <p:graphicFrame>
        <p:nvGraphicFramePr>
          <p:cNvPr id="7" name="Diagramm 996">
            <a:extLst>
              <a:ext uri="{FF2B5EF4-FFF2-40B4-BE49-F238E27FC236}">
                <a16:creationId xmlns:a16="http://schemas.microsoft.com/office/drawing/2014/main" id="{BB6B1E6F-6C92-C04C-9994-7835A6F626BF}"/>
              </a:ext>
            </a:extLst>
          </p:cNvPr>
          <p:cNvGraphicFramePr/>
          <p:nvPr>
            <p:extLst>
              <p:ext uri="{D42A27DB-BD31-4B8C-83A1-F6EECF244321}">
                <p14:modId xmlns:p14="http://schemas.microsoft.com/office/powerpoint/2010/main" val="3585898812"/>
              </p:ext>
            </p:extLst>
          </p:nvPr>
        </p:nvGraphicFramePr>
        <p:xfrm>
          <a:off x="468313" y="1485896"/>
          <a:ext cx="4037559" cy="38147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m 1005">
            <a:extLst>
              <a:ext uri="{FF2B5EF4-FFF2-40B4-BE49-F238E27FC236}">
                <a16:creationId xmlns:a16="http://schemas.microsoft.com/office/drawing/2014/main" id="{B3A8D8F6-EE60-0E47-B37F-EBEB13115BE9}"/>
              </a:ext>
            </a:extLst>
          </p:cNvPr>
          <p:cNvGraphicFramePr/>
          <p:nvPr>
            <p:extLst>
              <p:ext uri="{D42A27DB-BD31-4B8C-83A1-F6EECF244321}">
                <p14:modId xmlns:p14="http://schemas.microsoft.com/office/powerpoint/2010/main" val="4132582973"/>
              </p:ext>
            </p:extLst>
          </p:nvPr>
        </p:nvGraphicFramePr>
        <p:xfrm>
          <a:off x="4614863" y="1485896"/>
          <a:ext cx="3943350" cy="3814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143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Conclusions</a:t>
            </a:r>
          </a:p>
        </p:txBody>
      </p:sp>
      <p:sp>
        <p:nvSpPr>
          <p:cNvPr id="5" name="Text Placeholder 4"/>
          <p:cNvSpPr>
            <a:spLocks noGrp="1"/>
          </p:cNvSpPr>
          <p:nvPr>
            <p:ph type="body" sz="quarter" idx="11"/>
          </p:nvPr>
        </p:nvSpPr>
        <p:spPr/>
        <p:txBody>
          <a:bodyPr/>
          <a:lstStyle/>
          <a:p>
            <a:r>
              <a:rPr lang="en-US" dirty="0"/>
              <a:t>Agenda Item #5</a:t>
            </a:r>
          </a:p>
        </p:txBody>
      </p:sp>
    </p:spTree>
    <p:extLst>
      <p:ext uri="{BB962C8B-B14F-4D97-AF65-F5344CB8AC3E}">
        <p14:creationId xmlns:p14="http://schemas.microsoft.com/office/powerpoint/2010/main" val="1376595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33"/>
          <p:cNvSpPr txBox="1">
            <a:spLocks/>
          </p:cNvSpPr>
          <p:nvPr/>
        </p:nvSpPr>
        <p:spPr>
          <a:xfrm>
            <a:off x="5499726" y="3383664"/>
            <a:ext cx="2751667" cy="1047750"/>
          </a:xfrm>
          <a:prstGeom prst="rect">
            <a:avLst/>
          </a:prstGeom>
        </p:spPr>
        <p:txBody>
          <a:bodyPr lIns="0" tIns="0" rIns="0" bIns="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7082" fontAlgn="auto">
              <a:spcBef>
                <a:spcPct val="20000"/>
              </a:spcBef>
              <a:spcAft>
                <a:spcPts val="0"/>
              </a:spcAft>
              <a:buFont typeface="Arial" panose="020B0604020202020204" pitchFamily="34" charset="0"/>
              <a:buNone/>
              <a:defRPr/>
            </a:pPr>
            <a:r>
              <a:rPr lang="en-AU" b="1" dirty="0">
                <a:solidFill>
                  <a:schemeClr val="bg1"/>
                </a:solidFill>
                <a:latin typeface="+mn-lt"/>
                <a:ea typeface="Segoe UI" panose="020B0502040204020203" pitchFamily="34" charset="0"/>
                <a:cs typeface="Arial"/>
              </a:rPr>
              <a:t>Review Team</a:t>
            </a:r>
          </a:p>
        </p:txBody>
      </p:sp>
      <p:sp>
        <p:nvSpPr>
          <p:cNvPr id="21" name="Text Placeholder 32"/>
          <p:cNvSpPr txBox="1">
            <a:spLocks/>
          </p:cNvSpPr>
          <p:nvPr/>
        </p:nvSpPr>
        <p:spPr bwMode="auto">
          <a:xfrm>
            <a:off x="5009444" y="3958602"/>
            <a:ext cx="3748793" cy="17463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rmAutofit/>
          </a:bodyPr>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The RDS-WHOIS2 Review Team’s conclusions are that, of the </a:t>
            </a:r>
            <a:r>
              <a:rPr lang="en-US" sz="1500" b="1" dirty="0">
                <a:solidFill>
                  <a:schemeClr val="bg1"/>
                </a:solidFill>
                <a:latin typeface="+mn-lt"/>
                <a:cs typeface="Arial"/>
              </a:rPr>
              <a:t>sixteen recommendations:</a:t>
            </a:r>
            <a:r>
              <a:rPr lang="en-US" sz="1500" dirty="0">
                <a:solidFill>
                  <a:schemeClr val="bg1"/>
                </a:solidFill>
                <a:latin typeface="+mn-lt"/>
                <a:cs typeface="Arial"/>
              </a:rPr>
              <a:t> </a:t>
            </a:r>
          </a:p>
          <a:p>
            <a:pPr marL="285750" indent="-285750" algn="ctr">
              <a:buFont typeface="Arial" panose="020B0604020202020204" pitchFamily="34" charset="0"/>
              <a:buChar char="•"/>
            </a:pPr>
            <a:r>
              <a:rPr lang="en-US" sz="1500" b="1" dirty="0">
                <a:solidFill>
                  <a:schemeClr val="bg1"/>
                </a:solidFill>
                <a:latin typeface="+mn-lt"/>
                <a:cs typeface="Arial"/>
              </a:rPr>
              <a:t>eight</a:t>
            </a:r>
            <a:r>
              <a:rPr lang="en-US" sz="1500" dirty="0">
                <a:solidFill>
                  <a:schemeClr val="bg1"/>
                </a:solidFill>
                <a:latin typeface="+mn-lt"/>
                <a:cs typeface="Arial"/>
              </a:rPr>
              <a:t> were </a:t>
            </a:r>
            <a:r>
              <a:rPr lang="en-US" sz="1500" b="1" dirty="0">
                <a:solidFill>
                  <a:schemeClr val="bg1"/>
                </a:solidFill>
                <a:latin typeface="+mn-lt"/>
                <a:cs typeface="Arial"/>
              </a:rPr>
              <a:t>fully implemented</a:t>
            </a:r>
            <a:r>
              <a:rPr lang="en-US" sz="1500" dirty="0">
                <a:solidFill>
                  <a:schemeClr val="bg1"/>
                </a:solidFill>
                <a:latin typeface="+mn-lt"/>
                <a:cs typeface="Arial"/>
              </a:rPr>
              <a:t>, </a:t>
            </a:r>
          </a:p>
          <a:p>
            <a:pPr marL="285750" indent="-285750" algn="ctr">
              <a:buFont typeface="Arial" panose="020B0604020202020204" pitchFamily="34" charset="0"/>
              <a:buChar char="•"/>
            </a:pPr>
            <a:r>
              <a:rPr lang="en-US" sz="1500" b="1" dirty="0">
                <a:solidFill>
                  <a:schemeClr val="bg1"/>
                </a:solidFill>
                <a:latin typeface="+mn-lt"/>
                <a:cs typeface="Arial"/>
              </a:rPr>
              <a:t>seven</a:t>
            </a:r>
            <a:r>
              <a:rPr lang="en-US" sz="1500" dirty="0">
                <a:solidFill>
                  <a:schemeClr val="bg1"/>
                </a:solidFill>
                <a:latin typeface="+mn-lt"/>
                <a:cs typeface="Arial"/>
              </a:rPr>
              <a:t> were </a:t>
            </a:r>
            <a:r>
              <a:rPr lang="en-US" sz="1500" b="1" dirty="0">
                <a:solidFill>
                  <a:schemeClr val="bg1"/>
                </a:solidFill>
                <a:latin typeface="+mn-lt"/>
                <a:cs typeface="Arial"/>
              </a:rPr>
              <a:t>partially implemented </a:t>
            </a:r>
            <a:r>
              <a:rPr lang="en-US" sz="1500" dirty="0">
                <a:solidFill>
                  <a:schemeClr val="bg1"/>
                </a:solidFill>
                <a:latin typeface="+mn-lt"/>
                <a:cs typeface="Arial"/>
              </a:rPr>
              <a:t>and</a:t>
            </a:r>
          </a:p>
          <a:p>
            <a:pPr marL="285750" indent="-285750" algn="ctr">
              <a:buFont typeface="Arial" panose="020B0604020202020204" pitchFamily="34" charset="0"/>
              <a:buChar char="•"/>
            </a:pPr>
            <a:r>
              <a:rPr lang="en-US" sz="1500" b="1" dirty="0">
                <a:solidFill>
                  <a:schemeClr val="bg1"/>
                </a:solidFill>
                <a:latin typeface="+mn-lt"/>
                <a:cs typeface="Arial"/>
              </a:rPr>
              <a:t>one</a:t>
            </a:r>
            <a:r>
              <a:rPr lang="en-US" sz="1500" dirty="0">
                <a:solidFill>
                  <a:schemeClr val="bg1"/>
                </a:solidFill>
                <a:latin typeface="+mn-lt"/>
                <a:cs typeface="Arial"/>
              </a:rPr>
              <a:t> was </a:t>
            </a:r>
            <a:r>
              <a:rPr lang="en-US" sz="1500" b="1" dirty="0">
                <a:solidFill>
                  <a:schemeClr val="bg1"/>
                </a:solidFill>
                <a:latin typeface="+mn-lt"/>
                <a:cs typeface="Arial"/>
              </a:rPr>
              <a:t>not implemented</a:t>
            </a:r>
            <a:endParaRPr lang="id-ID" sz="1500" b="1" dirty="0">
              <a:solidFill>
                <a:schemeClr val="bg1"/>
              </a:solidFill>
              <a:latin typeface="+mn-lt"/>
              <a:cs typeface="Arial"/>
            </a:endParaRPr>
          </a:p>
        </p:txBody>
      </p:sp>
      <p:sp>
        <p:nvSpPr>
          <p:cNvPr id="22" name="Title 21"/>
          <p:cNvSpPr>
            <a:spLocks noGrp="1"/>
          </p:cNvSpPr>
          <p:nvPr>
            <p:ph type="title"/>
          </p:nvPr>
        </p:nvSpPr>
        <p:spPr>
          <a:xfrm>
            <a:off x="374904" y="46179"/>
            <a:ext cx="8642096" cy="450663"/>
          </a:xfrm>
          <a:prstGeom prst="rect">
            <a:avLst/>
          </a:prstGeom>
        </p:spPr>
        <p:txBody>
          <a:bodyPr>
            <a:normAutofit fontScale="90000"/>
          </a:bodyPr>
          <a:lstStyle/>
          <a:p>
            <a:r>
              <a:rPr lang="en-US" dirty="0">
                <a:latin typeface="+mn-lt"/>
                <a:cs typeface="Arial"/>
              </a:rPr>
              <a:t>Conclusions</a:t>
            </a:r>
          </a:p>
        </p:txBody>
      </p:sp>
      <p:sp>
        <p:nvSpPr>
          <p:cNvPr id="10" name="Title 21">
            <a:extLst>
              <a:ext uri="{FF2B5EF4-FFF2-40B4-BE49-F238E27FC236}">
                <a16:creationId xmlns:a16="http://schemas.microsoft.com/office/drawing/2014/main" id="{F7F5C4B3-F12A-DD43-90B0-0FE4DB944EE9}"/>
              </a:ext>
            </a:extLst>
          </p:cNvPr>
          <p:cNvSpPr txBox="1">
            <a:spLocks/>
          </p:cNvSpPr>
          <p:nvPr/>
        </p:nvSpPr>
        <p:spPr>
          <a:xfrm>
            <a:off x="374904" y="738893"/>
            <a:ext cx="8642096" cy="5322860"/>
          </a:xfrm>
          <a:prstGeom prst="rect">
            <a:avLst/>
          </a:prstGeom>
        </p:spPr>
        <p:txBody>
          <a:bodyPr lIns="0" tIns="45720" rIns="0" bIns="45720">
            <a:normAutofit fontScale="97500"/>
          </a:bodyPr>
          <a:lstStyle>
            <a:lvl1pPr marL="0" indent="0" algn="l" defTabSz="457200" rtl="0" eaLnBrk="1" latinLnBrk="0" hangingPunct="1">
              <a:spcBef>
                <a:spcPct val="0"/>
              </a:spcBef>
              <a:buNone/>
              <a:defRPr lang="en-US" sz="2800" b="1" i="0" kern="1200" baseline="0">
                <a:solidFill>
                  <a:schemeClr val="accent6">
                    <a:lumMod val="50000"/>
                  </a:schemeClr>
                </a:solidFill>
                <a:effectLst/>
                <a:latin typeface="+mj-lt"/>
                <a:ea typeface="+mj-ea"/>
                <a:cs typeface="Arial"/>
              </a:defRPr>
            </a:lvl1pPr>
          </a:lstStyle>
          <a:p>
            <a:pPr marL="342900" indent="-342900">
              <a:buFont typeface="Arial" panose="020B0604020202020204" pitchFamily="34" charset="0"/>
              <a:buChar char="•"/>
            </a:pPr>
            <a:r>
              <a:rPr lang="en-US" sz="1600" dirty="0">
                <a:latin typeface="+mn-lt"/>
              </a:rPr>
              <a:t>WHOIS1 Recommendations Implementation Assessment</a:t>
            </a: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r>
              <a:rPr lang="en-US" sz="1600" dirty="0"/>
              <a:t>Review team Draft Recommendations</a:t>
            </a:r>
            <a:endParaRPr lang="en-US" sz="1600" dirty="0">
              <a:latin typeface="+mn-lt"/>
            </a:endParaRPr>
          </a:p>
        </p:txBody>
      </p:sp>
      <p:graphicFrame>
        <p:nvGraphicFramePr>
          <p:cNvPr id="2" name="Table 1">
            <a:extLst>
              <a:ext uri="{FF2B5EF4-FFF2-40B4-BE49-F238E27FC236}">
                <a16:creationId xmlns:a16="http://schemas.microsoft.com/office/drawing/2014/main" id="{C24721DD-8D17-8A4F-80ED-5EE4E128111D}"/>
              </a:ext>
            </a:extLst>
          </p:cNvPr>
          <p:cNvGraphicFramePr>
            <a:graphicFrameLocks noGrp="1"/>
          </p:cNvGraphicFramePr>
          <p:nvPr>
            <p:extLst>
              <p:ext uri="{D42A27DB-BD31-4B8C-83A1-F6EECF244321}">
                <p14:modId xmlns:p14="http://schemas.microsoft.com/office/powerpoint/2010/main" val="809736079"/>
              </p:ext>
            </p:extLst>
          </p:nvPr>
        </p:nvGraphicFramePr>
        <p:xfrm>
          <a:off x="917581" y="1358071"/>
          <a:ext cx="7382084" cy="1529080"/>
        </p:xfrm>
        <a:graphic>
          <a:graphicData uri="http://schemas.openxmlformats.org/drawingml/2006/table">
            <a:tbl>
              <a:tblPr firstRow="1" bandRow="1">
                <a:tableStyleId>{21E4AEA4-8DFA-4A89-87EB-49C32662AFE0}</a:tableStyleId>
              </a:tblPr>
              <a:tblGrid>
                <a:gridCol w="2460694">
                  <a:extLst>
                    <a:ext uri="{9D8B030D-6E8A-4147-A177-3AD203B41FA5}">
                      <a16:colId xmlns:a16="http://schemas.microsoft.com/office/drawing/2014/main" val="494208173"/>
                    </a:ext>
                  </a:extLst>
                </a:gridCol>
                <a:gridCol w="2048574">
                  <a:extLst>
                    <a:ext uri="{9D8B030D-6E8A-4147-A177-3AD203B41FA5}">
                      <a16:colId xmlns:a16="http://schemas.microsoft.com/office/drawing/2014/main" val="1442034750"/>
                    </a:ext>
                  </a:extLst>
                </a:gridCol>
                <a:gridCol w="2872816">
                  <a:extLst>
                    <a:ext uri="{9D8B030D-6E8A-4147-A177-3AD203B41FA5}">
                      <a16:colId xmlns:a16="http://schemas.microsoft.com/office/drawing/2014/main" val="2380820140"/>
                    </a:ext>
                  </a:extLst>
                </a:gridCol>
              </a:tblGrid>
              <a:tr h="370840">
                <a:tc>
                  <a:txBody>
                    <a:bodyPr/>
                    <a:lstStyle/>
                    <a:p>
                      <a:pPr algn="ctr"/>
                      <a:r>
                        <a:rPr lang="en-US" sz="1600" dirty="0"/>
                        <a:t>WHOIS1 Report</a:t>
                      </a:r>
                    </a:p>
                  </a:txBody>
                  <a:tcPr anchor="ctr"/>
                </a:tc>
                <a:tc gridSpan="2">
                  <a:txBody>
                    <a:bodyPr/>
                    <a:lstStyle/>
                    <a:p>
                      <a:pPr algn="ctr"/>
                      <a:r>
                        <a:rPr lang="en-US" sz="1600" dirty="0"/>
                        <a:t>Recommendations Implementation Review</a:t>
                      </a:r>
                    </a:p>
                  </a:txBody>
                  <a:tcPr anchor="ctr"/>
                </a:tc>
                <a:tc hMerge="1">
                  <a:txBody>
                    <a:bodyPr/>
                    <a:lstStyle/>
                    <a:p>
                      <a:endParaRPr lang="en-US" dirty="0"/>
                    </a:p>
                  </a:txBody>
                  <a:tcPr/>
                </a:tc>
                <a:extLst>
                  <a:ext uri="{0D108BD9-81ED-4DB2-BD59-A6C34878D82A}">
                    <a16:rowId xmlns:a16="http://schemas.microsoft.com/office/drawing/2014/main" val="2303592185"/>
                  </a:ext>
                </a:extLst>
              </a:tr>
              <a:tr h="0">
                <a:tc rowSpan="2">
                  <a:txBody>
                    <a:bodyPr/>
                    <a:lstStyle/>
                    <a:p>
                      <a:pPr algn="ctr"/>
                      <a:r>
                        <a:rPr lang="en-US" sz="1600" dirty="0"/>
                        <a:t>16 recommendations</a:t>
                      </a:r>
                      <a:endParaRPr lang="en-US" sz="1600" b="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ICANN org</a:t>
                      </a:r>
                      <a:endParaRPr lang="en-US" sz="1600" b="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16 fully implemented</a:t>
                      </a:r>
                      <a:endParaRPr lang="en-US" sz="1600" b="0" dirty="0">
                        <a:solidFill>
                          <a:srgbClr val="00B050"/>
                        </a:solidFill>
                      </a:endParaRPr>
                    </a:p>
                  </a:txBody>
                  <a:tcPr anchor="ctr"/>
                </a:tc>
                <a:extLst>
                  <a:ext uri="{0D108BD9-81ED-4DB2-BD59-A6C34878D82A}">
                    <a16:rowId xmlns:a16="http://schemas.microsoft.com/office/drawing/2014/main" val="1279274602"/>
                  </a:ext>
                </a:extLst>
              </a:tr>
              <a:tr h="370840">
                <a:tc vMerge="1">
                  <a:txBody>
                    <a:bodyPr/>
                    <a:lstStyle/>
                    <a:p>
                      <a:endParaRPr lang="en-US" dirty="0"/>
                    </a:p>
                  </a:txBody>
                  <a:tcPr/>
                </a:tc>
                <a:tc>
                  <a:txBody>
                    <a:bodyPr/>
                    <a:lstStyle/>
                    <a:p>
                      <a:pPr marL="0" indent="0">
                        <a:buFont typeface="Arial" panose="020B0604020202020204" pitchFamily="34" charset="0"/>
                        <a:buNone/>
                      </a:pPr>
                      <a:r>
                        <a:rPr lang="en-US" sz="1600" dirty="0"/>
                        <a:t>RDS-WHOIS2 RT</a:t>
                      </a:r>
                      <a:endParaRPr lang="en-US" sz="1600" b="0" dirty="0">
                        <a:solidFill>
                          <a:schemeClr val="tx1"/>
                        </a:solidFill>
                      </a:endParaRPr>
                    </a:p>
                  </a:txBody>
                  <a:tcPr anchor="ctr"/>
                </a:tc>
                <a:tc>
                  <a:txBody>
                    <a:bodyPr/>
                    <a:lstStyle/>
                    <a:p>
                      <a:pPr marL="0" indent="0" algn="l">
                        <a:buFont typeface="Arial" panose="020B0604020202020204" pitchFamily="34" charset="0"/>
                        <a:buNone/>
                      </a:pPr>
                      <a:r>
                        <a:rPr lang="en-US" sz="1600" dirty="0"/>
                        <a:t>8 fully implemented, </a:t>
                      </a:r>
                    </a:p>
                    <a:p>
                      <a:pPr marL="0" indent="0" algn="l">
                        <a:buFont typeface="Arial" panose="020B0604020202020204" pitchFamily="34" charset="0"/>
                        <a:buNone/>
                      </a:pPr>
                      <a:r>
                        <a:rPr lang="en-US" sz="1600" dirty="0"/>
                        <a:t>7 partially implemented </a:t>
                      </a:r>
                    </a:p>
                    <a:p>
                      <a:pPr marL="0" indent="0" algn="l">
                        <a:buFont typeface="Arial" panose="020B0604020202020204" pitchFamily="34" charset="0"/>
                        <a:buNone/>
                      </a:pPr>
                      <a:r>
                        <a:rPr lang="en-US" sz="1600" dirty="0"/>
                        <a:t>1 not implemented</a:t>
                      </a:r>
                      <a:endParaRPr lang="id-ID" sz="1600" b="0" dirty="0">
                        <a:solidFill>
                          <a:srgbClr val="FF0000"/>
                        </a:solidFill>
                        <a:latin typeface="+mn-lt"/>
                        <a:cs typeface="Arial"/>
                      </a:endParaRPr>
                    </a:p>
                  </a:txBody>
                  <a:tcPr anchor="ctr"/>
                </a:tc>
                <a:extLst>
                  <a:ext uri="{0D108BD9-81ED-4DB2-BD59-A6C34878D82A}">
                    <a16:rowId xmlns:a16="http://schemas.microsoft.com/office/drawing/2014/main" val="317607797"/>
                  </a:ext>
                </a:extLst>
              </a:tr>
            </a:tbl>
          </a:graphicData>
        </a:graphic>
      </p:graphicFrame>
      <p:sp>
        <p:nvSpPr>
          <p:cNvPr id="15" name="TextBox 14">
            <a:extLst>
              <a:ext uri="{FF2B5EF4-FFF2-40B4-BE49-F238E27FC236}">
                <a16:creationId xmlns:a16="http://schemas.microsoft.com/office/drawing/2014/main" id="{C7C7990B-2810-864C-8DF0-A28FBBCB9F97}"/>
              </a:ext>
            </a:extLst>
          </p:cNvPr>
          <p:cNvSpPr txBox="1"/>
          <p:nvPr/>
        </p:nvSpPr>
        <p:spPr>
          <a:xfrm>
            <a:off x="917581" y="3804492"/>
            <a:ext cx="3637474" cy="2062052"/>
          </a:xfrm>
          <a:prstGeom prst="rect">
            <a:avLst/>
          </a:prstGeom>
          <a:noFill/>
          <a:ln>
            <a:solidFill>
              <a:schemeClr val="accent2"/>
            </a:solidFill>
          </a:ln>
        </p:spPr>
        <p:txBody>
          <a:bodyPr wrap="square" rtlCol="0" anchor="ctr">
            <a:normAutofit/>
          </a:bodyPr>
          <a:lstStyle/>
          <a:p>
            <a:pPr marL="285750" indent="-285750">
              <a:buFont typeface="Arial" panose="020B0604020202020204" pitchFamily="34" charset="0"/>
              <a:buChar char="•"/>
            </a:pPr>
            <a:r>
              <a:rPr lang="en-US" sz="1600" dirty="0"/>
              <a:t>Analysis of the past WHOIS1 Review Team recommendations</a:t>
            </a:r>
          </a:p>
          <a:p>
            <a:pPr marL="285750" indent="-285750">
              <a:buFont typeface="Arial" panose="020B0604020202020204" pitchFamily="34" charset="0"/>
              <a:buChar char="•"/>
            </a:pPr>
            <a:r>
              <a:rPr lang="en-US" sz="1600" dirty="0"/>
              <a:t>RDS-WHOIS2 Review Team’s new findings and recommendations.</a:t>
            </a:r>
          </a:p>
        </p:txBody>
      </p:sp>
      <p:cxnSp>
        <p:nvCxnSpPr>
          <p:cNvPr id="16" name="Straight Connector 15">
            <a:extLst>
              <a:ext uri="{FF2B5EF4-FFF2-40B4-BE49-F238E27FC236}">
                <a16:creationId xmlns:a16="http://schemas.microsoft.com/office/drawing/2014/main" id="{04040AE4-DEDD-E049-A7D0-39AF6B32EE67}"/>
              </a:ext>
            </a:extLst>
          </p:cNvPr>
          <p:cNvCxnSpPr>
            <a:cxnSpLocks/>
          </p:cNvCxnSpPr>
          <p:nvPr/>
        </p:nvCxnSpPr>
        <p:spPr>
          <a:xfrm>
            <a:off x="4571617" y="4513403"/>
            <a:ext cx="4319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C8D52215-977F-7048-A2FA-6DB2CEF227E2}"/>
              </a:ext>
            </a:extLst>
          </p:cNvPr>
          <p:cNvSpPr/>
          <p:nvPr/>
        </p:nvSpPr>
        <p:spPr>
          <a:xfrm>
            <a:off x="5003517" y="3804492"/>
            <a:ext cx="3300405" cy="2062052"/>
          </a:xfrm>
          <a:prstGeom prst="rect">
            <a:avLst/>
          </a:prstGeom>
          <a:ln>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normAutofit/>
          </a:bodyPr>
          <a:lstStyle/>
          <a:p>
            <a:pPr algn="ctr"/>
            <a:endParaRPr lang="en-US">
              <a:ln>
                <a:solidFill>
                  <a:sysClr val="windowText" lastClr="000000"/>
                </a:solidFill>
              </a:ln>
              <a:solidFill>
                <a:schemeClr val="accent2"/>
              </a:solidFill>
              <a:cs typeface="Arial"/>
            </a:endParaRPr>
          </a:p>
        </p:txBody>
      </p:sp>
      <p:sp>
        <p:nvSpPr>
          <p:cNvPr id="18" name="TextBox 17">
            <a:extLst>
              <a:ext uri="{FF2B5EF4-FFF2-40B4-BE49-F238E27FC236}">
                <a16:creationId xmlns:a16="http://schemas.microsoft.com/office/drawing/2014/main" id="{FB74E2FC-AC19-6048-A459-4011D115AB78}"/>
              </a:ext>
            </a:extLst>
          </p:cNvPr>
          <p:cNvSpPr txBox="1"/>
          <p:nvPr/>
        </p:nvSpPr>
        <p:spPr>
          <a:xfrm>
            <a:off x="5025331" y="3792864"/>
            <a:ext cx="945687" cy="859968"/>
          </a:xfrm>
          <a:prstGeom prst="rect">
            <a:avLst/>
          </a:prstGeom>
          <a:noFill/>
        </p:spPr>
        <p:txBody>
          <a:bodyPr wrap="square" rtlCol="0">
            <a:normAutofit lnSpcReduction="10000"/>
          </a:bodyPr>
          <a:lstStyle/>
          <a:p>
            <a:pPr algn="ctr"/>
            <a:r>
              <a:rPr lang="en-US" sz="5400" b="1" dirty="0">
                <a:solidFill>
                  <a:schemeClr val="accent2"/>
                </a:solidFill>
                <a:cs typeface="Arial"/>
              </a:rPr>
              <a:t>23</a:t>
            </a:r>
          </a:p>
          <a:p>
            <a:pPr algn="ctr"/>
            <a:endParaRPr lang="en-US" sz="7000" b="1" baseline="30000" dirty="0">
              <a:solidFill>
                <a:schemeClr val="accent2"/>
              </a:solidFill>
              <a:cs typeface="Arial"/>
            </a:endParaRPr>
          </a:p>
        </p:txBody>
      </p:sp>
      <p:sp>
        <p:nvSpPr>
          <p:cNvPr id="20" name="TextBox 19">
            <a:extLst>
              <a:ext uri="{FF2B5EF4-FFF2-40B4-BE49-F238E27FC236}">
                <a16:creationId xmlns:a16="http://schemas.microsoft.com/office/drawing/2014/main" id="{390011AD-CF07-3442-9828-59518F8449E3}"/>
              </a:ext>
            </a:extLst>
          </p:cNvPr>
          <p:cNvSpPr txBox="1"/>
          <p:nvPr/>
        </p:nvSpPr>
        <p:spPr>
          <a:xfrm>
            <a:off x="5973892" y="3911164"/>
            <a:ext cx="2459411" cy="983719"/>
          </a:xfrm>
          <a:prstGeom prst="rect">
            <a:avLst/>
          </a:prstGeom>
          <a:noFill/>
        </p:spPr>
        <p:txBody>
          <a:bodyPr wrap="square" rtlCol="0">
            <a:normAutofit fontScale="92500" lnSpcReduction="20000"/>
          </a:bodyPr>
          <a:lstStyle/>
          <a:p>
            <a:r>
              <a:rPr lang="en-US" b="1" dirty="0">
                <a:solidFill>
                  <a:schemeClr val="accent2"/>
                </a:solidFill>
                <a:cs typeface="Arial"/>
              </a:rPr>
              <a:t>New Draft Recommendations</a:t>
            </a:r>
          </a:p>
          <a:p>
            <a:r>
              <a:rPr lang="en-US" b="1" dirty="0">
                <a:solidFill>
                  <a:srgbClr val="FF0000"/>
                </a:solidFill>
                <a:cs typeface="Arial"/>
              </a:rPr>
              <a:t>Adopted with Full Consensus</a:t>
            </a:r>
          </a:p>
          <a:p>
            <a:endParaRPr lang="en-US" b="1" dirty="0">
              <a:solidFill>
                <a:schemeClr val="accent2"/>
              </a:solidFill>
              <a:cs typeface="Arial"/>
            </a:endParaRPr>
          </a:p>
        </p:txBody>
      </p:sp>
      <p:sp>
        <p:nvSpPr>
          <p:cNvPr id="23" name="TextBox 22">
            <a:extLst>
              <a:ext uri="{FF2B5EF4-FFF2-40B4-BE49-F238E27FC236}">
                <a16:creationId xmlns:a16="http://schemas.microsoft.com/office/drawing/2014/main" id="{6CD1049B-D830-B643-9148-2AFC672FF4A1}"/>
              </a:ext>
            </a:extLst>
          </p:cNvPr>
          <p:cNvSpPr txBox="1"/>
          <p:nvPr/>
        </p:nvSpPr>
        <p:spPr>
          <a:xfrm>
            <a:off x="5148199" y="4856312"/>
            <a:ext cx="3161650" cy="984885"/>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US" sz="1600" dirty="0">
                <a:cs typeface="Source Sans Pro"/>
              </a:rPr>
              <a:t>9 with High Priority</a:t>
            </a:r>
          </a:p>
          <a:p>
            <a:pPr marL="285750" indent="-285750">
              <a:buFont typeface="Arial" panose="020B0604020202020204" pitchFamily="34" charset="0"/>
              <a:buChar char="•"/>
            </a:pPr>
            <a:r>
              <a:rPr lang="en-US" sz="1600" dirty="0">
                <a:cs typeface="Source Sans Pro"/>
              </a:rPr>
              <a:t>6 with Medium Priority</a:t>
            </a:r>
          </a:p>
          <a:p>
            <a:pPr marL="285750" indent="-285750">
              <a:buFont typeface="Arial" panose="020B0604020202020204" pitchFamily="34" charset="0"/>
              <a:buChar char="•"/>
            </a:pPr>
            <a:r>
              <a:rPr lang="en-US" sz="1600" dirty="0">
                <a:cs typeface="Source Sans Pro"/>
              </a:rPr>
              <a:t>7 with Low Priority</a:t>
            </a:r>
          </a:p>
          <a:p>
            <a:pPr marL="285750" indent="-285750">
              <a:buFont typeface="Arial" panose="020B0604020202020204" pitchFamily="34" charset="0"/>
              <a:buChar char="•"/>
            </a:pPr>
            <a:r>
              <a:rPr lang="en-US" sz="1600" dirty="0">
                <a:cs typeface="Source Sans Pro"/>
              </a:rPr>
              <a:t>1 with no Priority confirmed yet</a:t>
            </a:r>
          </a:p>
        </p:txBody>
      </p:sp>
    </p:spTree>
    <p:extLst>
      <p:ext uri="{BB962C8B-B14F-4D97-AF65-F5344CB8AC3E}">
        <p14:creationId xmlns:p14="http://schemas.microsoft.com/office/powerpoint/2010/main" val="1024875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Recommendations</a:t>
            </a:r>
          </a:p>
        </p:txBody>
      </p:sp>
      <p:sp>
        <p:nvSpPr>
          <p:cNvPr id="5" name="Text Placeholder 4"/>
          <p:cNvSpPr>
            <a:spLocks noGrp="1"/>
          </p:cNvSpPr>
          <p:nvPr>
            <p:ph type="body" sz="quarter" idx="11"/>
          </p:nvPr>
        </p:nvSpPr>
        <p:spPr/>
        <p:txBody>
          <a:bodyPr/>
          <a:lstStyle/>
          <a:p>
            <a:r>
              <a:rPr lang="en-US" dirty="0"/>
              <a:t>Agenda Item #6</a:t>
            </a:r>
          </a:p>
        </p:txBody>
      </p:sp>
    </p:spTree>
    <p:extLst>
      <p:ext uri="{BB962C8B-B14F-4D97-AF65-F5344CB8AC3E}">
        <p14:creationId xmlns:p14="http://schemas.microsoft.com/office/powerpoint/2010/main" val="3150728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64045" y="927548"/>
            <a:ext cx="8427376" cy="3354765"/>
          </a:xfrm>
          <a:prstGeom prst="rect">
            <a:avLst/>
          </a:prstGeom>
          <a:noFill/>
        </p:spPr>
        <p:txBody>
          <a:bodyPr wrap="square" lIns="0" tIns="0" rIns="0" bIns="0" rtlCol="0">
            <a:spAutoFit/>
          </a:bodyPr>
          <a:lstStyle/>
          <a:p>
            <a:r>
              <a:rPr lang="en-US" b="1" dirty="0">
                <a:solidFill>
                  <a:schemeClr val="accent2"/>
                </a:solidFill>
              </a:rPr>
              <a:t>WHOIS1 Recommendation #1: Strategic Priority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1"/>
            <a:endParaRPr lang="en-US" dirty="0"/>
          </a:p>
          <a:p>
            <a:endParaRPr lang="en-US" dirty="0"/>
          </a:p>
        </p:txBody>
      </p:sp>
      <p:graphicFrame>
        <p:nvGraphicFramePr>
          <p:cNvPr id="6" name="Table 5">
            <a:extLst>
              <a:ext uri="{FF2B5EF4-FFF2-40B4-BE49-F238E27FC236}">
                <a16:creationId xmlns:a16="http://schemas.microsoft.com/office/drawing/2014/main" id="{7F5252D7-481C-E34E-978B-04CB79BF1B48}"/>
              </a:ext>
            </a:extLst>
          </p:cNvPr>
          <p:cNvGraphicFramePr>
            <a:graphicFrameLocks noGrp="1"/>
          </p:cNvGraphicFramePr>
          <p:nvPr>
            <p:extLst>
              <p:ext uri="{D42A27DB-BD31-4B8C-83A1-F6EECF244321}">
                <p14:modId xmlns:p14="http://schemas.microsoft.com/office/powerpoint/2010/main" val="679896191"/>
              </p:ext>
            </p:extLst>
          </p:nvPr>
        </p:nvGraphicFramePr>
        <p:xfrm>
          <a:off x="374903" y="1367632"/>
          <a:ext cx="8416517" cy="3657600"/>
        </p:xfrm>
        <a:graphic>
          <a:graphicData uri="http://schemas.openxmlformats.org/drawingml/2006/table">
            <a:tbl>
              <a:tblPr firstRow="1" firstCol="1" bandRow="1"/>
              <a:tblGrid>
                <a:gridCol w="712965">
                  <a:extLst>
                    <a:ext uri="{9D8B030D-6E8A-4147-A177-3AD203B41FA5}">
                      <a16:colId xmlns:a16="http://schemas.microsoft.com/office/drawing/2014/main" val="2229128327"/>
                    </a:ext>
                  </a:extLst>
                </a:gridCol>
                <a:gridCol w="5312932">
                  <a:extLst>
                    <a:ext uri="{9D8B030D-6E8A-4147-A177-3AD203B41FA5}">
                      <a16:colId xmlns:a16="http://schemas.microsoft.com/office/drawing/2014/main" val="1715639542"/>
                    </a:ext>
                  </a:extLst>
                </a:gridCol>
                <a:gridCol w="1000125">
                  <a:extLst>
                    <a:ext uri="{9D8B030D-6E8A-4147-A177-3AD203B41FA5}">
                      <a16:colId xmlns:a16="http://schemas.microsoft.com/office/drawing/2014/main" val="666026381"/>
                    </a:ext>
                  </a:extLst>
                </a:gridCol>
                <a:gridCol w="1390495">
                  <a:extLst>
                    <a:ext uri="{9D8B030D-6E8A-4147-A177-3AD203B41FA5}">
                      <a16:colId xmlns:a16="http://schemas.microsoft.com/office/drawing/2014/main" val="333769732"/>
                    </a:ext>
                  </a:extLst>
                </a:gridCol>
              </a:tblGrid>
              <a:tr h="0">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2225626622"/>
                  </a:ext>
                </a:extLst>
              </a:tr>
              <a:tr h="182245">
                <a:tc>
                  <a:txBody>
                    <a:bodyPr/>
                    <a:lstStyle/>
                    <a:p>
                      <a:pPr marL="0" marR="0">
                        <a:spcBef>
                          <a:spcPts val="0"/>
                        </a:spcBef>
                        <a:spcAft>
                          <a:spcPts val="0"/>
                        </a:spcAft>
                      </a:pPr>
                      <a:r>
                        <a:rPr lang="en-US" sz="1600" b="1">
                          <a:effectLst/>
                          <a:latin typeface="Arial" panose="020B0604020202020204" pitchFamily="34" charset="0"/>
                          <a:ea typeface="MS PGothic" panose="020B0600070205080204" pitchFamily="34" charset="-128"/>
                          <a:cs typeface="Times New Roman" panose="02020603050405020304" pitchFamily="18" charset="0"/>
                        </a:rPr>
                        <a:t>R1.1</a:t>
                      </a:r>
                      <a:endParaRPr lang="en-US" sz="1600">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tc>
                  <a:txBody>
                    <a:bodyPr/>
                    <a:lstStyle/>
                    <a:p>
                      <a:pPr marL="0" marR="0">
                        <a:spcBef>
                          <a:spcPts val="0"/>
                        </a:spcBef>
                        <a:spcAft>
                          <a:spcPts val="0"/>
                        </a:spcAft>
                      </a:pPr>
                      <a:r>
                        <a:rPr lang="en-US" sz="1600" dirty="0">
                          <a:effectLst/>
                          <a:latin typeface="Arial" panose="020B0604020202020204" pitchFamily="34" charset="0"/>
                          <a:ea typeface="MS PGothic" panose="020B0600070205080204" pitchFamily="34" charset="-128"/>
                          <a:cs typeface="Times New Roman" panose="02020603050405020304" pitchFamily="18" charset="0"/>
                        </a:rPr>
                        <a:t>To ensure that RDS (WHOIS) is treated as a strategic priority, the ICANN Board should put into place a forward-looking mechanism to monitor possible impacts on the RDS (WHOIS) from legislative and policy developments around the world.</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tc>
                  <a:txBody>
                    <a:bodyPr/>
                    <a:lstStyle/>
                    <a:p>
                      <a:pPr marL="0" marR="0">
                        <a:spcBef>
                          <a:spcPts val="0"/>
                        </a:spcBef>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extLst>
                  <a:ext uri="{0D108BD9-81ED-4DB2-BD59-A6C34878D82A}">
                    <a16:rowId xmlns:a16="http://schemas.microsoft.com/office/drawing/2014/main" val="2898339951"/>
                  </a:ext>
                </a:extLst>
              </a:tr>
              <a:tr h="277653">
                <a:tc>
                  <a:txBody>
                    <a:bodyPr/>
                    <a:lstStyle/>
                    <a:p>
                      <a:pPr marL="0" marR="0">
                        <a:spcBef>
                          <a:spcPts val="0"/>
                        </a:spcBef>
                        <a:spcAft>
                          <a:spcPts val="0"/>
                        </a:spcAft>
                      </a:pPr>
                      <a:r>
                        <a:rPr lang="en-US" sz="1600" b="1" dirty="0">
                          <a:effectLst/>
                          <a:latin typeface="Arial" panose="020B0604020202020204" pitchFamily="34" charset="0"/>
                          <a:ea typeface="MS PGothic" panose="020B0600070205080204" pitchFamily="34" charset="-128"/>
                          <a:cs typeface="Times New Roman" panose="02020603050405020304" pitchFamily="18" charset="0"/>
                        </a:rPr>
                        <a:t>R1.2</a:t>
                      </a:r>
                      <a:endParaRPr lang="en-US" sz="1600" dirty="0">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To support this mechanism, the ICANN Board should instruct the ICANN Organization to assign responsibility for monitoring legislative and policy development around the world and to provide regular updates to the Board.</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extLst>
                  <a:ext uri="{0D108BD9-81ED-4DB2-BD59-A6C34878D82A}">
                    <a16:rowId xmlns:a16="http://schemas.microsoft.com/office/drawing/2014/main" val="513523817"/>
                  </a:ext>
                </a:extLst>
              </a:tr>
              <a:tr h="1007268">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R1.3</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update the Charter of its Board Working Group on RDS to ensure the necessary transparency of the group’s work, such as by providing for records of meetings and meeting minutes, to enable future review of its activities.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Medium</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extLst>
                  <a:ext uri="{0D108BD9-81ED-4DB2-BD59-A6C34878D82A}">
                    <a16:rowId xmlns:a16="http://schemas.microsoft.com/office/drawing/2014/main" val="3993128164"/>
                  </a:ext>
                </a:extLst>
              </a:tr>
            </a:tbl>
          </a:graphicData>
        </a:graphic>
      </p:graphicFrame>
    </p:spTree>
    <p:extLst>
      <p:ext uri="{BB962C8B-B14F-4D97-AF65-F5344CB8AC3E}">
        <p14:creationId xmlns:p14="http://schemas.microsoft.com/office/powerpoint/2010/main" val="1778674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 #3: Outreach</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154799975"/>
              </p:ext>
            </p:extLst>
          </p:nvPr>
        </p:nvGraphicFramePr>
        <p:xfrm>
          <a:off x="374903" y="1197134"/>
          <a:ext cx="8297610" cy="4720749"/>
        </p:xfrm>
        <a:graphic>
          <a:graphicData uri="http://schemas.openxmlformats.org/drawingml/2006/table">
            <a:tbl>
              <a:tblPr firstRow="1" firstCol="1" bandRow="1"/>
              <a:tblGrid>
                <a:gridCol w="525210">
                  <a:extLst>
                    <a:ext uri="{9D8B030D-6E8A-4147-A177-3AD203B41FA5}">
                      <a16:colId xmlns:a16="http://schemas.microsoft.com/office/drawing/2014/main" val="1180661267"/>
                    </a:ext>
                  </a:extLst>
                </a:gridCol>
                <a:gridCol w="5429250">
                  <a:extLst>
                    <a:ext uri="{9D8B030D-6E8A-4147-A177-3AD203B41FA5}">
                      <a16:colId xmlns:a16="http://schemas.microsoft.com/office/drawing/2014/main" val="2758895000"/>
                    </a:ext>
                  </a:extLst>
                </a:gridCol>
                <a:gridCol w="985837">
                  <a:extLst>
                    <a:ext uri="{9D8B030D-6E8A-4147-A177-3AD203B41FA5}">
                      <a16:colId xmlns:a16="http://schemas.microsoft.com/office/drawing/2014/main" val="3347528630"/>
                    </a:ext>
                  </a:extLst>
                </a:gridCol>
                <a:gridCol w="1357313">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2119882">
                <a:tc>
                  <a:txBody>
                    <a:bodyPr/>
                    <a:lstStyle/>
                    <a:p>
                      <a:pPr marL="0" marR="0">
                        <a:spcBef>
                          <a:spcPts val="0"/>
                        </a:spcBef>
                        <a:spcAft>
                          <a:spcPts val="0"/>
                        </a:spcAft>
                      </a:pPr>
                      <a:r>
                        <a:rPr lang="en-US" sz="1600" b="1" dirty="0">
                          <a:effectLst/>
                          <a:latin typeface="Arial" panose="020B0604020202020204" pitchFamily="34" charset="0"/>
                          <a:ea typeface="MS PGothic" panose="020B0600070205080204" pitchFamily="34" charset="-128"/>
                          <a:cs typeface="Times New Roman" panose="02020603050405020304" pitchFamily="18" charset="0"/>
                        </a:rPr>
                        <a:t>R3.1</a:t>
                      </a:r>
                      <a:endParaRPr lang="en-US" sz="1600" dirty="0">
                        <a:effectLst/>
                        <a:latin typeface="Arial" panose="020B0604020202020204" pitchFamily="34" charset="0"/>
                        <a:ea typeface="MS PGothic" panose="020B0600070205080204" pitchFamily="34" charset="-128"/>
                        <a:cs typeface="Times New Roman" panose="02020603050405020304" pitchFamily="18" charset="0"/>
                      </a:endParaRP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The ICANN Board should direct ICANN Organization to update all of the information related to RDS (WHOIS) and by implication other information related to the registration of second-level gTLD domains. The content should be revised with the intent of making the information readily accessible and understandable, and it should provide details of when and how to interact with ICANN or contracted parties. Although not the sole focus of this recommendation, interactions with ICANN Contractual Compliance, such as when filing WHOIS inaccuracy reports, should be a particular focus. The revision of this web documentation and instructional material should not be undertaken as a purely internal operation but should include users and potentially focus groups to ensure that the final result fully meets the requirements. The resultant outward facing documentation of registrant and RDS (WHOIS) issues should be kept up to date as changes are made to associated policy or processes.</a:t>
                      </a: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Medium</a:t>
                      </a: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No objections</a:t>
                      </a: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extLst>
                  <a:ext uri="{0D108BD9-81ED-4DB2-BD59-A6C34878D82A}">
                    <a16:rowId xmlns:a16="http://schemas.microsoft.com/office/drawing/2014/main" val="1259851432"/>
                  </a:ext>
                </a:extLst>
              </a:tr>
            </a:tbl>
          </a:graphicData>
        </a:graphic>
      </p:graphicFrame>
    </p:spTree>
    <p:extLst>
      <p:ext uri="{BB962C8B-B14F-4D97-AF65-F5344CB8AC3E}">
        <p14:creationId xmlns:p14="http://schemas.microsoft.com/office/powerpoint/2010/main" val="89152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RDS-WHOIS2 Review: Mandate &amp; Timeline</a:t>
            </a:r>
          </a:p>
        </p:txBody>
      </p:sp>
      <p:sp>
        <p:nvSpPr>
          <p:cNvPr id="5" name="Text Placeholder 4"/>
          <p:cNvSpPr>
            <a:spLocks noGrp="1"/>
          </p:cNvSpPr>
          <p:nvPr>
            <p:ph type="body" sz="quarter" idx="11"/>
          </p:nvPr>
        </p:nvSpPr>
        <p:spPr/>
        <p:txBody>
          <a:bodyPr/>
          <a:lstStyle/>
          <a:p>
            <a:r>
              <a:rPr lang="en-US" dirty="0"/>
              <a:t>Agenda Item #1</a:t>
            </a:r>
          </a:p>
        </p:txBody>
      </p:sp>
    </p:spTree>
    <p:extLst>
      <p:ext uri="{BB962C8B-B14F-4D97-AF65-F5344CB8AC3E}">
        <p14:creationId xmlns:p14="http://schemas.microsoft.com/office/powerpoint/2010/main" val="1233829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 #3: Outreach </a:t>
            </a:r>
            <a:r>
              <a:rPr lang="en-US" b="1" i="1" dirty="0">
                <a:solidFill>
                  <a:schemeClr val="accent2"/>
                </a:solidFill>
              </a:rPr>
              <a:t>(continued)</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nvGraphicFramePr>
        <p:xfrm>
          <a:off x="374903" y="1197134"/>
          <a:ext cx="8297610" cy="3989229"/>
        </p:xfrm>
        <a:graphic>
          <a:graphicData uri="http://schemas.openxmlformats.org/drawingml/2006/table">
            <a:tbl>
              <a:tblPr firstRow="1" firstCol="1" bandRow="1"/>
              <a:tblGrid>
                <a:gridCol w="525210">
                  <a:extLst>
                    <a:ext uri="{9D8B030D-6E8A-4147-A177-3AD203B41FA5}">
                      <a16:colId xmlns:a16="http://schemas.microsoft.com/office/drawing/2014/main" val="1180661267"/>
                    </a:ext>
                  </a:extLst>
                </a:gridCol>
                <a:gridCol w="5000625">
                  <a:extLst>
                    <a:ext uri="{9D8B030D-6E8A-4147-A177-3AD203B41FA5}">
                      <a16:colId xmlns:a16="http://schemas.microsoft.com/office/drawing/2014/main" val="2758895000"/>
                    </a:ext>
                  </a:extLst>
                </a:gridCol>
                <a:gridCol w="1285875">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600" b="1">
                          <a:effectLst/>
                          <a:latin typeface="Arial" panose="020B0604020202020204" pitchFamily="34" charset="0"/>
                          <a:ea typeface="MS PGothic" panose="020B0600070205080204" pitchFamily="34" charset="-128"/>
                          <a:cs typeface="Times New Roman" panose="02020603050405020304" pitchFamily="18" charset="0"/>
                        </a:rPr>
                        <a:t>R3.2</a:t>
                      </a:r>
                      <a:endParaRPr lang="en-US" sz="1600">
                        <a:effectLst/>
                        <a:latin typeface="Arial" panose="020B0604020202020204" pitchFamily="34" charset="0"/>
                        <a:ea typeface="MS PGothic" panose="020B0600070205080204" pitchFamily="34" charset="-128"/>
                        <a:cs typeface="Times New Roman" panose="02020603050405020304" pitchFamily="18" charset="0"/>
                      </a:endParaRP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With community input, the ICANN Board should instruct ICANN Organization to identify which groups outside of those that routinely engage with ICANN should be targeted effectively through RDS (WHOIS) outreach. An RDS (WHOIS) outreach plan should then be developed, executed, and documented. There should be an ongoing commitment to ensure that as RDS (WHOIS) policy and processes change, the wider community is made aware of such changes. WHOIS inaccuracy reporting was identified as an issue requiring additional education and outreach and may require a particular focus. The need for and details of the outreach may vary depending on the ultimate General Data Protection Regulation (GDPR) implementation and cannot be detailed at this point.</a:t>
                      </a: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High</a:t>
                      </a: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No objections</a:t>
                      </a: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extLst>
                  <a:ext uri="{0D108BD9-81ED-4DB2-BD59-A6C34878D82A}">
                    <a16:rowId xmlns:a16="http://schemas.microsoft.com/office/drawing/2014/main" val="1532373046"/>
                  </a:ext>
                </a:extLst>
              </a:tr>
            </a:tbl>
          </a:graphicData>
        </a:graphic>
      </p:graphicFrame>
    </p:spTree>
    <p:extLst>
      <p:ext uri="{BB962C8B-B14F-4D97-AF65-F5344CB8AC3E}">
        <p14:creationId xmlns:p14="http://schemas.microsoft.com/office/powerpoint/2010/main" val="2834333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 #4: Compliance</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2769158898"/>
              </p:ext>
            </p:extLst>
          </p:nvPr>
        </p:nvGraphicFramePr>
        <p:xfrm>
          <a:off x="374903" y="1197134"/>
          <a:ext cx="8297610" cy="4233069"/>
        </p:xfrm>
        <a:graphic>
          <a:graphicData uri="http://schemas.openxmlformats.org/drawingml/2006/table">
            <a:tbl>
              <a:tblPr firstRow="1" firstCol="1" bandRow="1"/>
              <a:tblGrid>
                <a:gridCol w="596647">
                  <a:extLst>
                    <a:ext uri="{9D8B030D-6E8A-4147-A177-3AD203B41FA5}">
                      <a16:colId xmlns:a16="http://schemas.microsoft.com/office/drawing/2014/main" val="1180661267"/>
                    </a:ext>
                  </a:extLst>
                </a:gridCol>
                <a:gridCol w="5143500">
                  <a:extLst>
                    <a:ext uri="{9D8B030D-6E8A-4147-A177-3AD203B41FA5}">
                      <a16:colId xmlns:a16="http://schemas.microsoft.com/office/drawing/2014/main" val="2758895000"/>
                    </a:ext>
                  </a:extLst>
                </a:gridCol>
                <a:gridCol w="10715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R4.1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ICANN Contractual Compliance to proactively monitor and enforce RDS (WHOIS) data accuracy requirements to look for and address systemic issues. A risk-based approach should be executed to assess and understand inaccuracy issues and then take the appropriate actions to mitigate them. </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tcPr>
                </a:tc>
                <a:extLst>
                  <a:ext uri="{0D108BD9-81ED-4DB2-BD59-A6C34878D82A}">
                    <a16:rowId xmlns:a16="http://schemas.microsoft.com/office/drawing/2014/main" val="1532373046"/>
                  </a:ext>
                </a:extLst>
              </a:tr>
              <a:tr h="167359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R4.2</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ICANN Contractual Compliance to look for patterns of failure to validate and verify RDS (WHOIS) data as required by the RAA. When such a pattern is detected, an audit should be initiated to check if the Registrar follows RDS (WHOIS) contractual obligations and consensus policies. Sanctions should be applied if significant deficiencies in RDS (WHOIS) data validation or verification are identified.</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extLst>
                  <a:ext uri="{0D108BD9-81ED-4DB2-BD59-A6C34878D82A}">
                    <a16:rowId xmlns:a16="http://schemas.microsoft.com/office/drawing/2014/main" val="285679415"/>
                  </a:ext>
                </a:extLst>
              </a:tr>
            </a:tbl>
          </a:graphicData>
        </a:graphic>
      </p:graphicFrame>
    </p:spTree>
    <p:extLst>
      <p:ext uri="{BB962C8B-B14F-4D97-AF65-F5344CB8AC3E}">
        <p14:creationId xmlns:p14="http://schemas.microsoft.com/office/powerpoint/2010/main" val="2700103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Recommendations #5-9: Data Accuracy</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3434061416"/>
              </p:ext>
            </p:extLst>
          </p:nvPr>
        </p:nvGraphicFramePr>
        <p:xfrm>
          <a:off x="374903" y="1197134"/>
          <a:ext cx="8297610" cy="2282349"/>
        </p:xfrm>
        <a:graphic>
          <a:graphicData uri="http://schemas.openxmlformats.org/drawingml/2006/table">
            <a:tbl>
              <a:tblPr firstRow="1" firstCol="1" bandRow="1"/>
              <a:tblGrid>
                <a:gridCol w="596647">
                  <a:extLst>
                    <a:ext uri="{9D8B030D-6E8A-4147-A177-3AD203B41FA5}">
                      <a16:colId xmlns:a16="http://schemas.microsoft.com/office/drawing/2014/main" val="1180661267"/>
                    </a:ext>
                  </a:extLst>
                </a:gridCol>
                <a:gridCol w="5143500">
                  <a:extLst>
                    <a:ext uri="{9D8B030D-6E8A-4147-A177-3AD203B41FA5}">
                      <a16:colId xmlns:a16="http://schemas.microsoft.com/office/drawing/2014/main" val="2758895000"/>
                    </a:ext>
                  </a:extLst>
                </a:gridCol>
                <a:gridCol w="10715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R5.1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the ICANN Organization to look for potentially-anomalous ARS results (e.g., 40% of ARS-generated tickets closed with no action because the RDS (WHOIS) record changed between the time the ARS report was generated and the time the registration was reviewed by ICANN Contractual Compliance) to determine the underlying cause and take appropriate action to reduce anomalies.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TBD</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 to place holder, pending further investigation</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532373046"/>
                  </a:ext>
                </a:extLst>
              </a:tr>
            </a:tbl>
          </a:graphicData>
        </a:graphic>
      </p:graphicFrame>
    </p:spTree>
    <p:extLst>
      <p:ext uri="{BB962C8B-B14F-4D97-AF65-F5344CB8AC3E}">
        <p14:creationId xmlns:p14="http://schemas.microsoft.com/office/powerpoint/2010/main" val="2643069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 #10: Privacy/Proxy Services</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2984647719"/>
              </p:ext>
            </p:extLst>
          </p:nvPr>
        </p:nvGraphicFramePr>
        <p:xfrm>
          <a:off x="374903" y="1197134"/>
          <a:ext cx="8297610" cy="3713913"/>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4914900">
                  <a:extLst>
                    <a:ext uri="{9D8B030D-6E8A-4147-A177-3AD203B41FA5}">
                      <a16:colId xmlns:a16="http://schemas.microsoft.com/office/drawing/2014/main" val="2758895000"/>
                    </a:ext>
                  </a:extLst>
                </a:gridCol>
                <a:gridCol w="10715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288742">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2091302">
                <a:tc>
                  <a:txBody>
                    <a:bodyPr/>
                    <a:lstStyle/>
                    <a:p>
                      <a:pPr marL="0" marR="0">
                        <a:spcBef>
                          <a:spcPts val="0"/>
                        </a:spcBef>
                        <a:spcAft>
                          <a:spcPts val="0"/>
                        </a:spcAft>
                      </a:pPr>
                      <a:r>
                        <a:rPr lang="en-US" sz="1600" b="1">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R10.1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Board should monitor the implementation of the PPSAI. In the event that the PPSAI policy does not become operational by 31 December 2019, the ICANN Board should propose an amendment to the RAA that Privacy/Proxy providers affiliated with registrars shall verify and validate underlying customer information provided to them in the same way as registrars are required to verify and validate other registration data.</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532373046"/>
                  </a:ext>
                </a:extLst>
              </a:tr>
              <a:tr h="123061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R10.2</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Reviewing the effectiveness of the implementation of WHOIS1 Recommendation #10 should be deferred. The ICANN Board should recommend that review be carried out by the next RDS (WHOIS) review team after PPSAI Policy is implemented.</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3441070889"/>
                  </a:ext>
                </a:extLst>
              </a:tr>
            </a:tbl>
          </a:graphicData>
        </a:graphic>
      </p:graphicFrame>
    </p:spTree>
    <p:extLst>
      <p:ext uri="{BB962C8B-B14F-4D97-AF65-F5344CB8AC3E}">
        <p14:creationId xmlns:p14="http://schemas.microsoft.com/office/powerpoint/2010/main" val="2031107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 #11: Common Interface</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2400809861"/>
              </p:ext>
            </p:extLst>
          </p:nvPr>
        </p:nvGraphicFramePr>
        <p:xfrm>
          <a:off x="374903" y="1197134"/>
          <a:ext cx="8297610" cy="5025549"/>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4914900">
                  <a:extLst>
                    <a:ext uri="{9D8B030D-6E8A-4147-A177-3AD203B41FA5}">
                      <a16:colId xmlns:a16="http://schemas.microsoft.com/office/drawing/2014/main" val="2758895000"/>
                    </a:ext>
                  </a:extLst>
                </a:gridCol>
                <a:gridCol w="10715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4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R11.1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the ICANN Organization to define metrics or SLAs to be tracked and evaluated to determine consistency of results of queries and use of any common interface (existing or future) used to provide one-stop access to registration data across all gTLDs and registrars/resellers. Specific metrics that should be tracked for any such common interface include:</a:t>
                      </a:r>
                    </a:p>
                    <a:p>
                      <a:pPr marL="342900" marR="0" lvl="0" indent="-342900">
                        <a:spcBef>
                          <a:spcPts val="0"/>
                        </a:spcBef>
                        <a:spcAft>
                          <a:spcPts val="0"/>
                        </a:spcAft>
                        <a:buClr>
                          <a:srgbClr val="0D436C"/>
                        </a:buClr>
                        <a:buFont typeface="Wingdings" pitchFamily="2" charset="2"/>
                        <a:buChar char=""/>
                        <a:tabLst>
                          <a:tab pos="228600" algn="l"/>
                          <a:tab pos="457200" algn="l"/>
                        </a:tabLst>
                      </a:pPr>
                      <a:r>
                        <a:rPr lang="en-US"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How often are RDS (WHOIS) fields returned blank?</a:t>
                      </a:r>
                    </a:p>
                    <a:p>
                      <a:pPr marL="342900" marR="0" lvl="0" indent="-342900">
                        <a:spcBef>
                          <a:spcPts val="0"/>
                        </a:spcBef>
                        <a:spcAft>
                          <a:spcPts val="0"/>
                        </a:spcAft>
                        <a:buClr>
                          <a:srgbClr val="0D436C"/>
                        </a:buClr>
                        <a:buFont typeface="Wingdings" pitchFamily="2" charset="2"/>
                        <a:buChar char=""/>
                        <a:tabLst>
                          <a:tab pos="228600" algn="l"/>
                          <a:tab pos="457200" algn="l"/>
                        </a:tabLst>
                      </a:pPr>
                      <a:r>
                        <a:rPr lang="en-US"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How often is data displayed inconsistently (for the same domain name), overall and per gTLD?</a:t>
                      </a:r>
                    </a:p>
                    <a:p>
                      <a:pPr marL="342900" marR="0" lvl="0" indent="-342900">
                        <a:spcBef>
                          <a:spcPts val="0"/>
                        </a:spcBef>
                        <a:spcAft>
                          <a:spcPts val="0"/>
                        </a:spcAft>
                        <a:buClr>
                          <a:srgbClr val="0D436C"/>
                        </a:buClr>
                        <a:buFont typeface="Wingdings" pitchFamily="2" charset="2"/>
                        <a:buChar char=""/>
                        <a:tabLst>
                          <a:tab pos="228600" algn="l"/>
                          <a:tab pos="457200" algn="l"/>
                        </a:tabLst>
                      </a:pPr>
                      <a:r>
                        <a:rPr lang="en-US"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How often does the tool not return any results, overall and per gTLD? </a:t>
                      </a:r>
                    </a:p>
                    <a:p>
                      <a:pPr marL="342900" marR="0" lvl="0" indent="-342900">
                        <a:spcBef>
                          <a:spcPts val="0"/>
                        </a:spcBef>
                        <a:spcAft>
                          <a:spcPts val="0"/>
                        </a:spcAft>
                        <a:buClr>
                          <a:srgbClr val="0D436C"/>
                        </a:buClr>
                        <a:buFont typeface="Wingdings" pitchFamily="2" charset="2"/>
                        <a:buChar char=""/>
                        <a:tabLst>
                          <a:tab pos="228600" algn="l"/>
                          <a:tab pos="457200" algn="l"/>
                        </a:tabLst>
                      </a:pPr>
                      <a:r>
                        <a:rPr lang="en-US"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What are the causes for the above results?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532373046"/>
                  </a:ext>
                </a:extLst>
              </a:tr>
              <a:tr h="1673591">
                <a:tc>
                  <a:txBody>
                    <a:bodyPr/>
                    <a:lstStyle/>
                    <a:p>
                      <a:pPr marL="0" marR="0">
                        <a:spcBef>
                          <a:spcPts val="0"/>
                        </a:spcBef>
                        <a:spcAft>
                          <a:spcPts val="0"/>
                        </a:spcAft>
                      </a:pPr>
                      <a:r>
                        <a:rPr lang="en-US" sz="14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R11.2</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the ICANN Organization to continue to maintain the common interface to keep up to date with new policy developments or contractual changes for contracted parties to ensure that the common interface will display all publicly-available RDS (WHOIS) output for each gTLD domain name registration available from contracted parties, i.e., when they differ, both the registry and registrar RDS (WHOIS) output could be shown in parallel.</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4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p>
                      <a:pPr marL="0" marR="0">
                        <a:spcBef>
                          <a:spcPts val="0"/>
                        </a:spcBef>
                        <a:spcAft>
                          <a:spcPts val="0"/>
                        </a:spcAft>
                      </a:pPr>
                      <a:r>
                        <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3441070889"/>
                  </a:ext>
                </a:extLst>
              </a:tr>
            </a:tbl>
          </a:graphicData>
        </a:graphic>
      </p:graphicFrame>
    </p:spTree>
    <p:extLst>
      <p:ext uri="{BB962C8B-B14F-4D97-AF65-F5344CB8AC3E}">
        <p14:creationId xmlns:p14="http://schemas.microsoft.com/office/powerpoint/2010/main" val="1068660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Recommendations #12-14: Internationalized Domain Names</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2215845092"/>
              </p:ext>
            </p:extLst>
          </p:nvPr>
        </p:nvGraphicFramePr>
        <p:xfrm>
          <a:off x="374903" y="1197134"/>
          <a:ext cx="8297610" cy="1854291"/>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4914900">
                  <a:extLst>
                    <a:ext uri="{9D8B030D-6E8A-4147-A177-3AD203B41FA5}">
                      <a16:colId xmlns:a16="http://schemas.microsoft.com/office/drawing/2014/main" val="2758895000"/>
                    </a:ext>
                  </a:extLst>
                </a:gridCol>
                <a:gridCol w="10715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06668">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547623">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R12.1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Reviewing the effectiveness of the implementation of Recs #12-14 should be deferred. The ICANN Board should recommend that review be carried out by the next RDS review team after RDAP is implemented, and the translation and transliteration of the registration data launches.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532373046"/>
                  </a:ext>
                </a:extLst>
              </a:tr>
            </a:tbl>
          </a:graphicData>
        </a:graphic>
      </p:graphicFrame>
    </p:spTree>
    <p:extLst>
      <p:ext uri="{BB962C8B-B14F-4D97-AF65-F5344CB8AC3E}">
        <p14:creationId xmlns:p14="http://schemas.microsoft.com/office/powerpoint/2010/main" val="1656299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Recommendations #15-16: Plan &amp; Annual Reports</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429235292"/>
              </p:ext>
            </p:extLst>
          </p:nvPr>
        </p:nvGraphicFramePr>
        <p:xfrm>
          <a:off x="374903" y="1197134"/>
          <a:ext cx="8297610" cy="2038509"/>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4914900">
                  <a:extLst>
                    <a:ext uri="{9D8B030D-6E8A-4147-A177-3AD203B41FA5}">
                      <a16:colId xmlns:a16="http://schemas.microsoft.com/office/drawing/2014/main" val="2758895000"/>
                    </a:ext>
                  </a:extLst>
                </a:gridCol>
                <a:gridCol w="10715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R15.1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The ICANN Board should ensure that implementation of RDS-WHOIS2 Review Team recommendations is based on best practice project management methodology, ensuring that plans and implementation reports clearly address progress, and applicable metrics and tracking tools are used for effectiveness and impact evaluation. </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Medium</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532373046"/>
                  </a:ext>
                </a:extLst>
              </a:tr>
            </a:tbl>
          </a:graphicData>
        </a:graphic>
      </p:graphicFrame>
    </p:spTree>
    <p:extLst>
      <p:ext uri="{BB962C8B-B14F-4D97-AF65-F5344CB8AC3E}">
        <p14:creationId xmlns:p14="http://schemas.microsoft.com/office/powerpoint/2010/main" val="2117268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Law Enforcement Needs</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1327375090"/>
              </p:ext>
            </p:extLst>
          </p:nvPr>
        </p:nvGraphicFramePr>
        <p:xfrm>
          <a:off x="374903" y="1197135"/>
          <a:ext cx="8297610" cy="3210478"/>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4914900">
                  <a:extLst>
                    <a:ext uri="{9D8B030D-6E8A-4147-A177-3AD203B41FA5}">
                      <a16:colId xmlns:a16="http://schemas.microsoft.com/office/drawing/2014/main" val="2758895000"/>
                    </a:ext>
                  </a:extLst>
                </a:gridCol>
                <a:gridCol w="10715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236783">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894262">
                <a:tc>
                  <a:txBody>
                    <a:bodyPr/>
                    <a:lstStyle/>
                    <a:p>
                      <a:pPr marL="0" marR="0">
                        <a:spcBef>
                          <a:spcPts val="0"/>
                        </a:spcBef>
                        <a:spcAft>
                          <a:spcPts val="0"/>
                        </a:spcAft>
                      </a:pPr>
                      <a:r>
                        <a:rPr lang="en-US" sz="1600" b="1">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LE.1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The ICANN Board should resolve that regular data gathering through surveys and studies are to be conducted by ICANN to inform a future assessment of the effectiveness of RDS (WHOIS) in meeting the needs of law enforcement, as well as future policy development (including the current Temporary Specification for gTLD Registration Data Expedited Policy Development Process and related efforts).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532373046"/>
                  </a:ext>
                </a:extLst>
              </a:tr>
              <a:tr h="1015918">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LE.2</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The ICANN Board should consider extending and conducting such surveys and/or studies (as described in LE.1) to other RDS (WHOIS) users working with law enforcement on a regular basis.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2709438154"/>
                  </a:ext>
                </a:extLst>
              </a:tr>
            </a:tbl>
          </a:graphicData>
        </a:graphic>
      </p:graphicFrame>
    </p:spTree>
    <p:extLst>
      <p:ext uri="{BB962C8B-B14F-4D97-AF65-F5344CB8AC3E}">
        <p14:creationId xmlns:p14="http://schemas.microsoft.com/office/powerpoint/2010/main" val="3888983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Safeguarding Registrant Data</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2507443994"/>
              </p:ext>
            </p:extLst>
          </p:nvPr>
        </p:nvGraphicFramePr>
        <p:xfrm>
          <a:off x="374903" y="1197134"/>
          <a:ext cx="8297610" cy="4720749"/>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4914900">
                  <a:extLst>
                    <a:ext uri="{9D8B030D-6E8A-4147-A177-3AD203B41FA5}">
                      <a16:colId xmlns:a16="http://schemas.microsoft.com/office/drawing/2014/main" val="2758895000"/>
                    </a:ext>
                  </a:extLst>
                </a:gridCol>
                <a:gridCol w="10715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600" b="1">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SG.1</a:t>
                      </a:r>
                      <a:endParaRPr lang="en-US" sz="1600">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The ICANN Board should require that the ICANN Organization, in consultation with data security and privacy expert(s), ensure that all contracts with contracted parties (to include Privacy/Proxy services when such contracts exist) include uniform and strong requirements for the protection of registrant data and for ICANN to be notified in the event of any data breach. The data security expert(s) should also consider and advise on what level or magnitude of breach warrants such notification.</a:t>
                      </a:r>
                    </a:p>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In carrying out this review, the data security and privacy expert(s) should consider to what extent GDPR regulations, which many but not all ICANN contracted parties are subject to, could or should be used as a basis for ICANN requirements. The ICANN Board must either negotiate appropriate contractual changes or initiate a GNSO PDP to consider effecting such changes.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Medium</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532373046"/>
                  </a:ext>
                </a:extLst>
              </a:tr>
            </a:tbl>
          </a:graphicData>
        </a:graphic>
      </p:graphicFrame>
    </p:spTree>
    <p:extLst>
      <p:ext uri="{BB962C8B-B14F-4D97-AF65-F5344CB8AC3E}">
        <p14:creationId xmlns:p14="http://schemas.microsoft.com/office/powerpoint/2010/main" val="1147118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ICANN Contractual Compliance Actions, Structure and Processes</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1423712718"/>
              </p:ext>
            </p:extLst>
          </p:nvPr>
        </p:nvGraphicFramePr>
        <p:xfrm>
          <a:off x="374903" y="1197134"/>
          <a:ext cx="8297610" cy="4964589"/>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5029200">
                  <a:extLst>
                    <a:ext uri="{9D8B030D-6E8A-4147-A177-3AD203B41FA5}">
                      <a16:colId xmlns:a16="http://schemas.microsoft.com/office/drawing/2014/main" val="2758895000"/>
                    </a:ext>
                  </a:extLst>
                </a:gridCol>
                <a:gridCol w="9572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CM.1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negotiate contractual terms or initiate a GNSO PDP to require that gTLD domain names suspended due to RDS (WHOIS) contact data which the registrar knows to be incorrect, and that remains incorrect until the registration is due for deletion, should be treated as follows.</a:t>
                      </a:r>
                    </a:p>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(1) The RDS (WHOIS) record should include a notation that the domain name is suspended due to incorrect data; and </a:t>
                      </a:r>
                    </a:p>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(2) Domain names with this notation should not be unsuspended without correcting the data.</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532373046"/>
                  </a:ext>
                </a:extLst>
              </a:tr>
              <a:tr h="1673591">
                <a:tc>
                  <a:txBody>
                    <a:bodyPr/>
                    <a:lstStyle/>
                    <a:p>
                      <a:pPr marL="0" marR="0">
                        <a:spcBef>
                          <a:spcPts val="0"/>
                        </a:spcBef>
                        <a:spcAft>
                          <a:spcPts val="0"/>
                        </a:spcAft>
                      </a:pPr>
                      <a:r>
                        <a:rPr lang="en-US" sz="1600" b="1">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CM.2</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ICANN Organization to assess grandfathered domain names to determine if information is missing from the RDS (WHOIS) Registrant field. If 10-15% of domain names are found to lack data in the Registrant field, then the ICANN Board should initiate action intended to ensure that all gTLD domain names adhere to the same registration data collection requirements within 12 months.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Medium</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3025380771"/>
                  </a:ext>
                </a:extLst>
              </a:tr>
            </a:tbl>
          </a:graphicData>
        </a:graphic>
      </p:graphicFrame>
    </p:spTree>
    <p:extLst>
      <p:ext uri="{BB962C8B-B14F-4D97-AF65-F5344CB8AC3E}">
        <p14:creationId xmlns:p14="http://schemas.microsoft.com/office/powerpoint/2010/main" val="2083659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r>
              <a:rPr lang="en-US" dirty="0"/>
              <a:t>WHOIS | RDS </a:t>
            </a:r>
            <a:endParaRPr lang="en-US" dirty="0">
              <a:latin typeface="Arial"/>
              <a:cs typeface="Arial"/>
            </a:endParaRPr>
          </a:p>
        </p:txBody>
      </p:sp>
      <p:sp>
        <p:nvSpPr>
          <p:cNvPr id="3" name="Rectangle 2"/>
          <p:cNvSpPr/>
          <p:nvPr/>
        </p:nvSpPr>
        <p:spPr>
          <a:xfrm flipH="1">
            <a:off x="2569213" y="3430276"/>
            <a:ext cx="2327377" cy="200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AU" sz="6000" dirty="0">
              <a:solidFill>
                <a:prstClr val="white"/>
              </a:solidFill>
              <a:cs typeface="Arial"/>
            </a:endParaRPr>
          </a:p>
        </p:txBody>
      </p:sp>
      <p:sp>
        <p:nvSpPr>
          <p:cNvPr id="4" name="Rectangle 3"/>
          <p:cNvSpPr/>
          <p:nvPr/>
        </p:nvSpPr>
        <p:spPr>
          <a:xfrm>
            <a:off x="6816623" y="1372326"/>
            <a:ext cx="2327377" cy="2002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6000" dirty="0">
              <a:solidFill>
                <a:prstClr val="white"/>
              </a:solidFill>
              <a:cs typeface="Arial"/>
            </a:endParaRPr>
          </a:p>
        </p:txBody>
      </p:sp>
      <p:sp>
        <p:nvSpPr>
          <p:cNvPr id="6" name="Rectangle 5"/>
          <p:cNvSpPr/>
          <p:nvPr/>
        </p:nvSpPr>
        <p:spPr>
          <a:xfrm>
            <a:off x="-18170" y="1372325"/>
            <a:ext cx="2522432" cy="4060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id-ID" sz="1350">
              <a:solidFill>
                <a:prstClr val="white"/>
              </a:solidFill>
              <a:cs typeface="Arial"/>
            </a:endParaRPr>
          </a:p>
        </p:txBody>
      </p:sp>
      <p:sp>
        <p:nvSpPr>
          <p:cNvPr id="8" name="Text Placeholder 32"/>
          <p:cNvSpPr txBox="1">
            <a:spLocks/>
          </p:cNvSpPr>
          <p:nvPr/>
        </p:nvSpPr>
        <p:spPr>
          <a:xfrm>
            <a:off x="205426" y="2183218"/>
            <a:ext cx="2036183" cy="255795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400" dirty="0">
                <a:solidFill>
                  <a:schemeClr val="bg1"/>
                </a:solidFill>
                <a:latin typeface="+mn-lt"/>
                <a:cs typeface="Arial"/>
              </a:rPr>
              <a:t>Within each Top Level Domain (TLD) individuals and organizations may register domain names.</a:t>
            </a:r>
          </a:p>
          <a:p>
            <a:pPr marL="0" indent="0">
              <a:lnSpc>
                <a:spcPct val="100000"/>
              </a:lnSpc>
              <a:spcBef>
                <a:spcPts val="0"/>
              </a:spcBef>
              <a:buNone/>
            </a:pPr>
            <a:endParaRPr lang="en-US" sz="1400" dirty="0">
              <a:solidFill>
                <a:schemeClr val="bg1"/>
              </a:solidFill>
              <a:latin typeface="+mn-lt"/>
              <a:cs typeface="Arial"/>
            </a:endParaRPr>
          </a:p>
          <a:p>
            <a:pPr marL="0" indent="0">
              <a:lnSpc>
                <a:spcPct val="110000"/>
              </a:lnSpc>
              <a:spcBef>
                <a:spcPts val="0"/>
              </a:spcBef>
              <a:buNone/>
            </a:pPr>
            <a:r>
              <a:rPr lang="id-ID" sz="1400" dirty="0">
                <a:solidFill>
                  <a:schemeClr val="bg1"/>
                </a:solidFill>
                <a:latin typeface="+mn-lt"/>
                <a:cs typeface="Arial"/>
              </a:rPr>
              <a:t>For </a:t>
            </a:r>
            <a:r>
              <a:rPr lang="id-ID" sz="1400" dirty="0" err="1">
                <a:solidFill>
                  <a:schemeClr val="bg1"/>
                </a:solidFill>
                <a:latin typeface="+mn-lt"/>
                <a:cs typeface="Arial"/>
              </a:rPr>
              <a:t>each</a:t>
            </a:r>
            <a:r>
              <a:rPr lang="id-ID" sz="1400" dirty="0">
                <a:solidFill>
                  <a:schemeClr val="bg1"/>
                </a:solidFill>
                <a:latin typeface="+mn-lt"/>
                <a:cs typeface="Arial"/>
              </a:rPr>
              <a:t> registration </a:t>
            </a:r>
            <a:r>
              <a:rPr lang="id-ID" sz="1400" dirty="0" err="1">
                <a:solidFill>
                  <a:schemeClr val="bg1"/>
                </a:solidFill>
                <a:latin typeface="+mn-lt"/>
                <a:cs typeface="Arial"/>
              </a:rPr>
              <a:t>a</a:t>
            </a:r>
            <a:r>
              <a:rPr lang="id-ID" sz="1400" dirty="0">
                <a:solidFill>
                  <a:schemeClr val="bg1"/>
                </a:solidFill>
                <a:latin typeface="+mn-lt"/>
                <a:cs typeface="Arial"/>
              </a:rPr>
              <a:t> </a:t>
            </a:r>
            <a:r>
              <a:rPr lang="id-ID" sz="1400" dirty="0" err="1">
                <a:solidFill>
                  <a:schemeClr val="bg1"/>
                </a:solidFill>
                <a:latin typeface="+mn-lt"/>
                <a:cs typeface="Arial"/>
              </a:rPr>
              <a:t>record</a:t>
            </a:r>
            <a:r>
              <a:rPr lang="id-ID" sz="1400" dirty="0">
                <a:solidFill>
                  <a:schemeClr val="bg1"/>
                </a:solidFill>
                <a:latin typeface="+mn-lt"/>
                <a:cs typeface="Arial"/>
              </a:rPr>
              <a:t> </a:t>
            </a:r>
            <a:r>
              <a:rPr lang="id-ID" sz="1400" dirty="0" err="1">
                <a:solidFill>
                  <a:schemeClr val="bg1"/>
                </a:solidFill>
                <a:latin typeface="+mn-lt"/>
                <a:cs typeface="Arial"/>
              </a:rPr>
              <a:t>is</a:t>
            </a:r>
            <a:r>
              <a:rPr lang="id-ID" sz="1400" dirty="0">
                <a:solidFill>
                  <a:schemeClr val="bg1"/>
                </a:solidFill>
                <a:latin typeface="+mn-lt"/>
                <a:cs typeface="Arial"/>
              </a:rPr>
              <a:t> </a:t>
            </a:r>
            <a:r>
              <a:rPr lang="id-ID" sz="1400" dirty="0" err="1">
                <a:solidFill>
                  <a:schemeClr val="bg1"/>
                </a:solidFill>
                <a:latin typeface="+mn-lt"/>
                <a:cs typeface="Arial"/>
              </a:rPr>
              <a:t>maintained</a:t>
            </a:r>
            <a:r>
              <a:rPr lang="id-ID" sz="1400" dirty="0">
                <a:solidFill>
                  <a:schemeClr val="bg1"/>
                </a:solidFill>
                <a:latin typeface="+mn-lt"/>
                <a:cs typeface="Arial"/>
              </a:rPr>
              <a:t> </a:t>
            </a:r>
            <a:r>
              <a:rPr lang="id-ID" sz="1400" dirty="0" err="1">
                <a:solidFill>
                  <a:schemeClr val="bg1"/>
                </a:solidFill>
                <a:latin typeface="+mn-lt"/>
                <a:cs typeface="Arial"/>
              </a:rPr>
              <a:t>of</a:t>
            </a:r>
            <a:r>
              <a:rPr lang="id-ID" sz="1400" dirty="0">
                <a:solidFill>
                  <a:schemeClr val="bg1"/>
                </a:solidFill>
                <a:latin typeface="+mn-lt"/>
                <a:cs typeface="Arial"/>
              </a:rPr>
              <a:t> </a:t>
            </a:r>
            <a:r>
              <a:rPr lang="id-ID" sz="1400" dirty="0" err="1">
                <a:solidFill>
                  <a:schemeClr val="bg1"/>
                </a:solidFill>
                <a:latin typeface="+mn-lt"/>
                <a:cs typeface="Arial"/>
              </a:rPr>
              <a:t>information</a:t>
            </a:r>
            <a:r>
              <a:rPr lang="id-ID" sz="1400" dirty="0">
                <a:solidFill>
                  <a:schemeClr val="bg1"/>
                </a:solidFill>
                <a:latin typeface="+mn-lt"/>
                <a:cs typeface="Arial"/>
              </a:rPr>
              <a:t> </a:t>
            </a:r>
            <a:r>
              <a:rPr lang="id-ID" sz="1400" dirty="0" err="1">
                <a:solidFill>
                  <a:schemeClr val="bg1"/>
                </a:solidFill>
                <a:latin typeface="+mn-lt"/>
                <a:cs typeface="Arial"/>
              </a:rPr>
              <a:t>about</a:t>
            </a:r>
            <a:r>
              <a:rPr lang="id-ID" sz="1400" dirty="0">
                <a:solidFill>
                  <a:schemeClr val="bg1"/>
                </a:solidFill>
                <a:latin typeface="+mn-lt"/>
                <a:cs typeface="Arial"/>
              </a:rPr>
              <a:t> </a:t>
            </a:r>
            <a:r>
              <a:rPr lang="id-ID" sz="1400" dirty="0" err="1">
                <a:solidFill>
                  <a:schemeClr val="bg1"/>
                </a:solidFill>
                <a:latin typeface="+mn-lt"/>
                <a:cs typeface="Arial"/>
              </a:rPr>
              <a:t>that</a:t>
            </a:r>
            <a:r>
              <a:rPr lang="id-ID" sz="1400" dirty="0">
                <a:solidFill>
                  <a:schemeClr val="bg1"/>
                </a:solidFill>
                <a:latin typeface="+mn-lt"/>
                <a:cs typeface="Arial"/>
              </a:rPr>
              <a:t> registration </a:t>
            </a:r>
            <a:r>
              <a:rPr lang="id-ID" sz="1400" dirty="0" err="1">
                <a:solidFill>
                  <a:schemeClr val="bg1"/>
                </a:solidFill>
                <a:latin typeface="+mn-lt"/>
                <a:cs typeface="Arial"/>
              </a:rPr>
              <a:t>including</a:t>
            </a:r>
            <a:r>
              <a:rPr lang="id-ID" sz="1400" dirty="0">
                <a:solidFill>
                  <a:schemeClr val="bg1"/>
                </a:solidFill>
                <a:latin typeface="+mn-lt"/>
                <a:cs typeface="Arial"/>
              </a:rPr>
              <a:t> </a:t>
            </a:r>
            <a:r>
              <a:rPr lang="id-ID" sz="1400" dirty="0" err="1">
                <a:solidFill>
                  <a:schemeClr val="bg1"/>
                </a:solidFill>
                <a:latin typeface="+mn-lt"/>
                <a:cs typeface="Arial"/>
              </a:rPr>
              <a:t>who</a:t>
            </a:r>
            <a:r>
              <a:rPr lang="id-ID" sz="1400" dirty="0">
                <a:solidFill>
                  <a:schemeClr val="bg1"/>
                </a:solidFill>
                <a:latin typeface="+mn-lt"/>
                <a:cs typeface="Arial"/>
              </a:rPr>
              <a:t> </a:t>
            </a:r>
            <a:r>
              <a:rPr lang="id-ID" sz="1400" dirty="0" err="1">
                <a:solidFill>
                  <a:schemeClr val="bg1"/>
                </a:solidFill>
                <a:latin typeface="+mn-lt"/>
                <a:cs typeface="Arial"/>
              </a:rPr>
              <a:t>the</a:t>
            </a:r>
            <a:r>
              <a:rPr lang="id-ID" sz="1400" dirty="0">
                <a:solidFill>
                  <a:schemeClr val="bg1"/>
                </a:solidFill>
                <a:latin typeface="+mn-lt"/>
                <a:cs typeface="Arial"/>
              </a:rPr>
              <a:t> </a:t>
            </a:r>
            <a:r>
              <a:rPr lang="id-ID" sz="1400" dirty="0" err="1">
                <a:solidFill>
                  <a:schemeClr val="bg1"/>
                </a:solidFill>
                <a:latin typeface="+mn-lt"/>
                <a:cs typeface="Arial"/>
              </a:rPr>
              <a:t>registrant</a:t>
            </a:r>
            <a:r>
              <a:rPr lang="id-ID" sz="1400" dirty="0">
                <a:solidFill>
                  <a:schemeClr val="bg1"/>
                </a:solidFill>
                <a:latin typeface="+mn-lt"/>
                <a:cs typeface="Arial"/>
              </a:rPr>
              <a:t> </a:t>
            </a:r>
            <a:r>
              <a:rPr lang="id-ID" sz="1400" dirty="0" err="1">
                <a:solidFill>
                  <a:schemeClr val="bg1"/>
                </a:solidFill>
                <a:latin typeface="+mn-lt"/>
                <a:cs typeface="Arial"/>
              </a:rPr>
              <a:t>is</a:t>
            </a:r>
            <a:r>
              <a:rPr lang="id-ID" sz="1400" dirty="0">
                <a:solidFill>
                  <a:schemeClr val="bg1"/>
                </a:solidFill>
                <a:latin typeface="+mn-lt"/>
                <a:cs typeface="Arial"/>
              </a:rPr>
              <a:t> </a:t>
            </a:r>
            <a:r>
              <a:rPr lang="id-ID" sz="1400" dirty="0" err="1">
                <a:solidFill>
                  <a:schemeClr val="bg1"/>
                </a:solidFill>
                <a:latin typeface="+mn-lt"/>
                <a:cs typeface="Arial"/>
              </a:rPr>
              <a:t>and</a:t>
            </a:r>
            <a:r>
              <a:rPr lang="id-ID" sz="1400" dirty="0">
                <a:solidFill>
                  <a:schemeClr val="bg1"/>
                </a:solidFill>
                <a:latin typeface="+mn-lt"/>
                <a:cs typeface="Arial"/>
              </a:rPr>
              <a:t> </a:t>
            </a:r>
            <a:r>
              <a:rPr lang="id-ID" sz="1400" dirty="0" err="1">
                <a:solidFill>
                  <a:schemeClr val="bg1"/>
                </a:solidFill>
                <a:latin typeface="+mn-lt"/>
                <a:cs typeface="Arial"/>
              </a:rPr>
              <a:t>information</a:t>
            </a:r>
            <a:r>
              <a:rPr lang="id-ID" sz="1400" dirty="0">
                <a:solidFill>
                  <a:schemeClr val="bg1"/>
                </a:solidFill>
                <a:latin typeface="+mn-lt"/>
                <a:cs typeface="Arial"/>
              </a:rPr>
              <a:t> </a:t>
            </a:r>
            <a:r>
              <a:rPr lang="id-ID" sz="1400" dirty="0" err="1">
                <a:solidFill>
                  <a:schemeClr val="bg1"/>
                </a:solidFill>
                <a:latin typeface="+mn-lt"/>
                <a:cs typeface="Arial"/>
              </a:rPr>
              <a:t>to</a:t>
            </a:r>
            <a:r>
              <a:rPr lang="id-ID" sz="1400" dirty="0">
                <a:solidFill>
                  <a:schemeClr val="bg1"/>
                </a:solidFill>
                <a:latin typeface="+mn-lt"/>
                <a:cs typeface="Arial"/>
              </a:rPr>
              <a:t> </a:t>
            </a:r>
            <a:r>
              <a:rPr lang="id-ID" sz="1400" dirty="0" err="1">
                <a:solidFill>
                  <a:schemeClr val="bg1"/>
                </a:solidFill>
                <a:latin typeface="+mn-lt"/>
                <a:cs typeface="Arial"/>
              </a:rPr>
              <a:t>facilitate</a:t>
            </a:r>
            <a:r>
              <a:rPr lang="id-ID" sz="1400" dirty="0">
                <a:solidFill>
                  <a:schemeClr val="bg1"/>
                </a:solidFill>
                <a:latin typeface="+mn-lt"/>
                <a:cs typeface="Arial"/>
              </a:rPr>
              <a:t> </a:t>
            </a:r>
            <a:r>
              <a:rPr lang="id-ID" sz="1400" dirty="0" err="1">
                <a:solidFill>
                  <a:schemeClr val="bg1"/>
                </a:solidFill>
                <a:latin typeface="+mn-lt"/>
                <a:cs typeface="Arial"/>
              </a:rPr>
              <a:t>contact</a:t>
            </a:r>
            <a:r>
              <a:rPr lang="id-ID" sz="1400" dirty="0">
                <a:solidFill>
                  <a:schemeClr val="bg1"/>
                </a:solidFill>
                <a:latin typeface="+mn-lt"/>
                <a:cs typeface="Arial"/>
              </a:rPr>
              <a:t> </a:t>
            </a:r>
            <a:r>
              <a:rPr lang="id-ID" sz="1400" dirty="0" err="1">
                <a:solidFill>
                  <a:schemeClr val="bg1"/>
                </a:solidFill>
                <a:latin typeface="+mn-lt"/>
                <a:cs typeface="Arial"/>
              </a:rPr>
              <a:t>with</a:t>
            </a:r>
            <a:r>
              <a:rPr lang="id-ID" sz="1400" dirty="0">
                <a:solidFill>
                  <a:schemeClr val="bg1"/>
                </a:solidFill>
                <a:latin typeface="+mn-lt"/>
                <a:cs typeface="Arial"/>
              </a:rPr>
              <a:t> </a:t>
            </a:r>
            <a:r>
              <a:rPr lang="id-ID" sz="1400" dirty="0" err="1">
                <a:solidFill>
                  <a:schemeClr val="bg1"/>
                </a:solidFill>
                <a:latin typeface="+mn-lt"/>
                <a:cs typeface="Arial"/>
              </a:rPr>
              <a:t>the</a:t>
            </a:r>
            <a:r>
              <a:rPr lang="id-ID" sz="1400" dirty="0">
                <a:solidFill>
                  <a:schemeClr val="bg1"/>
                </a:solidFill>
                <a:latin typeface="+mn-lt"/>
                <a:cs typeface="Arial"/>
              </a:rPr>
              <a:t> </a:t>
            </a:r>
            <a:r>
              <a:rPr lang="id-ID" sz="1400" dirty="0" err="1">
                <a:solidFill>
                  <a:schemeClr val="bg1"/>
                </a:solidFill>
                <a:latin typeface="+mn-lt"/>
                <a:cs typeface="Arial"/>
              </a:rPr>
              <a:t>registrant</a:t>
            </a:r>
            <a:r>
              <a:rPr lang="id-ID" sz="1400" dirty="0">
                <a:solidFill>
                  <a:schemeClr val="bg1"/>
                </a:solidFill>
                <a:latin typeface="+mn-lt"/>
                <a:cs typeface="Arial"/>
              </a:rPr>
              <a:t>.</a:t>
            </a:r>
          </a:p>
          <a:p>
            <a:pPr marL="0" indent="0">
              <a:lnSpc>
                <a:spcPct val="100000"/>
              </a:lnSpc>
              <a:spcBef>
                <a:spcPts val="0"/>
              </a:spcBef>
              <a:buNone/>
            </a:pPr>
            <a:endParaRPr lang="id-ID" sz="1400" dirty="0">
              <a:solidFill>
                <a:schemeClr val="bg1"/>
              </a:solidFill>
              <a:latin typeface="+mn-lt"/>
              <a:cs typeface="Arial"/>
            </a:endParaRPr>
          </a:p>
        </p:txBody>
      </p:sp>
      <p:sp>
        <p:nvSpPr>
          <p:cNvPr id="9" name="Text Placeholder 33"/>
          <p:cNvSpPr txBox="1">
            <a:spLocks/>
          </p:cNvSpPr>
          <p:nvPr/>
        </p:nvSpPr>
        <p:spPr>
          <a:xfrm>
            <a:off x="205426" y="1678378"/>
            <a:ext cx="2298836" cy="442051"/>
          </a:xfrm>
          <a:prstGeom prst="rect">
            <a:avLst/>
          </a:prstGeom>
        </p:spPr>
        <p:txBody>
          <a:bodyPr lIns="0" tIns="0" rIns="0" bIns="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r>
              <a:rPr lang="en-AU" sz="1600" b="1" dirty="0">
                <a:solidFill>
                  <a:schemeClr val="bg1"/>
                </a:solidFill>
                <a:latin typeface="+mn-lt"/>
                <a:ea typeface="Segoe UI" panose="020B0502040204020203" pitchFamily="34" charset="0"/>
                <a:cs typeface="Arial"/>
              </a:rPr>
              <a:t>Domain Name Registration</a:t>
            </a:r>
          </a:p>
        </p:txBody>
      </p:sp>
      <p:sp>
        <p:nvSpPr>
          <p:cNvPr id="11" name="Rectangle 10"/>
          <p:cNvSpPr/>
          <p:nvPr/>
        </p:nvSpPr>
        <p:spPr>
          <a:xfrm>
            <a:off x="2569212" y="1372326"/>
            <a:ext cx="4200631" cy="2002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id-ID" sz="1350">
              <a:solidFill>
                <a:prstClr val="white"/>
              </a:solidFill>
              <a:cs typeface="Arial"/>
            </a:endParaRPr>
          </a:p>
        </p:txBody>
      </p:sp>
      <p:sp>
        <p:nvSpPr>
          <p:cNvPr id="12" name="Text Placeholder 32"/>
          <p:cNvSpPr txBox="1">
            <a:spLocks/>
          </p:cNvSpPr>
          <p:nvPr/>
        </p:nvSpPr>
        <p:spPr>
          <a:xfrm>
            <a:off x="2860406" y="2091614"/>
            <a:ext cx="3558432" cy="116503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400" dirty="0">
                <a:solidFill>
                  <a:prstClr val="white"/>
                </a:solidFill>
                <a:latin typeface="+mn-lt"/>
                <a:cs typeface="Arial"/>
              </a:rPr>
              <a:t>This registration record is traditionally referred to as a “WHOIS” record and more recently is referred to as a Registration Directory Service (RDS) record.</a:t>
            </a:r>
          </a:p>
          <a:p>
            <a:pPr marL="0" indent="0">
              <a:lnSpc>
                <a:spcPct val="100000"/>
              </a:lnSpc>
              <a:spcBef>
                <a:spcPts val="0"/>
              </a:spcBef>
              <a:buNone/>
            </a:pPr>
            <a:endParaRPr lang="en-US" sz="1400" dirty="0">
              <a:solidFill>
                <a:prstClr val="white"/>
              </a:solidFill>
              <a:latin typeface="+mn-lt"/>
              <a:cs typeface="Arial"/>
            </a:endParaRPr>
          </a:p>
        </p:txBody>
      </p:sp>
      <p:sp>
        <p:nvSpPr>
          <p:cNvPr id="13" name="Text Placeholder 33"/>
          <p:cNvSpPr txBox="1">
            <a:spLocks/>
          </p:cNvSpPr>
          <p:nvPr/>
        </p:nvSpPr>
        <p:spPr>
          <a:xfrm>
            <a:off x="2860406" y="1678378"/>
            <a:ext cx="3435517" cy="442051"/>
          </a:xfrm>
          <a:prstGeom prst="rect">
            <a:avLst/>
          </a:prstGeom>
        </p:spPr>
        <p:txBody>
          <a:bodyPr lIns="0" tIns="0" rIns="0" bIns="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r>
              <a:rPr lang="en-AU" sz="1500" b="1" dirty="0">
                <a:solidFill>
                  <a:schemeClr val="bg1"/>
                </a:solidFill>
                <a:latin typeface="+mn-lt"/>
                <a:ea typeface="Segoe UI" panose="020B0502040204020203" pitchFamily="34" charset="0"/>
                <a:cs typeface="Arial"/>
              </a:rPr>
              <a:t>RDS </a:t>
            </a:r>
            <a:r>
              <a:rPr lang="en-AU" sz="1600" b="1" dirty="0">
                <a:solidFill>
                  <a:schemeClr val="bg1"/>
                </a:solidFill>
                <a:latin typeface="+mn-lt"/>
                <a:ea typeface="Segoe UI" panose="020B0502040204020203" pitchFamily="34" charset="0"/>
                <a:cs typeface="Arial"/>
              </a:rPr>
              <a:t>Record</a:t>
            </a:r>
            <a:endParaRPr lang="en-AU" sz="1500" b="1" dirty="0">
              <a:solidFill>
                <a:schemeClr val="bg1"/>
              </a:solidFill>
              <a:latin typeface="+mn-lt"/>
              <a:ea typeface="Segoe UI" panose="020B0502040204020203" pitchFamily="34" charset="0"/>
              <a:cs typeface="Arial"/>
            </a:endParaRPr>
          </a:p>
        </p:txBody>
      </p:sp>
      <p:sp>
        <p:nvSpPr>
          <p:cNvPr id="15" name="Rectangle 14"/>
          <p:cNvSpPr/>
          <p:nvPr/>
        </p:nvSpPr>
        <p:spPr>
          <a:xfrm flipH="1">
            <a:off x="4961541" y="3430276"/>
            <a:ext cx="4200631" cy="2002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id-ID" sz="1350">
              <a:solidFill>
                <a:prstClr val="white"/>
              </a:solidFill>
              <a:cs typeface="Arial"/>
            </a:endParaRPr>
          </a:p>
        </p:txBody>
      </p:sp>
      <p:sp>
        <p:nvSpPr>
          <p:cNvPr id="16" name="Text Placeholder 32"/>
          <p:cNvSpPr txBox="1">
            <a:spLocks/>
          </p:cNvSpPr>
          <p:nvPr/>
        </p:nvSpPr>
        <p:spPr>
          <a:xfrm>
            <a:off x="5289842" y="4087090"/>
            <a:ext cx="3682707" cy="1227860"/>
          </a:xfrm>
          <a:prstGeom prst="rect">
            <a:avLst/>
          </a:prstGeom>
          <a:noFill/>
        </p:spPr>
        <p:txBody>
          <a:bodyPr lIns="0" tIns="0" rIns="0" bIns="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400" dirty="0">
                <a:solidFill>
                  <a:prstClr val="white"/>
                </a:solidFill>
                <a:latin typeface="+mn-lt"/>
                <a:cs typeface="Arial"/>
              </a:rPr>
              <a:t>Under its own Bylaws, ICANN is required to periodically review the RDS (WHOIS) system. </a:t>
            </a:r>
          </a:p>
          <a:p>
            <a:pPr marL="0" indent="0">
              <a:lnSpc>
                <a:spcPct val="100000"/>
              </a:lnSpc>
              <a:spcBef>
                <a:spcPts val="0"/>
              </a:spcBef>
              <a:buNone/>
            </a:pPr>
            <a:r>
              <a:rPr lang="en-US" sz="1400" dirty="0">
                <a:solidFill>
                  <a:prstClr val="white"/>
                </a:solidFill>
                <a:latin typeface="+mn-lt"/>
                <a:cs typeface="Arial"/>
              </a:rPr>
              <a:t>The first such review was carried out in 2010-2012, and the present review is the second effort. </a:t>
            </a:r>
          </a:p>
        </p:txBody>
      </p:sp>
      <p:sp>
        <p:nvSpPr>
          <p:cNvPr id="17" name="Text Placeholder 33"/>
          <p:cNvSpPr txBox="1">
            <a:spLocks/>
          </p:cNvSpPr>
          <p:nvPr/>
        </p:nvSpPr>
        <p:spPr>
          <a:xfrm>
            <a:off x="5289843" y="3724655"/>
            <a:ext cx="3004749" cy="442051"/>
          </a:xfrm>
          <a:prstGeom prst="rect">
            <a:avLst/>
          </a:prstGeom>
          <a:noFill/>
        </p:spPr>
        <p:txBody>
          <a:bodyPr lIns="0" tIns="0" rIns="0" bIns="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r>
              <a:rPr lang="en-AU" sz="1500" b="1" dirty="0">
                <a:solidFill>
                  <a:schemeClr val="bg1"/>
                </a:solidFill>
                <a:latin typeface="+mn-lt"/>
                <a:ea typeface="Segoe UI" panose="020B0502040204020203" pitchFamily="34" charset="0"/>
                <a:cs typeface="Arial"/>
              </a:rPr>
              <a:t>RDS Review</a:t>
            </a:r>
          </a:p>
        </p:txBody>
      </p:sp>
      <p:pic>
        <p:nvPicPr>
          <p:cNvPr id="20" name="Graphic 19" descr="EmployeeBadge">
            <a:extLst>
              <a:ext uri="{FF2B5EF4-FFF2-40B4-BE49-F238E27FC236}">
                <a16:creationId xmlns:a16="http://schemas.microsoft.com/office/drawing/2014/main" id="{2D4FA8B3-CAED-894A-BA67-E93A090C00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08797" y="1678378"/>
            <a:ext cx="1340229" cy="1340229"/>
          </a:xfrm>
          <a:prstGeom prst="rect">
            <a:avLst/>
          </a:prstGeom>
        </p:spPr>
      </p:pic>
      <p:pic>
        <p:nvPicPr>
          <p:cNvPr id="23" name="Graphic 22" descr="Checklist_LTR">
            <a:extLst>
              <a:ext uri="{FF2B5EF4-FFF2-40B4-BE49-F238E27FC236}">
                <a16:creationId xmlns:a16="http://schemas.microsoft.com/office/drawing/2014/main" id="{75732AAC-9E32-0B48-BF43-EB37D64E33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24667" y="3723333"/>
            <a:ext cx="1416468" cy="1416468"/>
          </a:xfrm>
          <a:prstGeom prst="rect">
            <a:avLst/>
          </a:prstGeom>
        </p:spPr>
      </p:pic>
    </p:spTree>
    <p:extLst>
      <p:ext uri="{BB962C8B-B14F-4D97-AF65-F5344CB8AC3E}">
        <p14:creationId xmlns:p14="http://schemas.microsoft.com/office/powerpoint/2010/main" val="4007159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ICANN Contractual Compliance Actions, Structure and Processes </a:t>
            </a:r>
            <a:r>
              <a:rPr lang="en-US" b="1" i="1" dirty="0">
                <a:solidFill>
                  <a:schemeClr val="accent2"/>
                </a:solidFill>
              </a:rPr>
              <a:t>(continued)</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2732790783"/>
              </p:ext>
            </p:extLst>
          </p:nvPr>
        </p:nvGraphicFramePr>
        <p:xfrm>
          <a:off x="374903" y="1197134"/>
          <a:ext cx="8297610" cy="3837203"/>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5029200">
                  <a:extLst>
                    <a:ext uri="{9D8B030D-6E8A-4147-A177-3AD203B41FA5}">
                      <a16:colId xmlns:a16="http://schemas.microsoft.com/office/drawing/2014/main" val="2758895000"/>
                    </a:ext>
                  </a:extLst>
                </a:gridCol>
                <a:gridCol w="9572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600" b="1">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CM.3</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ICANN Organization to review the RDS (WHOIS) records of gTLD domain names sampled by ARS for each region to determine whether lack of knowledge of RDS (WHOIS) inaccuracy reporting tools or other critical factors are responsible for low RDS (WHOIS) inaccuracy report submission rates in some regions.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2332678907"/>
                  </a:ext>
                </a:extLst>
              </a:tr>
              <a:tr h="80210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CM.4</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ICANN Organization to publicize and encourage use of the Bulk WHOIS inaccuracy reporting tool (or any successor tool).</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464763309"/>
                  </a:ext>
                </a:extLst>
              </a:tr>
              <a:tr h="996593">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CM.5</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recommend the GNSO adopt a risk-based approach to incorporating requirements for measurement, auditing, tracking, reporting and enforcement in all new RDS policies.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3896349795"/>
                  </a:ext>
                </a:extLst>
              </a:tr>
            </a:tbl>
          </a:graphicData>
        </a:graphic>
      </p:graphicFrame>
    </p:spTree>
    <p:extLst>
      <p:ext uri="{BB962C8B-B14F-4D97-AF65-F5344CB8AC3E}">
        <p14:creationId xmlns:p14="http://schemas.microsoft.com/office/powerpoint/2010/main" val="2202178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ICANN Bylaws</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419235058"/>
              </p:ext>
            </p:extLst>
          </p:nvPr>
        </p:nvGraphicFramePr>
        <p:xfrm>
          <a:off x="374903" y="1197134"/>
          <a:ext cx="8297610" cy="2282349"/>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5029200">
                  <a:extLst>
                    <a:ext uri="{9D8B030D-6E8A-4147-A177-3AD203B41FA5}">
                      <a16:colId xmlns:a16="http://schemas.microsoft.com/office/drawing/2014/main" val="2758895000"/>
                    </a:ext>
                  </a:extLst>
                </a:gridCol>
                <a:gridCol w="9572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600" b="1">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BY.1</a:t>
                      </a:r>
                      <a:endParaRPr lang="en-US" sz="1600">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The ICANN Board should take action to eliminate the reference to “safeguarding registrant data” in ICANN Bylaws section 4.6(e)(ii) and replace section 4.6(e)(iii) of the ICANN Bylaws with a more generic requirement for RDS (WHOIS) review teams to assess how well RDS (WHOIS) policy and practice addresses applicable data protection and cross border data transfer regulations, laws and best practices.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Medium</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2332678907"/>
                  </a:ext>
                </a:extLst>
              </a:tr>
            </a:tbl>
          </a:graphicData>
        </a:graphic>
      </p:graphicFrame>
    </p:spTree>
    <p:extLst>
      <p:ext uri="{BB962C8B-B14F-4D97-AF65-F5344CB8AC3E}">
        <p14:creationId xmlns:p14="http://schemas.microsoft.com/office/powerpoint/2010/main" val="2665342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5"/>
          </p:nvPr>
        </p:nvSpPr>
        <p:spPr/>
        <p:txBody>
          <a:bodyPr>
            <a:normAutofit/>
          </a:bodyPr>
          <a:lstStyle/>
          <a:p>
            <a:endParaRPr lang="en-US" dirty="0"/>
          </a:p>
          <a:p>
            <a:pPr marL="0" indent="0">
              <a:buNone/>
            </a:pPr>
            <a:endParaRPr lang="en-US" dirty="0"/>
          </a:p>
        </p:txBody>
      </p:sp>
      <p:sp>
        <p:nvSpPr>
          <p:cNvPr id="6" name="Title 5"/>
          <p:cNvSpPr>
            <a:spLocks noGrp="1"/>
          </p:cNvSpPr>
          <p:nvPr>
            <p:ph type="title"/>
          </p:nvPr>
        </p:nvSpPr>
        <p:spPr/>
        <p:txBody>
          <a:bodyPr>
            <a:normAutofit/>
          </a:bodyPr>
          <a:lstStyle/>
          <a:p>
            <a:r>
              <a:rPr lang="en-US" dirty="0"/>
              <a:t>Q&amp;A</a:t>
            </a:r>
          </a:p>
        </p:txBody>
      </p:sp>
    </p:spTree>
    <p:extLst>
      <p:ext uri="{BB962C8B-B14F-4D97-AF65-F5344CB8AC3E}">
        <p14:creationId xmlns:p14="http://schemas.microsoft.com/office/powerpoint/2010/main" val="2244881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BDA43E-4733-F24C-ADF5-10D93EF7FCD2}"/>
              </a:ext>
            </a:extLst>
          </p:cNvPr>
          <p:cNvSpPr>
            <a:spLocks noGrp="1"/>
          </p:cNvSpPr>
          <p:nvPr>
            <p:ph type="title"/>
          </p:nvPr>
        </p:nvSpPr>
        <p:spPr/>
        <p:txBody>
          <a:bodyPr/>
          <a:lstStyle/>
          <a:p>
            <a:r>
              <a:rPr lang="en-US" dirty="0"/>
              <a:t>Thank you!</a:t>
            </a:r>
          </a:p>
        </p:txBody>
      </p:sp>
      <p:sp>
        <p:nvSpPr>
          <p:cNvPr id="2" name="Text Placeholder 1">
            <a:extLst>
              <a:ext uri="{FF2B5EF4-FFF2-40B4-BE49-F238E27FC236}">
                <a16:creationId xmlns:a16="http://schemas.microsoft.com/office/drawing/2014/main" id="{BC201A94-698A-2542-84BA-B2EFF584D16B}"/>
              </a:ext>
            </a:extLst>
          </p:cNvPr>
          <p:cNvSpPr>
            <a:spLocks noGrp="1"/>
          </p:cNvSpPr>
          <p:nvPr>
            <p:ph type="body" sz="quarter" idx="12"/>
          </p:nvPr>
        </p:nvSpPr>
        <p:spPr>
          <a:xfrm>
            <a:off x="1846427" y="1240104"/>
            <a:ext cx="7049932" cy="804108"/>
          </a:xfrm>
        </p:spPr>
        <p:txBody>
          <a:bodyPr>
            <a:noAutofit/>
          </a:bodyPr>
          <a:lstStyle/>
          <a:p>
            <a:r>
              <a:rPr lang="en-US" sz="2000" b="0" dirty="0"/>
              <a:t>Submit a public comment on our Draft Report:</a:t>
            </a:r>
          </a:p>
          <a:p>
            <a:r>
              <a:rPr lang="en-US" sz="2000" b="0" dirty="0">
                <a:hlinkClick r:id="rId2"/>
              </a:rPr>
              <a:t>https://www.icann.org/public-comments/rds-whois2-review-2018-09-04-en</a:t>
            </a:r>
            <a:r>
              <a:rPr lang="en-US" sz="2000" b="0" dirty="0"/>
              <a:t> </a:t>
            </a:r>
          </a:p>
        </p:txBody>
      </p:sp>
      <p:sp>
        <p:nvSpPr>
          <p:cNvPr id="5" name="Text Placeholder 4">
            <a:extLst>
              <a:ext uri="{FF2B5EF4-FFF2-40B4-BE49-F238E27FC236}">
                <a16:creationId xmlns:a16="http://schemas.microsoft.com/office/drawing/2014/main" id="{0AE086DD-2866-5948-BE73-66F447373200}"/>
              </a:ext>
            </a:extLst>
          </p:cNvPr>
          <p:cNvSpPr>
            <a:spLocks noGrp="1"/>
          </p:cNvSpPr>
          <p:nvPr>
            <p:ph type="body" sz="quarter" idx="14"/>
          </p:nvPr>
        </p:nvSpPr>
        <p:spPr>
          <a:xfrm>
            <a:off x="1846427" y="2575982"/>
            <a:ext cx="7440458" cy="592541"/>
          </a:xfrm>
        </p:spPr>
        <p:txBody>
          <a:bodyPr>
            <a:noAutofit/>
          </a:bodyPr>
          <a:lstStyle/>
          <a:p>
            <a:r>
              <a:rPr lang="en-US" sz="2000" b="0" dirty="0"/>
              <a:t>Meet with us at ICANN63 </a:t>
            </a:r>
          </a:p>
        </p:txBody>
      </p:sp>
      <p:sp>
        <p:nvSpPr>
          <p:cNvPr id="29" name="Text Placeholder 28">
            <a:extLst>
              <a:ext uri="{FF2B5EF4-FFF2-40B4-BE49-F238E27FC236}">
                <a16:creationId xmlns:a16="http://schemas.microsoft.com/office/drawing/2014/main" id="{EC236C78-9928-344C-9FFB-3EFBAB76AB94}"/>
              </a:ext>
            </a:extLst>
          </p:cNvPr>
          <p:cNvSpPr>
            <a:spLocks noGrp="1"/>
          </p:cNvSpPr>
          <p:nvPr>
            <p:ph type="body" sz="quarter" idx="16"/>
          </p:nvPr>
        </p:nvSpPr>
        <p:spPr>
          <a:xfrm>
            <a:off x="1846427" y="4699655"/>
            <a:ext cx="7049932" cy="914400"/>
          </a:xfrm>
        </p:spPr>
        <p:txBody>
          <a:bodyPr>
            <a:normAutofit/>
          </a:bodyPr>
          <a:lstStyle/>
          <a:p>
            <a:r>
              <a:rPr lang="en-US" sz="2000" dirty="0"/>
              <a:t>Follow our wiki at </a:t>
            </a:r>
            <a:r>
              <a:rPr lang="en-US" sz="2000" dirty="0">
                <a:hlinkClick r:id="rId3"/>
              </a:rPr>
              <a:t>https://community.icann.org/display/WHO/RDS-WHOIS2+Review</a:t>
            </a:r>
            <a:r>
              <a:rPr lang="en-US" sz="2000" dirty="0"/>
              <a:t> </a:t>
            </a:r>
          </a:p>
          <a:p>
            <a:endParaRPr lang="en-US" sz="2000" dirty="0"/>
          </a:p>
          <a:p>
            <a:endParaRPr lang="en-US" sz="2000" dirty="0"/>
          </a:p>
        </p:txBody>
      </p:sp>
      <p:pic>
        <p:nvPicPr>
          <p:cNvPr id="13" name="Picture 12" descr="0070-envelop.eps">
            <a:extLst>
              <a:ext uri="{FF2B5EF4-FFF2-40B4-BE49-F238E27FC236}">
                <a16:creationId xmlns:a16="http://schemas.microsoft.com/office/drawing/2014/main" id="{D0F879AB-5B64-CC48-8C56-00034ABD5D5A}"/>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03427" y="1207781"/>
            <a:ext cx="875270" cy="828800"/>
          </a:xfrm>
          <a:prstGeom prst="rect">
            <a:avLst/>
          </a:prstGeom>
        </p:spPr>
        <p:style>
          <a:lnRef idx="2">
            <a:schemeClr val="accent2"/>
          </a:lnRef>
          <a:fillRef idx="1">
            <a:schemeClr val="lt1"/>
          </a:fillRef>
          <a:effectRef idx="0">
            <a:schemeClr val="accent2"/>
          </a:effectRef>
          <a:fontRef idx="minor">
            <a:schemeClr val="dk1"/>
          </a:fontRef>
        </p:style>
      </p:pic>
      <p:pic>
        <p:nvPicPr>
          <p:cNvPr id="14" name="Picture 13" descr="0067-phone.eps">
            <a:extLst>
              <a:ext uri="{FF2B5EF4-FFF2-40B4-BE49-F238E27FC236}">
                <a16:creationId xmlns:a16="http://schemas.microsoft.com/office/drawing/2014/main" id="{695938D6-25D5-4A43-82EC-127C1C18845E}"/>
              </a:ext>
            </a:extLst>
          </p:cNvPr>
          <p:cNvPicPr>
            <a:picLocks noChangeAspect="1"/>
          </p:cNvPicPr>
          <p:nvPr/>
        </p:nvPicPr>
        <p:blipFill>
          <a:blip r:embed="rId5">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83862" y="3464910"/>
            <a:ext cx="849382" cy="752617"/>
          </a:xfrm>
          <a:prstGeom prst="rect">
            <a:avLst/>
          </a:prstGeom>
        </p:spPr>
        <p:style>
          <a:lnRef idx="2">
            <a:schemeClr val="accent2"/>
          </a:lnRef>
          <a:fillRef idx="1">
            <a:schemeClr val="lt1"/>
          </a:fillRef>
          <a:effectRef idx="0">
            <a:schemeClr val="accent2"/>
          </a:effectRef>
          <a:fontRef idx="minor">
            <a:schemeClr val="dk1"/>
          </a:fontRef>
        </p:style>
      </p:pic>
      <p:pic>
        <p:nvPicPr>
          <p:cNvPr id="18" name="Picture 17">
            <a:extLst>
              <a:ext uri="{FF2B5EF4-FFF2-40B4-BE49-F238E27FC236}">
                <a16:creationId xmlns:a16="http://schemas.microsoft.com/office/drawing/2014/main" id="{3D83C127-DE0C-1A4F-A43F-F088A21A78F9}"/>
              </a:ext>
            </a:extLst>
          </p:cNvPr>
          <p:cNvPicPr>
            <a:picLocks noChangeAspect="1"/>
          </p:cNvPicPr>
          <p:nvPr/>
        </p:nvPicPr>
        <p:blipFill>
          <a:blip r:embed="rId6"/>
          <a:stretch>
            <a:fillRect/>
          </a:stretch>
        </p:blipFill>
        <p:spPr>
          <a:xfrm>
            <a:off x="729315" y="4798724"/>
            <a:ext cx="849382" cy="707535"/>
          </a:xfrm>
          <a:prstGeom prst="rect">
            <a:avLst/>
          </a:prstGeom>
        </p:spPr>
        <p:style>
          <a:lnRef idx="2">
            <a:schemeClr val="accent2"/>
          </a:lnRef>
          <a:fillRef idx="1">
            <a:schemeClr val="lt1"/>
          </a:fillRef>
          <a:effectRef idx="0">
            <a:schemeClr val="accent2"/>
          </a:effectRef>
          <a:fontRef idx="minor">
            <a:schemeClr val="dk1"/>
          </a:fontRef>
        </p:style>
      </p:pic>
      <p:pic>
        <p:nvPicPr>
          <p:cNvPr id="6" name="Graphic 5" descr="Meeting">
            <a:extLst>
              <a:ext uri="{FF2B5EF4-FFF2-40B4-BE49-F238E27FC236}">
                <a16:creationId xmlns:a16="http://schemas.microsoft.com/office/drawing/2014/main" id="{3CC2DADC-EA5F-AB4E-864A-8380D0D4CA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8844" y="2267506"/>
            <a:ext cx="914400" cy="914400"/>
          </a:xfrm>
          <a:prstGeom prst="rect">
            <a:avLst/>
          </a:prstGeom>
          <a:effectLst/>
        </p:spPr>
      </p:pic>
      <p:sp>
        <p:nvSpPr>
          <p:cNvPr id="11" name="Text Placeholder 4">
            <a:extLst>
              <a:ext uri="{FF2B5EF4-FFF2-40B4-BE49-F238E27FC236}">
                <a16:creationId xmlns:a16="http://schemas.microsoft.com/office/drawing/2014/main" id="{646708A3-4965-C143-AE23-649DD57177CF}"/>
              </a:ext>
            </a:extLst>
          </p:cNvPr>
          <p:cNvSpPr txBox="1">
            <a:spLocks/>
          </p:cNvSpPr>
          <p:nvPr/>
        </p:nvSpPr>
        <p:spPr>
          <a:xfrm>
            <a:off x="1813918" y="3624986"/>
            <a:ext cx="7440458" cy="592541"/>
          </a:xfrm>
          <a:prstGeom prst="rect">
            <a:avLst/>
          </a:prstGeom>
        </p:spPr>
        <p:txBody>
          <a:bodyPr>
            <a:noAutofit/>
          </a:bodyPr>
          <a:lstStyle>
            <a:lvl1pPr marL="0" indent="0" algn="l" defTabSz="457200" rtl="0" eaLnBrk="1" latinLnBrk="0" hangingPunct="1">
              <a:spcBef>
                <a:spcPts val="0"/>
              </a:spcBef>
              <a:buFont typeface="Arial"/>
              <a:buNone/>
              <a:defRPr sz="2400" b="1" kern="1200">
                <a:solidFill>
                  <a:schemeClr val="bg1"/>
                </a:solidFill>
                <a:latin typeface="+mn-lt"/>
                <a:ea typeface="+mn-ea"/>
                <a:cs typeface="+mn-cs"/>
              </a:defRPr>
            </a:lvl1pPr>
            <a:lvl2pPr marL="0" indent="0" algn="l" defTabSz="457200" rtl="0" eaLnBrk="1" latinLnBrk="0" hangingPunct="1">
              <a:spcBef>
                <a:spcPts val="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0" dirty="0"/>
              <a:t>Schedule a conference call</a:t>
            </a:r>
          </a:p>
        </p:txBody>
      </p:sp>
    </p:spTree>
    <p:extLst>
      <p:ext uri="{BB962C8B-B14F-4D97-AF65-F5344CB8AC3E}">
        <p14:creationId xmlns:p14="http://schemas.microsoft.com/office/powerpoint/2010/main" val="875053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Registration Directory Services Review</a:t>
            </a:r>
            <a:br>
              <a:rPr lang="en-US" dirty="0"/>
            </a:br>
            <a:endParaRPr lang="en-US" dirty="0"/>
          </a:p>
        </p:txBody>
      </p:sp>
      <p:sp>
        <p:nvSpPr>
          <p:cNvPr id="4" name="TextBox 3"/>
          <p:cNvSpPr txBox="1"/>
          <p:nvPr/>
        </p:nvSpPr>
        <p:spPr>
          <a:xfrm>
            <a:off x="374904" y="1458921"/>
            <a:ext cx="2275531" cy="3323987"/>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Registration Directory Services (formerly known as "WHOIS“) Review</a:t>
            </a:r>
            <a:br>
              <a:rPr lang="en-US" dirty="0"/>
            </a:br>
            <a:endParaRPr lang="en-US" dirty="0"/>
          </a:p>
          <a:p>
            <a:pPr marL="285750" indent="-285750">
              <a:buFont typeface="Arial" panose="020B0604020202020204" pitchFamily="34" charset="0"/>
              <a:buChar char="•"/>
            </a:pPr>
            <a:r>
              <a:rPr lang="en-US" dirty="0"/>
              <a:t>Mandated by </a:t>
            </a:r>
            <a:r>
              <a:rPr lang="en-US" dirty="0">
                <a:hlinkClick r:id="rId2"/>
              </a:rPr>
              <a:t>ICANN Bylaws</a:t>
            </a:r>
            <a:r>
              <a:rPr lang="en-US" dirty="0"/>
              <a:t> Section 4.6(e)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11 members</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010" y="1067532"/>
            <a:ext cx="5293366" cy="473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2677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hevron 48"/>
          <p:cNvSpPr/>
          <p:nvPr/>
        </p:nvSpPr>
        <p:spPr>
          <a:xfrm>
            <a:off x="453253" y="3488550"/>
            <a:ext cx="8292161" cy="121596"/>
          </a:xfrm>
          <a:prstGeom prst="chevron">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cs typeface="Arial"/>
            </a:endParaRPr>
          </a:p>
        </p:txBody>
      </p:sp>
      <p:sp>
        <p:nvSpPr>
          <p:cNvPr id="7" name="Oval 6"/>
          <p:cNvSpPr/>
          <p:nvPr/>
        </p:nvSpPr>
        <p:spPr>
          <a:xfrm>
            <a:off x="772022" y="3443888"/>
            <a:ext cx="166258" cy="166258"/>
          </a:xfrm>
          <a:prstGeom prst="ellipse">
            <a:avLst/>
          </a:prstGeom>
          <a:solidFill>
            <a:srgbClr val="1D98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
        <p:nvSpPr>
          <p:cNvPr id="15" name="Oval 14"/>
          <p:cNvSpPr/>
          <p:nvPr/>
        </p:nvSpPr>
        <p:spPr>
          <a:xfrm>
            <a:off x="3255718" y="3443888"/>
            <a:ext cx="166258" cy="166258"/>
          </a:xfrm>
          <a:prstGeom prst="ellipse">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
        <p:nvSpPr>
          <p:cNvPr id="16" name="Oval 15"/>
          <p:cNvSpPr/>
          <p:nvPr/>
        </p:nvSpPr>
        <p:spPr>
          <a:xfrm>
            <a:off x="4505233" y="3475097"/>
            <a:ext cx="166258" cy="166258"/>
          </a:xfrm>
          <a:prstGeom prst="ellipse">
            <a:avLst/>
          </a:prstGeom>
          <a:solidFill>
            <a:srgbClr val="DB6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grpSp>
        <p:nvGrpSpPr>
          <p:cNvPr id="14" name="Group 13"/>
          <p:cNvGrpSpPr/>
          <p:nvPr/>
        </p:nvGrpSpPr>
        <p:grpSpPr>
          <a:xfrm>
            <a:off x="225376" y="1800302"/>
            <a:ext cx="1261872" cy="1261872"/>
            <a:chOff x="569487" y="2043501"/>
            <a:chExt cx="1346792" cy="1346792"/>
          </a:xfrm>
        </p:grpSpPr>
        <p:sp>
          <p:nvSpPr>
            <p:cNvPr id="11" name="Teardrop 10"/>
            <p:cNvSpPr/>
            <p:nvPr/>
          </p:nvSpPr>
          <p:spPr>
            <a:xfrm rot="8100000">
              <a:off x="569487" y="2043501"/>
              <a:ext cx="1346792" cy="1346792"/>
            </a:xfrm>
            <a:prstGeom prst="teardrop">
              <a:avLst>
                <a:gd name="adj" fmla="val 96125"/>
              </a:avLst>
            </a:prstGeom>
            <a:solidFill>
              <a:srgbClr val="259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12" name="TextBox 11"/>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Jun</a:t>
              </a:r>
            </a:p>
            <a:p>
              <a:pPr algn="ctr"/>
              <a:r>
                <a:rPr lang="en-US" dirty="0">
                  <a:solidFill>
                    <a:schemeClr val="bg1"/>
                  </a:solidFill>
                  <a:cs typeface="Arial"/>
                </a:rPr>
                <a:t>2017</a:t>
              </a:r>
            </a:p>
          </p:txBody>
        </p:sp>
      </p:grpSp>
      <p:grpSp>
        <p:nvGrpSpPr>
          <p:cNvPr id="18" name="Group 17"/>
          <p:cNvGrpSpPr/>
          <p:nvPr/>
        </p:nvGrpSpPr>
        <p:grpSpPr>
          <a:xfrm>
            <a:off x="1458927" y="1835949"/>
            <a:ext cx="1259550" cy="1774198"/>
            <a:chOff x="2105815" y="2043501"/>
            <a:chExt cx="1346792" cy="1897087"/>
          </a:xfrm>
        </p:grpSpPr>
        <p:sp>
          <p:nvSpPr>
            <p:cNvPr id="13" name="Oval 12"/>
            <p:cNvSpPr/>
            <p:nvPr/>
          </p:nvSpPr>
          <p:spPr>
            <a:xfrm>
              <a:off x="2690831" y="3762814"/>
              <a:ext cx="177774" cy="177774"/>
            </a:xfrm>
            <a:prstGeom prst="ellipse">
              <a:avLst/>
            </a:prstGeom>
            <a:solidFill>
              <a:srgbClr val="1B6F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grpSp>
          <p:nvGrpSpPr>
            <p:cNvPr id="22" name="Group 21"/>
            <p:cNvGrpSpPr/>
            <p:nvPr/>
          </p:nvGrpSpPr>
          <p:grpSpPr>
            <a:xfrm>
              <a:off x="2105815" y="2043501"/>
              <a:ext cx="1346792" cy="1346792"/>
              <a:chOff x="569487" y="2043501"/>
              <a:chExt cx="1346792" cy="1346792"/>
            </a:xfrm>
          </p:grpSpPr>
          <p:sp>
            <p:nvSpPr>
              <p:cNvPr id="23" name="Teardrop 22"/>
              <p:cNvSpPr/>
              <p:nvPr/>
            </p:nvSpPr>
            <p:spPr>
              <a:xfrm rot="8100000">
                <a:off x="569487" y="2043501"/>
                <a:ext cx="1346792" cy="1346792"/>
              </a:xfrm>
              <a:prstGeom prst="teardrop">
                <a:avLst>
                  <a:gd name="adj" fmla="val 9612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24" name="TextBox 23"/>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Oct</a:t>
                </a:r>
              </a:p>
              <a:p>
                <a:pPr algn="ctr"/>
                <a:r>
                  <a:rPr lang="en-US" dirty="0">
                    <a:solidFill>
                      <a:schemeClr val="bg1"/>
                    </a:solidFill>
                    <a:cs typeface="Arial"/>
                  </a:rPr>
                  <a:t>2017</a:t>
                </a:r>
              </a:p>
            </p:txBody>
          </p:sp>
        </p:grpSp>
      </p:grpSp>
      <p:grpSp>
        <p:nvGrpSpPr>
          <p:cNvPr id="25" name="Group 24"/>
          <p:cNvGrpSpPr/>
          <p:nvPr/>
        </p:nvGrpSpPr>
        <p:grpSpPr>
          <a:xfrm>
            <a:off x="2692478" y="1800302"/>
            <a:ext cx="1259550" cy="1259550"/>
            <a:chOff x="569487" y="2043501"/>
            <a:chExt cx="1346792" cy="1346792"/>
          </a:xfrm>
        </p:grpSpPr>
        <p:sp>
          <p:nvSpPr>
            <p:cNvPr id="26" name="Teardrop 25"/>
            <p:cNvSpPr/>
            <p:nvPr/>
          </p:nvSpPr>
          <p:spPr>
            <a:xfrm rot="8100000">
              <a:off x="569487" y="2043501"/>
              <a:ext cx="1346792" cy="1346792"/>
            </a:xfrm>
            <a:prstGeom prst="teardrop">
              <a:avLst>
                <a:gd name="adj" fmla="val 9612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28" name="TextBox 27"/>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Feb</a:t>
              </a:r>
            </a:p>
            <a:p>
              <a:pPr algn="ctr"/>
              <a:r>
                <a:rPr lang="en-US" dirty="0">
                  <a:solidFill>
                    <a:schemeClr val="bg1"/>
                  </a:solidFill>
                  <a:cs typeface="Arial"/>
                </a:rPr>
                <a:t>2018</a:t>
              </a:r>
            </a:p>
          </p:txBody>
        </p:sp>
      </p:grpSp>
      <p:grpSp>
        <p:nvGrpSpPr>
          <p:cNvPr id="29" name="Group 28"/>
          <p:cNvGrpSpPr/>
          <p:nvPr/>
        </p:nvGrpSpPr>
        <p:grpSpPr>
          <a:xfrm>
            <a:off x="3926029" y="1800302"/>
            <a:ext cx="1259550" cy="1259550"/>
            <a:chOff x="569487" y="2043501"/>
            <a:chExt cx="1346792" cy="1346792"/>
          </a:xfrm>
        </p:grpSpPr>
        <p:sp>
          <p:nvSpPr>
            <p:cNvPr id="31" name="Teardrop 30"/>
            <p:cNvSpPr/>
            <p:nvPr/>
          </p:nvSpPr>
          <p:spPr>
            <a:xfrm rot="8100000">
              <a:off x="569487" y="2043501"/>
              <a:ext cx="1346792" cy="1346792"/>
            </a:xfrm>
            <a:prstGeom prst="teardrop">
              <a:avLst>
                <a:gd name="adj" fmla="val 9612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34" name="TextBox 33"/>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Apr</a:t>
              </a:r>
            </a:p>
            <a:p>
              <a:pPr algn="ctr"/>
              <a:r>
                <a:rPr lang="en-US" dirty="0">
                  <a:solidFill>
                    <a:schemeClr val="bg1"/>
                  </a:solidFill>
                  <a:cs typeface="Arial"/>
                </a:rPr>
                <a:t>2018</a:t>
              </a:r>
            </a:p>
          </p:txBody>
        </p:sp>
      </p:grpSp>
      <p:grpSp>
        <p:nvGrpSpPr>
          <p:cNvPr id="43" name="Group 42"/>
          <p:cNvGrpSpPr/>
          <p:nvPr/>
        </p:nvGrpSpPr>
        <p:grpSpPr>
          <a:xfrm>
            <a:off x="5159580" y="1800302"/>
            <a:ext cx="1259550" cy="1259550"/>
            <a:chOff x="569487" y="2043501"/>
            <a:chExt cx="1346792" cy="1346792"/>
          </a:xfrm>
        </p:grpSpPr>
        <p:sp>
          <p:nvSpPr>
            <p:cNvPr id="44" name="Teardrop 43"/>
            <p:cNvSpPr/>
            <p:nvPr/>
          </p:nvSpPr>
          <p:spPr>
            <a:xfrm rot="8100000">
              <a:off x="569487" y="2043501"/>
              <a:ext cx="1346792" cy="1346792"/>
            </a:xfrm>
            <a:prstGeom prst="teardrop">
              <a:avLst>
                <a:gd name="adj" fmla="val 9612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45" name="TextBox 44"/>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July</a:t>
              </a:r>
            </a:p>
            <a:p>
              <a:pPr algn="ctr"/>
              <a:r>
                <a:rPr lang="en-US" dirty="0">
                  <a:solidFill>
                    <a:schemeClr val="bg1"/>
                  </a:solidFill>
                  <a:cs typeface="Arial"/>
                </a:rPr>
                <a:t>2018</a:t>
              </a:r>
            </a:p>
          </p:txBody>
        </p:sp>
      </p:grpSp>
      <p:grpSp>
        <p:nvGrpSpPr>
          <p:cNvPr id="35" name="Group 34"/>
          <p:cNvGrpSpPr/>
          <p:nvPr/>
        </p:nvGrpSpPr>
        <p:grpSpPr>
          <a:xfrm>
            <a:off x="6393129" y="1800302"/>
            <a:ext cx="1259550" cy="1259550"/>
            <a:chOff x="569487" y="2043501"/>
            <a:chExt cx="1346792" cy="1346792"/>
          </a:xfrm>
        </p:grpSpPr>
        <p:sp>
          <p:nvSpPr>
            <p:cNvPr id="36" name="Teardrop 35"/>
            <p:cNvSpPr/>
            <p:nvPr/>
          </p:nvSpPr>
          <p:spPr>
            <a:xfrm rot="8100000">
              <a:off x="569487" y="2043501"/>
              <a:ext cx="1346792" cy="1346792"/>
            </a:xfrm>
            <a:prstGeom prst="teardrop">
              <a:avLst>
                <a:gd name="adj" fmla="val 96125"/>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37" name="TextBox 36"/>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Sept</a:t>
              </a:r>
            </a:p>
            <a:p>
              <a:pPr algn="ctr"/>
              <a:r>
                <a:rPr lang="en-US" dirty="0">
                  <a:solidFill>
                    <a:schemeClr val="bg1"/>
                  </a:solidFill>
                  <a:cs typeface="Arial"/>
                </a:rPr>
                <a:t>2018</a:t>
              </a:r>
            </a:p>
          </p:txBody>
        </p:sp>
      </p:grpSp>
      <p:sp>
        <p:nvSpPr>
          <p:cNvPr id="38" name="TextBox 37"/>
          <p:cNvSpPr txBox="1"/>
          <p:nvPr/>
        </p:nvSpPr>
        <p:spPr>
          <a:xfrm>
            <a:off x="259715" y="3773623"/>
            <a:ext cx="1190873" cy="646331"/>
          </a:xfrm>
          <a:prstGeom prst="rect">
            <a:avLst/>
          </a:prstGeom>
          <a:noFill/>
        </p:spPr>
        <p:txBody>
          <a:bodyPr wrap="square" rtlCol="0">
            <a:spAutoFit/>
          </a:bodyPr>
          <a:lstStyle/>
          <a:p>
            <a:pPr algn="ctr"/>
            <a:r>
              <a:rPr lang="en-US" sz="1200" dirty="0">
                <a:cs typeface="Arial"/>
              </a:rPr>
              <a:t>Selection of the RDS-WHOIS2-RT</a:t>
            </a:r>
          </a:p>
        </p:txBody>
      </p:sp>
      <p:sp>
        <p:nvSpPr>
          <p:cNvPr id="39" name="TextBox 38"/>
          <p:cNvSpPr txBox="1"/>
          <p:nvPr/>
        </p:nvSpPr>
        <p:spPr>
          <a:xfrm>
            <a:off x="1506864" y="3773623"/>
            <a:ext cx="1190873" cy="646331"/>
          </a:xfrm>
          <a:prstGeom prst="rect">
            <a:avLst/>
          </a:prstGeom>
          <a:noFill/>
        </p:spPr>
        <p:txBody>
          <a:bodyPr wrap="square" rtlCol="0">
            <a:spAutoFit/>
          </a:bodyPr>
          <a:lstStyle/>
          <a:p>
            <a:pPr algn="ctr"/>
            <a:r>
              <a:rPr lang="en-US" sz="1200" dirty="0">
                <a:cs typeface="Arial"/>
              </a:rPr>
              <a:t>Face-to-Face Meeting #1 | Brussels</a:t>
            </a:r>
          </a:p>
        </p:txBody>
      </p:sp>
      <p:sp>
        <p:nvSpPr>
          <p:cNvPr id="40" name="TextBox 39"/>
          <p:cNvSpPr txBox="1"/>
          <p:nvPr/>
        </p:nvSpPr>
        <p:spPr>
          <a:xfrm>
            <a:off x="2747916" y="3773623"/>
            <a:ext cx="1190873" cy="1015663"/>
          </a:xfrm>
          <a:prstGeom prst="rect">
            <a:avLst/>
          </a:prstGeom>
          <a:noFill/>
        </p:spPr>
        <p:txBody>
          <a:bodyPr wrap="square" rtlCol="0">
            <a:spAutoFit/>
          </a:bodyPr>
          <a:lstStyle/>
          <a:p>
            <a:pPr algn="ctr"/>
            <a:r>
              <a:rPr lang="en-US" sz="1200" dirty="0">
                <a:cs typeface="Arial"/>
              </a:rPr>
              <a:t>Terms of Reference and Work Plan submitted to ICANN Board</a:t>
            </a:r>
          </a:p>
        </p:txBody>
      </p:sp>
      <p:sp>
        <p:nvSpPr>
          <p:cNvPr id="41" name="TextBox 40"/>
          <p:cNvSpPr txBox="1"/>
          <p:nvPr/>
        </p:nvSpPr>
        <p:spPr>
          <a:xfrm>
            <a:off x="3996639" y="3773623"/>
            <a:ext cx="1190873" cy="646331"/>
          </a:xfrm>
          <a:prstGeom prst="rect">
            <a:avLst/>
          </a:prstGeom>
          <a:noFill/>
        </p:spPr>
        <p:txBody>
          <a:bodyPr wrap="square" rtlCol="0">
            <a:spAutoFit/>
          </a:bodyPr>
          <a:lstStyle/>
          <a:p>
            <a:pPr algn="ctr"/>
            <a:r>
              <a:rPr lang="en-US" sz="1200" dirty="0">
                <a:cs typeface="Arial"/>
              </a:rPr>
              <a:t>Face-to-Face Meeting #2 | Brussels</a:t>
            </a:r>
          </a:p>
        </p:txBody>
      </p:sp>
      <p:sp>
        <p:nvSpPr>
          <p:cNvPr id="42" name="TextBox 41"/>
          <p:cNvSpPr txBox="1"/>
          <p:nvPr/>
        </p:nvSpPr>
        <p:spPr>
          <a:xfrm>
            <a:off x="5207887" y="3773623"/>
            <a:ext cx="1190873" cy="646331"/>
          </a:xfrm>
          <a:prstGeom prst="rect">
            <a:avLst/>
          </a:prstGeom>
          <a:noFill/>
        </p:spPr>
        <p:txBody>
          <a:bodyPr wrap="square" rtlCol="0">
            <a:spAutoFit/>
          </a:bodyPr>
          <a:lstStyle/>
          <a:p>
            <a:pPr algn="ctr"/>
            <a:r>
              <a:rPr lang="en-US" sz="1200" dirty="0">
                <a:cs typeface="Arial"/>
              </a:rPr>
              <a:t>Face-to-Face Meeting #3 | Brussels</a:t>
            </a:r>
          </a:p>
        </p:txBody>
      </p:sp>
      <p:sp>
        <p:nvSpPr>
          <p:cNvPr id="2" name="Title 1"/>
          <p:cNvSpPr>
            <a:spLocks noGrp="1"/>
          </p:cNvSpPr>
          <p:nvPr>
            <p:ph type="title"/>
          </p:nvPr>
        </p:nvSpPr>
        <p:spPr>
          <a:xfrm>
            <a:off x="374904" y="46179"/>
            <a:ext cx="8012951" cy="450663"/>
          </a:xfrm>
          <a:prstGeom prst="rect">
            <a:avLst/>
          </a:prstGeom>
        </p:spPr>
        <p:txBody>
          <a:bodyPr/>
          <a:lstStyle/>
          <a:p>
            <a:r>
              <a:rPr lang="en-US" dirty="0">
                <a:latin typeface="+mn-lt"/>
                <a:cs typeface="Arial"/>
              </a:rPr>
              <a:t>Milestones</a:t>
            </a:r>
          </a:p>
        </p:txBody>
      </p:sp>
      <p:sp>
        <p:nvSpPr>
          <p:cNvPr id="46" name="TextBox 45"/>
          <p:cNvSpPr txBox="1"/>
          <p:nvPr/>
        </p:nvSpPr>
        <p:spPr>
          <a:xfrm>
            <a:off x="6441565" y="3775123"/>
            <a:ext cx="1190873" cy="830997"/>
          </a:xfrm>
          <a:prstGeom prst="rect">
            <a:avLst/>
          </a:prstGeom>
          <a:noFill/>
        </p:spPr>
        <p:txBody>
          <a:bodyPr wrap="square" rtlCol="0">
            <a:spAutoFit/>
          </a:bodyPr>
          <a:lstStyle/>
          <a:p>
            <a:pPr algn="ctr"/>
            <a:r>
              <a:rPr lang="en-US" sz="1200" b="1" dirty="0">
                <a:cs typeface="Arial"/>
              </a:rPr>
              <a:t>Published Draft Report for Public Comment</a:t>
            </a:r>
          </a:p>
        </p:txBody>
      </p:sp>
      <p:grpSp>
        <p:nvGrpSpPr>
          <p:cNvPr id="50" name="Group 49">
            <a:extLst>
              <a:ext uri="{FF2B5EF4-FFF2-40B4-BE49-F238E27FC236}">
                <a16:creationId xmlns:a16="http://schemas.microsoft.com/office/drawing/2014/main" id="{89AA86B2-9232-D149-BB53-0D61961778AC}"/>
              </a:ext>
            </a:extLst>
          </p:cNvPr>
          <p:cNvGrpSpPr/>
          <p:nvPr/>
        </p:nvGrpSpPr>
        <p:grpSpPr>
          <a:xfrm>
            <a:off x="7650351" y="1799335"/>
            <a:ext cx="1259550" cy="1259550"/>
            <a:chOff x="569487" y="2043501"/>
            <a:chExt cx="1346792" cy="1346792"/>
          </a:xfrm>
          <a:solidFill>
            <a:srgbClr val="7030A0"/>
          </a:solidFill>
        </p:grpSpPr>
        <p:sp>
          <p:nvSpPr>
            <p:cNvPr id="51" name="Teardrop 50">
              <a:extLst>
                <a:ext uri="{FF2B5EF4-FFF2-40B4-BE49-F238E27FC236}">
                  <a16:creationId xmlns:a16="http://schemas.microsoft.com/office/drawing/2014/main" id="{489F43B8-0787-6745-96E4-FD4E26A93B37}"/>
                </a:ext>
              </a:extLst>
            </p:cNvPr>
            <p:cNvSpPr/>
            <p:nvPr/>
          </p:nvSpPr>
          <p:spPr>
            <a:xfrm rot="8100000">
              <a:off x="569487" y="2043501"/>
              <a:ext cx="1346792" cy="1346792"/>
            </a:xfrm>
            <a:prstGeom prst="teardrop">
              <a:avLst>
                <a:gd name="adj" fmla="val 9612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52" name="TextBox 51">
              <a:extLst>
                <a:ext uri="{FF2B5EF4-FFF2-40B4-BE49-F238E27FC236}">
                  <a16:creationId xmlns:a16="http://schemas.microsoft.com/office/drawing/2014/main" id="{43B0DDAC-BF85-6B48-BDD3-4119E2B99D6A}"/>
                </a:ext>
              </a:extLst>
            </p:cNvPr>
            <p:cNvSpPr txBox="1"/>
            <p:nvPr/>
          </p:nvSpPr>
          <p:spPr>
            <a:xfrm>
              <a:off x="850907" y="2386020"/>
              <a:ext cx="758640" cy="691099"/>
            </a:xfrm>
            <a:prstGeom prst="rect">
              <a:avLst/>
            </a:prstGeom>
            <a:grpFill/>
          </p:spPr>
          <p:txBody>
            <a:bodyPr wrap="square" rtlCol="0">
              <a:spAutoFit/>
            </a:bodyPr>
            <a:lstStyle/>
            <a:p>
              <a:pPr algn="ctr"/>
              <a:r>
                <a:rPr lang="en-US" dirty="0">
                  <a:solidFill>
                    <a:schemeClr val="bg1"/>
                  </a:solidFill>
                  <a:cs typeface="Arial"/>
                </a:rPr>
                <a:t>Dec</a:t>
              </a:r>
            </a:p>
            <a:p>
              <a:pPr algn="ctr"/>
              <a:r>
                <a:rPr lang="en-US" dirty="0">
                  <a:solidFill>
                    <a:schemeClr val="bg1"/>
                  </a:solidFill>
                  <a:cs typeface="Arial"/>
                </a:rPr>
                <a:t>2018</a:t>
              </a:r>
            </a:p>
          </p:txBody>
        </p:sp>
      </p:grpSp>
      <p:sp>
        <p:nvSpPr>
          <p:cNvPr id="53" name="Oval 52">
            <a:extLst>
              <a:ext uri="{FF2B5EF4-FFF2-40B4-BE49-F238E27FC236}">
                <a16:creationId xmlns:a16="http://schemas.microsoft.com/office/drawing/2014/main" id="{ABB2C63D-C7A7-6A4D-A9DA-D0A065C1B4C5}"/>
              </a:ext>
            </a:extLst>
          </p:cNvPr>
          <p:cNvSpPr/>
          <p:nvPr/>
        </p:nvSpPr>
        <p:spPr>
          <a:xfrm>
            <a:off x="8209874" y="3442087"/>
            <a:ext cx="166258" cy="16625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54" name="TextBox 53">
            <a:extLst>
              <a:ext uri="{FF2B5EF4-FFF2-40B4-BE49-F238E27FC236}">
                <a16:creationId xmlns:a16="http://schemas.microsoft.com/office/drawing/2014/main" id="{FC61FDB5-7923-5E4B-B01F-26718B272D2F}"/>
              </a:ext>
            </a:extLst>
          </p:cNvPr>
          <p:cNvSpPr txBox="1"/>
          <p:nvPr/>
        </p:nvSpPr>
        <p:spPr>
          <a:xfrm>
            <a:off x="7684689" y="3775123"/>
            <a:ext cx="1190873" cy="1384995"/>
          </a:xfrm>
          <a:prstGeom prst="rect">
            <a:avLst/>
          </a:prstGeom>
          <a:noFill/>
        </p:spPr>
        <p:txBody>
          <a:bodyPr wrap="square" rtlCol="0">
            <a:spAutoFit/>
          </a:bodyPr>
          <a:lstStyle/>
          <a:p>
            <a:pPr algn="ctr"/>
            <a:r>
              <a:rPr lang="en-US" sz="1200" dirty="0">
                <a:cs typeface="Arial"/>
              </a:rPr>
              <a:t>Face-to-Face Meeting #3 | Brussels</a:t>
            </a:r>
          </a:p>
          <a:p>
            <a:pPr algn="ctr"/>
            <a:r>
              <a:rPr lang="en-US" sz="1200" dirty="0">
                <a:cs typeface="Arial"/>
              </a:rPr>
              <a:t>-</a:t>
            </a:r>
          </a:p>
          <a:p>
            <a:pPr algn="ctr"/>
            <a:r>
              <a:rPr lang="en-US" sz="1200" b="1" dirty="0">
                <a:cs typeface="Arial"/>
              </a:rPr>
              <a:t>Submit Final Report to ICANN Board</a:t>
            </a:r>
          </a:p>
        </p:txBody>
      </p:sp>
      <p:cxnSp>
        <p:nvCxnSpPr>
          <p:cNvPr id="5" name="Straight Connector 4"/>
          <p:cNvCxnSpPr>
            <a:cxnSpLocks/>
          </p:cNvCxnSpPr>
          <p:nvPr/>
        </p:nvCxnSpPr>
        <p:spPr>
          <a:xfrm flipH="1">
            <a:off x="5284800" y="3319747"/>
            <a:ext cx="1" cy="2016820"/>
          </a:xfrm>
          <a:prstGeom prst="line">
            <a:avLst/>
          </a:prstGeom>
          <a:ln>
            <a:prstDash val="dashDot"/>
          </a:ln>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4985840" y="5336567"/>
            <a:ext cx="597921" cy="169277"/>
          </a:xfrm>
          <a:prstGeom prst="rect">
            <a:avLst/>
          </a:prstGeom>
          <a:noFill/>
        </p:spPr>
        <p:txBody>
          <a:bodyPr wrap="square" lIns="0" tIns="0" rIns="0" bIns="0" rtlCol="0">
            <a:spAutoFit/>
          </a:bodyPr>
          <a:lstStyle/>
          <a:p>
            <a:r>
              <a:rPr lang="en-US" sz="1100" dirty="0">
                <a:cs typeface="Source Sans Pro"/>
              </a:rPr>
              <a:t>ICANN62</a:t>
            </a:r>
            <a:endParaRPr lang="en-US" dirty="0">
              <a:cs typeface="Source Sans Pro"/>
            </a:endParaRPr>
          </a:p>
        </p:txBody>
      </p:sp>
      <p:cxnSp>
        <p:nvCxnSpPr>
          <p:cNvPr id="47" name="Straight Connector 46">
            <a:extLst>
              <a:ext uri="{FF2B5EF4-FFF2-40B4-BE49-F238E27FC236}">
                <a16:creationId xmlns:a16="http://schemas.microsoft.com/office/drawing/2014/main" id="{EF97CF6A-BF48-BE42-935A-92DA0AAB6DD6}"/>
              </a:ext>
            </a:extLst>
          </p:cNvPr>
          <p:cNvCxnSpPr>
            <a:cxnSpLocks/>
            <a:endCxn id="48" idx="0"/>
          </p:cNvCxnSpPr>
          <p:nvPr/>
        </p:nvCxnSpPr>
        <p:spPr>
          <a:xfrm>
            <a:off x="7672519" y="3306779"/>
            <a:ext cx="3320" cy="2029789"/>
          </a:xfrm>
          <a:prstGeom prst="line">
            <a:avLst/>
          </a:prstGeom>
          <a:ln>
            <a:prstDash val="dashDot"/>
          </a:ln>
        </p:spPr>
        <p:style>
          <a:lnRef idx="3">
            <a:schemeClr val="accent5"/>
          </a:lnRef>
          <a:fillRef idx="0">
            <a:schemeClr val="accent5"/>
          </a:fillRef>
          <a:effectRef idx="2">
            <a:schemeClr val="accent5"/>
          </a:effectRef>
          <a:fontRef idx="minor">
            <a:schemeClr val="tx1"/>
          </a:fontRef>
        </p:style>
      </p:cxnSp>
      <p:sp>
        <p:nvSpPr>
          <p:cNvPr id="48" name="TextBox 47">
            <a:extLst>
              <a:ext uri="{FF2B5EF4-FFF2-40B4-BE49-F238E27FC236}">
                <a16:creationId xmlns:a16="http://schemas.microsoft.com/office/drawing/2014/main" id="{8B1BA534-B38F-C54B-B589-58664A778F2E}"/>
              </a:ext>
            </a:extLst>
          </p:cNvPr>
          <p:cNvSpPr txBox="1"/>
          <p:nvPr/>
        </p:nvSpPr>
        <p:spPr>
          <a:xfrm>
            <a:off x="7376878" y="5336568"/>
            <a:ext cx="597921" cy="169277"/>
          </a:xfrm>
          <a:prstGeom prst="rect">
            <a:avLst/>
          </a:prstGeom>
          <a:noFill/>
        </p:spPr>
        <p:txBody>
          <a:bodyPr wrap="square" lIns="0" tIns="0" rIns="0" bIns="0" rtlCol="0">
            <a:spAutoFit/>
          </a:bodyPr>
          <a:lstStyle/>
          <a:p>
            <a:r>
              <a:rPr lang="en-US" sz="1100" dirty="0">
                <a:cs typeface="Source Sans Pro"/>
              </a:rPr>
              <a:t>ICANN63</a:t>
            </a:r>
            <a:endParaRPr lang="en-US" dirty="0">
              <a:cs typeface="Source Sans Pro"/>
            </a:endParaRPr>
          </a:p>
        </p:txBody>
      </p:sp>
      <p:sp>
        <p:nvSpPr>
          <p:cNvPr id="3" name="Rectangle 2">
            <a:extLst>
              <a:ext uri="{FF2B5EF4-FFF2-40B4-BE49-F238E27FC236}">
                <a16:creationId xmlns:a16="http://schemas.microsoft.com/office/drawing/2014/main" id="{492A8216-794A-0D4D-883F-D295008A25B1}"/>
              </a:ext>
            </a:extLst>
          </p:cNvPr>
          <p:cNvSpPr/>
          <p:nvPr/>
        </p:nvSpPr>
        <p:spPr>
          <a:xfrm>
            <a:off x="145616" y="5772131"/>
            <a:ext cx="9025147" cy="307777"/>
          </a:xfrm>
          <a:prstGeom prst="rect">
            <a:avLst/>
          </a:prstGeom>
        </p:spPr>
        <p:txBody>
          <a:bodyPr wrap="square">
            <a:spAutoFit/>
          </a:bodyPr>
          <a:lstStyle/>
          <a:p>
            <a:pPr algn="ctr"/>
            <a:r>
              <a:rPr lang="en-US" sz="1400" i="1" dirty="0"/>
              <a:t>RT held 40 teleconferences, and three face-to-face meetings prior to issuing this Draft Report</a:t>
            </a:r>
          </a:p>
        </p:txBody>
      </p:sp>
      <p:sp>
        <p:nvSpPr>
          <p:cNvPr id="57" name="Oval 56">
            <a:extLst>
              <a:ext uri="{FF2B5EF4-FFF2-40B4-BE49-F238E27FC236}">
                <a16:creationId xmlns:a16="http://schemas.microsoft.com/office/drawing/2014/main" id="{E61EE26D-EDED-6F46-8202-8368C7CDB981}"/>
              </a:ext>
            </a:extLst>
          </p:cNvPr>
          <p:cNvSpPr/>
          <p:nvPr/>
        </p:nvSpPr>
        <p:spPr>
          <a:xfrm>
            <a:off x="5735707" y="3466219"/>
            <a:ext cx="166258" cy="16625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
        <p:nvSpPr>
          <p:cNvPr id="58" name="Oval 57">
            <a:extLst>
              <a:ext uri="{FF2B5EF4-FFF2-40B4-BE49-F238E27FC236}">
                <a16:creationId xmlns:a16="http://schemas.microsoft.com/office/drawing/2014/main" id="{54E43D2A-C505-7C45-B763-E0192084EA3E}"/>
              </a:ext>
            </a:extLst>
          </p:cNvPr>
          <p:cNvSpPr/>
          <p:nvPr/>
        </p:nvSpPr>
        <p:spPr>
          <a:xfrm>
            <a:off x="6953872" y="3452646"/>
            <a:ext cx="166258" cy="16625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Tree>
    <p:extLst>
      <p:ext uri="{BB962C8B-B14F-4D97-AF65-F5344CB8AC3E}">
        <p14:creationId xmlns:p14="http://schemas.microsoft.com/office/powerpoint/2010/main" val="472201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Scope</a:t>
            </a:r>
          </a:p>
        </p:txBody>
      </p:sp>
      <p:sp>
        <p:nvSpPr>
          <p:cNvPr id="5" name="Text Placeholder 4"/>
          <p:cNvSpPr>
            <a:spLocks noGrp="1"/>
          </p:cNvSpPr>
          <p:nvPr>
            <p:ph type="body" sz="quarter" idx="11"/>
          </p:nvPr>
        </p:nvSpPr>
        <p:spPr/>
        <p:txBody>
          <a:bodyPr/>
          <a:lstStyle/>
          <a:p>
            <a:r>
              <a:rPr lang="en-US" dirty="0"/>
              <a:t>Agenda Item #2</a:t>
            </a:r>
          </a:p>
        </p:txBody>
      </p:sp>
    </p:spTree>
    <p:extLst>
      <p:ext uri="{BB962C8B-B14F-4D97-AF65-F5344CB8AC3E}">
        <p14:creationId xmlns:p14="http://schemas.microsoft.com/office/powerpoint/2010/main" val="113117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RDS-WHOIS2 Review Team Objectives</a:t>
            </a:r>
            <a:br>
              <a:rPr lang="en-US" dirty="0"/>
            </a:br>
            <a:endParaRPr lang="en-US" dirty="0"/>
          </a:p>
        </p:txBody>
      </p:sp>
      <p:graphicFrame>
        <p:nvGraphicFramePr>
          <p:cNvPr id="2" name="Diagram 1">
            <a:extLst>
              <a:ext uri="{FF2B5EF4-FFF2-40B4-BE49-F238E27FC236}">
                <a16:creationId xmlns:a16="http://schemas.microsoft.com/office/drawing/2014/main" id="{EDB4F125-F30C-5442-B87B-2089D47E598A}"/>
              </a:ext>
            </a:extLst>
          </p:cNvPr>
          <p:cNvGraphicFramePr/>
          <p:nvPr>
            <p:extLst/>
          </p:nvPr>
        </p:nvGraphicFramePr>
        <p:xfrm>
          <a:off x="477935" y="743042"/>
          <a:ext cx="8253941" cy="5438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7740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Team Non-Objectives</a:t>
            </a:r>
            <a:br>
              <a:rPr lang="en-US" dirty="0"/>
            </a:br>
            <a:endParaRPr lang="en-US" dirty="0"/>
          </a:p>
        </p:txBody>
      </p:sp>
      <p:sp>
        <p:nvSpPr>
          <p:cNvPr id="4" name="TextBox 3"/>
          <p:cNvSpPr txBox="1"/>
          <p:nvPr/>
        </p:nvSpPr>
        <p:spPr>
          <a:xfrm>
            <a:off x="374904" y="942086"/>
            <a:ext cx="8427376" cy="4985980"/>
          </a:xfrm>
          <a:prstGeom prst="rect">
            <a:avLst/>
          </a:prstGeom>
          <a:noFill/>
        </p:spPr>
        <p:txBody>
          <a:bodyPr wrap="square" lIns="0" tIns="0" rIns="0" bIns="0" rtlCol="0">
            <a:spAutoFit/>
          </a:bodyPr>
          <a:lstStyle/>
          <a:p>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Further review of the OECD Guidelines</a:t>
            </a:r>
          </a:p>
          <a:p>
            <a:pPr lvl="2">
              <a:buClr>
                <a:srgbClr val="FF0000"/>
              </a:buClr>
            </a:pPr>
            <a:r>
              <a:rPr lang="en-US" dirty="0">
                <a:solidFill>
                  <a:schemeClr val="bg1">
                    <a:lumMod val="50000"/>
                  </a:schemeClr>
                </a:solidFill>
              </a:rPr>
              <a:t>(Bylaws item)</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Review of Registration Data Access Protocol (RDAP)</a:t>
            </a:r>
          </a:p>
          <a:p>
            <a:pPr lvl="1">
              <a:buClr>
                <a:srgbClr val="FF0000"/>
              </a:buClr>
            </a:pPr>
            <a:r>
              <a:rPr lang="en-US" dirty="0"/>
              <a:t>	</a:t>
            </a:r>
            <a:r>
              <a:rPr lang="en-US" dirty="0">
                <a:solidFill>
                  <a:schemeClr val="bg1">
                    <a:lumMod val="50000"/>
                  </a:schemeClr>
                </a:solidFill>
              </a:rPr>
              <a:t>(SO/AC Suggestion)</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Review of the WHOIS protocol</a:t>
            </a:r>
          </a:p>
          <a:p>
            <a:pPr lvl="1">
              <a:buClr>
                <a:srgbClr val="FF0000"/>
              </a:buClr>
            </a:pPr>
            <a:r>
              <a:rPr lang="en-US" dirty="0"/>
              <a:t>	</a:t>
            </a:r>
            <a:r>
              <a:rPr lang="en-US" dirty="0">
                <a:solidFill>
                  <a:schemeClr val="bg1">
                    <a:lumMod val="50000"/>
                  </a:schemeClr>
                </a:solidFill>
              </a:rPr>
              <a:t>(SO/AC Suggestion)</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Comprehensive review of GDPR impact on WHOIS landscape</a:t>
            </a:r>
          </a:p>
          <a:p>
            <a:pPr lvl="2">
              <a:buClr>
                <a:srgbClr val="FF0000"/>
              </a:buClr>
            </a:pPr>
            <a:r>
              <a:rPr lang="en-US" dirty="0">
                <a:solidFill>
                  <a:schemeClr val="bg1">
                    <a:lumMod val="50000"/>
                  </a:schemeClr>
                </a:solidFill>
              </a:rPr>
              <a:t>(Topic of current interest)</a:t>
            </a:r>
          </a:p>
          <a:p>
            <a:pPr lvl="2">
              <a:buClr>
                <a:srgbClr val="FF0000"/>
              </a:buClr>
            </a:pPr>
            <a:endParaRPr lang="en-US" dirty="0">
              <a:solidFill>
                <a:schemeClr val="bg1">
                  <a:lumMod val="50000"/>
                </a:schemeClr>
              </a:solidFill>
            </a:endParaRPr>
          </a:p>
          <a:p>
            <a:pPr marL="742950" lvl="1" indent="-285750">
              <a:buClr>
                <a:srgbClr val="FF0000"/>
              </a:buClr>
              <a:buFont typeface="Arial" panose="020B0604020202020204" pitchFamily="34" charset="0"/>
              <a:buChar char="•"/>
            </a:pPr>
            <a:r>
              <a:rPr lang="en-US" dirty="0"/>
              <a:t>Review of GDPR implementation impact</a:t>
            </a:r>
          </a:p>
          <a:p>
            <a:pPr lvl="2">
              <a:buClr>
                <a:srgbClr val="FF0000"/>
              </a:buClr>
            </a:pPr>
            <a:r>
              <a:rPr lang="en-US" dirty="0">
                <a:solidFill>
                  <a:schemeClr val="bg1">
                    <a:lumMod val="50000"/>
                  </a:schemeClr>
                </a:solidFill>
              </a:rPr>
              <a:t>(Topic of current interest)</a:t>
            </a:r>
          </a:p>
          <a:p>
            <a:pPr marL="1200150" lvl="2" indent="-285750">
              <a:buClr>
                <a:srgbClr val="FF0000"/>
              </a:buClr>
              <a:buFont typeface="Arial" panose="020B0604020202020204" pitchFamily="34" charset="0"/>
              <a:buChar char="•"/>
            </a:pPr>
            <a:endParaRPr lang="en-US" dirty="0">
              <a:solidFill>
                <a:schemeClr val="bg1">
                  <a:lumMod val="50000"/>
                </a:schemeClr>
              </a:solidFill>
            </a:endParaRP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922757374"/>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Presentation7" id="{0EB056D1-DF82-ED43-A75A-15472DCA2F45}" vid="{0BDCD195-BFED-5145-8A5D-0651D729DA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ICANNPPT_Arial_4x3_June 2017_potx</Template>
  <TotalTime>2557</TotalTime>
  <Words>6778</Words>
  <Application>Microsoft Macintosh PowerPoint</Application>
  <PresentationFormat>On-screen Show (4:3)</PresentationFormat>
  <Paragraphs>754</Paragraphs>
  <Slides>43</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MS PGothic</vt:lpstr>
      <vt:lpstr>MS PGothic</vt:lpstr>
      <vt:lpstr>Arial</vt:lpstr>
      <vt:lpstr>Calibri</vt:lpstr>
      <vt:lpstr>Segoe UI</vt:lpstr>
      <vt:lpstr>Source Sans Pro</vt:lpstr>
      <vt:lpstr>Times New Roman</vt:lpstr>
      <vt:lpstr>Webdings</vt:lpstr>
      <vt:lpstr>Wingdings</vt:lpstr>
      <vt:lpstr>ICANNPPT_Arial_4x3_June 2017_potx</vt:lpstr>
      <vt:lpstr>Registration Directory Services (RDS)-WHOIS2 Review</vt:lpstr>
      <vt:lpstr>Agenda</vt:lpstr>
      <vt:lpstr>RDS-WHOIS2 Review: Mandate &amp; Timeline</vt:lpstr>
      <vt:lpstr>WHOIS | RDS </vt:lpstr>
      <vt:lpstr>Registration Directory Services Review </vt:lpstr>
      <vt:lpstr>Milestones</vt:lpstr>
      <vt:lpstr>Scope</vt:lpstr>
      <vt:lpstr>RDS-WHOIS2 Review Team Objectives </vt:lpstr>
      <vt:lpstr>Review Team Non-Objectives </vt:lpstr>
      <vt:lpstr>Methodology</vt:lpstr>
      <vt:lpstr>Review Team Methodology</vt:lpstr>
      <vt:lpstr>Review Team Methodology</vt:lpstr>
      <vt:lpstr>Findings</vt:lpstr>
      <vt:lpstr>Findings</vt:lpstr>
      <vt:lpstr>Findings</vt:lpstr>
      <vt:lpstr>Findings</vt:lpstr>
      <vt:lpstr>Findings</vt:lpstr>
      <vt:lpstr>Findings</vt:lpstr>
      <vt:lpstr>Findings</vt:lpstr>
      <vt:lpstr>Findings</vt:lpstr>
      <vt:lpstr>Frequency of Use</vt:lpstr>
      <vt:lpstr>Impact of Unavailability</vt:lpstr>
      <vt:lpstr>Impact of Change</vt:lpstr>
      <vt:lpstr>Impact of Change</vt:lpstr>
      <vt:lpstr>Conclusions</vt:lpstr>
      <vt:lpstr>Conclusions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Q&amp;A</vt:lpstr>
      <vt:lpstr>Thank you!</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jean-Baptiste Deroulez</dc:creator>
  <cp:lastModifiedBy>jean-Baptiste Deroulez</cp:lastModifiedBy>
  <cp:revision>83</cp:revision>
  <cp:lastPrinted>2018-03-02T16:33:35Z</cp:lastPrinted>
  <dcterms:created xsi:type="dcterms:W3CDTF">2018-09-04T10:01:51Z</dcterms:created>
  <dcterms:modified xsi:type="dcterms:W3CDTF">2018-09-14T09:38:50Z</dcterms:modified>
</cp:coreProperties>
</file>