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619" r:id="rId2"/>
    <p:sldId id="620" r:id="rId3"/>
    <p:sldId id="621" r:id="rId4"/>
    <p:sldId id="748" r:id="rId5"/>
    <p:sldId id="776" r:id="rId6"/>
    <p:sldId id="777" r:id="rId7"/>
    <p:sldId id="772" r:id="rId8"/>
    <p:sldId id="773" r:id="rId9"/>
    <p:sldId id="774" r:id="rId10"/>
    <p:sldId id="775" r:id="rId11"/>
    <p:sldId id="778" r:id="rId12"/>
    <p:sldId id="779" r:id="rId13"/>
    <p:sldId id="780" r:id="rId14"/>
    <p:sldId id="781" r:id="rId15"/>
    <p:sldId id="782" r:id="rId16"/>
    <p:sldId id="783" r:id="rId17"/>
    <p:sldId id="727" r:id="rId18"/>
    <p:sldId id="742" r:id="rId19"/>
    <p:sldId id="715" r:id="rId20"/>
    <p:sldId id="749" r:id="rId21"/>
    <p:sldId id="763" r:id="rId22"/>
    <p:sldId id="764" r:id="rId23"/>
    <p:sldId id="766" r:id="rId24"/>
    <p:sldId id="767" r:id="rId25"/>
    <p:sldId id="769" r:id="rId26"/>
    <p:sldId id="770" r:id="rId27"/>
    <p:sldId id="77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52" autoAdjust="0"/>
    <p:restoredTop sz="95073" autoAdjust="0"/>
  </p:normalViewPr>
  <p:slideViewPr>
    <p:cSldViewPr snapToGrid="0" snapToObjects="1">
      <p:cViewPr varScale="1">
        <p:scale>
          <a:sx n="114" d="100"/>
          <a:sy n="114" d="100"/>
        </p:scale>
        <p:origin x="256" y="176"/>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1/14/19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dirty="0"/>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1/14/19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dirty="0"/>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
        <p:nvSpPr>
          <p:cNvPr id="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a:t>
              </a:r>
              <a:r>
                <a:rPr lang="en-US" sz="1400">
                  <a:solidFill>
                    <a:srgbClr val="0A304B"/>
                  </a:solidFill>
                  <a:latin typeface="+mn-lt"/>
                  <a:ea typeface="Segoe UI" panose="020B0502040204020203" pitchFamily="34" charset="0"/>
                  <a:cs typeface="Arial"/>
                  <a:hlinkClick r:id="rId3"/>
                </a:rPr>
                <a:t>/</a:t>
              </a:r>
              <a:r>
                <a:rPr lang="en-US" sz="1400" err="1">
                  <a:solidFill>
                    <a:srgbClr val="0A304B"/>
                  </a:solidFill>
                  <a:latin typeface="+mn-lt"/>
                  <a:ea typeface="Segoe UI" panose="020B0502040204020203" pitchFamily="34" charset="0"/>
                  <a:cs typeface="Arial"/>
                  <a:hlinkClick r:id="rId3"/>
                </a:rPr>
                <a:t>icann</a:t>
              </a:r>
              <a:endParaRPr lang="en-US" sz="140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6"/>
                </a:rPr>
                <a:t>linkedin</a:t>
              </a:r>
              <a:r>
                <a:rPr lang="en-US" sz="1400">
                  <a:solidFill>
                    <a:srgbClr val="0A304B"/>
                  </a:solidFill>
                  <a:latin typeface="+mn-lt"/>
                  <a:ea typeface="Segoe UI" panose="020B0502040204020203" pitchFamily="34" charset="0"/>
                  <a:cs typeface="Arial"/>
                  <a:hlinkClick r:id="rId6"/>
                </a:rPr>
                <a:t>/company/</a:t>
              </a:r>
              <a:r>
                <a:rPr lang="en-US" sz="1400" err="1">
                  <a:solidFill>
                    <a:srgbClr val="0A304B"/>
                  </a:solidFill>
                  <a:latin typeface="+mn-lt"/>
                  <a:ea typeface="Segoe UI" panose="020B0502040204020203" pitchFamily="34" charset="0"/>
                  <a:cs typeface="Arial"/>
                  <a:hlinkClick r:id="rId6"/>
                </a:rPr>
                <a:t>icann</a:t>
              </a:r>
              <a:endParaRPr lang="en-US" sz="140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a:solidFill>
                    <a:srgbClr val="0A304B"/>
                  </a:solidFill>
                  <a:latin typeface="+mn-lt"/>
                  <a:ea typeface="Segoe UI" panose="020B0502040204020203" pitchFamily="34" charset="0"/>
                  <a:cs typeface="Arial"/>
                  <a:hlinkClick r:id="rId12"/>
                </a:rPr>
                <a:t>/</a:t>
              </a:r>
              <a:r>
                <a:rPr lang="en-US" sz="1400" err="1">
                  <a:solidFill>
                    <a:srgbClr val="0A304B"/>
                  </a:solidFill>
                  <a:latin typeface="+mn-lt"/>
                  <a:ea typeface="Segoe UI" panose="020B0502040204020203" pitchFamily="34" charset="0"/>
                  <a:cs typeface="Arial"/>
                  <a:hlinkClick r:id="rId12"/>
                </a:rPr>
                <a:t>icannorg</a:t>
              </a:r>
              <a:r>
                <a:rPr lang="en-US" sz="1400">
                  <a:solidFill>
                    <a:srgbClr val="0A304B"/>
                  </a:solidFill>
                  <a:latin typeface="+mn-lt"/>
                  <a:ea typeface="Segoe UI" panose="020B0502040204020203" pitchFamily="34" charset="0"/>
                  <a:cs typeface="Arial"/>
                  <a:hlinkClick r:id="rId12"/>
                </a:rPr>
                <a:t> </a:t>
              </a:r>
              <a:endParaRPr lang="en-US" sz="140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a:solidFill>
                    <a:srgbClr val="0A304B"/>
                  </a:solidFill>
                  <a:latin typeface="+mn-lt"/>
                  <a:ea typeface="Segoe UI" panose="020B0502040204020203" pitchFamily="34" charset="0"/>
                  <a:cs typeface="Arial"/>
                  <a:hlinkClick r:id="rId17"/>
                </a:rPr>
                <a:t>/</a:t>
              </a:r>
              <a:r>
                <a:rPr lang="en-US" sz="1400" err="1">
                  <a:solidFill>
                    <a:srgbClr val="0A304B"/>
                  </a:solidFill>
                  <a:latin typeface="+mn-lt"/>
                  <a:ea typeface="Segoe UI" panose="020B0502040204020203" pitchFamily="34" charset="0"/>
                  <a:cs typeface="Arial"/>
                  <a:hlinkClick r:id="rId17"/>
                </a:rPr>
                <a:t>icannnews</a:t>
              </a:r>
              <a:endParaRPr lang="en-US" sz="140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8"/>
                </a:rPr>
                <a:t>soundcloud</a:t>
              </a:r>
              <a:r>
                <a:rPr lang="en-US" sz="1400">
                  <a:solidFill>
                    <a:srgbClr val="0A304B"/>
                  </a:solidFill>
                  <a:latin typeface="+mn-lt"/>
                  <a:ea typeface="Segoe UI" panose="020B0502040204020203" pitchFamily="34" charset="0"/>
                  <a:cs typeface="Arial"/>
                  <a:hlinkClick r:id="rId18"/>
                </a:rPr>
                <a:t>/</a:t>
              </a:r>
              <a:r>
                <a:rPr lang="en-US" sz="1400" err="1">
                  <a:solidFill>
                    <a:srgbClr val="0A304B"/>
                  </a:solidFill>
                  <a:latin typeface="+mn-lt"/>
                  <a:ea typeface="Segoe UI" panose="020B0502040204020203" pitchFamily="34" charset="0"/>
                  <a:cs typeface="Arial"/>
                  <a:hlinkClick r:id="rId18"/>
                </a:rPr>
                <a:t>icann</a:t>
              </a:r>
              <a:endParaRPr lang="en-US" sz="140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0"/>
                </a:rPr>
                <a:t>slideshare</a:t>
              </a:r>
              <a:r>
                <a:rPr lang="en-US" sz="1400">
                  <a:solidFill>
                    <a:srgbClr val="0A304B"/>
                  </a:solidFill>
                  <a:latin typeface="+mn-lt"/>
                  <a:ea typeface="Segoe UI" panose="020B0502040204020203" pitchFamily="34" charset="0"/>
                  <a:cs typeface="Arial"/>
                  <a:hlinkClick r:id="rId20"/>
                </a:rPr>
                <a:t>/</a:t>
              </a:r>
              <a:r>
                <a:rPr lang="en-US" sz="1400" err="1">
                  <a:solidFill>
                    <a:srgbClr val="0A304B"/>
                  </a:solidFill>
                  <a:latin typeface="+mn-lt"/>
                  <a:ea typeface="Segoe UI" panose="020B0502040204020203" pitchFamily="34" charset="0"/>
                  <a:cs typeface="Arial"/>
                  <a:hlinkClick r:id="rId20"/>
                </a:rPr>
                <a:t>icannpresentations</a:t>
              </a:r>
              <a:endParaRPr lang="en-US" sz="140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a:solidFill>
                  <a:schemeClr val="bg1"/>
                </a:solidFill>
                <a:latin typeface="+mn-lt"/>
                <a:cs typeface="Arial"/>
              </a:rPr>
              <a:t>icann.org</a:t>
            </a: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Click icon to add picture</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Click icon to add picture</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0"/>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ssi-secretariat@icann.org" TargetMode="External"/><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1CC94E-B962-9A4B-993B-E305BE18426F}"/>
              </a:ext>
            </a:extLst>
          </p:cNvPr>
          <p:cNvSpPr>
            <a:spLocks noGrp="1"/>
          </p:cNvSpPr>
          <p:nvPr>
            <p:ph type="title"/>
          </p:nvPr>
        </p:nvSpPr>
        <p:spPr>
          <a:xfrm>
            <a:off x="239713" y="46038"/>
            <a:ext cx="8724900" cy="450850"/>
          </a:xfrm>
        </p:spPr>
        <p:txBody>
          <a:bodyPr/>
          <a:lstStyle/>
          <a:p>
            <a:pPr eaLnBrk="1" fontAlgn="auto" hangingPunct="1">
              <a:spcAft>
                <a:spcPts val="0"/>
              </a:spcAft>
              <a:defRPr/>
            </a:pPr>
            <a:r>
              <a:rPr dirty="0">
                <a:solidFill>
                  <a:schemeClr val="accent6">
                    <a:lumMod val="50000"/>
                  </a:schemeClr>
                </a:solidFill>
              </a:rPr>
              <a:t>For Best Audio: Join via Telephone Using Dial-Out </a:t>
            </a:r>
          </a:p>
        </p:txBody>
      </p:sp>
      <p:pic>
        <p:nvPicPr>
          <p:cNvPr id="8" name="Picture 7">
            <a:extLst>
              <a:ext uri="{FF2B5EF4-FFF2-40B4-BE49-F238E27FC236}">
                <a16:creationId xmlns:a16="http://schemas.microsoft.com/office/drawing/2014/main" id="{58115975-8BD4-F048-AE65-BE67058649C0}"/>
              </a:ext>
            </a:extLst>
          </p:cNvPr>
          <p:cNvPicPr>
            <a:picLocks noChangeAspect="1"/>
          </p:cNvPicPr>
          <p:nvPr/>
        </p:nvPicPr>
        <p:blipFill>
          <a:blip r:embed="rId2"/>
          <a:stretch>
            <a:fillRect/>
          </a:stretch>
        </p:blipFill>
        <p:spPr>
          <a:xfrm>
            <a:off x="2628900" y="936625"/>
            <a:ext cx="4097338" cy="2441575"/>
          </a:xfrm>
          <a:prstGeom prst="rect">
            <a:avLst/>
          </a:prstGeom>
          <a:solidFill>
            <a:schemeClr val="accent2">
              <a:lumMod val="60000"/>
              <a:lumOff val="40000"/>
            </a:schemeClr>
          </a:solidFill>
        </p:spPr>
      </p:pic>
      <p:sp>
        <p:nvSpPr>
          <p:cNvPr id="12" name="Rectangle 11">
            <a:extLst>
              <a:ext uri="{FF2B5EF4-FFF2-40B4-BE49-F238E27FC236}">
                <a16:creationId xmlns:a16="http://schemas.microsoft.com/office/drawing/2014/main" id="{881E6C31-DEB6-4545-A049-7E7D96B6DB63}"/>
              </a:ext>
            </a:extLst>
          </p:cNvPr>
          <p:cNvSpPr/>
          <p:nvPr/>
        </p:nvSpPr>
        <p:spPr>
          <a:xfrm>
            <a:off x="2628900" y="3556000"/>
            <a:ext cx="4097338" cy="1538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000" dirty="0">
              <a:solidFill>
                <a:srgbClr val="FFFFFF"/>
              </a:solidFill>
            </a:endParaRPr>
          </a:p>
          <a:p>
            <a:pPr algn="ctr" eaLnBrk="1" hangingPunct="1">
              <a:defRPr/>
            </a:pPr>
            <a:endParaRPr lang="en-US" altLang="en-US" sz="2000" dirty="0">
              <a:solidFill>
                <a:srgbClr val="FFFFFF"/>
              </a:solidFill>
            </a:endParaRPr>
          </a:p>
          <a:p>
            <a:pPr algn="ctr" eaLnBrk="1" hangingPunct="1">
              <a:defRPr/>
            </a:pPr>
            <a:r>
              <a:rPr lang="en-US" altLang="en-US" sz="2000" dirty="0">
                <a:solidFill>
                  <a:srgbClr val="FFFFFF"/>
                </a:solidFill>
              </a:rPr>
              <a:t>After 2 background noise occurrences, staff will mute the offending line (either Telephone or Adobe Connect).</a:t>
            </a:r>
          </a:p>
          <a:p>
            <a:pPr algn="ctr" eaLnBrk="1" hangingPunct="1">
              <a:defRPr/>
            </a:pPr>
            <a:endParaRPr lang="en-US" altLang="en-US" dirty="0">
              <a:solidFill>
                <a:srgbClr val="FFFFFF"/>
              </a:solidFill>
            </a:endParaRPr>
          </a:p>
          <a:p>
            <a:pPr algn="ctr" eaLnBrk="1" hangingPunct="1">
              <a:defRPr/>
            </a:pPr>
            <a:endParaRPr lang="en-US" altLang="en-US" sz="4500" dirty="0">
              <a:solidFill>
                <a:srgbClr val="FFFFFF"/>
              </a:solidFill>
              <a:latin typeface="Source Sans Pro" panose="020B0503030403020204" pitchFamily="34" charset="0"/>
              <a:ea typeface="Source Sans Pro" panose="020B0503030403020204" pitchFamily="34" charset="0"/>
              <a:cs typeface="Source Sans Pro" panose="020B0503030403020204" pitchFamily="34" charset="0"/>
            </a:endParaRPr>
          </a:p>
        </p:txBody>
      </p:sp>
      <p:sp>
        <p:nvSpPr>
          <p:cNvPr id="14" name="Rectangle 13">
            <a:extLst>
              <a:ext uri="{FF2B5EF4-FFF2-40B4-BE49-F238E27FC236}">
                <a16:creationId xmlns:a16="http://schemas.microsoft.com/office/drawing/2014/main" id="{E2A3F165-11FD-294C-94E4-F1D6FC188C8A}"/>
              </a:ext>
            </a:extLst>
          </p:cNvPr>
          <p:cNvSpPr/>
          <p:nvPr/>
        </p:nvSpPr>
        <p:spPr>
          <a:xfrm>
            <a:off x="6850063" y="881063"/>
            <a:ext cx="2159000" cy="421322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en-US" dirty="0"/>
              <a:t>After two failed attempts to speak over the audio, participants will be invited to type their comments in the chat or take them to the mailing list.</a:t>
            </a:r>
          </a:p>
          <a:p>
            <a:pPr algn="ctr" eaLnBrk="1" fontAlgn="auto" hangingPunct="1">
              <a:spcBef>
                <a:spcPts val="0"/>
              </a:spcBef>
              <a:spcAft>
                <a:spcPts val="0"/>
              </a:spcAft>
              <a:defRPr/>
            </a:pPr>
            <a:endParaRPr lang="en-US" dirty="0"/>
          </a:p>
          <a:p>
            <a:pPr algn="ctr" eaLnBrk="1" fontAlgn="auto" hangingPunct="1">
              <a:spcBef>
                <a:spcPts val="0"/>
              </a:spcBef>
              <a:spcAft>
                <a:spcPts val="0"/>
              </a:spcAft>
              <a:defRPr/>
            </a:pPr>
            <a:endParaRPr lang="en-US" dirty="0"/>
          </a:p>
        </p:txBody>
      </p:sp>
      <p:sp>
        <p:nvSpPr>
          <p:cNvPr id="16" name="Rectangle 15">
            <a:extLst>
              <a:ext uri="{FF2B5EF4-FFF2-40B4-BE49-F238E27FC236}">
                <a16:creationId xmlns:a16="http://schemas.microsoft.com/office/drawing/2014/main" id="{CA2BF631-6A91-3F4E-A638-89A48FABB2C8}"/>
              </a:ext>
            </a:extLst>
          </p:cNvPr>
          <p:cNvSpPr/>
          <p:nvPr/>
        </p:nvSpPr>
        <p:spPr>
          <a:xfrm>
            <a:off x="169863" y="904875"/>
            <a:ext cx="2335212" cy="4189413"/>
          </a:xfrm>
          <a:prstGeom prst="rect">
            <a:avLst/>
          </a:prstGeom>
          <a:solidFill>
            <a:srgbClr val="CB460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700" dirty="0">
              <a:solidFill>
                <a:srgbClr val="FFFFFF"/>
              </a:solidFill>
            </a:endParaRPr>
          </a:p>
          <a:p>
            <a:pPr eaLnBrk="1" hangingPunct="1">
              <a:defRPr/>
            </a:pPr>
            <a:r>
              <a:rPr lang="en-US" altLang="en-US" sz="1700" dirty="0">
                <a:solidFill>
                  <a:srgbClr val="FFFFFF"/>
                </a:solidFill>
              </a:rPr>
              <a:t>Connecting via the audio bridge is always preferable to the AC audio connection. </a:t>
            </a:r>
          </a:p>
          <a:p>
            <a:pPr eaLnBrk="1" hangingPunct="1">
              <a:defRPr/>
            </a:pPr>
            <a:endParaRPr lang="en-US" altLang="en-US" sz="1700" dirty="0">
              <a:solidFill>
                <a:srgbClr val="FFFFFF"/>
              </a:solidFill>
              <a:ea typeface="Source Sans Pro" panose="020B0503030403020204" pitchFamily="34" charset="0"/>
              <a:cs typeface="Source Sans Pro" panose="020B0503030403020204" pitchFamily="34" charset="0"/>
            </a:endParaRPr>
          </a:p>
          <a:p>
            <a:pPr eaLnBrk="1" hangingPunct="1">
              <a:defRPr/>
            </a:pPr>
            <a:r>
              <a:rPr lang="en-US" altLang="en-US" sz="1700" dirty="0">
                <a:solidFill>
                  <a:srgbClr val="FFFFFF"/>
                </a:solidFill>
              </a:rPr>
              <a:t>Upon logging into Adobe Connect, a pop-up window will appear for the AC to call your phone.  This preferred method will assure the best audio for the meeting.</a:t>
            </a:r>
          </a:p>
          <a:p>
            <a:pPr eaLnBrk="1" hangingPunct="1">
              <a:defRPr/>
            </a:pPr>
            <a:endParaRPr lang="en-US" altLang="en-US" sz="1700" dirty="0">
              <a:solidFill>
                <a:srgbClr val="FFFFFF"/>
              </a:solidFill>
            </a:endParaRPr>
          </a:p>
          <a:p>
            <a:pPr eaLnBrk="1" hangingPunct="1">
              <a:defRPr/>
            </a:pPr>
            <a:endParaRPr lang="id-ID" altLang="en-US" dirty="0">
              <a:solidFill>
                <a:srgbClr val="FFFFFF"/>
              </a:solidFill>
              <a:latin typeface="Source Sans Pro" panose="020B0503030403020204" pitchFamily="34" charset="0"/>
              <a:ea typeface="Source Sans Pro" panose="020B0503030403020204" pitchFamily="34" charset="0"/>
              <a:cs typeface="Source Sans Pro" panose="020B0503030403020204" pitchFamily="34" charset="0"/>
            </a:endParaRPr>
          </a:p>
        </p:txBody>
      </p:sp>
      <p:sp>
        <p:nvSpPr>
          <p:cNvPr id="51207" name="Rectangle 17">
            <a:extLst>
              <a:ext uri="{FF2B5EF4-FFF2-40B4-BE49-F238E27FC236}">
                <a16:creationId xmlns:a16="http://schemas.microsoft.com/office/drawing/2014/main" id="{CD6919D4-2642-E544-838C-035A8AB96C2A}"/>
              </a:ext>
            </a:extLst>
          </p:cNvPr>
          <p:cNvSpPr>
            <a:spLocks noChangeArrowheads="1"/>
          </p:cNvSpPr>
          <p:nvPr/>
        </p:nvSpPr>
        <p:spPr bwMode="auto">
          <a:xfrm>
            <a:off x="2178050" y="5272088"/>
            <a:ext cx="4787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b="1" dirty="0">
                <a:solidFill>
                  <a:srgbClr val="FF0000"/>
                </a:solidFill>
                <a:latin typeface="Source Sans Pro" panose="020B0503030403020204" pitchFamily="34" charset="77"/>
                <a:ea typeface="Source Sans Pro" panose="020B0503030403020204" pitchFamily="34" charset="77"/>
                <a:cs typeface="Source Sans Pro" panose="020B0503030403020204" pitchFamily="34" charset="77"/>
              </a:rPr>
              <a:t>PLEASE ALWAYS MUTE WHEN NOT SPEAKING!</a:t>
            </a:r>
            <a:br>
              <a:rPr lang="en-GB" altLang="en-US" b="1" dirty="0">
                <a:solidFill>
                  <a:srgbClr val="FF0000"/>
                </a:solidFill>
                <a:latin typeface="Source Sans Pro" panose="020B0503030403020204" pitchFamily="34" charset="77"/>
                <a:ea typeface="Source Sans Pro" panose="020B0503030403020204" pitchFamily="34" charset="77"/>
                <a:cs typeface="Source Sans Pro" panose="020B0503030403020204" pitchFamily="34" charset="77"/>
              </a:rPr>
            </a:br>
            <a:r>
              <a:rPr lang="en-GB" altLang="en-US" b="1" dirty="0">
                <a:solidFill>
                  <a:srgbClr val="FF0000"/>
                </a:solidFill>
                <a:latin typeface="Source Sans Pro" panose="020B0503030403020204" pitchFamily="34" charset="77"/>
                <a:ea typeface="Source Sans Pro" panose="020B0503030403020204" pitchFamily="34" charset="77"/>
                <a:cs typeface="Source Sans Pro" panose="020B0503030403020204" pitchFamily="34" charset="77"/>
              </a:rPr>
              <a:t>*6 to mute and *6 to unmute</a:t>
            </a:r>
            <a:endParaRPr lang="en-US" altLang="en-US" b="1" dirty="0">
              <a:solidFill>
                <a:srgbClr val="FF0000"/>
              </a:solidFill>
            </a:endParaRPr>
          </a:p>
        </p:txBody>
      </p:sp>
      <p:sp>
        <p:nvSpPr>
          <p:cNvPr id="51208" name="Rectangle 19">
            <a:extLst>
              <a:ext uri="{FF2B5EF4-FFF2-40B4-BE49-F238E27FC236}">
                <a16:creationId xmlns:a16="http://schemas.microsoft.com/office/drawing/2014/main" id="{494F4FDB-F620-3D4E-95EC-E4CF2288F39C}"/>
              </a:ext>
            </a:extLst>
          </p:cNvPr>
          <p:cNvSpPr>
            <a:spLocks noChangeArrowheads="1"/>
          </p:cNvSpPr>
          <p:nvPr/>
        </p:nvSpPr>
        <p:spPr bwMode="auto">
          <a:xfrm>
            <a:off x="239713" y="5918200"/>
            <a:ext cx="85740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dirty="0"/>
              <a:t>For any questions, dial out requests, apologies, please email:  </a:t>
            </a:r>
            <a:r>
              <a:rPr lang="en-US" altLang="en-US" sz="1600" dirty="0">
                <a:hlinkClick r:id="rId3"/>
              </a:rPr>
              <a:t>mssi-secretariat@icann.org</a:t>
            </a:r>
            <a:endParaRPr lang="en-US" altLang="en-US" sz="1600" dirty="0"/>
          </a:p>
          <a:p>
            <a:pPr algn="ctr" eaLnBrk="1" hangingPunct="1"/>
            <a:endParaRPr lang="en-US" altLang="en-US" dirty="0"/>
          </a:p>
        </p:txBody>
      </p:sp>
      <p:sp>
        <p:nvSpPr>
          <p:cNvPr id="2" name="Right Arrow 1">
            <a:extLst>
              <a:ext uri="{FF2B5EF4-FFF2-40B4-BE49-F238E27FC236}">
                <a16:creationId xmlns:a16="http://schemas.microsoft.com/office/drawing/2014/main" id="{E089CF40-F4C5-9E46-8D50-A5FEE7BDA00F}"/>
              </a:ext>
            </a:extLst>
          </p:cNvPr>
          <p:cNvSpPr/>
          <p:nvPr/>
        </p:nvSpPr>
        <p:spPr>
          <a:xfrm rot="1454384">
            <a:off x="2671763" y="1408113"/>
            <a:ext cx="492125" cy="319087"/>
          </a:xfrm>
          <a:prstGeom prst="rightArrow">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00"/>
              </a:solidFill>
            </a:endParaRPr>
          </a:p>
        </p:txBody>
      </p:sp>
      <p:sp>
        <p:nvSpPr>
          <p:cNvPr id="13" name="Right Arrow 12">
            <a:extLst>
              <a:ext uri="{FF2B5EF4-FFF2-40B4-BE49-F238E27FC236}">
                <a16:creationId xmlns:a16="http://schemas.microsoft.com/office/drawing/2014/main" id="{F904368E-EF85-B94C-B994-2A19C8335A2D}"/>
              </a:ext>
            </a:extLst>
          </p:cNvPr>
          <p:cNvSpPr/>
          <p:nvPr/>
        </p:nvSpPr>
        <p:spPr>
          <a:xfrm rot="17847731">
            <a:off x="4687094" y="2928144"/>
            <a:ext cx="490538" cy="317500"/>
          </a:xfrm>
          <a:prstGeom prst="rightArrow">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00"/>
              </a:solidFill>
            </a:endParaRPr>
          </a:p>
        </p:txBody>
      </p:sp>
    </p:spTree>
    <p:extLst>
      <p:ext uri="{BB962C8B-B14F-4D97-AF65-F5344CB8AC3E}">
        <p14:creationId xmlns:p14="http://schemas.microsoft.com/office/powerpoint/2010/main" val="309074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Draft Report Updates</a:t>
            </a:r>
          </a:p>
        </p:txBody>
      </p:sp>
      <p:sp>
        <p:nvSpPr>
          <p:cNvPr id="6" name="Rectangle 5">
            <a:extLst>
              <a:ext uri="{FF2B5EF4-FFF2-40B4-BE49-F238E27FC236}">
                <a16:creationId xmlns:a16="http://schemas.microsoft.com/office/drawing/2014/main" id="{D99714D7-F5F7-8946-96DB-BA2A98992321}"/>
              </a:ext>
            </a:extLst>
          </p:cNvPr>
          <p:cNvSpPr/>
          <p:nvPr/>
        </p:nvSpPr>
        <p:spPr>
          <a:xfrm>
            <a:off x="374904" y="653227"/>
            <a:ext cx="8278442" cy="1384995"/>
          </a:xfrm>
          <a:prstGeom prst="rect">
            <a:avLst/>
          </a:prstGeom>
        </p:spPr>
        <p:txBody>
          <a:bodyPr wrap="square">
            <a:spAutoFit/>
          </a:bodyPr>
          <a:lstStyle/>
          <a:p>
            <a:r>
              <a:rPr lang="en-US" sz="1600" u="sng" dirty="0"/>
              <a:t>Action item</a:t>
            </a:r>
            <a:r>
              <a:rPr lang="en-US" sz="1600" dirty="0"/>
              <a:t>: Since the former Board WG was dissolved, the recommendation should be reformatted to say any WG that is focusing on RDS issues should be made public and not make specific reference to a particular WG.</a:t>
            </a:r>
          </a:p>
          <a:p>
            <a:endParaRPr lang="en-US" dirty="0"/>
          </a:p>
          <a:p>
            <a:endParaRPr lang="en-US" dirty="0"/>
          </a:p>
        </p:txBody>
      </p:sp>
      <p:pic>
        <p:nvPicPr>
          <p:cNvPr id="8" name="Picture 7" descr="A screenshot of a social media post&#13;&#10;&#13;&#10;Description automatically generated">
            <a:extLst>
              <a:ext uri="{FF2B5EF4-FFF2-40B4-BE49-F238E27FC236}">
                <a16:creationId xmlns:a16="http://schemas.microsoft.com/office/drawing/2014/main" id="{F89BE3FA-76B8-FC4C-B2BB-F72B0D42F921}"/>
              </a:ext>
            </a:extLst>
          </p:cNvPr>
          <p:cNvPicPr>
            <a:picLocks noChangeAspect="1"/>
          </p:cNvPicPr>
          <p:nvPr/>
        </p:nvPicPr>
        <p:blipFill>
          <a:blip r:embed="rId2"/>
          <a:stretch>
            <a:fillRect/>
          </a:stretch>
        </p:blipFill>
        <p:spPr>
          <a:xfrm>
            <a:off x="432779" y="1438507"/>
            <a:ext cx="8220567" cy="4766266"/>
          </a:xfrm>
          <a:prstGeom prst="rect">
            <a:avLst/>
          </a:prstGeom>
        </p:spPr>
      </p:pic>
    </p:spTree>
    <p:extLst>
      <p:ext uri="{BB962C8B-B14F-4D97-AF65-F5344CB8AC3E}">
        <p14:creationId xmlns:p14="http://schemas.microsoft.com/office/powerpoint/2010/main" val="255933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Draft Report Updates</a:t>
            </a:r>
          </a:p>
        </p:txBody>
      </p:sp>
      <p:sp>
        <p:nvSpPr>
          <p:cNvPr id="6" name="Rectangle 5">
            <a:extLst>
              <a:ext uri="{FF2B5EF4-FFF2-40B4-BE49-F238E27FC236}">
                <a16:creationId xmlns:a16="http://schemas.microsoft.com/office/drawing/2014/main" id="{D99714D7-F5F7-8946-96DB-BA2A98992321}"/>
              </a:ext>
            </a:extLst>
          </p:cNvPr>
          <p:cNvSpPr/>
          <p:nvPr/>
        </p:nvSpPr>
        <p:spPr>
          <a:xfrm>
            <a:off x="374904" y="653227"/>
            <a:ext cx="8278442" cy="1754326"/>
          </a:xfrm>
          <a:prstGeom prst="rect">
            <a:avLst/>
          </a:prstGeom>
        </p:spPr>
        <p:txBody>
          <a:bodyPr wrap="square">
            <a:spAutoFit/>
          </a:bodyPr>
          <a:lstStyle/>
          <a:p>
            <a:pPr marL="285750" indent="-285750">
              <a:buFont typeface="Arial" panose="020B0604020202020204" pitchFamily="34" charset="0"/>
              <a:buChar char="•"/>
            </a:pPr>
            <a:r>
              <a:rPr lang="en-US" b="1" dirty="0"/>
              <a:t>Subgroup 3 - Law Enforcement Needs – See Google doc.</a:t>
            </a:r>
          </a:p>
          <a:p>
            <a:endParaRPr lang="en-US" b="1" dirty="0"/>
          </a:p>
          <a:p>
            <a:r>
              <a:rPr lang="en-US" u="sng" dirty="0"/>
              <a:t>Action item</a:t>
            </a:r>
            <a:r>
              <a:rPr lang="en-US" dirty="0"/>
              <a:t>:  Clarify what “regular” means and include rationale: 1) ex-ante impact assessment 2) evaluate new policies once there are in place.</a:t>
            </a:r>
            <a:endParaRPr lang="en-US" b="1" dirty="0"/>
          </a:p>
          <a:p>
            <a:endParaRPr lang="en-US" dirty="0"/>
          </a:p>
          <a:p>
            <a:endParaRPr lang="en-US" dirty="0"/>
          </a:p>
        </p:txBody>
      </p:sp>
      <p:pic>
        <p:nvPicPr>
          <p:cNvPr id="7" name="Picture 6" descr="A screenshot of a cell phone&#13;&#10;&#13;&#10;Description automatically generated">
            <a:extLst>
              <a:ext uri="{FF2B5EF4-FFF2-40B4-BE49-F238E27FC236}">
                <a16:creationId xmlns:a16="http://schemas.microsoft.com/office/drawing/2014/main" id="{9A0CE277-A2E0-2C46-B725-3011D0E56A4D}"/>
              </a:ext>
            </a:extLst>
          </p:cNvPr>
          <p:cNvPicPr>
            <a:picLocks noChangeAspect="1"/>
          </p:cNvPicPr>
          <p:nvPr/>
        </p:nvPicPr>
        <p:blipFill>
          <a:blip r:embed="rId2"/>
          <a:stretch>
            <a:fillRect/>
          </a:stretch>
        </p:blipFill>
        <p:spPr>
          <a:xfrm>
            <a:off x="374904" y="1939693"/>
            <a:ext cx="8012542" cy="3903546"/>
          </a:xfrm>
          <a:prstGeom prst="rect">
            <a:avLst/>
          </a:prstGeom>
        </p:spPr>
      </p:pic>
    </p:spTree>
    <p:extLst>
      <p:ext uri="{BB962C8B-B14F-4D97-AF65-F5344CB8AC3E}">
        <p14:creationId xmlns:p14="http://schemas.microsoft.com/office/powerpoint/2010/main" val="3695835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Draft Report Updates</a:t>
            </a:r>
          </a:p>
        </p:txBody>
      </p:sp>
      <p:sp>
        <p:nvSpPr>
          <p:cNvPr id="6" name="Rectangle 5">
            <a:extLst>
              <a:ext uri="{FF2B5EF4-FFF2-40B4-BE49-F238E27FC236}">
                <a16:creationId xmlns:a16="http://schemas.microsoft.com/office/drawing/2014/main" id="{D99714D7-F5F7-8946-96DB-BA2A98992321}"/>
              </a:ext>
            </a:extLst>
          </p:cNvPr>
          <p:cNvSpPr/>
          <p:nvPr/>
        </p:nvSpPr>
        <p:spPr>
          <a:xfrm>
            <a:off x="374904" y="653227"/>
            <a:ext cx="8278442" cy="646331"/>
          </a:xfrm>
          <a:prstGeom prst="rect">
            <a:avLst/>
          </a:prstGeom>
        </p:spPr>
        <p:txBody>
          <a:bodyPr wrap="square">
            <a:spAutoFit/>
          </a:bodyPr>
          <a:lstStyle/>
          <a:p>
            <a:endParaRPr lang="en-US" dirty="0"/>
          </a:p>
          <a:p>
            <a:endParaRPr lang="en-US" dirty="0"/>
          </a:p>
        </p:txBody>
      </p:sp>
      <p:pic>
        <p:nvPicPr>
          <p:cNvPr id="3" name="Picture 2" descr="A screenshot of a cell phone&#13;&#10;&#13;&#10;Description automatically generated">
            <a:extLst>
              <a:ext uri="{FF2B5EF4-FFF2-40B4-BE49-F238E27FC236}">
                <a16:creationId xmlns:a16="http://schemas.microsoft.com/office/drawing/2014/main" id="{B873525F-FC79-F148-B155-BD205F28E9F5}"/>
              </a:ext>
            </a:extLst>
          </p:cNvPr>
          <p:cNvPicPr>
            <a:picLocks noChangeAspect="1"/>
          </p:cNvPicPr>
          <p:nvPr/>
        </p:nvPicPr>
        <p:blipFill>
          <a:blip r:embed="rId2"/>
          <a:stretch>
            <a:fillRect/>
          </a:stretch>
        </p:blipFill>
        <p:spPr>
          <a:xfrm>
            <a:off x="374903" y="761999"/>
            <a:ext cx="7720881" cy="5196747"/>
          </a:xfrm>
          <a:prstGeom prst="rect">
            <a:avLst/>
          </a:prstGeom>
        </p:spPr>
      </p:pic>
    </p:spTree>
    <p:extLst>
      <p:ext uri="{BB962C8B-B14F-4D97-AF65-F5344CB8AC3E}">
        <p14:creationId xmlns:p14="http://schemas.microsoft.com/office/powerpoint/2010/main" val="447598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Draft Report Updates</a:t>
            </a:r>
          </a:p>
        </p:txBody>
      </p:sp>
      <p:sp>
        <p:nvSpPr>
          <p:cNvPr id="6" name="Rectangle 5">
            <a:extLst>
              <a:ext uri="{FF2B5EF4-FFF2-40B4-BE49-F238E27FC236}">
                <a16:creationId xmlns:a16="http://schemas.microsoft.com/office/drawing/2014/main" id="{D99714D7-F5F7-8946-96DB-BA2A98992321}"/>
              </a:ext>
            </a:extLst>
          </p:cNvPr>
          <p:cNvSpPr/>
          <p:nvPr/>
        </p:nvSpPr>
        <p:spPr>
          <a:xfrm>
            <a:off x="374904" y="653227"/>
            <a:ext cx="8278442" cy="646331"/>
          </a:xfrm>
          <a:prstGeom prst="rect">
            <a:avLst/>
          </a:prstGeom>
        </p:spPr>
        <p:txBody>
          <a:bodyPr wrap="square">
            <a:spAutoFit/>
          </a:bodyPr>
          <a:lstStyle/>
          <a:p>
            <a:endParaRPr lang="en-US" dirty="0"/>
          </a:p>
          <a:p>
            <a:endParaRPr lang="en-US" dirty="0"/>
          </a:p>
        </p:txBody>
      </p:sp>
      <p:pic>
        <p:nvPicPr>
          <p:cNvPr id="5" name="Picture 4" descr="A screenshot of a social media post&#13;&#10;&#13;&#10;Description automatically generated">
            <a:extLst>
              <a:ext uri="{FF2B5EF4-FFF2-40B4-BE49-F238E27FC236}">
                <a16:creationId xmlns:a16="http://schemas.microsoft.com/office/drawing/2014/main" id="{F62E2DEE-3DDA-2148-8B2A-570AFE685BDF}"/>
              </a:ext>
            </a:extLst>
          </p:cNvPr>
          <p:cNvPicPr>
            <a:picLocks noChangeAspect="1"/>
          </p:cNvPicPr>
          <p:nvPr/>
        </p:nvPicPr>
        <p:blipFill>
          <a:blip r:embed="rId2"/>
          <a:stretch>
            <a:fillRect/>
          </a:stretch>
        </p:blipFill>
        <p:spPr>
          <a:xfrm>
            <a:off x="317379" y="761999"/>
            <a:ext cx="6161480" cy="5314277"/>
          </a:xfrm>
          <a:prstGeom prst="rect">
            <a:avLst/>
          </a:prstGeom>
        </p:spPr>
      </p:pic>
    </p:spTree>
    <p:extLst>
      <p:ext uri="{BB962C8B-B14F-4D97-AF65-F5344CB8AC3E}">
        <p14:creationId xmlns:p14="http://schemas.microsoft.com/office/powerpoint/2010/main" val="1447002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Draft Report Updates</a:t>
            </a:r>
          </a:p>
        </p:txBody>
      </p:sp>
      <p:sp>
        <p:nvSpPr>
          <p:cNvPr id="6" name="Rectangle 5">
            <a:extLst>
              <a:ext uri="{FF2B5EF4-FFF2-40B4-BE49-F238E27FC236}">
                <a16:creationId xmlns:a16="http://schemas.microsoft.com/office/drawing/2014/main" id="{D99714D7-F5F7-8946-96DB-BA2A98992321}"/>
              </a:ext>
            </a:extLst>
          </p:cNvPr>
          <p:cNvSpPr/>
          <p:nvPr/>
        </p:nvSpPr>
        <p:spPr>
          <a:xfrm>
            <a:off x="374904" y="653227"/>
            <a:ext cx="8278442" cy="646331"/>
          </a:xfrm>
          <a:prstGeom prst="rect">
            <a:avLst/>
          </a:prstGeom>
        </p:spPr>
        <p:txBody>
          <a:bodyPr wrap="square">
            <a:spAutoFit/>
          </a:bodyPr>
          <a:lstStyle/>
          <a:p>
            <a:endParaRPr lang="en-US" dirty="0"/>
          </a:p>
          <a:p>
            <a:endParaRPr lang="en-US" dirty="0"/>
          </a:p>
        </p:txBody>
      </p:sp>
      <p:sp>
        <p:nvSpPr>
          <p:cNvPr id="2" name="Rectangle 1">
            <a:extLst>
              <a:ext uri="{FF2B5EF4-FFF2-40B4-BE49-F238E27FC236}">
                <a16:creationId xmlns:a16="http://schemas.microsoft.com/office/drawing/2014/main" id="{C8A71B24-DE9E-2041-BA3D-7F1233E7878A}"/>
              </a:ext>
            </a:extLst>
          </p:cNvPr>
          <p:cNvSpPr/>
          <p:nvPr/>
        </p:nvSpPr>
        <p:spPr>
          <a:xfrm>
            <a:off x="591013" y="653227"/>
            <a:ext cx="8278441" cy="4801314"/>
          </a:xfrm>
          <a:prstGeom prst="rect">
            <a:avLst/>
          </a:prstGeom>
        </p:spPr>
        <p:txBody>
          <a:bodyPr wrap="square">
            <a:spAutoFit/>
          </a:bodyPr>
          <a:lstStyle/>
          <a:p>
            <a:pPr marL="285750" indent="-285750">
              <a:buFont typeface="Arial" panose="020B0604020202020204" pitchFamily="34" charset="0"/>
              <a:buChar char="•"/>
            </a:pPr>
            <a:r>
              <a:rPr lang="en-US" b="1" dirty="0"/>
              <a:t>WHOIS1 Rec #11 – Common Interface</a:t>
            </a:r>
          </a:p>
          <a:p>
            <a:endParaRPr lang="en-US" dirty="0">
              <a:solidFill>
                <a:srgbClr val="000000"/>
              </a:solidFill>
            </a:endParaRPr>
          </a:p>
          <a:p>
            <a:r>
              <a:rPr lang="en-US" b="1" dirty="0">
                <a:solidFill>
                  <a:srgbClr val="000000"/>
                </a:solidFill>
              </a:rPr>
              <a:t>R11.2</a:t>
            </a:r>
            <a:r>
              <a:rPr lang="en-US" dirty="0">
                <a:solidFill>
                  <a:srgbClr val="000000"/>
                </a:solidFill>
              </a:rPr>
              <a:t>: The ICANN Board should direct the ICANN org to continue to maintain the common interface o keep up to date with new policy developments or contractual changes for contracted parties to ensure that the common interface will display all publicly-available RDS (WHOIS) output for each gTLD domain name registration available from contracted parties, i.e., when they differ, both the registry and registrar RDS (WHOIS) output could be shown in parallel.</a:t>
            </a:r>
            <a:br>
              <a:rPr lang="en-US" dirty="0">
                <a:solidFill>
                  <a:srgbClr val="000000"/>
                </a:solidFill>
              </a:rPr>
            </a:br>
            <a:endParaRPr lang="en-US" dirty="0">
              <a:solidFill>
                <a:srgbClr val="000000"/>
              </a:solidFill>
            </a:endParaRPr>
          </a:p>
          <a:p>
            <a:r>
              <a:rPr lang="en-US" dirty="0">
                <a:solidFill>
                  <a:srgbClr val="000000"/>
                </a:solidFill>
              </a:rPr>
              <a:t>The revised version is:</a:t>
            </a:r>
            <a:br>
              <a:rPr lang="en-US" dirty="0">
                <a:solidFill>
                  <a:srgbClr val="000000"/>
                </a:solidFill>
              </a:rPr>
            </a:br>
            <a:endParaRPr lang="en-US" dirty="0">
              <a:solidFill>
                <a:srgbClr val="000000"/>
              </a:solidFill>
            </a:endParaRPr>
          </a:p>
          <a:p>
            <a:r>
              <a:rPr lang="en-US" b="1" dirty="0">
                <a:solidFill>
                  <a:srgbClr val="000000"/>
                </a:solidFill>
              </a:rPr>
              <a:t>R11.2:</a:t>
            </a:r>
            <a:r>
              <a:rPr lang="en-US" dirty="0">
                <a:solidFill>
                  <a:srgbClr val="000000"/>
                </a:solidFill>
              </a:rPr>
              <a:t> The ICANN Board should direct the ICANN organization to ensure </a:t>
            </a:r>
          </a:p>
          <a:p>
            <a:r>
              <a:rPr lang="en-US" dirty="0">
                <a:solidFill>
                  <a:srgbClr val="000000"/>
                </a:solidFill>
              </a:rPr>
              <a:t>that the common interface displays all applicable output for each gTLD domain name registration as available from contracted parties, including multiple versions when the output from registry and registrar differ. The common interface should be updated to address any policy or contractual changes to maintain full functionality.</a:t>
            </a:r>
            <a:endParaRPr lang="en-US" b="0" i="0" u="none" strike="noStrike" dirty="0">
              <a:solidFill>
                <a:srgbClr val="000000"/>
              </a:solidFill>
              <a:effectLst/>
            </a:endParaRPr>
          </a:p>
        </p:txBody>
      </p:sp>
    </p:spTree>
    <p:extLst>
      <p:ext uri="{BB962C8B-B14F-4D97-AF65-F5344CB8AC3E}">
        <p14:creationId xmlns:p14="http://schemas.microsoft.com/office/powerpoint/2010/main" val="2003723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Draft Report Updates</a:t>
            </a:r>
          </a:p>
        </p:txBody>
      </p:sp>
      <p:sp>
        <p:nvSpPr>
          <p:cNvPr id="6" name="Rectangle 5">
            <a:extLst>
              <a:ext uri="{FF2B5EF4-FFF2-40B4-BE49-F238E27FC236}">
                <a16:creationId xmlns:a16="http://schemas.microsoft.com/office/drawing/2014/main" id="{D99714D7-F5F7-8946-96DB-BA2A98992321}"/>
              </a:ext>
            </a:extLst>
          </p:cNvPr>
          <p:cNvSpPr/>
          <p:nvPr/>
        </p:nvSpPr>
        <p:spPr>
          <a:xfrm>
            <a:off x="374904" y="653227"/>
            <a:ext cx="8278442" cy="646331"/>
          </a:xfrm>
          <a:prstGeom prst="rect">
            <a:avLst/>
          </a:prstGeom>
        </p:spPr>
        <p:txBody>
          <a:bodyPr wrap="square">
            <a:spAutoFit/>
          </a:bodyPr>
          <a:lstStyle/>
          <a:p>
            <a:endParaRPr lang="en-US" dirty="0"/>
          </a:p>
          <a:p>
            <a:endParaRPr lang="en-US" dirty="0"/>
          </a:p>
        </p:txBody>
      </p:sp>
      <p:sp>
        <p:nvSpPr>
          <p:cNvPr id="2" name="Rectangle 1">
            <a:extLst>
              <a:ext uri="{FF2B5EF4-FFF2-40B4-BE49-F238E27FC236}">
                <a16:creationId xmlns:a16="http://schemas.microsoft.com/office/drawing/2014/main" id="{C8A71B24-DE9E-2041-BA3D-7F1233E7878A}"/>
              </a:ext>
            </a:extLst>
          </p:cNvPr>
          <p:cNvSpPr/>
          <p:nvPr/>
        </p:nvSpPr>
        <p:spPr>
          <a:xfrm>
            <a:off x="591013" y="653227"/>
            <a:ext cx="8278441" cy="646331"/>
          </a:xfrm>
          <a:prstGeom prst="rect">
            <a:avLst/>
          </a:prstGeom>
        </p:spPr>
        <p:txBody>
          <a:bodyPr wrap="square">
            <a:spAutoFit/>
          </a:bodyPr>
          <a:lstStyle/>
          <a:p>
            <a:pPr marL="285750" indent="-285750">
              <a:buFont typeface="Arial" panose="020B0604020202020204" pitchFamily="34" charset="0"/>
              <a:buChar char="•"/>
            </a:pPr>
            <a:r>
              <a:rPr lang="en-US" b="1" dirty="0"/>
              <a:t>Recommendation Numbering</a:t>
            </a:r>
          </a:p>
          <a:p>
            <a:endParaRPr lang="en-US" dirty="0">
              <a:solidFill>
                <a:srgbClr val="000000"/>
              </a:solidFill>
            </a:endParaRPr>
          </a:p>
        </p:txBody>
      </p:sp>
      <p:pic>
        <p:nvPicPr>
          <p:cNvPr id="5" name="Picture 4" descr="&#10;">
            <a:extLst>
              <a:ext uri="{FF2B5EF4-FFF2-40B4-BE49-F238E27FC236}">
                <a16:creationId xmlns:a16="http://schemas.microsoft.com/office/drawing/2014/main" id="{DCB97F73-0854-CC4B-A219-99C64EF922D5}"/>
              </a:ext>
            </a:extLst>
          </p:cNvPr>
          <p:cNvPicPr>
            <a:picLocks noChangeAspect="1"/>
          </p:cNvPicPr>
          <p:nvPr/>
        </p:nvPicPr>
        <p:blipFill>
          <a:blip r:embed="rId2"/>
          <a:stretch>
            <a:fillRect/>
          </a:stretch>
        </p:blipFill>
        <p:spPr>
          <a:xfrm>
            <a:off x="369060" y="1402683"/>
            <a:ext cx="8405879" cy="1393407"/>
          </a:xfrm>
          <a:prstGeom prst="rect">
            <a:avLst/>
          </a:prstGeom>
        </p:spPr>
      </p:pic>
      <p:pic>
        <p:nvPicPr>
          <p:cNvPr id="7" name="Picture 6" descr="A close up of a device&#13;&#10;&#13;&#10;Description automatically generated">
            <a:extLst>
              <a:ext uri="{FF2B5EF4-FFF2-40B4-BE49-F238E27FC236}">
                <a16:creationId xmlns:a16="http://schemas.microsoft.com/office/drawing/2014/main" id="{44D70FB6-0819-4945-A29F-5CA06E2B4CF8}"/>
              </a:ext>
            </a:extLst>
          </p:cNvPr>
          <p:cNvPicPr>
            <a:picLocks noChangeAspect="1"/>
          </p:cNvPicPr>
          <p:nvPr/>
        </p:nvPicPr>
        <p:blipFill>
          <a:blip r:embed="rId3"/>
          <a:stretch>
            <a:fillRect/>
          </a:stretch>
        </p:blipFill>
        <p:spPr>
          <a:xfrm>
            <a:off x="369060" y="2796090"/>
            <a:ext cx="8358774" cy="632910"/>
          </a:xfrm>
          <a:prstGeom prst="rect">
            <a:avLst/>
          </a:prstGeom>
        </p:spPr>
      </p:pic>
    </p:spTree>
    <p:extLst>
      <p:ext uri="{BB962C8B-B14F-4D97-AF65-F5344CB8AC3E}">
        <p14:creationId xmlns:p14="http://schemas.microsoft.com/office/powerpoint/2010/main" val="2793009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Draft Report Updates</a:t>
            </a:r>
          </a:p>
        </p:txBody>
      </p:sp>
      <p:sp>
        <p:nvSpPr>
          <p:cNvPr id="6" name="Rectangle 5">
            <a:extLst>
              <a:ext uri="{FF2B5EF4-FFF2-40B4-BE49-F238E27FC236}">
                <a16:creationId xmlns:a16="http://schemas.microsoft.com/office/drawing/2014/main" id="{D99714D7-F5F7-8946-96DB-BA2A98992321}"/>
              </a:ext>
            </a:extLst>
          </p:cNvPr>
          <p:cNvSpPr/>
          <p:nvPr/>
        </p:nvSpPr>
        <p:spPr>
          <a:xfrm>
            <a:off x="374904" y="653227"/>
            <a:ext cx="8278442" cy="646331"/>
          </a:xfrm>
          <a:prstGeom prst="rect">
            <a:avLst/>
          </a:prstGeom>
        </p:spPr>
        <p:txBody>
          <a:bodyPr wrap="square">
            <a:spAutoFit/>
          </a:bodyPr>
          <a:lstStyle/>
          <a:p>
            <a:endParaRPr lang="en-US" dirty="0"/>
          </a:p>
          <a:p>
            <a:endParaRPr lang="en-US" dirty="0"/>
          </a:p>
        </p:txBody>
      </p:sp>
      <p:sp>
        <p:nvSpPr>
          <p:cNvPr id="2" name="Rectangle 1">
            <a:extLst>
              <a:ext uri="{FF2B5EF4-FFF2-40B4-BE49-F238E27FC236}">
                <a16:creationId xmlns:a16="http://schemas.microsoft.com/office/drawing/2014/main" id="{C8A71B24-DE9E-2041-BA3D-7F1233E7878A}"/>
              </a:ext>
            </a:extLst>
          </p:cNvPr>
          <p:cNvSpPr/>
          <p:nvPr/>
        </p:nvSpPr>
        <p:spPr>
          <a:xfrm>
            <a:off x="374905" y="653227"/>
            <a:ext cx="8494550" cy="1200329"/>
          </a:xfrm>
          <a:prstGeom prst="rect">
            <a:avLst/>
          </a:prstGeom>
        </p:spPr>
        <p:txBody>
          <a:bodyPr wrap="square">
            <a:spAutoFit/>
          </a:bodyPr>
          <a:lstStyle/>
          <a:p>
            <a:pPr marL="285750" indent="-285750">
              <a:buFont typeface="Arial" panose="020B0604020202020204" pitchFamily="34" charset="0"/>
              <a:buChar char="•"/>
            </a:pPr>
            <a:r>
              <a:rPr lang="en-US" b="1" dirty="0"/>
              <a:t>WHOIS1 Rec.4 Compliance</a:t>
            </a:r>
          </a:p>
          <a:p>
            <a:pPr marL="285750" indent="-285750">
              <a:buFont typeface="Arial" panose="020B0604020202020204" pitchFamily="34" charset="0"/>
              <a:buChar char="•"/>
            </a:pPr>
            <a:endParaRPr lang="en-US" b="1" dirty="0"/>
          </a:p>
          <a:p>
            <a:endParaRPr lang="en-US" b="1" dirty="0"/>
          </a:p>
          <a:p>
            <a:endParaRPr lang="en-US" dirty="0">
              <a:solidFill>
                <a:srgbClr val="000000"/>
              </a:solidFill>
            </a:endParaRPr>
          </a:p>
        </p:txBody>
      </p:sp>
      <p:pic>
        <p:nvPicPr>
          <p:cNvPr id="8" name="Picture 7" descr="A screenshot of a cell phone&#13;&#10;&#13;&#10;Description automatically generated">
            <a:extLst>
              <a:ext uri="{FF2B5EF4-FFF2-40B4-BE49-F238E27FC236}">
                <a16:creationId xmlns:a16="http://schemas.microsoft.com/office/drawing/2014/main" id="{E317EF0A-8C9A-9248-8D22-CB51D11EDAE8}"/>
              </a:ext>
            </a:extLst>
          </p:cNvPr>
          <p:cNvPicPr>
            <a:picLocks noChangeAspect="1"/>
          </p:cNvPicPr>
          <p:nvPr/>
        </p:nvPicPr>
        <p:blipFill>
          <a:blip r:embed="rId2"/>
          <a:stretch>
            <a:fillRect/>
          </a:stretch>
        </p:blipFill>
        <p:spPr>
          <a:xfrm>
            <a:off x="374902" y="1299557"/>
            <a:ext cx="8568467" cy="3149779"/>
          </a:xfrm>
          <a:prstGeom prst="rect">
            <a:avLst/>
          </a:prstGeom>
        </p:spPr>
      </p:pic>
    </p:spTree>
    <p:extLst>
      <p:ext uri="{BB962C8B-B14F-4D97-AF65-F5344CB8AC3E}">
        <p14:creationId xmlns:p14="http://schemas.microsoft.com/office/powerpoint/2010/main" val="661584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4C78C-664E-4E4C-8C4D-A97A69D64D6A}"/>
              </a:ext>
            </a:extLst>
          </p:cNvPr>
          <p:cNvSpPr>
            <a:spLocks noGrp="1"/>
          </p:cNvSpPr>
          <p:nvPr>
            <p:ph type="title"/>
          </p:nvPr>
        </p:nvSpPr>
        <p:spPr/>
        <p:txBody>
          <a:bodyPr/>
          <a:lstStyle/>
          <a:p>
            <a:r>
              <a:rPr lang="en-US" dirty="0"/>
              <a:t>A.O.B.</a:t>
            </a:r>
          </a:p>
        </p:txBody>
      </p:sp>
      <p:sp>
        <p:nvSpPr>
          <p:cNvPr id="5" name="Text Placeholder 4">
            <a:extLst>
              <a:ext uri="{FF2B5EF4-FFF2-40B4-BE49-F238E27FC236}">
                <a16:creationId xmlns:a16="http://schemas.microsoft.com/office/drawing/2014/main" id="{EA810114-CEF3-6B4F-A4DA-44722004D880}"/>
              </a:ext>
            </a:extLst>
          </p:cNvPr>
          <p:cNvSpPr>
            <a:spLocks noGrp="1"/>
          </p:cNvSpPr>
          <p:nvPr>
            <p:ph type="body" sz="quarter" idx="11"/>
          </p:nvPr>
        </p:nvSpPr>
        <p:spPr/>
        <p:txBody>
          <a:bodyPr/>
          <a:lstStyle/>
          <a:p>
            <a:r>
              <a:rPr lang="en-US" dirty="0"/>
              <a:t>Agenda item #3</a:t>
            </a:r>
          </a:p>
        </p:txBody>
      </p:sp>
    </p:spTree>
    <p:extLst>
      <p:ext uri="{BB962C8B-B14F-4D97-AF65-F5344CB8AC3E}">
        <p14:creationId xmlns:p14="http://schemas.microsoft.com/office/powerpoint/2010/main" val="2729659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9CE6C2-3E43-794C-9D5B-D89D6D99852F}"/>
              </a:ext>
            </a:extLst>
          </p:cNvPr>
          <p:cNvSpPr txBox="1"/>
          <p:nvPr/>
        </p:nvSpPr>
        <p:spPr>
          <a:xfrm>
            <a:off x="588936" y="142455"/>
            <a:ext cx="8146796" cy="430887"/>
          </a:xfrm>
          <a:prstGeom prst="rect">
            <a:avLst/>
          </a:prstGeom>
          <a:noFill/>
        </p:spPr>
        <p:txBody>
          <a:bodyPr wrap="square" lIns="0" tIns="0" rIns="0" bIns="0" rtlCol="0">
            <a:spAutoFit/>
          </a:bodyPr>
          <a:lstStyle/>
          <a:p>
            <a:r>
              <a:rPr lang="en-US" sz="2800" b="1" dirty="0">
                <a:solidFill>
                  <a:schemeClr val="accent2"/>
                </a:solidFill>
                <a:cs typeface="Source Sans Pro"/>
              </a:rPr>
              <a:t>A.O.B.</a:t>
            </a:r>
          </a:p>
        </p:txBody>
      </p:sp>
    </p:spTree>
    <p:extLst>
      <p:ext uri="{BB962C8B-B14F-4D97-AF65-F5344CB8AC3E}">
        <p14:creationId xmlns:p14="http://schemas.microsoft.com/office/powerpoint/2010/main" val="3291681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7981" y="1958340"/>
            <a:ext cx="8146796" cy="2954655"/>
          </a:xfrm>
          <a:prstGeom prst="rect">
            <a:avLst/>
          </a:prstGeom>
          <a:noFill/>
        </p:spPr>
        <p:txBody>
          <a:bodyPr wrap="square" lIns="0" tIns="0" rIns="0" bIns="0" rtlCol="0">
            <a:spAutoFit/>
          </a:bodyPr>
          <a:lstStyle/>
          <a:p>
            <a:pPr algn="ctr"/>
            <a:r>
              <a:rPr lang="en-US" sz="4800" dirty="0">
                <a:cs typeface="Source Sans Pro"/>
              </a:rPr>
              <a:t>Confirm </a:t>
            </a:r>
          </a:p>
          <a:p>
            <a:pPr algn="ctr"/>
            <a:r>
              <a:rPr lang="en-US" sz="4800" dirty="0">
                <a:cs typeface="Source Sans Pro"/>
              </a:rPr>
              <a:t>Decisions Reached </a:t>
            </a:r>
          </a:p>
          <a:p>
            <a:pPr algn="ctr"/>
            <a:r>
              <a:rPr lang="en-US" sz="4800" dirty="0">
                <a:cs typeface="Source Sans Pro"/>
              </a:rPr>
              <a:t>&amp; </a:t>
            </a:r>
          </a:p>
          <a:p>
            <a:pPr algn="ctr"/>
            <a:r>
              <a:rPr lang="en-US" sz="4800" dirty="0">
                <a:cs typeface="Source Sans Pro"/>
              </a:rPr>
              <a:t>Action Items</a:t>
            </a:r>
          </a:p>
        </p:txBody>
      </p:sp>
    </p:spTree>
    <p:extLst>
      <p:ext uri="{BB962C8B-B14F-4D97-AF65-F5344CB8AC3E}">
        <p14:creationId xmlns:p14="http://schemas.microsoft.com/office/powerpoint/2010/main" val="93380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0726" y="730763"/>
            <a:ext cx="7744845" cy="2533369"/>
          </a:xfrm>
        </p:spPr>
        <p:txBody>
          <a:bodyPr/>
          <a:lstStyle/>
          <a:p>
            <a:r>
              <a:rPr lang="en-US" dirty="0"/>
              <a:t>RDS-WHOIS2-RT</a:t>
            </a:r>
            <a:br>
              <a:rPr lang="en-US" dirty="0"/>
            </a:br>
            <a:r>
              <a:rPr lang="en-US" dirty="0"/>
              <a:t>Plenary Call #46</a:t>
            </a:r>
          </a:p>
        </p:txBody>
      </p:sp>
      <p:sp>
        <p:nvSpPr>
          <p:cNvPr id="5" name="Text Placeholder 4"/>
          <p:cNvSpPr>
            <a:spLocks noGrp="1"/>
          </p:cNvSpPr>
          <p:nvPr>
            <p:ph type="body" sz="quarter" idx="12"/>
          </p:nvPr>
        </p:nvSpPr>
        <p:spPr>
          <a:xfrm>
            <a:off x="610726" y="4553317"/>
            <a:ext cx="8119206" cy="403785"/>
          </a:xfrm>
        </p:spPr>
        <p:txBody>
          <a:bodyPr>
            <a:normAutofit/>
          </a:bodyPr>
          <a:lstStyle/>
          <a:p>
            <a:r>
              <a:rPr lang="en-US" sz="1600" dirty="0"/>
              <a:t>14 January 2019</a:t>
            </a:r>
          </a:p>
        </p:txBody>
      </p:sp>
    </p:spTree>
    <p:extLst>
      <p:ext uri="{BB962C8B-B14F-4D97-AF65-F5344CB8AC3E}">
        <p14:creationId xmlns:p14="http://schemas.microsoft.com/office/powerpoint/2010/main" val="4291479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AD8E-36C3-3241-A5E1-AFF967660AEB}"/>
              </a:ext>
            </a:extLst>
          </p:cNvPr>
          <p:cNvSpPr>
            <a:spLocks noGrp="1"/>
          </p:cNvSpPr>
          <p:nvPr>
            <p:ph type="title"/>
          </p:nvPr>
        </p:nvSpPr>
        <p:spPr/>
        <p:txBody>
          <a:bodyPr/>
          <a:lstStyle/>
          <a:p>
            <a:r>
              <a:rPr lang="en-US" dirty="0"/>
              <a:t>Appendix</a:t>
            </a:r>
          </a:p>
        </p:txBody>
      </p:sp>
      <p:sp>
        <p:nvSpPr>
          <p:cNvPr id="3" name="Text Placeholder 2">
            <a:extLst>
              <a:ext uri="{FF2B5EF4-FFF2-40B4-BE49-F238E27FC236}">
                <a16:creationId xmlns:a16="http://schemas.microsoft.com/office/drawing/2014/main" id="{6E64518D-EB33-AF48-A787-FE1FF976DE5D}"/>
              </a:ext>
            </a:extLst>
          </p:cNvPr>
          <p:cNvSpPr>
            <a:spLocks noGrp="1"/>
          </p:cNvSpPr>
          <p:nvPr>
            <p:ph type="body" sz="quarter" idx="11"/>
          </p:nvPr>
        </p:nvSpPr>
        <p:spPr/>
        <p:txBody>
          <a:bodyPr/>
          <a:lstStyle/>
          <a:p>
            <a:r>
              <a:rPr lang="en-US" dirty="0"/>
              <a:t>Open Action Items</a:t>
            </a:r>
          </a:p>
        </p:txBody>
      </p:sp>
      <p:pic>
        <p:nvPicPr>
          <p:cNvPr id="4" name="Picture 3">
            <a:extLst>
              <a:ext uri="{FF2B5EF4-FFF2-40B4-BE49-F238E27FC236}">
                <a16:creationId xmlns:a16="http://schemas.microsoft.com/office/drawing/2014/main" id="{A0CCF3AD-DFF2-8F44-8FE3-573A7F465535}"/>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4807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Report Open Action Items</a:t>
            </a:r>
          </a:p>
        </p:txBody>
      </p:sp>
      <p:sp>
        <p:nvSpPr>
          <p:cNvPr id="5" name="Text Placeholder 4"/>
          <p:cNvSpPr>
            <a:spLocks noGrp="1"/>
          </p:cNvSpPr>
          <p:nvPr>
            <p:ph type="body" sz="quarter" idx="4294967295"/>
          </p:nvPr>
        </p:nvSpPr>
        <p:spPr>
          <a:xfrm>
            <a:off x="374903" y="731514"/>
            <a:ext cx="8498163" cy="5483306"/>
          </a:xfrm>
          <a:prstGeom prst="rect">
            <a:avLst/>
          </a:prstGeom>
        </p:spPr>
        <p:txBody>
          <a:bodyPr/>
          <a:lstStyle/>
          <a:p>
            <a:pPr marL="0" indent="0">
              <a:buNone/>
            </a:pPr>
            <a:r>
              <a:rPr lang="en-US" sz="1600" b="1" dirty="0"/>
              <a:t>Level of priorities</a:t>
            </a:r>
          </a:p>
          <a:p>
            <a:pPr marL="0" indent="0">
              <a:buNone/>
            </a:pPr>
            <a:r>
              <a:rPr lang="en-US" sz="1600" u="sng" dirty="0"/>
              <a:t>Action item</a:t>
            </a:r>
            <a:r>
              <a:rPr lang="en-US" sz="1600" dirty="0"/>
              <a:t>: Susan to evaluate each recommendation and Define priority level for each recommendation with some quick description. E.g. High, to be implemented by…</a:t>
            </a:r>
          </a:p>
          <a:p>
            <a:pPr marL="0" indent="0">
              <a:buNone/>
            </a:pPr>
            <a:r>
              <a:rPr lang="en-US" sz="1600" u="sng" dirty="0"/>
              <a:t>Action item</a:t>
            </a:r>
            <a:r>
              <a:rPr lang="en-US" sz="1600" dirty="0"/>
              <a:t>: Susan to include brief statement that refers to timing envisioned for recommendations while highlighting some of the dependencies. Agreement to consider the six-month Bylaw window in assessments.</a:t>
            </a:r>
          </a:p>
          <a:p>
            <a:pPr marL="0" indent="0">
              <a:buNone/>
            </a:pPr>
            <a:endParaRPr lang="en-US" sz="1600" b="1" dirty="0"/>
          </a:p>
          <a:p>
            <a:pPr marL="0" indent="0">
              <a:buNone/>
            </a:pPr>
            <a:r>
              <a:rPr lang="en-US" sz="1600" b="1" dirty="0"/>
              <a:t>Report</a:t>
            </a:r>
          </a:p>
          <a:p>
            <a:pPr marL="0" indent="0">
              <a:buNone/>
            </a:pPr>
            <a:r>
              <a:rPr lang="en-US" sz="1600" u="sng" dirty="0"/>
              <a:t>Action item</a:t>
            </a:r>
            <a:r>
              <a:rPr lang="en-US" sz="1600" dirty="0"/>
              <a:t>: Susan will listen to the meeting recording for conversation regarding language “The board should negotiate”, and update the wording through the report consistently.</a:t>
            </a:r>
          </a:p>
          <a:p>
            <a:pPr marL="0" indent="0">
              <a:buNone/>
            </a:pPr>
            <a:endParaRPr lang="en-US" sz="1600" dirty="0">
              <a:solidFill>
                <a:schemeClr val="dk1"/>
              </a:solidFill>
            </a:endParaRPr>
          </a:p>
          <a:p>
            <a:pPr marL="0" indent="0">
              <a:buNone/>
            </a:pPr>
            <a:r>
              <a:rPr lang="en-US" sz="1600" b="1" dirty="0"/>
              <a:t>Executive Summary</a:t>
            </a:r>
          </a:p>
          <a:p>
            <a:pPr marL="0" indent="0">
              <a:buNone/>
            </a:pPr>
            <a:r>
              <a:rPr lang="en-US" sz="1600" u="sng" dirty="0"/>
              <a:t>Action item</a:t>
            </a:r>
            <a:r>
              <a:rPr lang="en-US" sz="1600" dirty="0"/>
              <a:t>: RT needs to evaluate recommendation numbering, potential explanation in ES.</a:t>
            </a:r>
          </a:p>
          <a:p>
            <a:pPr marL="0" indent="0">
              <a:buNone/>
            </a:pPr>
            <a:r>
              <a:rPr lang="en-US" sz="1600" u="sng" dirty="0"/>
              <a:t>Action item</a:t>
            </a:r>
            <a:r>
              <a:rPr lang="en-US" sz="1600" dirty="0"/>
              <a:t>: History of WHOIS on ICANN’s website. Erika to provide Jackie  with the right content/references link so introduction section can be properly updated.</a:t>
            </a:r>
          </a:p>
        </p:txBody>
      </p:sp>
    </p:spTree>
    <p:extLst>
      <p:ext uri="{BB962C8B-B14F-4D97-AF65-F5344CB8AC3E}">
        <p14:creationId xmlns:p14="http://schemas.microsoft.com/office/powerpoint/2010/main" val="2454658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Report Open Action Items</a:t>
            </a:r>
          </a:p>
        </p:txBody>
      </p:sp>
      <p:sp>
        <p:nvSpPr>
          <p:cNvPr id="5" name="Text Placeholder 4"/>
          <p:cNvSpPr>
            <a:spLocks noGrp="1"/>
          </p:cNvSpPr>
          <p:nvPr>
            <p:ph type="body" sz="quarter" idx="4294967295"/>
          </p:nvPr>
        </p:nvSpPr>
        <p:spPr>
          <a:xfrm>
            <a:off x="374903" y="731514"/>
            <a:ext cx="8498163" cy="5483306"/>
          </a:xfrm>
          <a:prstGeom prst="rect">
            <a:avLst/>
          </a:prstGeom>
        </p:spPr>
        <p:txBody>
          <a:bodyPr/>
          <a:lstStyle/>
          <a:p>
            <a:pPr marL="0" indent="0">
              <a:buNone/>
            </a:pPr>
            <a:r>
              <a:rPr lang="en-US" sz="1800" b="1" dirty="0"/>
              <a:t>Background Section</a:t>
            </a:r>
          </a:p>
          <a:p>
            <a:pPr marL="0" indent="0">
              <a:buNone/>
            </a:pPr>
            <a:r>
              <a:rPr lang="en-US" sz="1800" u="sng" dirty="0"/>
              <a:t>Action item</a:t>
            </a:r>
            <a:r>
              <a:rPr lang="en-US" sz="1800" dirty="0"/>
              <a:t>: Alan and Jackie review and modify the WHOIS Background section (in reference to the last bullet on slide # 40 of Day # 3 of F2F meeting)</a:t>
            </a:r>
          </a:p>
          <a:p>
            <a:pPr marL="0" indent="0">
              <a:buNone/>
            </a:pPr>
            <a:endParaRPr lang="en-US" sz="1800" dirty="0"/>
          </a:p>
          <a:p>
            <a:pPr marL="0" indent="0">
              <a:buNone/>
            </a:pPr>
            <a:r>
              <a:rPr lang="en-US" sz="1800" b="1" dirty="0"/>
              <a:t>WHOIS1 Rec #2: Single WHOIS Policy (Carlton)</a:t>
            </a:r>
          </a:p>
          <a:p>
            <a:pPr marL="0" indent="0">
              <a:buNone/>
            </a:pPr>
            <a:r>
              <a:rPr lang="en-US" sz="1800" u="sng" dirty="0"/>
              <a:t>Action item</a:t>
            </a:r>
            <a:r>
              <a:rPr lang="en-US" sz="1800" dirty="0"/>
              <a:t>: Jackie to work with Alan to mention the problems of the policy development process regarding a single RDS (WHOIS), to be placed in the Executive Summary.</a:t>
            </a:r>
          </a:p>
          <a:p>
            <a:pPr marL="0" indent="0">
              <a:buNone/>
            </a:pPr>
            <a:r>
              <a:rPr lang="en-US" sz="1800" dirty="0"/>
              <a:t> </a:t>
            </a:r>
          </a:p>
          <a:p>
            <a:pPr marL="0" indent="0">
              <a:buNone/>
            </a:pPr>
            <a:r>
              <a:rPr lang="en-US" sz="1800" b="1" dirty="0"/>
              <a:t>WHOIS1 Rec #3: Outreach (Alan)</a:t>
            </a:r>
          </a:p>
          <a:p>
            <a:pPr marL="0" indent="0">
              <a:buNone/>
            </a:pPr>
            <a:r>
              <a:rPr lang="en-US" sz="1800" u="sng" dirty="0"/>
              <a:t>Action item</a:t>
            </a:r>
            <a:r>
              <a:rPr lang="en-US" sz="1800" dirty="0"/>
              <a:t>: DNRC comment on section: Alan to update language.</a:t>
            </a:r>
          </a:p>
          <a:p>
            <a:pPr marL="0" indent="0">
              <a:buNone/>
            </a:pPr>
            <a:r>
              <a:rPr lang="en-US" sz="1800" b="1" dirty="0"/>
              <a:t>R3.1</a:t>
            </a:r>
            <a:r>
              <a:rPr lang="en-US" sz="1800" dirty="0"/>
              <a:t>: </a:t>
            </a:r>
            <a:r>
              <a:rPr lang="en-US" sz="1800" u="sng" dirty="0"/>
              <a:t>Action item</a:t>
            </a:r>
            <a:r>
              <a:rPr lang="en-US" sz="1800" dirty="0"/>
              <a:t>: Alan to clarify what specific improvements we are looking for.</a:t>
            </a:r>
          </a:p>
          <a:p>
            <a:pPr marL="0" indent="0">
              <a:buNone/>
            </a:pPr>
            <a:r>
              <a:rPr lang="en-US" sz="1800" b="1" dirty="0"/>
              <a:t>R3.2</a:t>
            </a:r>
            <a:r>
              <a:rPr lang="en-US" sz="1800" dirty="0"/>
              <a:t>:</a:t>
            </a:r>
          </a:p>
          <a:p>
            <a:pPr marL="0" indent="0">
              <a:buNone/>
            </a:pPr>
            <a:r>
              <a:rPr lang="en-US" sz="1800" u="sng" dirty="0"/>
              <a:t>Action item</a:t>
            </a:r>
            <a:r>
              <a:rPr lang="en-US" sz="1800" dirty="0"/>
              <a:t>: NCSG comment: Alan to work with Jackie on rewording of the recommendations to clearly articulate the need for outreach before and after RDS changes are finalized.</a:t>
            </a:r>
          </a:p>
          <a:p>
            <a:pPr marL="0" indent="0">
              <a:buNone/>
            </a:pPr>
            <a:r>
              <a:rPr lang="en-US" sz="1800" u="sng" dirty="0"/>
              <a:t>Action item</a:t>
            </a:r>
            <a:r>
              <a:rPr lang="en-US" sz="1800" dirty="0"/>
              <a:t>: Add implementation note, that the RT does not have any input on ICANN budget.</a:t>
            </a:r>
          </a:p>
          <a:p>
            <a:pPr marL="0" indent="0">
              <a:buNone/>
            </a:pPr>
            <a:endParaRPr lang="en-US" sz="1800" dirty="0"/>
          </a:p>
        </p:txBody>
      </p:sp>
    </p:spTree>
    <p:extLst>
      <p:ext uri="{BB962C8B-B14F-4D97-AF65-F5344CB8AC3E}">
        <p14:creationId xmlns:p14="http://schemas.microsoft.com/office/powerpoint/2010/main" val="4167491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Report Open Action Items</a:t>
            </a:r>
          </a:p>
        </p:txBody>
      </p:sp>
      <p:sp>
        <p:nvSpPr>
          <p:cNvPr id="5" name="Text Placeholder 4"/>
          <p:cNvSpPr>
            <a:spLocks noGrp="1"/>
          </p:cNvSpPr>
          <p:nvPr>
            <p:ph type="body" sz="quarter" idx="4294967295"/>
          </p:nvPr>
        </p:nvSpPr>
        <p:spPr>
          <a:xfrm>
            <a:off x="374903" y="731514"/>
            <a:ext cx="8498163" cy="5483306"/>
          </a:xfrm>
          <a:prstGeom prst="rect">
            <a:avLst/>
          </a:prstGeom>
        </p:spPr>
        <p:txBody>
          <a:bodyPr/>
          <a:lstStyle/>
          <a:p>
            <a:pPr marL="0" indent="0">
              <a:buNone/>
            </a:pPr>
            <a:r>
              <a:rPr lang="en-US" sz="1600" b="1" dirty="0"/>
              <a:t>WHOIS1 Rec #4: Compliance (Susan)</a:t>
            </a:r>
          </a:p>
          <a:p>
            <a:pPr marL="0" indent="0">
              <a:buNone/>
            </a:pPr>
            <a:r>
              <a:rPr lang="en-US" sz="1600" u="sng" dirty="0"/>
              <a:t>Action item</a:t>
            </a:r>
            <a:r>
              <a:rPr lang="en-US" sz="1600" dirty="0"/>
              <a:t>: Susan to clarify that ICANN will not go on fact-finding missions, but use the information they currently have on hand (input received).</a:t>
            </a:r>
          </a:p>
          <a:p>
            <a:pPr marL="0" indent="0">
              <a:buNone/>
            </a:pPr>
            <a:r>
              <a:rPr lang="en-US" sz="1600" dirty="0"/>
              <a:t>Susan to clarify that Compliance enforces Registrars to enforce data accuracy for registrants.</a:t>
            </a:r>
          </a:p>
          <a:p>
            <a:pPr marL="0" indent="0">
              <a:buNone/>
            </a:pPr>
            <a:r>
              <a:rPr lang="en-US" sz="1600" b="1" dirty="0"/>
              <a:t>R4.1</a:t>
            </a:r>
          </a:p>
          <a:p>
            <a:pPr marL="0" indent="0">
              <a:buNone/>
            </a:pPr>
            <a:r>
              <a:rPr lang="en-US" sz="1600" u="sng" dirty="0"/>
              <a:t>Action item</a:t>
            </a:r>
            <a:r>
              <a:rPr lang="en-US" sz="1600" dirty="0"/>
              <a:t>: Volker to provide language to update recommendation 4.1 based on RrSG and NCSG comments.</a:t>
            </a:r>
          </a:p>
          <a:p>
            <a:pPr marL="0" indent="0">
              <a:buNone/>
            </a:pPr>
            <a:r>
              <a:rPr lang="en-US" sz="1600" u="sng" dirty="0"/>
              <a:t>Action item</a:t>
            </a:r>
            <a:r>
              <a:rPr lang="en-US" sz="1600" dirty="0"/>
              <a:t>: Susan to delete the portion of the recommendation that refers to sanctions and make a reference to it in the report text.</a:t>
            </a:r>
          </a:p>
          <a:p>
            <a:pPr marL="0" indent="0">
              <a:buNone/>
            </a:pPr>
            <a:r>
              <a:rPr lang="en-US" sz="1600" dirty="0"/>
              <a:t> </a:t>
            </a:r>
          </a:p>
          <a:p>
            <a:pPr marL="0" indent="0">
              <a:buNone/>
            </a:pPr>
            <a:r>
              <a:rPr lang="en-US" sz="1600" b="1" dirty="0"/>
              <a:t>R4.2</a:t>
            </a:r>
          </a:p>
          <a:p>
            <a:pPr marL="0" indent="0">
              <a:buNone/>
            </a:pPr>
            <a:r>
              <a:rPr lang="en-US" sz="1600" u="sng" dirty="0"/>
              <a:t>Action item</a:t>
            </a:r>
            <a:r>
              <a:rPr lang="en-US" sz="1600" dirty="0"/>
              <a:t>: Volker and Alan work on rewording R4.2 and add some metrics in for measurability and success of implementation.</a:t>
            </a:r>
          </a:p>
          <a:p>
            <a:pPr marL="0" indent="0">
              <a:buNone/>
            </a:pPr>
            <a:r>
              <a:rPr lang="en-US" sz="1800" dirty="0"/>
              <a:t> </a:t>
            </a:r>
          </a:p>
        </p:txBody>
      </p:sp>
    </p:spTree>
    <p:extLst>
      <p:ext uri="{BB962C8B-B14F-4D97-AF65-F5344CB8AC3E}">
        <p14:creationId xmlns:p14="http://schemas.microsoft.com/office/powerpoint/2010/main" val="3590262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Report Open Action Items</a:t>
            </a:r>
          </a:p>
        </p:txBody>
      </p:sp>
      <p:sp>
        <p:nvSpPr>
          <p:cNvPr id="5" name="Text Placeholder 4"/>
          <p:cNvSpPr>
            <a:spLocks noGrp="1"/>
          </p:cNvSpPr>
          <p:nvPr>
            <p:ph type="body" sz="quarter" idx="4294967295"/>
          </p:nvPr>
        </p:nvSpPr>
        <p:spPr>
          <a:xfrm>
            <a:off x="374903" y="731514"/>
            <a:ext cx="8498163" cy="5483306"/>
          </a:xfrm>
          <a:prstGeom prst="rect">
            <a:avLst/>
          </a:prstGeom>
        </p:spPr>
        <p:txBody>
          <a:bodyPr/>
          <a:lstStyle/>
          <a:p>
            <a:pPr marL="0" indent="0">
              <a:buNone/>
            </a:pPr>
            <a:r>
              <a:rPr lang="en-US" sz="1600" b="1" dirty="0"/>
              <a:t>WHOIS1 Recs #5-9: Data Accuracy (Lili/Cathrin)</a:t>
            </a:r>
          </a:p>
          <a:p>
            <a:pPr marL="0" indent="0">
              <a:buNone/>
            </a:pPr>
            <a:r>
              <a:rPr lang="en-US" sz="1600" b="1" dirty="0"/>
              <a:t>R5.1</a:t>
            </a:r>
            <a:r>
              <a:rPr lang="en-US" sz="1600" dirty="0"/>
              <a:t>:</a:t>
            </a:r>
          </a:p>
          <a:p>
            <a:pPr marL="0" indent="0">
              <a:buNone/>
            </a:pPr>
            <a:r>
              <a:rPr lang="en-US" sz="1600" u="sng" dirty="0"/>
              <a:t>Action item</a:t>
            </a:r>
            <a:r>
              <a:rPr lang="en-US" sz="1600" dirty="0"/>
              <a:t>: ICANN org to double-check the recommendation numbering to ensure comment was in response to recommendation 5-9 and adjust as needed.</a:t>
            </a:r>
          </a:p>
          <a:p>
            <a:pPr marL="0" indent="0">
              <a:buNone/>
            </a:pPr>
            <a:r>
              <a:rPr lang="en-US" sz="1600" dirty="0"/>
              <a:t> </a:t>
            </a:r>
          </a:p>
          <a:p>
            <a:pPr marL="0" indent="0">
              <a:buNone/>
            </a:pPr>
            <a:r>
              <a:rPr lang="en-US" sz="1600" b="1" dirty="0"/>
              <a:t>WHOIS1 Rec #10: Privacy/Proxy Services (Volker)</a:t>
            </a:r>
          </a:p>
          <a:p>
            <a:pPr marL="0" indent="0">
              <a:buNone/>
            </a:pPr>
            <a:r>
              <a:rPr lang="en-US" sz="1600" b="1" dirty="0"/>
              <a:t>R10.1</a:t>
            </a:r>
          </a:p>
          <a:p>
            <a:pPr marL="0" indent="0">
              <a:buNone/>
            </a:pPr>
            <a:r>
              <a:rPr lang="en-US" sz="1600" u="sng" dirty="0"/>
              <a:t>Action item</a:t>
            </a:r>
            <a:r>
              <a:rPr lang="en-US" sz="1600" dirty="0"/>
              <a:t>: Lili to </a:t>
            </a:r>
            <a:r>
              <a:rPr lang="en-US" sz="1600" dirty="0" err="1"/>
              <a:t>adress</a:t>
            </a:r>
            <a:r>
              <a:rPr lang="en-US" sz="1600" dirty="0"/>
              <a:t> Alan's comment, or confirm whether Alan/Jackie should address it</a:t>
            </a:r>
          </a:p>
          <a:p>
            <a:pPr marL="0" indent="0">
              <a:buNone/>
            </a:pPr>
            <a:r>
              <a:rPr lang="en-US" sz="1600" dirty="0"/>
              <a:t> </a:t>
            </a:r>
          </a:p>
          <a:p>
            <a:pPr marL="0" indent="0">
              <a:buNone/>
            </a:pPr>
            <a:r>
              <a:rPr lang="en-US" sz="1600" b="1" dirty="0"/>
              <a:t>WHOIS1 Rec #11: Common Interface (Susan/Volker)</a:t>
            </a:r>
          </a:p>
          <a:p>
            <a:pPr marL="0" indent="0">
              <a:buNone/>
            </a:pPr>
            <a:r>
              <a:rPr lang="en-US" sz="1600" u="sng" dirty="0"/>
              <a:t>Action item</a:t>
            </a:r>
            <a:r>
              <a:rPr lang="en-US" sz="1600" dirty="0"/>
              <a:t>: Susan/Volker  to clarify that this recommendation was not specifically aimed at compliance.</a:t>
            </a:r>
          </a:p>
          <a:p>
            <a:pPr marL="0" indent="0">
              <a:buNone/>
            </a:pPr>
            <a:endParaRPr lang="en-US" sz="1600" dirty="0"/>
          </a:p>
          <a:p>
            <a:pPr marL="0" indent="0">
              <a:buNone/>
            </a:pPr>
            <a:r>
              <a:rPr lang="en-US" sz="1600" b="1" dirty="0"/>
              <a:t>Objective 3: Law Enforcement Needs (Cathrin)</a:t>
            </a:r>
          </a:p>
          <a:p>
            <a:pPr marL="0" indent="0">
              <a:buNone/>
            </a:pPr>
            <a:r>
              <a:rPr lang="en-US" sz="1600" b="1" dirty="0"/>
              <a:t>LE.1</a:t>
            </a:r>
          </a:p>
          <a:p>
            <a:pPr marL="0" indent="0">
              <a:buNone/>
            </a:pPr>
            <a:r>
              <a:rPr lang="en-US" sz="1600" u="sng" dirty="0"/>
              <a:t>Action item</a:t>
            </a:r>
            <a:r>
              <a:rPr lang="en-US" sz="1600" dirty="0"/>
              <a:t>: MSSI to estimate number of hours spent on the LE survey in response to NCSG request for estimated cost associated with conducting the survey.</a:t>
            </a:r>
          </a:p>
          <a:p>
            <a:pPr marL="0" indent="0">
              <a:buNone/>
            </a:pPr>
            <a:r>
              <a:rPr lang="en-US" sz="1600" u="sng" dirty="0"/>
              <a:t>Action item</a:t>
            </a:r>
            <a:r>
              <a:rPr lang="en-US" sz="1600" dirty="0"/>
              <a:t>: Cathrin to bring this recommendation to GAC’s attention, Alan to EPDP’s</a:t>
            </a:r>
          </a:p>
          <a:p>
            <a:pPr marL="0" indent="0">
              <a:buNone/>
            </a:pPr>
            <a:r>
              <a:rPr lang="en-US" sz="1600" dirty="0"/>
              <a:t> </a:t>
            </a:r>
          </a:p>
          <a:p>
            <a:pPr marL="0" indent="0">
              <a:buNone/>
            </a:pPr>
            <a:endParaRPr lang="en-US" sz="1600" dirty="0"/>
          </a:p>
          <a:p>
            <a:pPr marL="0" indent="0">
              <a:buNone/>
            </a:pPr>
            <a:r>
              <a:rPr lang="en-US" sz="1600" dirty="0"/>
              <a:t> </a:t>
            </a:r>
          </a:p>
          <a:p>
            <a:pPr marL="0" indent="0">
              <a:buNone/>
            </a:pPr>
            <a:r>
              <a:rPr lang="en-US" sz="1600" dirty="0"/>
              <a:t> </a:t>
            </a:r>
          </a:p>
          <a:p>
            <a:pPr marL="0" indent="0">
              <a:buNone/>
            </a:pPr>
            <a:r>
              <a:rPr lang="en-US" sz="1600" dirty="0"/>
              <a:t> </a:t>
            </a:r>
          </a:p>
        </p:txBody>
      </p:sp>
    </p:spTree>
    <p:extLst>
      <p:ext uri="{BB962C8B-B14F-4D97-AF65-F5344CB8AC3E}">
        <p14:creationId xmlns:p14="http://schemas.microsoft.com/office/powerpoint/2010/main" val="2120272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Report Open Action Items</a:t>
            </a:r>
          </a:p>
        </p:txBody>
      </p:sp>
      <p:sp>
        <p:nvSpPr>
          <p:cNvPr id="5" name="Text Placeholder 4"/>
          <p:cNvSpPr>
            <a:spLocks noGrp="1"/>
          </p:cNvSpPr>
          <p:nvPr>
            <p:ph type="body" sz="quarter" idx="4294967295"/>
          </p:nvPr>
        </p:nvSpPr>
        <p:spPr>
          <a:xfrm>
            <a:off x="374904" y="687347"/>
            <a:ext cx="8919568" cy="5483306"/>
          </a:xfrm>
          <a:prstGeom prst="rect">
            <a:avLst/>
          </a:prstGeom>
        </p:spPr>
        <p:txBody>
          <a:bodyPr/>
          <a:lstStyle/>
          <a:p>
            <a:pPr marL="0" indent="0">
              <a:buNone/>
            </a:pPr>
            <a:r>
              <a:rPr lang="en-US" sz="1600" b="1" dirty="0"/>
              <a:t>Objective 4: Consumer Trust (Alan/Erika)</a:t>
            </a:r>
          </a:p>
          <a:p>
            <a:pPr marL="0" indent="0">
              <a:buNone/>
            </a:pPr>
            <a:r>
              <a:rPr lang="en-US" sz="1600" u="sng" dirty="0"/>
              <a:t>Action item</a:t>
            </a:r>
            <a:r>
              <a:rPr lang="en-US" sz="1600" dirty="0"/>
              <a:t>: Alan and Erika to update section.</a:t>
            </a:r>
          </a:p>
          <a:p>
            <a:pPr marL="0" indent="0">
              <a:buNone/>
            </a:pPr>
            <a:endParaRPr lang="en-US" sz="1600" b="1" dirty="0"/>
          </a:p>
          <a:p>
            <a:pPr marL="0" indent="0">
              <a:buNone/>
            </a:pPr>
            <a:r>
              <a:rPr lang="en-US" sz="1600" b="1" dirty="0"/>
              <a:t>Objective 5: Safeguarding Registrant Data (Alan)</a:t>
            </a:r>
          </a:p>
          <a:p>
            <a:pPr marL="0" indent="0">
              <a:buNone/>
            </a:pPr>
            <a:r>
              <a:rPr lang="en-US" sz="1600" u="sng" dirty="0"/>
              <a:t>Action item</a:t>
            </a:r>
            <a:r>
              <a:rPr lang="en-US" sz="1600" dirty="0"/>
              <a:t>: Alan to update recommendation:</a:t>
            </a:r>
          </a:p>
          <a:p>
            <a:pPr marL="0" indent="0">
              <a:buNone/>
            </a:pPr>
            <a:r>
              <a:rPr lang="en-US" sz="1600" u="sng" dirty="0"/>
              <a:t>Agreement to add</a:t>
            </a:r>
            <a:r>
              <a:rPr lang="en-US" sz="1600" dirty="0"/>
              <a:t>: “ICANN Board should consider whether and to what extent notifications of breaches should be publicly disclosed.”</a:t>
            </a:r>
          </a:p>
          <a:p>
            <a:pPr marL="0" indent="0">
              <a:buNone/>
            </a:pPr>
            <a:r>
              <a:rPr lang="en-US" sz="1600" u="sng" dirty="0"/>
              <a:t>Action item</a:t>
            </a:r>
            <a:r>
              <a:rPr lang="en-US" sz="1600" dirty="0"/>
              <a:t>: Alan to clarify recommendation in light of section </a:t>
            </a:r>
          </a:p>
          <a:p>
            <a:pPr marL="0" indent="0">
              <a:buNone/>
            </a:pPr>
            <a:endParaRPr lang="en-US" sz="1600" dirty="0"/>
          </a:p>
          <a:p>
            <a:pPr marL="0" indent="0">
              <a:buNone/>
            </a:pPr>
            <a:r>
              <a:rPr lang="en-US" sz="1600" b="1" dirty="0"/>
              <a:t>Objective 6: ICANN Contractual Compliance: Actions, Structure and Processes (Susan, Cathrin, Alan)</a:t>
            </a:r>
          </a:p>
          <a:p>
            <a:pPr marL="0" indent="0">
              <a:buNone/>
            </a:pPr>
            <a:r>
              <a:rPr lang="en-US" sz="1600" b="1" dirty="0"/>
              <a:t>CM1:</a:t>
            </a:r>
          </a:p>
          <a:p>
            <a:pPr marL="0" indent="0">
              <a:buNone/>
            </a:pPr>
            <a:r>
              <a:rPr lang="en-US" sz="1600" u="sng" dirty="0"/>
              <a:t>Action item</a:t>
            </a:r>
            <a:r>
              <a:rPr lang="en-US" sz="1600" dirty="0"/>
              <a:t>: Alan to reword CM.1 so that it does not say “the Board should negotiate …”. The goal is to ensure the recommendation is not dictating a PDP but suggesting a change somehow.</a:t>
            </a:r>
          </a:p>
          <a:p>
            <a:pPr marL="0" indent="0">
              <a:buNone/>
            </a:pPr>
            <a:endParaRPr lang="en-US" sz="1600" dirty="0"/>
          </a:p>
        </p:txBody>
      </p:sp>
    </p:spTree>
    <p:extLst>
      <p:ext uri="{BB962C8B-B14F-4D97-AF65-F5344CB8AC3E}">
        <p14:creationId xmlns:p14="http://schemas.microsoft.com/office/powerpoint/2010/main" val="293380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Report Open Action Items</a:t>
            </a:r>
          </a:p>
        </p:txBody>
      </p:sp>
      <p:sp>
        <p:nvSpPr>
          <p:cNvPr id="5" name="Text Placeholder 4"/>
          <p:cNvSpPr>
            <a:spLocks noGrp="1"/>
          </p:cNvSpPr>
          <p:nvPr>
            <p:ph type="body" sz="quarter" idx="4294967295"/>
          </p:nvPr>
        </p:nvSpPr>
        <p:spPr>
          <a:xfrm>
            <a:off x="374903" y="731514"/>
            <a:ext cx="8498163" cy="5483306"/>
          </a:xfrm>
          <a:prstGeom prst="rect">
            <a:avLst/>
          </a:prstGeom>
        </p:spPr>
        <p:txBody>
          <a:bodyPr/>
          <a:lstStyle/>
          <a:p>
            <a:pPr marL="0" indent="0">
              <a:buNone/>
            </a:pPr>
            <a:r>
              <a:rPr lang="en-US" sz="1600" b="1" dirty="0"/>
              <a:t>CM2</a:t>
            </a:r>
            <a:r>
              <a:rPr lang="en-US" sz="1600" dirty="0"/>
              <a:t>:</a:t>
            </a:r>
          </a:p>
          <a:p>
            <a:pPr marL="0" indent="0">
              <a:buNone/>
            </a:pPr>
            <a:r>
              <a:rPr lang="en-US" sz="1600" u="sng" dirty="0"/>
              <a:t>Action item</a:t>
            </a:r>
            <a:r>
              <a:rPr lang="en-US" sz="1600" dirty="0"/>
              <a:t>: Alan and Volker to add more details to CM.2 to clarify the registrant fields being addressed in the recommendation. Additionally, the whole recommendation should be reworded to better convey intent.</a:t>
            </a:r>
          </a:p>
          <a:p>
            <a:pPr marL="0" indent="0">
              <a:buNone/>
            </a:pPr>
            <a:r>
              <a:rPr lang="en-US" sz="1600" dirty="0"/>
              <a:t>Update as of 11 December 2018: Based on the updated recommendation and rationale language Volker provided on 11 December (Day # 2), Susan is to take the pen and update the relevant sections of the report accordingly.</a:t>
            </a:r>
          </a:p>
          <a:p>
            <a:pPr marL="0" indent="0">
              <a:buNone/>
            </a:pPr>
            <a:r>
              <a:rPr lang="en-US" sz="1600" dirty="0"/>
              <a:t>Jackie to add in introduction, to the extent that their deliberations so far impact areas in our review.</a:t>
            </a:r>
          </a:p>
          <a:p>
            <a:pPr marL="0" indent="0">
              <a:buNone/>
            </a:pPr>
            <a:endParaRPr lang="en-US" sz="1600" dirty="0"/>
          </a:p>
          <a:p>
            <a:pPr marL="0" indent="0">
              <a:buNone/>
            </a:pPr>
            <a:r>
              <a:rPr lang="en-US" sz="1600" b="1" dirty="0"/>
              <a:t>CM3</a:t>
            </a:r>
            <a:r>
              <a:rPr lang="en-US" sz="1600" dirty="0"/>
              <a:t>:</a:t>
            </a:r>
          </a:p>
          <a:p>
            <a:pPr marL="0" indent="0">
              <a:buNone/>
            </a:pPr>
            <a:r>
              <a:rPr lang="en-US" sz="1600" u="sng" dirty="0"/>
              <a:t>Action item</a:t>
            </a:r>
            <a:r>
              <a:rPr lang="en-US" sz="1600" dirty="0"/>
              <a:t>: Recommendation to be deleted. Add this as a more targeted outreach in the relevant recommendation.</a:t>
            </a:r>
          </a:p>
          <a:p>
            <a:pPr marL="0" indent="0">
              <a:buNone/>
            </a:pPr>
            <a:r>
              <a:rPr lang="en-US" sz="1600" dirty="0"/>
              <a:t>Cathrin to clarify Board options in a footnote.</a:t>
            </a:r>
          </a:p>
          <a:p>
            <a:pPr marL="0" indent="0">
              <a:buNone/>
            </a:pPr>
            <a:r>
              <a:rPr lang="en-US" sz="1600" dirty="0"/>
              <a:t> </a:t>
            </a:r>
          </a:p>
          <a:p>
            <a:pPr marL="0" indent="0">
              <a:buNone/>
            </a:pPr>
            <a:r>
              <a:rPr lang="en-US" sz="1600" b="1" dirty="0"/>
              <a:t>CM4</a:t>
            </a:r>
            <a:r>
              <a:rPr lang="en-US" sz="1600" dirty="0"/>
              <a:t>:</a:t>
            </a:r>
          </a:p>
          <a:p>
            <a:pPr marL="0" indent="0">
              <a:buNone/>
            </a:pPr>
            <a:r>
              <a:rPr lang="en-US" sz="1600" u="sng" dirty="0"/>
              <a:t>Action item</a:t>
            </a:r>
            <a:r>
              <a:rPr lang="en-US" sz="1600" dirty="0"/>
              <a:t>: Alan to write to ICANN org Compliance and negotiate language to be added to relevant page(s). If successful, recommendation will be deleted.</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3938186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Report Open Action Items</a:t>
            </a:r>
          </a:p>
        </p:txBody>
      </p:sp>
      <p:sp>
        <p:nvSpPr>
          <p:cNvPr id="5" name="Text Placeholder 4"/>
          <p:cNvSpPr>
            <a:spLocks noGrp="1"/>
          </p:cNvSpPr>
          <p:nvPr>
            <p:ph type="body" sz="quarter" idx="4294967295"/>
          </p:nvPr>
        </p:nvSpPr>
        <p:spPr>
          <a:xfrm>
            <a:off x="374903" y="731514"/>
            <a:ext cx="8498163" cy="5483306"/>
          </a:xfrm>
          <a:prstGeom prst="rect">
            <a:avLst/>
          </a:prstGeom>
        </p:spPr>
        <p:txBody>
          <a:bodyPr/>
          <a:lstStyle/>
          <a:p>
            <a:pPr marL="0" indent="0">
              <a:buNone/>
            </a:pPr>
            <a:r>
              <a:rPr lang="en-US" sz="1600" b="1" dirty="0"/>
              <a:t>Objective 7: ICANN Bylaws (Carlton/Alan)</a:t>
            </a:r>
            <a:endParaRPr lang="en-US" sz="1600" dirty="0"/>
          </a:p>
          <a:p>
            <a:pPr marL="0" indent="0">
              <a:buNone/>
            </a:pPr>
            <a:r>
              <a:rPr lang="en-US" sz="1600" b="1" dirty="0"/>
              <a:t>BY.1</a:t>
            </a:r>
            <a:endParaRPr lang="en-US" sz="1600" dirty="0"/>
          </a:p>
          <a:p>
            <a:pPr marL="0" indent="0">
              <a:buNone/>
            </a:pPr>
            <a:r>
              <a:rPr lang="en-US" sz="1600" u="sng" dirty="0"/>
              <a:t>Action item</a:t>
            </a:r>
            <a:r>
              <a:rPr lang="en-US" sz="1600" dirty="0"/>
              <a:t>: Carlton to amend the recommendation to incorporate the words “safeguarding the registrant data” and provide clarification that the suggestion is meant to postpone the topic to future reviews.</a:t>
            </a:r>
          </a:p>
          <a:p>
            <a:pPr marL="0" indent="0">
              <a:buNone/>
            </a:pPr>
            <a:endParaRPr lang="en-US" sz="1600" dirty="0"/>
          </a:p>
        </p:txBody>
      </p:sp>
    </p:spTree>
    <p:extLst>
      <p:ext uri="{BB962C8B-B14F-4D97-AF65-F5344CB8AC3E}">
        <p14:creationId xmlns:p14="http://schemas.microsoft.com/office/powerpoint/2010/main" val="1639812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RDS/WHOIS2-RT Plenary Call Agenda</a:t>
            </a:r>
          </a:p>
        </p:txBody>
      </p:sp>
      <p:sp>
        <p:nvSpPr>
          <p:cNvPr id="5" name="Text Placeholder 4"/>
          <p:cNvSpPr>
            <a:spLocks noGrp="1"/>
          </p:cNvSpPr>
          <p:nvPr>
            <p:ph type="body" sz="quarter" idx="4294967295"/>
          </p:nvPr>
        </p:nvSpPr>
        <p:spPr>
          <a:xfrm>
            <a:off x="374903" y="731514"/>
            <a:ext cx="8769097" cy="5483306"/>
          </a:xfrm>
          <a:prstGeom prst="rect">
            <a:avLst/>
          </a:prstGeom>
        </p:spPr>
        <p:txBody>
          <a:bodyPr/>
          <a:lstStyle/>
          <a:p>
            <a:pPr>
              <a:buFont typeface="+mj-lt"/>
              <a:buAutoNum type="arabicPeriod"/>
            </a:pPr>
            <a:r>
              <a:rPr lang="en-US" sz="1800" dirty="0"/>
              <a:t>Welcome, roll-call, </a:t>
            </a:r>
            <a:r>
              <a:rPr lang="en-US" sz="1800" dirty="0" err="1"/>
              <a:t>SoI</a:t>
            </a:r>
            <a:endParaRPr lang="en-US" sz="1800" dirty="0"/>
          </a:p>
          <a:p>
            <a:pPr>
              <a:buFont typeface="+mj-lt"/>
              <a:buAutoNum type="arabicPeriod"/>
            </a:pPr>
            <a:r>
              <a:rPr lang="en-US" sz="1800" dirty="0"/>
              <a:t>Draft Report Updates review:</a:t>
            </a:r>
          </a:p>
          <a:p>
            <a:pPr lvl="1">
              <a:buFont typeface="+mj-lt"/>
              <a:buAutoNum type="arabicPeriod"/>
            </a:pPr>
            <a:r>
              <a:rPr lang="en-US" sz="1800" dirty="0"/>
              <a:t>WHOIS1 Rec #1 - Strategic Priority</a:t>
            </a:r>
          </a:p>
          <a:p>
            <a:pPr lvl="1">
              <a:buFont typeface="+mj-lt"/>
              <a:buAutoNum type="arabicPeriod"/>
            </a:pPr>
            <a:r>
              <a:rPr lang="en-US" sz="1800" dirty="0"/>
              <a:t>Subgroup 3 - Law Enforcement Needs</a:t>
            </a:r>
          </a:p>
          <a:p>
            <a:pPr lvl="1">
              <a:buFont typeface="+mj-lt"/>
              <a:buAutoNum type="arabicPeriod"/>
            </a:pPr>
            <a:r>
              <a:rPr lang="en-US" sz="1800" dirty="0"/>
              <a:t>WHOIS1 Rec #11: Common Interface</a:t>
            </a:r>
          </a:p>
          <a:p>
            <a:pPr lvl="1">
              <a:buFont typeface="+mj-lt"/>
              <a:buAutoNum type="arabicPeriod"/>
            </a:pPr>
            <a:r>
              <a:rPr lang="en-US" sz="1800" dirty="0"/>
              <a:t>Recommendations Numbering</a:t>
            </a:r>
          </a:p>
          <a:p>
            <a:pPr lvl="1">
              <a:buFont typeface="+mj-lt"/>
              <a:buAutoNum type="arabicPeriod"/>
            </a:pPr>
            <a:r>
              <a:rPr lang="en-US" sz="1800" dirty="0"/>
              <a:t>WHOIS1 Rec #4: Compliance</a:t>
            </a:r>
          </a:p>
          <a:p>
            <a:pPr>
              <a:buFont typeface="+mj-lt"/>
              <a:buAutoNum type="arabicPeriod"/>
            </a:pPr>
            <a:r>
              <a:rPr lang="en-US" sz="1800" dirty="0"/>
              <a:t>A.O.B.</a:t>
            </a:r>
          </a:p>
        </p:txBody>
      </p:sp>
    </p:spTree>
    <p:extLst>
      <p:ext uri="{BB962C8B-B14F-4D97-AF65-F5344CB8AC3E}">
        <p14:creationId xmlns:p14="http://schemas.microsoft.com/office/powerpoint/2010/main" val="47039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Draft Report Updates</a:t>
            </a:r>
          </a:p>
        </p:txBody>
      </p:sp>
      <p:sp>
        <p:nvSpPr>
          <p:cNvPr id="5" name="Text Placeholder 4"/>
          <p:cNvSpPr>
            <a:spLocks noGrp="1"/>
          </p:cNvSpPr>
          <p:nvPr>
            <p:ph type="body" sz="quarter" idx="11"/>
          </p:nvPr>
        </p:nvSpPr>
        <p:spPr>
          <a:prstGeom prst="rect">
            <a:avLst/>
          </a:prstGeom>
        </p:spPr>
        <p:txBody>
          <a:bodyPr/>
          <a:lstStyle/>
          <a:p>
            <a:pPr marL="0" lvl="0" indent="0">
              <a:spcBef>
                <a:spcPts val="0"/>
              </a:spcBef>
              <a:buNone/>
            </a:pPr>
            <a:r>
              <a:rPr lang="en-US" b="1" dirty="0"/>
              <a:t>Agenda Item #2</a:t>
            </a:r>
            <a:endParaRPr lang="en-US" dirty="0">
              <a:solidFill>
                <a:schemeClr val="dk1"/>
              </a:solidFill>
            </a:endParaRPr>
          </a:p>
        </p:txBody>
      </p:sp>
    </p:spTree>
    <p:extLst>
      <p:ext uri="{BB962C8B-B14F-4D97-AF65-F5344CB8AC3E}">
        <p14:creationId xmlns:p14="http://schemas.microsoft.com/office/powerpoint/2010/main" val="595981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Draft Report Updates</a:t>
            </a:r>
          </a:p>
        </p:txBody>
      </p:sp>
      <p:sp>
        <p:nvSpPr>
          <p:cNvPr id="5" name="Text Placeholder 4"/>
          <p:cNvSpPr>
            <a:spLocks noGrp="1"/>
          </p:cNvSpPr>
          <p:nvPr>
            <p:ph type="body" sz="quarter" idx="4294967295"/>
          </p:nvPr>
        </p:nvSpPr>
        <p:spPr>
          <a:xfrm>
            <a:off x="374903" y="731514"/>
            <a:ext cx="8498163" cy="5483306"/>
          </a:xfrm>
          <a:prstGeom prst="rect">
            <a:avLst/>
          </a:prstGeom>
        </p:spPr>
        <p:txBody>
          <a:bodyPr/>
          <a:lstStyle/>
          <a:p>
            <a:pPr>
              <a:spcBef>
                <a:spcPts val="0"/>
              </a:spcBef>
            </a:pPr>
            <a:r>
              <a:rPr lang="en-US" sz="1800" b="1" dirty="0"/>
              <a:t>WHOIS1 Rec #1 - Strategic Priority – see Google doc</a:t>
            </a:r>
          </a:p>
          <a:p>
            <a:pPr marL="0" indent="0">
              <a:buNone/>
            </a:pPr>
            <a:r>
              <a:rPr lang="en-US" sz="1800" u="sng" dirty="0"/>
              <a:t>Decision Reached:</a:t>
            </a:r>
            <a:r>
              <a:rPr lang="en-US" sz="1800" dirty="0"/>
              <a:t> Do a rewording/reaffirmation of strategic priority, in the implementation note: reference to stakeholders is there. Work should be interactive and Board should not act unilaterally.</a:t>
            </a:r>
          </a:p>
          <a:p>
            <a:r>
              <a:rPr lang="en-US" sz="1800" u="sng" dirty="0"/>
              <a:t>Action item</a:t>
            </a:r>
            <a:r>
              <a:rPr lang="en-US" sz="1800" dirty="0"/>
              <a:t>: Since the former Board WG was dissolved, the recommendation should be reformatted to say any WG that is focusing on RDS issues should be made public and not make specific reference to a particular WG.</a:t>
            </a:r>
          </a:p>
          <a:p>
            <a:r>
              <a:rPr lang="en-US" sz="1800" u="sng" dirty="0"/>
              <a:t>Action item</a:t>
            </a:r>
            <a:r>
              <a:rPr lang="en-US" sz="1800" dirty="0"/>
              <a:t>: As per Dmitry’s note, Cathrin to report for this recommendation that “legislative efforts are not enough”.</a:t>
            </a:r>
          </a:p>
          <a:p>
            <a:pPr marL="0" indent="0">
              <a:buNone/>
            </a:pPr>
            <a:endParaRPr lang="en-US" sz="1800" dirty="0"/>
          </a:p>
          <a:p>
            <a:pPr marL="0" indent="0">
              <a:buNone/>
            </a:pPr>
            <a:br>
              <a:rPr lang="en-US" sz="1800" dirty="0"/>
            </a:br>
            <a:r>
              <a:rPr lang="en-US" sz="1800" b="1" dirty="0">
                <a:solidFill>
                  <a:schemeClr val="dk1"/>
                </a:solidFill>
              </a:rPr>
              <a:t> </a:t>
            </a:r>
          </a:p>
        </p:txBody>
      </p:sp>
      <p:pic>
        <p:nvPicPr>
          <p:cNvPr id="3" name="Picture 2">
            <a:extLst>
              <a:ext uri="{FF2B5EF4-FFF2-40B4-BE49-F238E27FC236}">
                <a16:creationId xmlns:a16="http://schemas.microsoft.com/office/drawing/2014/main" id="{9B078E7C-21BB-2D48-B4DA-B7A1E3B42953}"/>
              </a:ext>
            </a:extLst>
          </p:cNvPr>
          <p:cNvPicPr>
            <a:picLocks noChangeAspect="1"/>
          </p:cNvPicPr>
          <p:nvPr/>
        </p:nvPicPr>
        <p:blipFill>
          <a:blip r:embed="rId2"/>
          <a:stretch>
            <a:fillRect/>
          </a:stretch>
        </p:blipFill>
        <p:spPr>
          <a:xfrm>
            <a:off x="392613" y="1685668"/>
            <a:ext cx="8441303" cy="2469530"/>
          </a:xfrm>
          <a:prstGeom prst="rect">
            <a:avLst/>
          </a:prstGeom>
        </p:spPr>
      </p:pic>
    </p:spTree>
    <p:extLst>
      <p:ext uri="{BB962C8B-B14F-4D97-AF65-F5344CB8AC3E}">
        <p14:creationId xmlns:p14="http://schemas.microsoft.com/office/powerpoint/2010/main" val="1789106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Draft Report Updates</a:t>
            </a:r>
          </a:p>
        </p:txBody>
      </p:sp>
      <p:sp>
        <p:nvSpPr>
          <p:cNvPr id="5" name="Text Placeholder 4"/>
          <p:cNvSpPr>
            <a:spLocks noGrp="1"/>
          </p:cNvSpPr>
          <p:nvPr>
            <p:ph type="body" sz="quarter" idx="4294967295"/>
          </p:nvPr>
        </p:nvSpPr>
        <p:spPr>
          <a:xfrm>
            <a:off x="374903" y="731514"/>
            <a:ext cx="8498163" cy="5483306"/>
          </a:xfrm>
          <a:prstGeom prst="rect">
            <a:avLst/>
          </a:prstGeom>
        </p:spPr>
        <p:txBody>
          <a:bodyPr/>
          <a:lstStyle/>
          <a:p>
            <a:pPr marL="0" indent="0">
              <a:buNone/>
            </a:pPr>
            <a:r>
              <a:rPr lang="en-US" sz="1800" b="1" dirty="0">
                <a:solidFill>
                  <a:schemeClr val="dk1"/>
                </a:solidFill>
              </a:rPr>
              <a:t> </a:t>
            </a:r>
          </a:p>
        </p:txBody>
      </p:sp>
      <p:pic>
        <p:nvPicPr>
          <p:cNvPr id="7" name="Picture 6" descr="A screenshot of a cell phone&#13;&#10;&#13;&#10;Description automatically generated">
            <a:extLst>
              <a:ext uri="{FF2B5EF4-FFF2-40B4-BE49-F238E27FC236}">
                <a16:creationId xmlns:a16="http://schemas.microsoft.com/office/drawing/2014/main" id="{47FC9062-9715-8F40-8B8F-78065FD61A4A}"/>
              </a:ext>
            </a:extLst>
          </p:cNvPr>
          <p:cNvPicPr>
            <a:picLocks noChangeAspect="1"/>
          </p:cNvPicPr>
          <p:nvPr/>
        </p:nvPicPr>
        <p:blipFill>
          <a:blip r:embed="rId2"/>
          <a:stretch>
            <a:fillRect/>
          </a:stretch>
        </p:blipFill>
        <p:spPr>
          <a:xfrm>
            <a:off x="369060" y="880798"/>
            <a:ext cx="8405879" cy="1393407"/>
          </a:xfrm>
          <a:prstGeom prst="rect">
            <a:avLst/>
          </a:prstGeom>
        </p:spPr>
      </p:pic>
      <p:pic>
        <p:nvPicPr>
          <p:cNvPr id="9" name="Picture 8" descr="A close up of a device&#13;&#10;&#13;&#10;Description automatically generated">
            <a:extLst>
              <a:ext uri="{FF2B5EF4-FFF2-40B4-BE49-F238E27FC236}">
                <a16:creationId xmlns:a16="http://schemas.microsoft.com/office/drawing/2014/main" id="{E7FD39F6-9FC2-CE47-A4D4-631854242872}"/>
              </a:ext>
            </a:extLst>
          </p:cNvPr>
          <p:cNvPicPr>
            <a:picLocks noChangeAspect="1"/>
          </p:cNvPicPr>
          <p:nvPr/>
        </p:nvPicPr>
        <p:blipFill>
          <a:blip r:embed="rId3"/>
          <a:stretch>
            <a:fillRect/>
          </a:stretch>
        </p:blipFill>
        <p:spPr>
          <a:xfrm>
            <a:off x="369060" y="2274205"/>
            <a:ext cx="8358774" cy="632910"/>
          </a:xfrm>
          <a:prstGeom prst="rect">
            <a:avLst/>
          </a:prstGeom>
        </p:spPr>
      </p:pic>
    </p:spTree>
    <p:extLst>
      <p:ext uri="{BB962C8B-B14F-4D97-AF65-F5344CB8AC3E}">
        <p14:creationId xmlns:p14="http://schemas.microsoft.com/office/powerpoint/2010/main" val="296760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Draft Report Updates</a:t>
            </a:r>
          </a:p>
        </p:txBody>
      </p:sp>
      <p:pic>
        <p:nvPicPr>
          <p:cNvPr id="6" name="Picture 5">
            <a:extLst>
              <a:ext uri="{FF2B5EF4-FFF2-40B4-BE49-F238E27FC236}">
                <a16:creationId xmlns:a16="http://schemas.microsoft.com/office/drawing/2014/main" id="{A3589E54-502C-2B46-AA4B-17430EA67BD6}"/>
              </a:ext>
            </a:extLst>
          </p:cNvPr>
          <p:cNvPicPr>
            <a:picLocks noChangeAspect="1"/>
          </p:cNvPicPr>
          <p:nvPr/>
        </p:nvPicPr>
        <p:blipFill>
          <a:blip r:embed="rId2"/>
          <a:stretch>
            <a:fillRect/>
          </a:stretch>
        </p:blipFill>
        <p:spPr>
          <a:xfrm>
            <a:off x="374904" y="1327666"/>
            <a:ext cx="8434559" cy="4915847"/>
          </a:xfrm>
          <a:prstGeom prst="rect">
            <a:avLst/>
          </a:prstGeom>
        </p:spPr>
      </p:pic>
      <p:sp>
        <p:nvSpPr>
          <p:cNvPr id="8" name="Rectangle 7">
            <a:extLst>
              <a:ext uri="{FF2B5EF4-FFF2-40B4-BE49-F238E27FC236}">
                <a16:creationId xmlns:a16="http://schemas.microsoft.com/office/drawing/2014/main" id="{0F0EB2F0-A252-9D4E-AA97-91B996FAC565}"/>
              </a:ext>
            </a:extLst>
          </p:cNvPr>
          <p:cNvSpPr/>
          <p:nvPr/>
        </p:nvSpPr>
        <p:spPr>
          <a:xfrm>
            <a:off x="334538" y="681335"/>
            <a:ext cx="8474924" cy="646331"/>
          </a:xfrm>
          <a:prstGeom prst="rect">
            <a:avLst/>
          </a:prstGeom>
        </p:spPr>
        <p:txBody>
          <a:bodyPr wrap="square">
            <a:spAutoFit/>
          </a:bodyPr>
          <a:lstStyle/>
          <a:p>
            <a:r>
              <a:rPr lang="en-US" u="sng" dirty="0"/>
              <a:t>Action item</a:t>
            </a:r>
            <a:r>
              <a:rPr lang="en-US" dirty="0"/>
              <a:t>: As per Dmitry’s note, Cathrin to report for this recommendation that “legislative efforts are not enough”.</a:t>
            </a:r>
          </a:p>
        </p:txBody>
      </p:sp>
    </p:spTree>
    <p:extLst>
      <p:ext uri="{BB962C8B-B14F-4D97-AF65-F5344CB8AC3E}">
        <p14:creationId xmlns:p14="http://schemas.microsoft.com/office/powerpoint/2010/main" val="1767375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Draft Report Updates</a:t>
            </a:r>
          </a:p>
        </p:txBody>
      </p:sp>
      <p:pic>
        <p:nvPicPr>
          <p:cNvPr id="3" name="Picture 2" descr="A screenshot of a social media post&#13;&#10;&#13;&#10;Description automatically generated">
            <a:extLst>
              <a:ext uri="{FF2B5EF4-FFF2-40B4-BE49-F238E27FC236}">
                <a16:creationId xmlns:a16="http://schemas.microsoft.com/office/drawing/2014/main" id="{06998970-6911-A04E-9F67-B42478FFE883}"/>
              </a:ext>
            </a:extLst>
          </p:cNvPr>
          <p:cNvPicPr>
            <a:picLocks noChangeAspect="1"/>
          </p:cNvPicPr>
          <p:nvPr/>
        </p:nvPicPr>
        <p:blipFill>
          <a:blip r:embed="rId2"/>
          <a:stretch>
            <a:fillRect/>
          </a:stretch>
        </p:blipFill>
        <p:spPr>
          <a:xfrm>
            <a:off x="208621" y="864220"/>
            <a:ext cx="8312248" cy="4778298"/>
          </a:xfrm>
          <a:prstGeom prst="rect">
            <a:avLst/>
          </a:prstGeom>
        </p:spPr>
      </p:pic>
    </p:spTree>
    <p:extLst>
      <p:ext uri="{BB962C8B-B14F-4D97-AF65-F5344CB8AC3E}">
        <p14:creationId xmlns:p14="http://schemas.microsoft.com/office/powerpoint/2010/main" val="80855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Draft Report Updates</a:t>
            </a:r>
          </a:p>
        </p:txBody>
      </p:sp>
      <p:pic>
        <p:nvPicPr>
          <p:cNvPr id="5" name="Picture 4">
            <a:extLst>
              <a:ext uri="{FF2B5EF4-FFF2-40B4-BE49-F238E27FC236}">
                <a16:creationId xmlns:a16="http://schemas.microsoft.com/office/drawing/2014/main" id="{AA041C2E-6893-204D-BD51-5E7C6E57A55D}"/>
              </a:ext>
            </a:extLst>
          </p:cNvPr>
          <p:cNvPicPr>
            <a:picLocks noChangeAspect="1"/>
          </p:cNvPicPr>
          <p:nvPr/>
        </p:nvPicPr>
        <p:blipFill>
          <a:blip r:embed="rId2"/>
          <a:stretch>
            <a:fillRect/>
          </a:stretch>
        </p:blipFill>
        <p:spPr>
          <a:xfrm>
            <a:off x="374903" y="743879"/>
            <a:ext cx="8235461" cy="4184959"/>
          </a:xfrm>
          <a:prstGeom prst="rect">
            <a:avLst/>
          </a:prstGeom>
        </p:spPr>
      </p:pic>
    </p:spTree>
    <p:extLst>
      <p:ext uri="{BB962C8B-B14F-4D97-AF65-F5344CB8AC3E}">
        <p14:creationId xmlns:p14="http://schemas.microsoft.com/office/powerpoint/2010/main" val="237289391"/>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 (2).potx" id="{F2E86674-818B-4AF6-B9A5-625A3A795F51}" vid="{F6BB203E-BAFC-494B-A50F-57F1DB9FFF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ICANNPPT_Arial_4x3_June 2017_potx</Template>
  <TotalTime>2381</TotalTime>
  <Words>1006</Words>
  <Application>Microsoft Macintosh PowerPoint</Application>
  <PresentationFormat>On-screen Show (4:3)</PresentationFormat>
  <Paragraphs>150</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Source Sans Pro</vt:lpstr>
      <vt:lpstr>Wingdings</vt:lpstr>
      <vt:lpstr>ICANNPPT_Arial_4x3_June 2017_potx</vt:lpstr>
      <vt:lpstr>For Best Audio: Join via Telephone Using Dial-Out </vt:lpstr>
      <vt:lpstr>RDS-WHOIS2-RT Plenary Call #46</vt:lpstr>
      <vt:lpstr>RDS/WHOIS2-RT Plenary Call Agenda</vt:lpstr>
      <vt:lpstr>Draft Report Updates</vt:lpstr>
      <vt:lpstr>Draft Report Updates</vt:lpstr>
      <vt:lpstr>Draft Report Updates</vt:lpstr>
      <vt:lpstr>Draft Report Updates</vt:lpstr>
      <vt:lpstr>Draft Report Updates</vt:lpstr>
      <vt:lpstr>Draft Report Updates</vt:lpstr>
      <vt:lpstr>Draft Report Updates</vt:lpstr>
      <vt:lpstr>Draft Report Updates</vt:lpstr>
      <vt:lpstr>Draft Report Updates</vt:lpstr>
      <vt:lpstr>Draft Report Updates</vt:lpstr>
      <vt:lpstr>Draft Report Updates</vt:lpstr>
      <vt:lpstr>Draft Report Updates</vt:lpstr>
      <vt:lpstr>Draft Report Updates</vt:lpstr>
      <vt:lpstr>A.O.B.</vt:lpstr>
      <vt:lpstr>PowerPoint Presentation</vt:lpstr>
      <vt:lpstr>PowerPoint Presentation</vt:lpstr>
      <vt:lpstr>Appendix</vt:lpstr>
      <vt:lpstr>Final Report Open Action Items</vt:lpstr>
      <vt:lpstr>Final Report Open Action Items</vt:lpstr>
      <vt:lpstr>Final Report Open Action Items</vt:lpstr>
      <vt:lpstr>Final Report Open Action Items</vt:lpstr>
      <vt:lpstr>Final Report Open Action Items</vt:lpstr>
      <vt:lpstr>Final Report Open Action Items</vt:lpstr>
      <vt:lpstr>Final Report Open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jean-Baptiste Deroulez</dc:creator>
  <cp:lastModifiedBy>jean-Baptiste Deroulez</cp:lastModifiedBy>
  <cp:revision>121</cp:revision>
  <cp:lastPrinted>2019-01-07T09:28:22Z</cp:lastPrinted>
  <dcterms:created xsi:type="dcterms:W3CDTF">2018-08-27T12:47:42Z</dcterms:created>
  <dcterms:modified xsi:type="dcterms:W3CDTF">2019-01-14T11:10:56Z</dcterms:modified>
</cp:coreProperties>
</file>