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56" r:id="rId2"/>
    <p:sldId id="257" r:id="rId3"/>
    <p:sldId id="258" r:id="rId4"/>
    <p:sldId id="541" r:id="rId5"/>
    <p:sldId id="260" r:id="rId6"/>
    <p:sldId id="261" r:id="rId7"/>
    <p:sldId id="262" r:id="rId8"/>
    <p:sldId id="263" r:id="rId9"/>
    <p:sldId id="264" r:id="rId10"/>
    <p:sldId id="265" r:id="rId11"/>
    <p:sldId id="266" r:id="rId12"/>
    <p:sldId id="556" r:id="rId13"/>
    <p:sldId id="557" r:id="rId14"/>
    <p:sldId id="269" r:id="rId15"/>
    <p:sldId id="272" r:id="rId16"/>
    <p:sldId id="273" r:id="rId17"/>
    <p:sldId id="555" r:id="rId18"/>
    <p:sldId id="543" r:id="rId19"/>
    <p:sldId id="548" r:id="rId20"/>
    <p:sldId id="549" r:id="rId21"/>
    <p:sldId id="554" r:id="rId22"/>
    <p:sldId id="551" r:id="rId23"/>
    <p:sldId id="552" r:id="rId24"/>
    <p:sldId id="383" r:id="rId25"/>
    <p:sldId id="553" r:id="rId26"/>
    <p:sldId id="545"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9" roundtripDataSignature="AMtx7mj94XSKACTYBiWrLY6pT9Wef0qj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94699"/>
  </p:normalViewPr>
  <p:slideViewPr>
    <p:cSldViewPr snapToGrid="0">
      <p:cViewPr varScale="1">
        <p:scale>
          <a:sx n="103" d="100"/>
          <a:sy n="103" d="100"/>
        </p:scale>
        <p:origin x="2072" y="176"/>
      </p:cViewPr>
      <p:guideLst>
        <p:guide orient="horz" pos="141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A0AE07-6BDD-5F43-BEA1-BA67FCBDE3A5}"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457ABEE7-1E76-1D49-B0EB-D53C6857C371}">
      <dgm:prSet phldrT="[Text]"/>
      <dgm:spPr/>
      <dgm:t>
        <a:bodyPr/>
        <a:lstStyle/>
        <a:p>
          <a:r>
            <a:rPr lang="en-US" dirty="0"/>
            <a:t>Change trigger point (issues 2 &amp; 3)</a:t>
          </a:r>
        </a:p>
      </dgm:t>
    </dgm:pt>
    <dgm:pt modelId="{5F4ED9DE-0157-AF4F-BD4E-BD68AC44B62B}" type="parTrans" cxnId="{A0BCCEF0-CAD2-3047-9812-E6CFF2A567C9}">
      <dgm:prSet/>
      <dgm:spPr/>
      <dgm:t>
        <a:bodyPr/>
        <a:lstStyle/>
        <a:p>
          <a:endParaRPr lang="en-US"/>
        </a:p>
      </dgm:t>
    </dgm:pt>
    <dgm:pt modelId="{FD96B9D3-B2A2-6840-8EA2-9C4AAE2E1E5B}" type="sibTrans" cxnId="{A0BCCEF0-CAD2-3047-9812-E6CFF2A567C9}">
      <dgm:prSet/>
      <dgm:spPr/>
      <dgm:t>
        <a:bodyPr/>
        <a:lstStyle/>
        <a:p>
          <a:endParaRPr lang="en-US"/>
        </a:p>
      </dgm:t>
    </dgm:pt>
    <dgm:pt modelId="{87E5335E-8AC0-CF49-94DE-049C90D63D46}">
      <dgm:prSet phldrT="[Text]"/>
      <dgm:spPr/>
      <dgm:t>
        <a:bodyPr/>
        <a:lstStyle/>
        <a:p>
          <a:r>
            <a:rPr lang="en-US" dirty="0"/>
            <a:t>Delivery of final report, or </a:t>
          </a:r>
        </a:p>
      </dgm:t>
    </dgm:pt>
    <dgm:pt modelId="{3797CD62-E515-2246-9CAB-02866011E62D}" type="parTrans" cxnId="{00FA6261-3DC7-764F-9626-8E828F473C83}">
      <dgm:prSet/>
      <dgm:spPr/>
      <dgm:t>
        <a:bodyPr/>
        <a:lstStyle/>
        <a:p>
          <a:endParaRPr lang="en-US"/>
        </a:p>
      </dgm:t>
    </dgm:pt>
    <dgm:pt modelId="{D07E566C-5CA3-2141-B9B8-AA90A9E225D3}" type="sibTrans" cxnId="{00FA6261-3DC7-764F-9626-8E828F473C83}">
      <dgm:prSet/>
      <dgm:spPr/>
      <dgm:t>
        <a:bodyPr/>
        <a:lstStyle/>
        <a:p>
          <a:endParaRPr lang="en-US"/>
        </a:p>
      </dgm:t>
    </dgm:pt>
    <dgm:pt modelId="{6961AFD8-B7C3-EF40-8DFD-EFD40D387C2B}">
      <dgm:prSet phldrT="[Text]"/>
      <dgm:spPr/>
      <dgm:t>
        <a:bodyPr/>
        <a:lstStyle/>
        <a:p>
          <a:r>
            <a:rPr lang="en-US" dirty="0"/>
            <a:t>Completion of implementation (not to exceed 24 months)</a:t>
          </a:r>
        </a:p>
      </dgm:t>
    </dgm:pt>
    <dgm:pt modelId="{D83F6DCF-A684-CB43-AD4A-1B2684ADC180}" type="parTrans" cxnId="{F265C8A8-8B64-734E-BB31-2D9A6CB0FBAD}">
      <dgm:prSet/>
      <dgm:spPr/>
      <dgm:t>
        <a:bodyPr/>
        <a:lstStyle/>
        <a:p>
          <a:endParaRPr lang="en-US"/>
        </a:p>
      </dgm:t>
    </dgm:pt>
    <dgm:pt modelId="{13D0BC5E-F6F4-FF45-AEC7-D5BA304A8C8A}" type="sibTrans" cxnId="{F265C8A8-8B64-734E-BB31-2D9A6CB0FBAD}">
      <dgm:prSet/>
      <dgm:spPr/>
      <dgm:t>
        <a:bodyPr/>
        <a:lstStyle/>
        <a:p>
          <a:endParaRPr lang="en-US"/>
        </a:p>
      </dgm:t>
    </dgm:pt>
    <dgm:pt modelId="{D389118F-7001-CD4B-8946-B5B773EFDA7F}">
      <dgm:prSet phldrT="[Text]"/>
      <dgm:spPr/>
      <dgm:t>
        <a:bodyPr/>
        <a:lstStyle/>
        <a:p>
          <a:r>
            <a:rPr lang="en-US" dirty="0"/>
            <a:t>Limit time to conduct review (issues 2 &amp; 3)</a:t>
          </a:r>
        </a:p>
      </dgm:t>
    </dgm:pt>
    <dgm:pt modelId="{8DEA46A3-A27A-784A-859E-848E16738D3C}" type="parTrans" cxnId="{76A1BF33-FD19-FF44-B951-184CC3A7FEBE}">
      <dgm:prSet/>
      <dgm:spPr/>
      <dgm:t>
        <a:bodyPr/>
        <a:lstStyle/>
        <a:p>
          <a:endParaRPr lang="en-US"/>
        </a:p>
      </dgm:t>
    </dgm:pt>
    <dgm:pt modelId="{EB573FCD-AF4F-BE40-BDBC-3FFB892FC99C}" type="sibTrans" cxnId="{76A1BF33-FD19-FF44-B951-184CC3A7FEBE}">
      <dgm:prSet/>
      <dgm:spPr/>
      <dgm:t>
        <a:bodyPr/>
        <a:lstStyle/>
        <a:p>
          <a:endParaRPr lang="en-US"/>
        </a:p>
      </dgm:t>
    </dgm:pt>
    <dgm:pt modelId="{E2A90A25-5291-1F46-8819-E126B8C228AC}">
      <dgm:prSet phldrT="[Text]"/>
      <dgm:spPr/>
      <dgm:t>
        <a:bodyPr/>
        <a:lstStyle/>
        <a:p>
          <a:r>
            <a:rPr lang="en-US" dirty="0"/>
            <a:t>12 – 18 months,</a:t>
          </a:r>
        </a:p>
      </dgm:t>
    </dgm:pt>
    <dgm:pt modelId="{83C48458-36F5-C44A-9ACE-338F3721FAEA}" type="parTrans" cxnId="{F5C5B2C1-1E74-5D4F-B69D-654ACD86C102}">
      <dgm:prSet/>
      <dgm:spPr/>
      <dgm:t>
        <a:bodyPr/>
        <a:lstStyle/>
        <a:p>
          <a:endParaRPr lang="en-US"/>
        </a:p>
      </dgm:t>
    </dgm:pt>
    <dgm:pt modelId="{2C8793F6-DD4C-EB4F-9A80-1F46E955715C}" type="sibTrans" cxnId="{F5C5B2C1-1E74-5D4F-B69D-654ACD86C102}">
      <dgm:prSet/>
      <dgm:spPr/>
      <dgm:t>
        <a:bodyPr/>
        <a:lstStyle/>
        <a:p>
          <a:endParaRPr lang="en-US"/>
        </a:p>
      </dgm:t>
    </dgm:pt>
    <dgm:pt modelId="{3911F93B-B103-914F-A1F8-2BEC85BF221D}">
      <dgm:prSet phldrT="[Text]"/>
      <dgm:spPr/>
      <dgm:t>
        <a:bodyPr/>
        <a:lstStyle/>
        <a:p>
          <a:r>
            <a:rPr lang="en-US" dirty="0"/>
            <a:t>Other?</a:t>
          </a:r>
        </a:p>
      </dgm:t>
    </dgm:pt>
    <dgm:pt modelId="{858A5043-2503-C64B-8B12-F9FBA6675F0B}" type="parTrans" cxnId="{550E2D39-8787-6E44-8D73-7A38B3252D07}">
      <dgm:prSet/>
      <dgm:spPr/>
      <dgm:t>
        <a:bodyPr/>
        <a:lstStyle/>
        <a:p>
          <a:endParaRPr lang="en-US"/>
        </a:p>
      </dgm:t>
    </dgm:pt>
    <dgm:pt modelId="{0DCB457A-F20D-6644-A81D-9542C7CD1975}" type="sibTrans" cxnId="{550E2D39-8787-6E44-8D73-7A38B3252D07}">
      <dgm:prSet/>
      <dgm:spPr/>
      <dgm:t>
        <a:bodyPr/>
        <a:lstStyle/>
        <a:p>
          <a:endParaRPr lang="en-US"/>
        </a:p>
      </dgm:t>
    </dgm:pt>
    <dgm:pt modelId="{9C22328D-9D7A-D049-8D59-9D47B1CFB79E}">
      <dgm:prSet phldrT="[Text]"/>
      <dgm:spPr/>
      <dgm:t>
        <a:bodyPr/>
        <a:lstStyle/>
        <a:p>
          <a:r>
            <a:rPr lang="en-US" dirty="0"/>
            <a:t>Next review starts 5 years after…..</a:t>
          </a:r>
        </a:p>
      </dgm:t>
    </dgm:pt>
    <dgm:pt modelId="{944F1524-505A-F942-BF87-C2109B128451}" type="parTrans" cxnId="{FA733CF2-032A-0441-AE49-4E5DAA4A3553}">
      <dgm:prSet/>
      <dgm:spPr/>
      <dgm:t>
        <a:bodyPr/>
        <a:lstStyle/>
        <a:p>
          <a:endParaRPr lang="en-US"/>
        </a:p>
      </dgm:t>
    </dgm:pt>
    <dgm:pt modelId="{7076776F-BB58-7849-8528-515294D714AF}" type="sibTrans" cxnId="{FA733CF2-032A-0441-AE49-4E5DAA4A3553}">
      <dgm:prSet/>
      <dgm:spPr/>
      <dgm:t>
        <a:bodyPr/>
        <a:lstStyle/>
        <a:p>
          <a:endParaRPr lang="en-US"/>
        </a:p>
      </dgm:t>
    </dgm:pt>
    <dgm:pt modelId="{07F73C72-B83D-3B46-8888-B67FC3336AAC}">
      <dgm:prSet phldrT="[Text]"/>
      <dgm:spPr/>
      <dgm:t>
        <a:bodyPr/>
        <a:lstStyle/>
        <a:p>
          <a:r>
            <a:rPr lang="en-US" dirty="0"/>
            <a:t>Increase cycle time (issues 1, 2 &amp; 3)</a:t>
          </a:r>
        </a:p>
      </dgm:t>
    </dgm:pt>
    <dgm:pt modelId="{1F9EAD07-36D0-F446-A4E7-7529AA0CF250}" type="parTrans" cxnId="{F5E16E79-67A7-C04F-9CC6-1CF2F53940B8}">
      <dgm:prSet/>
      <dgm:spPr/>
      <dgm:t>
        <a:bodyPr/>
        <a:lstStyle/>
        <a:p>
          <a:endParaRPr lang="en-US"/>
        </a:p>
      </dgm:t>
    </dgm:pt>
    <dgm:pt modelId="{EA2AF532-72F8-9C45-A238-D670BDEFB299}" type="sibTrans" cxnId="{F5E16E79-67A7-C04F-9CC6-1CF2F53940B8}">
      <dgm:prSet/>
      <dgm:spPr/>
      <dgm:t>
        <a:bodyPr/>
        <a:lstStyle/>
        <a:p>
          <a:endParaRPr lang="en-US"/>
        </a:p>
      </dgm:t>
    </dgm:pt>
    <dgm:pt modelId="{2FAEFAC0-94B5-B74B-8165-C25A9BC848AA}">
      <dgm:prSet phldrT="[Text]"/>
      <dgm:spPr/>
      <dgm:t>
        <a:bodyPr/>
        <a:lstStyle/>
        <a:p>
          <a:r>
            <a:rPr lang="en-US" dirty="0"/>
            <a:t>6 years</a:t>
          </a:r>
        </a:p>
      </dgm:t>
    </dgm:pt>
    <dgm:pt modelId="{5094143C-A028-734A-ABE9-256DB084CB72}" type="parTrans" cxnId="{9EE8B1E0-6381-C44B-9223-175F6D80417A}">
      <dgm:prSet/>
      <dgm:spPr/>
      <dgm:t>
        <a:bodyPr/>
        <a:lstStyle/>
        <a:p>
          <a:endParaRPr lang="en-US"/>
        </a:p>
      </dgm:t>
    </dgm:pt>
    <dgm:pt modelId="{BF28A557-E7D5-DE4D-BE00-95556AECF3CC}" type="sibTrans" cxnId="{9EE8B1E0-6381-C44B-9223-175F6D80417A}">
      <dgm:prSet/>
      <dgm:spPr/>
      <dgm:t>
        <a:bodyPr/>
        <a:lstStyle/>
        <a:p>
          <a:endParaRPr lang="en-US"/>
        </a:p>
      </dgm:t>
    </dgm:pt>
    <dgm:pt modelId="{76A0FBD0-D4BB-A843-8B71-CA6FF8ADC004}">
      <dgm:prSet phldrT="[Text]"/>
      <dgm:spPr/>
      <dgm:t>
        <a:bodyPr/>
        <a:lstStyle/>
        <a:p>
          <a:r>
            <a:rPr lang="en-US" dirty="0"/>
            <a:t>No more than 1 specific review and 2 organizational reviews in “conduct review” phase at the same time</a:t>
          </a:r>
        </a:p>
      </dgm:t>
    </dgm:pt>
    <dgm:pt modelId="{0AB4B87F-D7FF-D94C-BB16-E172C5DA7E4C}" type="parTrans" cxnId="{191C5105-21CF-0E4F-98BC-1EEB427E1E33}">
      <dgm:prSet/>
      <dgm:spPr/>
      <dgm:t>
        <a:bodyPr/>
        <a:lstStyle/>
        <a:p>
          <a:endParaRPr lang="en-US"/>
        </a:p>
      </dgm:t>
    </dgm:pt>
    <dgm:pt modelId="{21230A63-5126-E94E-A67A-28A54899DF0A}" type="sibTrans" cxnId="{191C5105-21CF-0E4F-98BC-1EEB427E1E33}">
      <dgm:prSet/>
      <dgm:spPr/>
      <dgm:t>
        <a:bodyPr/>
        <a:lstStyle/>
        <a:p>
          <a:endParaRPr lang="en-US"/>
        </a:p>
      </dgm:t>
    </dgm:pt>
    <dgm:pt modelId="{3F5036AB-79F3-BF4D-A722-E90F68E8BD86}">
      <dgm:prSet phldrT="[Text]"/>
      <dgm:spPr/>
      <dgm:t>
        <a:bodyPr/>
        <a:lstStyle/>
        <a:p>
          <a:r>
            <a:rPr lang="en-US" dirty="0"/>
            <a:t>Other?</a:t>
          </a:r>
        </a:p>
      </dgm:t>
    </dgm:pt>
    <dgm:pt modelId="{E23657D6-E9A7-3F4C-962E-C1D2BDBC7FA3}" type="parTrans" cxnId="{D2EFF8D7-70DB-A041-A9C1-D6121C083FC9}">
      <dgm:prSet/>
      <dgm:spPr/>
      <dgm:t>
        <a:bodyPr/>
        <a:lstStyle/>
        <a:p>
          <a:endParaRPr lang="en-US"/>
        </a:p>
      </dgm:t>
    </dgm:pt>
    <dgm:pt modelId="{6372212A-7B02-FE41-BCCB-DE6C85A03C5D}" type="sibTrans" cxnId="{D2EFF8D7-70DB-A041-A9C1-D6121C083FC9}">
      <dgm:prSet/>
      <dgm:spPr/>
      <dgm:t>
        <a:bodyPr/>
        <a:lstStyle/>
        <a:p>
          <a:endParaRPr lang="en-US"/>
        </a:p>
      </dgm:t>
    </dgm:pt>
    <dgm:pt modelId="{8CB76E2E-C375-7049-85E4-2214CCB6F825}">
      <dgm:prSet phldrT="[Text]"/>
      <dgm:spPr/>
      <dgm:t>
        <a:bodyPr/>
        <a:lstStyle/>
        <a:p>
          <a:r>
            <a:rPr lang="en-US" dirty="0"/>
            <a:t>Limit concurrent reviews (issue 1)</a:t>
          </a:r>
        </a:p>
      </dgm:t>
    </dgm:pt>
    <dgm:pt modelId="{ABABB6B7-132B-AB4E-8234-4B3CD9CA30B3}" type="parTrans" cxnId="{68191768-2C56-8447-B03C-E507B6F00CBF}">
      <dgm:prSet/>
      <dgm:spPr/>
      <dgm:t>
        <a:bodyPr/>
        <a:lstStyle/>
        <a:p>
          <a:endParaRPr lang="en-US"/>
        </a:p>
      </dgm:t>
    </dgm:pt>
    <dgm:pt modelId="{F3CDB6B2-0D8F-334E-B43F-CEEB8308834D}" type="sibTrans" cxnId="{68191768-2C56-8447-B03C-E507B6F00CBF}">
      <dgm:prSet/>
      <dgm:spPr/>
      <dgm:t>
        <a:bodyPr/>
        <a:lstStyle/>
        <a:p>
          <a:endParaRPr lang="en-US"/>
        </a:p>
      </dgm:t>
    </dgm:pt>
    <dgm:pt modelId="{2C7C0182-8EAC-8649-83C8-725D5D0EB404}">
      <dgm:prSet phldrT="[Text]"/>
      <dgm:spPr/>
      <dgm:t>
        <a:bodyPr/>
        <a:lstStyle/>
        <a:p>
          <a:r>
            <a:rPr lang="en-US" dirty="0"/>
            <a:t>Requires potentially long one-time gap</a:t>
          </a:r>
        </a:p>
      </dgm:t>
    </dgm:pt>
    <dgm:pt modelId="{E94D2382-274E-1E41-A69D-4F5CC010790E}" type="parTrans" cxnId="{E896B98D-0D37-3646-9068-33CAFDE09B39}">
      <dgm:prSet/>
      <dgm:spPr/>
      <dgm:t>
        <a:bodyPr/>
        <a:lstStyle/>
        <a:p>
          <a:endParaRPr lang="en-US"/>
        </a:p>
      </dgm:t>
    </dgm:pt>
    <dgm:pt modelId="{1244AAEB-69BD-454D-8A86-EC325069793A}" type="sibTrans" cxnId="{E896B98D-0D37-3646-9068-33CAFDE09B39}">
      <dgm:prSet/>
      <dgm:spPr/>
      <dgm:t>
        <a:bodyPr/>
        <a:lstStyle/>
        <a:p>
          <a:endParaRPr lang="en-US"/>
        </a:p>
      </dgm:t>
    </dgm:pt>
    <dgm:pt modelId="{2BA2F6B2-4237-534D-8F05-16C2888A52E9}">
      <dgm:prSet phldrT="[Text]"/>
      <dgm:spPr/>
      <dgm:t>
        <a:bodyPr/>
        <a:lstStyle/>
        <a:p>
          <a:r>
            <a:rPr lang="en-US" dirty="0"/>
            <a:t>Speed up Board consideration &amp; Implementation (issues 2 &amp; 3)</a:t>
          </a:r>
        </a:p>
      </dgm:t>
    </dgm:pt>
    <dgm:pt modelId="{F767CB86-95A7-C24A-BA7A-B48E68BE6395}" type="parTrans" cxnId="{47A98216-3726-7148-B4F2-59B5985C1F11}">
      <dgm:prSet/>
      <dgm:spPr/>
      <dgm:t>
        <a:bodyPr/>
        <a:lstStyle/>
        <a:p>
          <a:endParaRPr lang="en-US"/>
        </a:p>
      </dgm:t>
    </dgm:pt>
    <dgm:pt modelId="{1111E8F3-0C6E-B349-BA62-C889D63CD817}" type="sibTrans" cxnId="{47A98216-3726-7148-B4F2-59B5985C1F11}">
      <dgm:prSet/>
      <dgm:spPr/>
      <dgm:t>
        <a:bodyPr/>
        <a:lstStyle/>
        <a:p>
          <a:endParaRPr lang="en-US"/>
        </a:p>
      </dgm:t>
    </dgm:pt>
    <dgm:pt modelId="{5BBFF3D0-594D-B740-BDCB-FDA4D675216A}" type="pres">
      <dgm:prSet presAssocID="{1FA0AE07-6BDD-5F43-BEA1-BA67FCBDE3A5}" presName="linear" presStyleCnt="0">
        <dgm:presLayoutVars>
          <dgm:dir/>
          <dgm:animLvl val="lvl"/>
          <dgm:resizeHandles val="exact"/>
        </dgm:presLayoutVars>
      </dgm:prSet>
      <dgm:spPr/>
    </dgm:pt>
    <dgm:pt modelId="{2DBC8722-B44B-CD49-B172-490EA27E1DF8}" type="pres">
      <dgm:prSet presAssocID="{457ABEE7-1E76-1D49-B0EB-D53C6857C371}" presName="parentLin" presStyleCnt="0"/>
      <dgm:spPr/>
    </dgm:pt>
    <dgm:pt modelId="{5E9928B5-2A13-7646-93D7-8CD5BF948545}" type="pres">
      <dgm:prSet presAssocID="{457ABEE7-1E76-1D49-B0EB-D53C6857C371}" presName="parentLeftMargin" presStyleLbl="node1" presStyleIdx="0" presStyleCnt="5"/>
      <dgm:spPr/>
    </dgm:pt>
    <dgm:pt modelId="{B41872CF-8E3F-584E-B08A-8BF611F097AC}" type="pres">
      <dgm:prSet presAssocID="{457ABEE7-1E76-1D49-B0EB-D53C6857C371}" presName="parentText" presStyleLbl="node1" presStyleIdx="0" presStyleCnt="5">
        <dgm:presLayoutVars>
          <dgm:chMax val="0"/>
          <dgm:bulletEnabled val="1"/>
        </dgm:presLayoutVars>
      </dgm:prSet>
      <dgm:spPr/>
    </dgm:pt>
    <dgm:pt modelId="{65980674-BE9E-AC46-9C82-03053B527B38}" type="pres">
      <dgm:prSet presAssocID="{457ABEE7-1E76-1D49-B0EB-D53C6857C371}" presName="negativeSpace" presStyleCnt="0"/>
      <dgm:spPr/>
    </dgm:pt>
    <dgm:pt modelId="{01F635B0-B2EA-B549-8164-AC2EE72B7C1D}" type="pres">
      <dgm:prSet presAssocID="{457ABEE7-1E76-1D49-B0EB-D53C6857C371}" presName="childText" presStyleLbl="conFgAcc1" presStyleIdx="0" presStyleCnt="5">
        <dgm:presLayoutVars>
          <dgm:bulletEnabled val="1"/>
        </dgm:presLayoutVars>
      </dgm:prSet>
      <dgm:spPr/>
    </dgm:pt>
    <dgm:pt modelId="{CB013060-B3A2-964B-9844-A0474C7F5D10}" type="pres">
      <dgm:prSet presAssocID="{FD96B9D3-B2A2-6840-8EA2-9C4AAE2E1E5B}" presName="spaceBetweenRectangles" presStyleCnt="0"/>
      <dgm:spPr/>
    </dgm:pt>
    <dgm:pt modelId="{4BAB170A-B2AE-E24D-A1F1-9A0935A25430}" type="pres">
      <dgm:prSet presAssocID="{D389118F-7001-CD4B-8946-B5B773EFDA7F}" presName="parentLin" presStyleCnt="0"/>
      <dgm:spPr/>
    </dgm:pt>
    <dgm:pt modelId="{6CB63326-11D3-8144-B052-39B9CCCF5B16}" type="pres">
      <dgm:prSet presAssocID="{D389118F-7001-CD4B-8946-B5B773EFDA7F}" presName="parentLeftMargin" presStyleLbl="node1" presStyleIdx="0" presStyleCnt="5"/>
      <dgm:spPr/>
    </dgm:pt>
    <dgm:pt modelId="{D3AFAB0C-6CAA-9442-9EB0-AAD31269E03F}" type="pres">
      <dgm:prSet presAssocID="{D389118F-7001-CD4B-8946-B5B773EFDA7F}" presName="parentText" presStyleLbl="node1" presStyleIdx="1" presStyleCnt="5">
        <dgm:presLayoutVars>
          <dgm:chMax val="0"/>
          <dgm:bulletEnabled val="1"/>
        </dgm:presLayoutVars>
      </dgm:prSet>
      <dgm:spPr/>
    </dgm:pt>
    <dgm:pt modelId="{5F430344-A9C4-4143-96A6-674EE5FCC341}" type="pres">
      <dgm:prSet presAssocID="{D389118F-7001-CD4B-8946-B5B773EFDA7F}" presName="negativeSpace" presStyleCnt="0"/>
      <dgm:spPr/>
    </dgm:pt>
    <dgm:pt modelId="{F0EE0BAB-D16C-D246-8318-398C65898700}" type="pres">
      <dgm:prSet presAssocID="{D389118F-7001-CD4B-8946-B5B773EFDA7F}" presName="childText" presStyleLbl="conFgAcc1" presStyleIdx="1" presStyleCnt="5">
        <dgm:presLayoutVars>
          <dgm:bulletEnabled val="1"/>
        </dgm:presLayoutVars>
      </dgm:prSet>
      <dgm:spPr/>
    </dgm:pt>
    <dgm:pt modelId="{AC7F7327-F21C-8A44-805D-8DA0B984B9A8}" type="pres">
      <dgm:prSet presAssocID="{EB573FCD-AF4F-BE40-BDBC-3FFB892FC99C}" presName="spaceBetweenRectangles" presStyleCnt="0"/>
      <dgm:spPr/>
    </dgm:pt>
    <dgm:pt modelId="{30A151BB-FA3D-054B-BF75-C17359AF9378}" type="pres">
      <dgm:prSet presAssocID="{07F73C72-B83D-3B46-8888-B67FC3336AAC}" presName="parentLin" presStyleCnt="0"/>
      <dgm:spPr/>
    </dgm:pt>
    <dgm:pt modelId="{FFE245C5-209C-D240-BF54-409AC8F9ACF0}" type="pres">
      <dgm:prSet presAssocID="{07F73C72-B83D-3B46-8888-B67FC3336AAC}" presName="parentLeftMargin" presStyleLbl="node1" presStyleIdx="1" presStyleCnt="5"/>
      <dgm:spPr/>
    </dgm:pt>
    <dgm:pt modelId="{77EB54FB-6A7E-264F-92FE-62A9F83424C7}" type="pres">
      <dgm:prSet presAssocID="{07F73C72-B83D-3B46-8888-B67FC3336AAC}" presName="parentText" presStyleLbl="node1" presStyleIdx="2" presStyleCnt="5">
        <dgm:presLayoutVars>
          <dgm:chMax val="0"/>
          <dgm:bulletEnabled val="1"/>
        </dgm:presLayoutVars>
      </dgm:prSet>
      <dgm:spPr/>
    </dgm:pt>
    <dgm:pt modelId="{0939E837-2531-2247-B2CC-902B73E6970E}" type="pres">
      <dgm:prSet presAssocID="{07F73C72-B83D-3B46-8888-B67FC3336AAC}" presName="negativeSpace" presStyleCnt="0"/>
      <dgm:spPr/>
    </dgm:pt>
    <dgm:pt modelId="{94A8A6B4-CDF5-6D46-BB51-79C4BD90CF92}" type="pres">
      <dgm:prSet presAssocID="{07F73C72-B83D-3B46-8888-B67FC3336AAC}" presName="childText" presStyleLbl="conFgAcc1" presStyleIdx="2" presStyleCnt="5">
        <dgm:presLayoutVars>
          <dgm:bulletEnabled val="1"/>
        </dgm:presLayoutVars>
      </dgm:prSet>
      <dgm:spPr/>
    </dgm:pt>
    <dgm:pt modelId="{DF5ADF27-36D2-864A-AD5E-EB5BB98C4515}" type="pres">
      <dgm:prSet presAssocID="{EA2AF532-72F8-9C45-A238-D670BDEFB299}" presName="spaceBetweenRectangles" presStyleCnt="0"/>
      <dgm:spPr/>
    </dgm:pt>
    <dgm:pt modelId="{2563947E-E538-304B-AB51-17536C7F91F7}" type="pres">
      <dgm:prSet presAssocID="{2BA2F6B2-4237-534D-8F05-16C2888A52E9}" presName="parentLin" presStyleCnt="0"/>
      <dgm:spPr/>
    </dgm:pt>
    <dgm:pt modelId="{92DD00AC-0A86-F444-B708-C9E75994AC6D}" type="pres">
      <dgm:prSet presAssocID="{2BA2F6B2-4237-534D-8F05-16C2888A52E9}" presName="parentLeftMargin" presStyleLbl="node1" presStyleIdx="2" presStyleCnt="5"/>
      <dgm:spPr/>
    </dgm:pt>
    <dgm:pt modelId="{6E7F26A1-2C01-4947-B33F-29EC78177718}" type="pres">
      <dgm:prSet presAssocID="{2BA2F6B2-4237-534D-8F05-16C2888A52E9}" presName="parentText" presStyleLbl="node1" presStyleIdx="3" presStyleCnt="5">
        <dgm:presLayoutVars>
          <dgm:chMax val="0"/>
          <dgm:bulletEnabled val="1"/>
        </dgm:presLayoutVars>
      </dgm:prSet>
      <dgm:spPr/>
    </dgm:pt>
    <dgm:pt modelId="{BED79EEE-78BC-CF45-ACEC-4AE25110C03B}" type="pres">
      <dgm:prSet presAssocID="{2BA2F6B2-4237-534D-8F05-16C2888A52E9}" presName="negativeSpace" presStyleCnt="0"/>
      <dgm:spPr/>
    </dgm:pt>
    <dgm:pt modelId="{95449D6B-DB17-E846-A6C9-8662F61705B6}" type="pres">
      <dgm:prSet presAssocID="{2BA2F6B2-4237-534D-8F05-16C2888A52E9}" presName="childText" presStyleLbl="conFgAcc1" presStyleIdx="3" presStyleCnt="5">
        <dgm:presLayoutVars>
          <dgm:bulletEnabled val="1"/>
        </dgm:presLayoutVars>
      </dgm:prSet>
      <dgm:spPr/>
    </dgm:pt>
    <dgm:pt modelId="{0CFA799C-4B90-7A4B-A082-18AFFD032FB4}" type="pres">
      <dgm:prSet presAssocID="{1111E8F3-0C6E-B349-BA62-C889D63CD817}" presName="spaceBetweenRectangles" presStyleCnt="0"/>
      <dgm:spPr/>
    </dgm:pt>
    <dgm:pt modelId="{9AB80C5D-7D9F-EB4F-862A-617F7B14FACA}" type="pres">
      <dgm:prSet presAssocID="{8CB76E2E-C375-7049-85E4-2214CCB6F825}" presName="parentLin" presStyleCnt="0"/>
      <dgm:spPr/>
    </dgm:pt>
    <dgm:pt modelId="{FD72CC75-29FE-554B-9E74-C6568BAACD10}" type="pres">
      <dgm:prSet presAssocID="{8CB76E2E-C375-7049-85E4-2214CCB6F825}" presName="parentLeftMargin" presStyleLbl="node1" presStyleIdx="3" presStyleCnt="5"/>
      <dgm:spPr/>
    </dgm:pt>
    <dgm:pt modelId="{D7363E7C-A33B-4047-86C5-0B08558EC037}" type="pres">
      <dgm:prSet presAssocID="{8CB76E2E-C375-7049-85E4-2214CCB6F825}" presName="parentText" presStyleLbl="node1" presStyleIdx="4" presStyleCnt="5">
        <dgm:presLayoutVars>
          <dgm:chMax val="0"/>
          <dgm:bulletEnabled val="1"/>
        </dgm:presLayoutVars>
      </dgm:prSet>
      <dgm:spPr/>
    </dgm:pt>
    <dgm:pt modelId="{F102C27A-386E-A74F-89A6-BE83FCE912D1}" type="pres">
      <dgm:prSet presAssocID="{8CB76E2E-C375-7049-85E4-2214CCB6F825}" presName="negativeSpace" presStyleCnt="0"/>
      <dgm:spPr/>
    </dgm:pt>
    <dgm:pt modelId="{1ECFADFE-8789-7349-AA70-B169FE4E49AE}" type="pres">
      <dgm:prSet presAssocID="{8CB76E2E-C375-7049-85E4-2214CCB6F825}" presName="childText" presStyleLbl="conFgAcc1" presStyleIdx="4" presStyleCnt="5">
        <dgm:presLayoutVars>
          <dgm:bulletEnabled val="1"/>
        </dgm:presLayoutVars>
      </dgm:prSet>
      <dgm:spPr/>
    </dgm:pt>
  </dgm:ptLst>
  <dgm:cxnLst>
    <dgm:cxn modelId="{191C5105-21CF-0E4F-98BC-1EEB427E1E33}" srcId="{8CB76E2E-C375-7049-85E4-2214CCB6F825}" destId="{76A0FBD0-D4BB-A843-8B71-CA6FF8ADC004}" srcOrd="0" destOrd="0" parTransId="{0AB4B87F-D7FF-D94C-BB16-E172C5DA7E4C}" sibTransId="{21230A63-5126-E94E-A67A-28A54899DF0A}"/>
    <dgm:cxn modelId="{B7264C12-B277-6D4F-A887-E7DE0C6CA0E5}" type="presOf" srcId="{3911F93B-B103-914F-A1F8-2BEC85BF221D}" destId="{F0EE0BAB-D16C-D246-8318-398C65898700}" srcOrd="0" destOrd="1" presId="urn:microsoft.com/office/officeart/2005/8/layout/list1"/>
    <dgm:cxn modelId="{47A98216-3726-7148-B4F2-59B5985C1F11}" srcId="{1FA0AE07-6BDD-5F43-BEA1-BA67FCBDE3A5}" destId="{2BA2F6B2-4237-534D-8F05-16C2888A52E9}" srcOrd="3" destOrd="0" parTransId="{F767CB86-95A7-C24A-BA7A-B48E68BE6395}" sibTransId="{1111E8F3-0C6E-B349-BA62-C889D63CD817}"/>
    <dgm:cxn modelId="{B58C8E24-6F32-1441-A11E-8316187A1B68}" type="presOf" srcId="{D389118F-7001-CD4B-8946-B5B773EFDA7F}" destId="{D3AFAB0C-6CAA-9442-9EB0-AAD31269E03F}" srcOrd="1" destOrd="0" presId="urn:microsoft.com/office/officeart/2005/8/layout/list1"/>
    <dgm:cxn modelId="{457F5629-C016-0748-9FD4-11902100E372}" type="presOf" srcId="{2BA2F6B2-4237-534D-8F05-16C2888A52E9}" destId="{92DD00AC-0A86-F444-B708-C9E75994AC6D}" srcOrd="0" destOrd="0" presId="urn:microsoft.com/office/officeart/2005/8/layout/list1"/>
    <dgm:cxn modelId="{0194052D-55D9-1046-98A5-C0AC9ED1DFE5}" type="presOf" srcId="{2FAEFAC0-94B5-B74B-8165-C25A9BC848AA}" destId="{94A8A6B4-CDF5-6D46-BB51-79C4BD90CF92}" srcOrd="0" destOrd="0" presId="urn:microsoft.com/office/officeart/2005/8/layout/list1"/>
    <dgm:cxn modelId="{76A1BF33-FD19-FF44-B951-184CC3A7FEBE}" srcId="{1FA0AE07-6BDD-5F43-BEA1-BA67FCBDE3A5}" destId="{D389118F-7001-CD4B-8946-B5B773EFDA7F}" srcOrd="1" destOrd="0" parTransId="{8DEA46A3-A27A-784A-859E-848E16738D3C}" sibTransId="{EB573FCD-AF4F-BE40-BDBC-3FFB892FC99C}"/>
    <dgm:cxn modelId="{550E2D39-8787-6E44-8D73-7A38B3252D07}" srcId="{D389118F-7001-CD4B-8946-B5B773EFDA7F}" destId="{3911F93B-B103-914F-A1F8-2BEC85BF221D}" srcOrd="1" destOrd="0" parTransId="{858A5043-2503-C64B-8B12-F9FBA6675F0B}" sibTransId="{0DCB457A-F20D-6644-A81D-9542C7CD1975}"/>
    <dgm:cxn modelId="{3DF5D544-97D1-1644-9B40-B5C916C20E49}" type="presOf" srcId="{07F73C72-B83D-3B46-8888-B67FC3336AAC}" destId="{FFE245C5-209C-D240-BF54-409AC8F9ACF0}" srcOrd="0" destOrd="0" presId="urn:microsoft.com/office/officeart/2005/8/layout/list1"/>
    <dgm:cxn modelId="{92281C46-6EF0-BB4D-8DEB-2B7A0D86ED17}" type="presOf" srcId="{87E5335E-8AC0-CF49-94DE-049C90D63D46}" destId="{01F635B0-B2EA-B549-8164-AC2EE72B7C1D}" srcOrd="0" destOrd="1" presId="urn:microsoft.com/office/officeart/2005/8/layout/list1"/>
    <dgm:cxn modelId="{958B9760-9416-6A48-8CEE-C6C5E215ED86}" type="presOf" srcId="{457ABEE7-1E76-1D49-B0EB-D53C6857C371}" destId="{B41872CF-8E3F-584E-B08A-8BF611F097AC}" srcOrd="1" destOrd="0" presId="urn:microsoft.com/office/officeart/2005/8/layout/list1"/>
    <dgm:cxn modelId="{00FA6261-3DC7-764F-9626-8E828F473C83}" srcId="{9C22328D-9D7A-D049-8D59-9D47B1CFB79E}" destId="{87E5335E-8AC0-CF49-94DE-049C90D63D46}" srcOrd="0" destOrd="0" parTransId="{3797CD62-E515-2246-9CAB-02866011E62D}" sibTransId="{D07E566C-5CA3-2141-B9B8-AA90A9E225D3}"/>
    <dgm:cxn modelId="{68191768-2C56-8447-B03C-E507B6F00CBF}" srcId="{1FA0AE07-6BDD-5F43-BEA1-BA67FCBDE3A5}" destId="{8CB76E2E-C375-7049-85E4-2214CCB6F825}" srcOrd="4" destOrd="0" parTransId="{ABABB6B7-132B-AB4E-8234-4B3CD9CA30B3}" sibTransId="{F3CDB6B2-0D8F-334E-B43F-CEEB8308834D}"/>
    <dgm:cxn modelId="{6DA15169-7FC7-BB46-BCEC-6958F5FCF3B2}" type="presOf" srcId="{457ABEE7-1E76-1D49-B0EB-D53C6857C371}" destId="{5E9928B5-2A13-7646-93D7-8CD5BF948545}" srcOrd="0" destOrd="0" presId="urn:microsoft.com/office/officeart/2005/8/layout/list1"/>
    <dgm:cxn modelId="{F5E16E79-67A7-C04F-9CC6-1CF2F53940B8}" srcId="{1FA0AE07-6BDD-5F43-BEA1-BA67FCBDE3A5}" destId="{07F73C72-B83D-3B46-8888-B67FC3336AAC}" srcOrd="2" destOrd="0" parTransId="{1F9EAD07-36D0-F446-A4E7-7529AA0CF250}" sibTransId="{EA2AF532-72F8-9C45-A238-D670BDEFB299}"/>
    <dgm:cxn modelId="{34030E7F-925D-964E-B9B7-008202440D80}" type="presOf" srcId="{E2A90A25-5291-1F46-8819-E126B8C228AC}" destId="{F0EE0BAB-D16C-D246-8318-398C65898700}" srcOrd="0" destOrd="0" presId="urn:microsoft.com/office/officeart/2005/8/layout/list1"/>
    <dgm:cxn modelId="{AE2E0288-DF68-7445-A8CB-F1CC37CEA604}" type="presOf" srcId="{6961AFD8-B7C3-EF40-8DFD-EFD40D387C2B}" destId="{01F635B0-B2EA-B549-8164-AC2EE72B7C1D}" srcOrd="0" destOrd="2" presId="urn:microsoft.com/office/officeart/2005/8/layout/list1"/>
    <dgm:cxn modelId="{E896B98D-0D37-3646-9068-33CAFDE09B39}" srcId="{8CB76E2E-C375-7049-85E4-2214CCB6F825}" destId="{2C7C0182-8EAC-8649-83C8-725D5D0EB404}" srcOrd="1" destOrd="0" parTransId="{E94D2382-274E-1E41-A69D-4F5CC010790E}" sibTransId="{1244AAEB-69BD-454D-8A86-EC325069793A}"/>
    <dgm:cxn modelId="{F435BB8D-FB24-4642-99FB-47FD5BB9581B}" type="presOf" srcId="{2BA2F6B2-4237-534D-8F05-16C2888A52E9}" destId="{6E7F26A1-2C01-4947-B33F-29EC78177718}" srcOrd="1" destOrd="0" presId="urn:microsoft.com/office/officeart/2005/8/layout/list1"/>
    <dgm:cxn modelId="{3E973890-E400-6841-8761-2345D427050D}" type="presOf" srcId="{2C7C0182-8EAC-8649-83C8-725D5D0EB404}" destId="{1ECFADFE-8789-7349-AA70-B169FE4E49AE}" srcOrd="0" destOrd="1" presId="urn:microsoft.com/office/officeart/2005/8/layout/list1"/>
    <dgm:cxn modelId="{F265C8A8-8B64-734E-BB31-2D9A6CB0FBAD}" srcId="{9C22328D-9D7A-D049-8D59-9D47B1CFB79E}" destId="{6961AFD8-B7C3-EF40-8DFD-EFD40D387C2B}" srcOrd="1" destOrd="0" parTransId="{D83F6DCF-A684-CB43-AD4A-1B2684ADC180}" sibTransId="{13D0BC5E-F6F4-FF45-AEC7-D5BA304A8C8A}"/>
    <dgm:cxn modelId="{3C9A20B8-9EB2-864B-B9AC-53E322BD6E25}" type="presOf" srcId="{8CB76E2E-C375-7049-85E4-2214CCB6F825}" destId="{FD72CC75-29FE-554B-9E74-C6568BAACD10}" srcOrd="0" destOrd="0" presId="urn:microsoft.com/office/officeart/2005/8/layout/list1"/>
    <dgm:cxn modelId="{3E4BC4BF-F3FF-A340-97C7-40655D2AADC4}" type="presOf" srcId="{1FA0AE07-6BDD-5F43-BEA1-BA67FCBDE3A5}" destId="{5BBFF3D0-594D-B740-BDCB-FDA4D675216A}" srcOrd="0" destOrd="0" presId="urn:microsoft.com/office/officeart/2005/8/layout/list1"/>
    <dgm:cxn modelId="{F5C5B2C1-1E74-5D4F-B69D-654ACD86C102}" srcId="{D389118F-7001-CD4B-8946-B5B773EFDA7F}" destId="{E2A90A25-5291-1F46-8819-E126B8C228AC}" srcOrd="0" destOrd="0" parTransId="{83C48458-36F5-C44A-9ACE-338F3721FAEA}" sibTransId="{2C8793F6-DD4C-EB4F-9A80-1F46E955715C}"/>
    <dgm:cxn modelId="{D2EFF8D7-70DB-A041-A9C1-D6121C083FC9}" srcId="{07F73C72-B83D-3B46-8888-B67FC3336AAC}" destId="{3F5036AB-79F3-BF4D-A722-E90F68E8BD86}" srcOrd="1" destOrd="0" parTransId="{E23657D6-E9A7-3F4C-962E-C1D2BDBC7FA3}" sibTransId="{6372212A-7B02-FE41-BCCB-DE6C85A03C5D}"/>
    <dgm:cxn modelId="{9EE8B1E0-6381-C44B-9223-175F6D80417A}" srcId="{07F73C72-B83D-3B46-8888-B67FC3336AAC}" destId="{2FAEFAC0-94B5-B74B-8165-C25A9BC848AA}" srcOrd="0" destOrd="0" parTransId="{5094143C-A028-734A-ABE9-256DB084CB72}" sibTransId="{BF28A557-E7D5-DE4D-BE00-95556AECF3CC}"/>
    <dgm:cxn modelId="{948BC5E0-8D17-4740-9862-27BABF9BC22A}" type="presOf" srcId="{9C22328D-9D7A-D049-8D59-9D47B1CFB79E}" destId="{01F635B0-B2EA-B549-8164-AC2EE72B7C1D}" srcOrd="0" destOrd="0" presId="urn:microsoft.com/office/officeart/2005/8/layout/list1"/>
    <dgm:cxn modelId="{5B04F5EE-4D92-2544-8CFC-A58F5B8ED3F8}" type="presOf" srcId="{76A0FBD0-D4BB-A843-8B71-CA6FF8ADC004}" destId="{1ECFADFE-8789-7349-AA70-B169FE4E49AE}" srcOrd="0" destOrd="0" presId="urn:microsoft.com/office/officeart/2005/8/layout/list1"/>
    <dgm:cxn modelId="{62FF81F0-B26F-FF43-A447-C4EFAC929D4B}" type="presOf" srcId="{3F5036AB-79F3-BF4D-A722-E90F68E8BD86}" destId="{94A8A6B4-CDF5-6D46-BB51-79C4BD90CF92}" srcOrd="0" destOrd="1" presId="urn:microsoft.com/office/officeart/2005/8/layout/list1"/>
    <dgm:cxn modelId="{A0BCCEF0-CAD2-3047-9812-E6CFF2A567C9}" srcId="{1FA0AE07-6BDD-5F43-BEA1-BA67FCBDE3A5}" destId="{457ABEE7-1E76-1D49-B0EB-D53C6857C371}" srcOrd="0" destOrd="0" parTransId="{5F4ED9DE-0157-AF4F-BD4E-BD68AC44B62B}" sibTransId="{FD96B9D3-B2A2-6840-8EA2-9C4AAE2E1E5B}"/>
    <dgm:cxn modelId="{FA733CF2-032A-0441-AE49-4E5DAA4A3553}" srcId="{457ABEE7-1E76-1D49-B0EB-D53C6857C371}" destId="{9C22328D-9D7A-D049-8D59-9D47B1CFB79E}" srcOrd="0" destOrd="0" parTransId="{944F1524-505A-F942-BF87-C2109B128451}" sibTransId="{7076776F-BB58-7849-8528-515294D714AF}"/>
    <dgm:cxn modelId="{B5D46AF4-24F7-F341-928C-C32597CA54C7}" type="presOf" srcId="{07F73C72-B83D-3B46-8888-B67FC3336AAC}" destId="{77EB54FB-6A7E-264F-92FE-62A9F83424C7}" srcOrd="1" destOrd="0" presId="urn:microsoft.com/office/officeart/2005/8/layout/list1"/>
    <dgm:cxn modelId="{5271ABF8-58F5-7F4C-8E9C-5FEF5FA78EB4}" type="presOf" srcId="{8CB76E2E-C375-7049-85E4-2214CCB6F825}" destId="{D7363E7C-A33B-4047-86C5-0B08558EC037}" srcOrd="1" destOrd="0" presId="urn:microsoft.com/office/officeart/2005/8/layout/list1"/>
    <dgm:cxn modelId="{06D28CFC-6D8F-1E49-B5A2-F6B55600F38C}" type="presOf" srcId="{D389118F-7001-CD4B-8946-B5B773EFDA7F}" destId="{6CB63326-11D3-8144-B052-39B9CCCF5B16}" srcOrd="0" destOrd="0" presId="urn:microsoft.com/office/officeart/2005/8/layout/list1"/>
    <dgm:cxn modelId="{C6D92890-08F5-C04D-8D13-440201CF1651}" type="presParOf" srcId="{5BBFF3D0-594D-B740-BDCB-FDA4D675216A}" destId="{2DBC8722-B44B-CD49-B172-490EA27E1DF8}" srcOrd="0" destOrd="0" presId="urn:microsoft.com/office/officeart/2005/8/layout/list1"/>
    <dgm:cxn modelId="{2D6B2256-B82A-3349-9847-76B32164A3A0}" type="presParOf" srcId="{2DBC8722-B44B-CD49-B172-490EA27E1DF8}" destId="{5E9928B5-2A13-7646-93D7-8CD5BF948545}" srcOrd="0" destOrd="0" presId="urn:microsoft.com/office/officeart/2005/8/layout/list1"/>
    <dgm:cxn modelId="{3BBE9253-D9DE-5F48-BF46-D1FC02A6611B}" type="presParOf" srcId="{2DBC8722-B44B-CD49-B172-490EA27E1DF8}" destId="{B41872CF-8E3F-584E-B08A-8BF611F097AC}" srcOrd="1" destOrd="0" presId="urn:microsoft.com/office/officeart/2005/8/layout/list1"/>
    <dgm:cxn modelId="{7D59E9A5-19D6-3344-AF09-1A2C512C2C76}" type="presParOf" srcId="{5BBFF3D0-594D-B740-BDCB-FDA4D675216A}" destId="{65980674-BE9E-AC46-9C82-03053B527B38}" srcOrd="1" destOrd="0" presId="urn:microsoft.com/office/officeart/2005/8/layout/list1"/>
    <dgm:cxn modelId="{8798B3B3-063B-AB47-A1FC-1B91FF4F1F3F}" type="presParOf" srcId="{5BBFF3D0-594D-B740-BDCB-FDA4D675216A}" destId="{01F635B0-B2EA-B549-8164-AC2EE72B7C1D}" srcOrd="2" destOrd="0" presId="urn:microsoft.com/office/officeart/2005/8/layout/list1"/>
    <dgm:cxn modelId="{6C91E323-99EA-B543-9429-E95C0E6E6A74}" type="presParOf" srcId="{5BBFF3D0-594D-B740-BDCB-FDA4D675216A}" destId="{CB013060-B3A2-964B-9844-A0474C7F5D10}" srcOrd="3" destOrd="0" presId="urn:microsoft.com/office/officeart/2005/8/layout/list1"/>
    <dgm:cxn modelId="{3A06C6E1-4221-FC44-9AC5-4431BA862D78}" type="presParOf" srcId="{5BBFF3D0-594D-B740-BDCB-FDA4D675216A}" destId="{4BAB170A-B2AE-E24D-A1F1-9A0935A25430}" srcOrd="4" destOrd="0" presId="urn:microsoft.com/office/officeart/2005/8/layout/list1"/>
    <dgm:cxn modelId="{D463B9B9-8FF3-2947-8E51-088CCA34FDCA}" type="presParOf" srcId="{4BAB170A-B2AE-E24D-A1F1-9A0935A25430}" destId="{6CB63326-11D3-8144-B052-39B9CCCF5B16}" srcOrd="0" destOrd="0" presId="urn:microsoft.com/office/officeart/2005/8/layout/list1"/>
    <dgm:cxn modelId="{2805C178-8BD0-C146-BD7C-B8554F7D06F1}" type="presParOf" srcId="{4BAB170A-B2AE-E24D-A1F1-9A0935A25430}" destId="{D3AFAB0C-6CAA-9442-9EB0-AAD31269E03F}" srcOrd="1" destOrd="0" presId="urn:microsoft.com/office/officeart/2005/8/layout/list1"/>
    <dgm:cxn modelId="{78430D7B-ECA0-6645-8687-131204B09527}" type="presParOf" srcId="{5BBFF3D0-594D-B740-BDCB-FDA4D675216A}" destId="{5F430344-A9C4-4143-96A6-674EE5FCC341}" srcOrd="5" destOrd="0" presId="urn:microsoft.com/office/officeart/2005/8/layout/list1"/>
    <dgm:cxn modelId="{19E289A4-27E6-2F48-A2F0-E2C7A64310B5}" type="presParOf" srcId="{5BBFF3D0-594D-B740-BDCB-FDA4D675216A}" destId="{F0EE0BAB-D16C-D246-8318-398C65898700}" srcOrd="6" destOrd="0" presId="urn:microsoft.com/office/officeart/2005/8/layout/list1"/>
    <dgm:cxn modelId="{14E42DAA-AF1A-F647-B307-3C7F4F256116}" type="presParOf" srcId="{5BBFF3D0-594D-B740-BDCB-FDA4D675216A}" destId="{AC7F7327-F21C-8A44-805D-8DA0B984B9A8}" srcOrd="7" destOrd="0" presId="urn:microsoft.com/office/officeart/2005/8/layout/list1"/>
    <dgm:cxn modelId="{89F73C2C-439E-9143-B908-841847497119}" type="presParOf" srcId="{5BBFF3D0-594D-B740-BDCB-FDA4D675216A}" destId="{30A151BB-FA3D-054B-BF75-C17359AF9378}" srcOrd="8" destOrd="0" presId="urn:microsoft.com/office/officeart/2005/8/layout/list1"/>
    <dgm:cxn modelId="{02435E47-C63B-B348-ACED-1E636315A7C6}" type="presParOf" srcId="{30A151BB-FA3D-054B-BF75-C17359AF9378}" destId="{FFE245C5-209C-D240-BF54-409AC8F9ACF0}" srcOrd="0" destOrd="0" presId="urn:microsoft.com/office/officeart/2005/8/layout/list1"/>
    <dgm:cxn modelId="{F411AB24-DB20-1B4A-B559-7C54306D71AD}" type="presParOf" srcId="{30A151BB-FA3D-054B-BF75-C17359AF9378}" destId="{77EB54FB-6A7E-264F-92FE-62A9F83424C7}" srcOrd="1" destOrd="0" presId="urn:microsoft.com/office/officeart/2005/8/layout/list1"/>
    <dgm:cxn modelId="{9CEEC869-D3F4-2740-B361-23AC22BA261F}" type="presParOf" srcId="{5BBFF3D0-594D-B740-BDCB-FDA4D675216A}" destId="{0939E837-2531-2247-B2CC-902B73E6970E}" srcOrd="9" destOrd="0" presId="urn:microsoft.com/office/officeart/2005/8/layout/list1"/>
    <dgm:cxn modelId="{F6187E6A-E9E1-FE45-BD0C-BD12663B8C57}" type="presParOf" srcId="{5BBFF3D0-594D-B740-BDCB-FDA4D675216A}" destId="{94A8A6B4-CDF5-6D46-BB51-79C4BD90CF92}" srcOrd="10" destOrd="0" presId="urn:microsoft.com/office/officeart/2005/8/layout/list1"/>
    <dgm:cxn modelId="{1237272B-5742-B246-85AF-EF5DA83B5DC9}" type="presParOf" srcId="{5BBFF3D0-594D-B740-BDCB-FDA4D675216A}" destId="{DF5ADF27-36D2-864A-AD5E-EB5BB98C4515}" srcOrd="11" destOrd="0" presId="urn:microsoft.com/office/officeart/2005/8/layout/list1"/>
    <dgm:cxn modelId="{DD58443A-7216-8F4F-BD1E-C7D48BD9984A}" type="presParOf" srcId="{5BBFF3D0-594D-B740-BDCB-FDA4D675216A}" destId="{2563947E-E538-304B-AB51-17536C7F91F7}" srcOrd="12" destOrd="0" presId="urn:microsoft.com/office/officeart/2005/8/layout/list1"/>
    <dgm:cxn modelId="{3E7842F0-2800-8549-999E-ACC50D172ED4}" type="presParOf" srcId="{2563947E-E538-304B-AB51-17536C7F91F7}" destId="{92DD00AC-0A86-F444-B708-C9E75994AC6D}" srcOrd="0" destOrd="0" presId="urn:microsoft.com/office/officeart/2005/8/layout/list1"/>
    <dgm:cxn modelId="{7537FD33-20FA-0E46-AEDE-EA06124AB4DF}" type="presParOf" srcId="{2563947E-E538-304B-AB51-17536C7F91F7}" destId="{6E7F26A1-2C01-4947-B33F-29EC78177718}" srcOrd="1" destOrd="0" presId="urn:microsoft.com/office/officeart/2005/8/layout/list1"/>
    <dgm:cxn modelId="{81BAFECC-5872-B842-B185-3750576694D2}" type="presParOf" srcId="{5BBFF3D0-594D-B740-BDCB-FDA4D675216A}" destId="{BED79EEE-78BC-CF45-ACEC-4AE25110C03B}" srcOrd="13" destOrd="0" presId="urn:microsoft.com/office/officeart/2005/8/layout/list1"/>
    <dgm:cxn modelId="{05DAFC3B-4C61-2841-BFE9-283B9384A3CE}" type="presParOf" srcId="{5BBFF3D0-594D-B740-BDCB-FDA4D675216A}" destId="{95449D6B-DB17-E846-A6C9-8662F61705B6}" srcOrd="14" destOrd="0" presId="urn:microsoft.com/office/officeart/2005/8/layout/list1"/>
    <dgm:cxn modelId="{4BD9E6F5-843B-0548-9075-E18224450F8E}" type="presParOf" srcId="{5BBFF3D0-594D-B740-BDCB-FDA4D675216A}" destId="{0CFA799C-4B90-7A4B-A082-18AFFD032FB4}" srcOrd="15" destOrd="0" presId="urn:microsoft.com/office/officeart/2005/8/layout/list1"/>
    <dgm:cxn modelId="{1638B0B2-95CE-8C47-8584-F6E10AC6C983}" type="presParOf" srcId="{5BBFF3D0-594D-B740-BDCB-FDA4D675216A}" destId="{9AB80C5D-7D9F-EB4F-862A-617F7B14FACA}" srcOrd="16" destOrd="0" presId="urn:microsoft.com/office/officeart/2005/8/layout/list1"/>
    <dgm:cxn modelId="{EBD272E2-9766-C147-98EB-172292E6A79A}" type="presParOf" srcId="{9AB80C5D-7D9F-EB4F-862A-617F7B14FACA}" destId="{FD72CC75-29FE-554B-9E74-C6568BAACD10}" srcOrd="0" destOrd="0" presId="urn:microsoft.com/office/officeart/2005/8/layout/list1"/>
    <dgm:cxn modelId="{6242F82E-914E-9C47-A2AC-6A097013371D}" type="presParOf" srcId="{9AB80C5D-7D9F-EB4F-862A-617F7B14FACA}" destId="{D7363E7C-A33B-4047-86C5-0B08558EC037}" srcOrd="1" destOrd="0" presId="urn:microsoft.com/office/officeart/2005/8/layout/list1"/>
    <dgm:cxn modelId="{D114A221-726E-5249-847C-3244AA2709FA}" type="presParOf" srcId="{5BBFF3D0-594D-B740-BDCB-FDA4D675216A}" destId="{F102C27A-386E-A74F-89A6-BE83FCE912D1}" srcOrd="17" destOrd="0" presId="urn:microsoft.com/office/officeart/2005/8/layout/list1"/>
    <dgm:cxn modelId="{790D4DEE-0684-1A43-A5CA-D2C67E627A68}" type="presParOf" srcId="{5BBFF3D0-594D-B740-BDCB-FDA4D675216A}" destId="{1ECFADFE-8789-7349-AA70-B169FE4E49A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635B0-B2EA-B549-8164-AC2EE72B7C1D}">
      <dsp:nvSpPr>
        <dsp:cNvPr id="0" name=""/>
        <dsp:cNvSpPr/>
      </dsp:nvSpPr>
      <dsp:spPr>
        <a:xfrm>
          <a:off x="0" y="251414"/>
          <a:ext cx="8172450" cy="1014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4273" tIns="291592" rIns="63427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Next review starts 5 years after…..</a:t>
          </a:r>
        </a:p>
        <a:p>
          <a:pPr marL="228600" lvl="2" indent="-114300" algn="l" defTabSz="622300">
            <a:lnSpc>
              <a:spcPct val="90000"/>
            </a:lnSpc>
            <a:spcBef>
              <a:spcPct val="0"/>
            </a:spcBef>
            <a:spcAft>
              <a:spcPct val="15000"/>
            </a:spcAft>
            <a:buChar char="•"/>
          </a:pPr>
          <a:r>
            <a:rPr lang="en-US" sz="1400" kern="1200" dirty="0"/>
            <a:t>Delivery of final report, or </a:t>
          </a:r>
        </a:p>
        <a:p>
          <a:pPr marL="228600" lvl="2" indent="-114300" algn="l" defTabSz="622300">
            <a:lnSpc>
              <a:spcPct val="90000"/>
            </a:lnSpc>
            <a:spcBef>
              <a:spcPct val="0"/>
            </a:spcBef>
            <a:spcAft>
              <a:spcPct val="15000"/>
            </a:spcAft>
            <a:buChar char="•"/>
          </a:pPr>
          <a:r>
            <a:rPr lang="en-US" sz="1400" kern="1200" dirty="0"/>
            <a:t>Completion of implementation (not to exceed 24 months)</a:t>
          </a:r>
        </a:p>
      </dsp:txBody>
      <dsp:txXfrm>
        <a:off x="0" y="251414"/>
        <a:ext cx="8172450" cy="1014300"/>
      </dsp:txXfrm>
    </dsp:sp>
    <dsp:sp modelId="{B41872CF-8E3F-584E-B08A-8BF611F097AC}">
      <dsp:nvSpPr>
        <dsp:cNvPr id="0" name=""/>
        <dsp:cNvSpPr/>
      </dsp:nvSpPr>
      <dsp:spPr>
        <a:xfrm>
          <a:off x="408622" y="44774"/>
          <a:ext cx="57207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229" tIns="0" rIns="216229" bIns="0" numCol="1" spcCol="1270" anchor="ctr" anchorCtr="0">
          <a:noAutofit/>
        </a:bodyPr>
        <a:lstStyle/>
        <a:p>
          <a:pPr marL="0" lvl="0" indent="0" algn="l" defTabSz="622300">
            <a:lnSpc>
              <a:spcPct val="90000"/>
            </a:lnSpc>
            <a:spcBef>
              <a:spcPct val="0"/>
            </a:spcBef>
            <a:spcAft>
              <a:spcPct val="35000"/>
            </a:spcAft>
            <a:buNone/>
          </a:pPr>
          <a:r>
            <a:rPr lang="en-US" sz="1400" kern="1200" dirty="0"/>
            <a:t>Change trigger point (issues 2 &amp; 3)</a:t>
          </a:r>
        </a:p>
      </dsp:txBody>
      <dsp:txXfrm>
        <a:off x="428797" y="64949"/>
        <a:ext cx="5680365" cy="372930"/>
      </dsp:txXfrm>
    </dsp:sp>
    <dsp:sp modelId="{F0EE0BAB-D16C-D246-8318-398C65898700}">
      <dsp:nvSpPr>
        <dsp:cNvPr id="0" name=""/>
        <dsp:cNvSpPr/>
      </dsp:nvSpPr>
      <dsp:spPr>
        <a:xfrm>
          <a:off x="0" y="1547954"/>
          <a:ext cx="8172450"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4273" tIns="291592" rIns="63427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12 – 18 months,</a:t>
          </a:r>
        </a:p>
        <a:p>
          <a:pPr marL="114300" lvl="1" indent="-114300" algn="l" defTabSz="622300">
            <a:lnSpc>
              <a:spcPct val="90000"/>
            </a:lnSpc>
            <a:spcBef>
              <a:spcPct val="0"/>
            </a:spcBef>
            <a:spcAft>
              <a:spcPct val="15000"/>
            </a:spcAft>
            <a:buChar char="•"/>
          </a:pPr>
          <a:r>
            <a:rPr lang="en-US" sz="1400" kern="1200" dirty="0"/>
            <a:t>Other?</a:t>
          </a:r>
        </a:p>
      </dsp:txBody>
      <dsp:txXfrm>
        <a:off x="0" y="1547954"/>
        <a:ext cx="8172450" cy="793800"/>
      </dsp:txXfrm>
    </dsp:sp>
    <dsp:sp modelId="{D3AFAB0C-6CAA-9442-9EB0-AAD31269E03F}">
      <dsp:nvSpPr>
        <dsp:cNvPr id="0" name=""/>
        <dsp:cNvSpPr/>
      </dsp:nvSpPr>
      <dsp:spPr>
        <a:xfrm>
          <a:off x="408622" y="1341314"/>
          <a:ext cx="57207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229" tIns="0" rIns="216229" bIns="0" numCol="1" spcCol="1270" anchor="ctr" anchorCtr="0">
          <a:noAutofit/>
        </a:bodyPr>
        <a:lstStyle/>
        <a:p>
          <a:pPr marL="0" lvl="0" indent="0" algn="l" defTabSz="622300">
            <a:lnSpc>
              <a:spcPct val="90000"/>
            </a:lnSpc>
            <a:spcBef>
              <a:spcPct val="0"/>
            </a:spcBef>
            <a:spcAft>
              <a:spcPct val="35000"/>
            </a:spcAft>
            <a:buNone/>
          </a:pPr>
          <a:r>
            <a:rPr lang="en-US" sz="1400" kern="1200" dirty="0"/>
            <a:t>Limit time to conduct review (issues 2 &amp; 3)</a:t>
          </a:r>
        </a:p>
      </dsp:txBody>
      <dsp:txXfrm>
        <a:off x="428797" y="1361489"/>
        <a:ext cx="5680365" cy="372930"/>
      </dsp:txXfrm>
    </dsp:sp>
    <dsp:sp modelId="{94A8A6B4-CDF5-6D46-BB51-79C4BD90CF92}">
      <dsp:nvSpPr>
        <dsp:cNvPr id="0" name=""/>
        <dsp:cNvSpPr/>
      </dsp:nvSpPr>
      <dsp:spPr>
        <a:xfrm>
          <a:off x="0" y="2623995"/>
          <a:ext cx="8172450" cy="793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4273" tIns="291592" rIns="63427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6 years</a:t>
          </a:r>
        </a:p>
        <a:p>
          <a:pPr marL="114300" lvl="1" indent="-114300" algn="l" defTabSz="622300">
            <a:lnSpc>
              <a:spcPct val="90000"/>
            </a:lnSpc>
            <a:spcBef>
              <a:spcPct val="0"/>
            </a:spcBef>
            <a:spcAft>
              <a:spcPct val="15000"/>
            </a:spcAft>
            <a:buChar char="•"/>
          </a:pPr>
          <a:r>
            <a:rPr lang="en-US" sz="1400" kern="1200" dirty="0"/>
            <a:t>Other?</a:t>
          </a:r>
        </a:p>
      </dsp:txBody>
      <dsp:txXfrm>
        <a:off x="0" y="2623995"/>
        <a:ext cx="8172450" cy="793800"/>
      </dsp:txXfrm>
    </dsp:sp>
    <dsp:sp modelId="{77EB54FB-6A7E-264F-92FE-62A9F83424C7}">
      <dsp:nvSpPr>
        <dsp:cNvPr id="0" name=""/>
        <dsp:cNvSpPr/>
      </dsp:nvSpPr>
      <dsp:spPr>
        <a:xfrm>
          <a:off x="408622" y="2417354"/>
          <a:ext cx="57207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229" tIns="0" rIns="216229" bIns="0" numCol="1" spcCol="1270" anchor="ctr" anchorCtr="0">
          <a:noAutofit/>
        </a:bodyPr>
        <a:lstStyle/>
        <a:p>
          <a:pPr marL="0" lvl="0" indent="0" algn="l" defTabSz="622300">
            <a:lnSpc>
              <a:spcPct val="90000"/>
            </a:lnSpc>
            <a:spcBef>
              <a:spcPct val="0"/>
            </a:spcBef>
            <a:spcAft>
              <a:spcPct val="35000"/>
            </a:spcAft>
            <a:buNone/>
          </a:pPr>
          <a:r>
            <a:rPr lang="en-US" sz="1400" kern="1200" dirty="0"/>
            <a:t>Increase cycle time (issues 1, 2 &amp; 3)</a:t>
          </a:r>
        </a:p>
      </dsp:txBody>
      <dsp:txXfrm>
        <a:off x="428797" y="2437529"/>
        <a:ext cx="5680365" cy="372930"/>
      </dsp:txXfrm>
    </dsp:sp>
    <dsp:sp modelId="{95449D6B-DB17-E846-A6C9-8662F61705B6}">
      <dsp:nvSpPr>
        <dsp:cNvPr id="0" name=""/>
        <dsp:cNvSpPr/>
      </dsp:nvSpPr>
      <dsp:spPr>
        <a:xfrm>
          <a:off x="0" y="3700035"/>
          <a:ext cx="817245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F26A1-2C01-4947-B33F-29EC78177718}">
      <dsp:nvSpPr>
        <dsp:cNvPr id="0" name=""/>
        <dsp:cNvSpPr/>
      </dsp:nvSpPr>
      <dsp:spPr>
        <a:xfrm>
          <a:off x="408622" y="3493395"/>
          <a:ext cx="57207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229" tIns="0" rIns="216229" bIns="0" numCol="1" spcCol="1270" anchor="ctr" anchorCtr="0">
          <a:noAutofit/>
        </a:bodyPr>
        <a:lstStyle/>
        <a:p>
          <a:pPr marL="0" lvl="0" indent="0" algn="l" defTabSz="622300">
            <a:lnSpc>
              <a:spcPct val="90000"/>
            </a:lnSpc>
            <a:spcBef>
              <a:spcPct val="0"/>
            </a:spcBef>
            <a:spcAft>
              <a:spcPct val="35000"/>
            </a:spcAft>
            <a:buNone/>
          </a:pPr>
          <a:r>
            <a:rPr lang="en-US" sz="1400" kern="1200" dirty="0"/>
            <a:t>Speed up Board consideration &amp; Implementation (issues 2 &amp; 3)</a:t>
          </a:r>
        </a:p>
      </dsp:txBody>
      <dsp:txXfrm>
        <a:off x="428797" y="3513570"/>
        <a:ext cx="5680365" cy="372930"/>
      </dsp:txXfrm>
    </dsp:sp>
    <dsp:sp modelId="{1ECFADFE-8789-7349-AA70-B169FE4E49AE}">
      <dsp:nvSpPr>
        <dsp:cNvPr id="0" name=""/>
        <dsp:cNvSpPr/>
      </dsp:nvSpPr>
      <dsp:spPr>
        <a:xfrm>
          <a:off x="0" y="4335075"/>
          <a:ext cx="8172450" cy="992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4273" tIns="291592" rIns="634273"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No more than 1 specific review and 2 organizational reviews in “conduct review” phase at the same time</a:t>
          </a:r>
        </a:p>
        <a:p>
          <a:pPr marL="114300" lvl="1" indent="-114300" algn="l" defTabSz="622300">
            <a:lnSpc>
              <a:spcPct val="90000"/>
            </a:lnSpc>
            <a:spcBef>
              <a:spcPct val="0"/>
            </a:spcBef>
            <a:spcAft>
              <a:spcPct val="15000"/>
            </a:spcAft>
            <a:buChar char="•"/>
          </a:pPr>
          <a:r>
            <a:rPr lang="en-US" sz="1400" kern="1200" dirty="0"/>
            <a:t>Requires potentially long one-time gap</a:t>
          </a:r>
        </a:p>
      </dsp:txBody>
      <dsp:txXfrm>
        <a:off x="0" y="4335075"/>
        <a:ext cx="8172450" cy="992250"/>
      </dsp:txXfrm>
    </dsp:sp>
    <dsp:sp modelId="{D7363E7C-A33B-4047-86C5-0B08558EC037}">
      <dsp:nvSpPr>
        <dsp:cNvPr id="0" name=""/>
        <dsp:cNvSpPr/>
      </dsp:nvSpPr>
      <dsp:spPr>
        <a:xfrm>
          <a:off x="408622" y="4128435"/>
          <a:ext cx="5720715"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6229" tIns="0" rIns="216229" bIns="0" numCol="1" spcCol="1270" anchor="ctr" anchorCtr="0">
          <a:noAutofit/>
        </a:bodyPr>
        <a:lstStyle/>
        <a:p>
          <a:pPr marL="0" lvl="0" indent="0" algn="l" defTabSz="622300">
            <a:lnSpc>
              <a:spcPct val="90000"/>
            </a:lnSpc>
            <a:spcBef>
              <a:spcPct val="0"/>
            </a:spcBef>
            <a:spcAft>
              <a:spcPct val="35000"/>
            </a:spcAft>
            <a:buNone/>
          </a:pPr>
          <a:r>
            <a:rPr lang="en-US" sz="1400" kern="1200" dirty="0"/>
            <a:t>Limit concurrent reviews (issue 1)</a:t>
          </a:r>
        </a:p>
      </dsp:txBody>
      <dsp:txXfrm>
        <a:off x="428797" y="4148610"/>
        <a:ext cx="5680365"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9" name="Google Shape;84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1" name="Google Shape;91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1" name="Google Shape;91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002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11" name="Google Shape;91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903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9" name="Google Shape;92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7" name="Google Shape;94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3" name="Google Shape;9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9" name="Google Shape;95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45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3" name="Google Shape;9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2148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9" name="Google Shape;16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extLst>
      <p:ext uri="{BB962C8B-B14F-4D97-AF65-F5344CB8AC3E}">
        <p14:creationId xmlns:p14="http://schemas.microsoft.com/office/powerpoint/2010/main" val="258674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3" name="Google Shape;95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09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7" name="Google Shape;85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9" name="Google Shape;30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8076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24</a:t>
            </a:fld>
            <a:endParaRPr lang="en-US" dirty="0"/>
          </a:p>
        </p:txBody>
      </p:sp>
    </p:spTree>
    <p:extLst>
      <p:ext uri="{BB962C8B-B14F-4D97-AF65-F5344CB8AC3E}">
        <p14:creationId xmlns:p14="http://schemas.microsoft.com/office/powerpoint/2010/main" val="3763862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25</a:t>
            </a:fld>
            <a:endParaRPr lang="en-US" dirty="0"/>
          </a:p>
        </p:txBody>
      </p:sp>
    </p:spTree>
    <p:extLst>
      <p:ext uri="{BB962C8B-B14F-4D97-AF65-F5344CB8AC3E}">
        <p14:creationId xmlns:p14="http://schemas.microsoft.com/office/powerpoint/2010/main" val="279369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3" name="Google Shape;86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75" name="Google Shape;87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1" name="Google Shape;8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7" name="Google Shape;88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3" name="Google Shape;89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9" name="Google Shape;89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5" name="Google Shape;90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http://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9.png"/><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http://youtube.com/user/ICANNnews" TargetMode="External"/><Relationship Id="rId10" Type="http://schemas.openxmlformats.org/officeDocument/2006/relationships/hyperlink" Target="http://twitter.com/icann" TargetMode="External"/><Relationship Id="rId19" Type="http://schemas.openxmlformats.org/officeDocument/2006/relationships/image" Target="../media/image25.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 name="Google Shape;22;p21"/>
          <p:cNvSpPr/>
          <p:nvPr/>
        </p:nvSpPr>
        <p:spPr>
          <a:xfrm>
            <a:off x="1811695"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3" name="Google Shape;23;p21"/>
          <p:cNvCxnSpPr/>
          <p:nvPr/>
        </p:nvCxnSpPr>
        <p:spPr>
          <a:xfrm rot="10800000">
            <a:off x="0" y="6124511"/>
            <a:ext cx="1790417" cy="0"/>
          </a:xfrm>
          <a:prstGeom prst="straightConnector1">
            <a:avLst/>
          </a:prstGeom>
          <a:noFill/>
          <a:ln w="12700" cap="flat" cmpd="sng">
            <a:solidFill>
              <a:schemeClr val="lt1"/>
            </a:solidFill>
            <a:prstDash val="solid"/>
            <a:round/>
            <a:headEnd type="none" w="sm" len="sm"/>
            <a:tailEnd type="none" w="sm" len="sm"/>
          </a:ln>
        </p:spPr>
      </p:cxnSp>
      <p:cxnSp>
        <p:nvCxnSpPr>
          <p:cNvPr id="24" name="Google Shape;24;p21"/>
          <p:cNvCxnSpPr/>
          <p:nvPr/>
        </p:nvCxnSpPr>
        <p:spPr>
          <a:xfrm rot="10800000">
            <a:off x="1878696" y="6124511"/>
            <a:ext cx="6693408" cy="0"/>
          </a:xfrm>
          <a:prstGeom prst="straightConnector1">
            <a:avLst/>
          </a:prstGeom>
          <a:noFill/>
          <a:ln w="12700" cap="flat" cmpd="sng">
            <a:solidFill>
              <a:schemeClr val="lt1"/>
            </a:solidFill>
            <a:prstDash val="solid"/>
            <a:round/>
            <a:headEnd type="none" w="sm" len="sm"/>
            <a:tailEnd type="none" w="sm" len="sm"/>
          </a:ln>
        </p:spPr>
      </p:cxnSp>
      <p:sp>
        <p:nvSpPr>
          <p:cNvPr id="25" name="Google Shape;25;p21"/>
          <p:cNvSpPr/>
          <p:nvPr/>
        </p:nvSpPr>
        <p:spPr>
          <a:xfrm flipH="1">
            <a:off x="8610117"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6" name="Google Shape;26;p21"/>
          <p:cNvSpPr/>
          <p:nvPr/>
        </p:nvSpPr>
        <p:spPr>
          <a:xfrm flipH="1">
            <a:off x="8610117"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7" name="Google Shape;27;p21"/>
          <p:cNvCxnSpPr/>
          <p:nvPr/>
        </p:nvCxnSpPr>
        <p:spPr>
          <a:xfrm rot="10800000">
            <a:off x="1834554" y="3552825"/>
            <a:ext cx="0" cy="2529961"/>
          </a:xfrm>
          <a:prstGeom prst="straightConnector1">
            <a:avLst/>
          </a:prstGeom>
          <a:noFill/>
          <a:ln w="12700" cap="flat" cmpd="sng">
            <a:solidFill>
              <a:schemeClr val="lt1"/>
            </a:solidFill>
            <a:prstDash val="solid"/>
            <a:round/>
            <a:headEnd type="none" w="sm" len="sm"/>
            <a:tailEnd type="none" w="sm" len="sm"/>
          </a:ln>
        </p:spPr>
      </p:cxnSp>
      <p:sp>
        <p:nvSpPr>
          <p:cNvPr id="28" name="Google Shape;28;p21"/>
          <p:cNvSpPr/>
          <p:nvPr/>
        </p:nvSpPr>
        <p:spPr>
          <a:xfrm rot="-5400000">
            <a:off x="1834554" y="3494144"/>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cxnSp>
        <p:nvCxnSpPr>
          <p:cNvPr id="29" name="Google Shape;29;p21"/>
          <p:cNvCxnSpPr/>
          <p:nvPr/>
        </p:nvCxnSpPr>
        <p:spPr>
          <a:xfrm rot="10800000">
            <a:off x="1895439" y="3494144"/>
            <a:ext cx="6691671" cy="0"/>
          </a:xfrm>
          <a:prstGeom prst="straightConnector1">
            <a:avLst/>
          </a:prstGeom>
          <a:noFill/>
          <a:ln w="12700" cap="flat" cmpd="sng">
            <a:solidFill>
              <a:schemeClr val="lt1"/>
            </a:solidFill>
            <a:prstDash val="solid"/>
            <a:round/>
            <a:headEnd type="none" w="sm" len="sm"/>
            <a:tailEnd type="none" w="sm" len="sm"/>
          </a:ln>
        </p:spPr>
      </p:cxnSp>
      <p:pic>
        <p:nvPicPr>
          <p:cNvPr id="30" name="Google Shape;30;p21"/>
          <p:cNvPicPr preferRelativeResize="0"/>
          <p:nvPr/>
        </p:nvPicPr>
        <p:blipFill rotWithShape="1">
          <a:blip r:embed="rId3">
            <a:alphaModFix/>
          </a:blip>
          <a:srcRect/>
          <a:stretch/>
        </p:blipFill>
        <p:spPr>
          <a:xfrm>
            <a:off x="348105" y="4878249"/>
            <a:ext cx="1193800" cy="952500"/>
          </a:xfrm>
          <a:prstGeom prst="rect">
            <a:avLst/>
          </a:prstGeom>
          <a:noFill/>
          <a:ln>
            <a:noFill/>
          </a:ln>
        </p:spPr>
      </p:pic>
      <p:sp>
        <p:nvSpPr>
          <p:cNvPr id="31" name="Google Shape;31;p21"/>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21"/>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 name="Google Shape;33;p21"/>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21"/>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21"/>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88"/>
        <p:cNvGrpSpPr/>
        <p:nvPr/>
      </p:nvGrpSpPr>
      <p:grpSpPr>
        <a:xfrm>
          <a:off x="0" y="0"/>
          <a:ext cx="0" cy="0"/>
          <a:chOff x="0" y="0"/>
          <a:chExt cx="0" cy="0"/>
        </a:xfrm>
      </p:grpSpPr>
      <p:pic>
        <p:nvPicPr>
          <p:cNvPr id="89" name="Google Shape;89;p3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0" name="Google Shape;90;p30"/>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91" name="Google Shape;91;p30"/>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92" name="Google Shape;92;p30"/>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93" name="Google Shape;93;p30"/>
          <p:cNvPicPr preferRelativeResize="0"/>
          <p:nvPr/>
        </p:nvPicPr>
        <p:blipFill rotWithShape="1">
          <a:blip r:embed="rId3">
            <a:alphaModFix/>
          </a:blip>
          <a:srcRect/>
          <a:stretch/>
        </p:blipFill>
        <p:spPr>
          <a:xfrm>
            <a:off x="237744" y="6460580"/>
            <a:ext cx="368521" cy="293992"/>
          </a:xfrm>
          <a:prstGeom prst="rect">
            <a:avLst/>
          </a:prstGeom>
          <a:noFill/>
          <a:ln>
            <a:noFill/>
          </a:ln>
        </p:spPr>
      </p:pic>
      <p:sp>
        <p:nvSpPr>
          <p:cNvPr id="94" name="Google Shape;94;p30"/>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95" name="Google Shape;95;p30"/>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96" name="Google Shape;96;p30"/>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97" name="Google Shape;97;p30"/>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98" name="Google Shape;98;p30"/>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99" name="Google Shape;99;p30"/>
          <p:cNvSpPr/>
          <p:nvPr/>
        </p:nvSpPr>
        <p:spPr>
          <a:xfrm>
            <a:off x="2422" y="749729"/>
            <a:ext cx="9144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100" name="Google Shape;100;p3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1" name="Google Shape;101;p3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02"/>
        <p:cNvGrpSpPr/>
        <p:nvPr/>
      </p:nvGrpSpPr>
      <p:grpSpPr>
        <a:xfrm>
          <a:off x="0" y="0"/>
          <a:ext cx="0" cy="0"/>
          <a:chOff x="0" y="0"/>
          <a:chExt cx="0" cy="0"/>
        </a:xfrm>
      </p:grpSpPr>
      <p:pic>
        <p:nvPicPr>
          <p:cNvPr id="103" name="Google Shape;103;p3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4" name="Google Shape;104;p31"/>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105" name="Google Shape;105;p31"/>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106" name="Google Shape;106;p31"/>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107" name="Google Shape;107;p31"/>
          <p:cNvPicPr preferRelativeResize="0"/>
          <p:nvPr/>
        </p:nvPicPr>
        <p:blipFill rotWithShape="1">
          <a:blip r:embed="rId3">
            <a:alphaModFix/>
          </a:blip>
          <a:srcRect/>
          <a:stretch/>
        </p:blipFill>
        <p:spPr>
          <a:xfrm>
            <a:off x="237744" y="6460580"/>
            <a:ext cx="368521" cy="293992"/>
          </a:xfrm>
          <a:prstGeom prst="rect">
            <a:avLst/>
          </a:prstGeom>
          <a:noFill/>
          <a:ln>
            <a:noFill/>
          </a:ln>
        </p:spPr>
      </p:pic>
      <p:sp>
        <p:nvSpPr>
          <p:cNvPr id="108" name="Google Shape;108;p31"/>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09" name="Google Shape;109;p31"/>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10" name="Google Shape;110;p31"/>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11" name="Google Shape;111;p31"/>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12" name="Google Shape;112;p31"/>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13" name="Google Shape;113;p31"/>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3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15"/>
        <p:cNvGrpSpPr/>
        <p:nvPr/>
      </p:nvGrpSpPr>
      <p:grpSpPr>
        <a:xfrm>
          <a:off x="0" y="0"/>
          <a:ext cx="0" cy="0"/>
          <a:chOff x="0" y="0"/>
          <a:chExt cx="0" cy="0"/>
        </a:xfrm>
      </p:grpSpPr>
      <p:pic>
        <p:nvPicPr>
          <p:cNvPr id="116" name="Google Shape;116;p32"/>
          <p:cNvPicPr preferRelativeResize="0"/>
          <p:nvPr/>
        </p:nvPicPr>
        <p:blipFill rotWithShape="1">
          <a:blip r:embed="rId2">
            <a:alphaModFix/>
          </a:blip>
          <a:srcRect/>
          <a:stretch/>
        </p:blipFill>
        <p:spPr>
          <a:xfrm>
            <a:off x="2582" y="608083"/>
            <a:ext cx="9141417" cy="5719111"/>
          </a:xfrm>
          <a:prstGeom prst="rect">
            <a:avLst/>
          </a:prstGeom>
          <a:noFill/>
          <a:ln>
            <a:noFill/>
          </a:ln>
        </p:spPr>
      </p:pic>
      <p:pic>
        <p:nvPicPr>
          <p:cNvPr id="117" name="Google Shape;117;p32"/>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118" name="Google Shape;118;p32"/>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119" name="Google Shape;119;p32"/>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120" name="Google Shape;120;p32"/>
          <p:cNvSpPr txBox="1">
            <a:spLocks noGrp="1"/>
          </p:cNvSpPr>
          <p:nvPr>
            <p:ph type="title"/>
          </p:nvPr>
        </p:nvSpPr>
        <p:spPr>
          <a:xfrm>
            <a:off x="374904" y="46179"/>
            <a:ext cx="8012951" cy="450663"/>
          </a:xfrm>
          <a:prstGeom prst="rect">
            <a:avLst/>
          </a:prstGeom>
          <a:noFill/>
          <a:ln>
            <a:noFill/>
          </a:ln>
        </p:spPr>
        <p:txBody>
          <a:bodyPr spcFirstLastPara="1" wrap="square" lIns="0" tIns="0" rIns="0" bIns="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1" name="Google Shape;121;p3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22"/>
        <p:cNvGrpSpPr/>
        <p:nvPr/>
      </p:nvGrpSpPr>
      <p:grpSpPr>
        <a:xfrm>
          <a:off x="0" y="0"/>
          <a:ext cx="0" cy="0"/>
          <a:chOff x="0" y="0"/>
          <a:chExt cx="0" cy="0"/>
        </a:xfrm>
      </p:grpSpPr>
      <p:pic>
        <p:nvPicPr>
          <p:cNvPr id="123" name="Google Shape;123;p3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24" name="Google Shape;124;p3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125" name="Google Shape;125;p33"/>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26" name="Google Shape;126;p33"/>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27" name="Google Shape;127;p33"/>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28" name="Google Shape;128;p33"/>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29" name="Google Shape;129;p33"/>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30" name="Google Shape;130;p3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31" name="Google Shape;131;p3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32" name="Google Shape;132;p3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33" name="Google Shape;133;p3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34" name="Google Shape;134;p3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35" name="Google Shape;135;p33"/>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136" name="Google Shape;136;p33"/>
          <p:cNvCxnSpPr>
            <a:endCxn id="13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37" name="Google Shape;137;p33"/>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138" name="Google Shape;138;p33"/>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39" name="Google Shape;139;p33"/>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0" name="Google Shape;140;p3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141" name="Google Shape;141;p33"/>
          <p:cNvSpPr txBox="1">
            <a:spLocks noGrp="1"/>
          </p:cNvSpPr>
          <p:nvPr>
            <p:ph type="body" idx="1"/>
          </p:nvPr>
        </p:nvSpPr>
        <p:spPr>
          <a:xfrm>
            <a:off x="600074" y="2765533"/>
            <a:ext cx="7907338"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42"/>
        <p:cNvGrpSpPr/>
        <p:nvPr/>
      </p:nvGrpSpPr>
      <p:grpSpPr>
        <a:xfrm>
          <a:off x="0" y="0"/>
          <a:ext cx="0" cy="0"/>
          <a:chOff x="0" y="0"/>
          <a:chExt cx="0" cy="0"/>
        </a:xfrm>
      </p:grpSpPr>
      <p:pic>
        <p:nvPicPr>
          <p:cNvPr id="143" name="Google Shape;143;p3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4" name="Google Shape;144;p3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145" name="Google Shape;145;p34"/>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6" name="Google Shape;146;p34"/>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47" name="Google Shape;147;p34"/>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48" name="Google Shape;148;p34"/>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49" name="Google Shape;149;p34"/>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50" name="Google Shape;150;p3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51" name="Google Shape;151;p3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52" name="Google Shape;152;p3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53" name="Google Shape;153;p3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54" name="Google Shape;154;p3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34"/>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156" name="Google Shape;156;p34"/>
          <p:cNvCxnSpPr>
            <a:endCxn id="15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7" name="Google Shape;157;p34"/>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158" name="Google Shape;158;p34"/>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59" name="Google Shape;159;p34"/>
          <p:cNvSpPr txBox="1">
            <a:spLocks noGrp="1"/>
          </p:cNvSpPr>
          <p:nvPr>
            <p:ph type="title"/>
          </p:nvPr>
        </p:nvSpPr>
        <p:spPr>
          <a:xfrm>
            <a:off x="584938" y="833718"/>
            <a:ext cx="7932000" cy="1759349"/>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0" name="Google Shape;160;p3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161" name="Google Shape;161;p34"/>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62"/>
        <p:cNvGrpSpPr/>
        <p:nvPr/>
      </p:nvGrpSpPr>
      <p:grpSpPr>
        <a:xfrm>
          <a:off x="0" y="0"/>
          <a:ext cx="0" cy="0"/>
          <a:chOff x="0" y="0"/>
          <a:chExt cx="0" cy="0"/>
        </a:xfrm>
      </p:grpSpPr>
      <p:pic>
        <p:nvPicPr>
          <p:cNvPr id="163" name="Google Shape;163;p3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4" name="Google Shape;164;p3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165" name="Google Shape;165;p35"/>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66" name="Google Shape;166;p35"/>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67" name="Google Shape;167;p35"/>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68" name="Google Shape;168;p35"/>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69" name="Google Shape;169;p35"/>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70" name="Google Shape;170;p3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71" name="Google Shape;171;p3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72" name="Google Shape;172;p3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73" name="Google Shape;173;p3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74" name="Google Shape;174;p3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75" name="Google Shape;175;p35"/>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176" name="Google Shape;176;p35"/>
          <p:cNvCxnSpPr>
            <a:endCxn id="17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77" name="Google Shape;177;p35"/>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178" name="Google Shape;178;p35"/>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79" name="Google Shape;179;p35"/>
          <p:cNvSpPr txBox="1">
            <a:spLocks noGrp="1"/>
          </p:cNvSpPr>
          <p:nvPr>
            <p:ph type="title"/>
          </p:nvPr>
        </p:nvSpPr>
        <p:spPr>
          <a:xfrm>
            <a:off x="584938" y="788894"/>
            <a:ext cx="7932000" cy="180417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80" name="Google Shape;180;p3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181" name="Google Shape;181;p35"/>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2"/>
        <p:cNvGrpSpPr/>
        <p:nvPr/>
      </p:nvGrpSpPr>
      <p:grpSpPr>
        <a:xfrm>
          <a:off x="0" y="0"/>
          <a:ext cx="0" cy="0"/>
          <a:chOff x="0" y="0"/>
          <a:chExt cx="0" cy="0"/>
        </a:xfrm>
      </p:grpSpPr>
      <p:pic>
        <p:nvPicPr>
          <p:cNvPr id="183" name="Google Shape;183;p3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4" name="Google Shape;184;p3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185" name="Google Shape;185;p36"/>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86" name="Google Shape;186;p36"/>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87" name="Google Shape;187;p36"/>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88" name="Google Shape;188;p36"/>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89" name="Google Shape;189;p36"/>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90" name="Google Shape;190;p3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91" name="Google Shape;191;p3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92" name="Google Shape;192;p3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93" name="Google Shape;193;p3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194" name="Google Shape;194;p3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95" name="Google Shape;195;p36"/>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196" name="Google Shape;196;p36"/>
          <p:cNvCxnSpPr>
            <a:endCxn id="19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7" name="Google Shape;197;p36"/>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198" name="Google Shape;198;p36"/>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99" name="Google Shape;199;p36"/>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0" name="Google Shape;200;p3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01" name="Google Shape;201;p36"/>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2"/>
        <p:cNvGrpSpPr/>
        <p:nvPr/>
      </p:nvGrpSpPr>
      <p:grpSpPr>
        <a:xfrm>
          <a:off x="0" y="0"/>
          <a:ext cx="0" cy="0"/>
          <a:chOff x="0" y="0"/>
          <a:chExt cx="0" cy="0"/>
        </a:xfrm>
      </p:grpSpPr>
      <p:pic>
        <p:nvPicPr>
          <p:cNvPr id="203" name="Google Shape;203;p3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04" name="Google Shape;204;p3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205" name="Google Shape;205;p37"/>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06" name="Google Shape;206;p37"/>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07" name="Google Shape;207;p37"/>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08" name="Google Shape;208;p37"/>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09" name="Google Shape;209;p37"/>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10" name="Google Shape;210;p3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11" name="Google Shape;211;p37"/>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37"/>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13" name="Google Shape;213;p3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14" name="Google Shape;214;p37"/>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37"/>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216" name="Google Shape;216;p37"/>
          <p:cNvCxnSpPr>
            <a:endCxn id="21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7" name="Google Shape;217;p37"/>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218" name="Google Shape;218;p37"/>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19" name="Google Shape;219;p37"/>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20" name="Google Shape;220;p3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21" name="Google Shape;221;p37"/>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22"/>
        <p:cNvGrpSpPr/>
        <p:nvPr/>
      </p:nvGrpSpPr>
      <p:grpSpPr>
        <a:xfrm>
          <a:off x="0" y="0"/>
          <a:ext cx="0" cy="0"/>
          <a:chOff x="0" y="0"/>
          <a:chExt cx="0" cy="0"/>
        </a:xfrm>
      </p:grpSpPr>
      <p:pic>
        <p:nvPicPr>
          <p:cNvPr id="223" name="Google Shape;223;p3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4" name="Google Shape;224;p3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225" name="Google Shape;225;p38"/>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26" name="Google Shape;226;p38"/>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27" name="Google Shape;227;p38"/>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28" name="Google Shape;228;p38"/>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29" name="Google Shape;229;p38"/>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30" name="Google Shape;230;p3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31" name="Google Shape;231;p3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32" name="Google Shape;232;p3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33" name="Google Shape;233;p3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34" name="Google Shape;234;p3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35" name="Google Shape;235;p38"/>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236" name="Google Shape;236;p38"/>
          <p:cNvCxnSpPr>
            <a:endCxn id="237"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37" name="Google Shape;237;p38"/>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238" name="Google Shape;238;p38"/>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39" name="Google Shape;239;p38"/>
          <p:cNvSpPr txBox="1">
            <a:spLocks noGrp="1"/>
          </p:cNvSpPr>
          <p:nvPr>
            <p:ph type="title"/>
          </p:nvPr>
        </p:nvSpPr>
        <p:spPr>
          <a:xfrm>
            <a:off x="584938" y="770966"/>
            <a:ext cx="7932000" cy="18221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3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41" name="Google Shape;241;p38"/>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242"/>
        <p:cNvGrpSpPr/>
        <p:nvPr/>
      </p:nvGrpSpPr>
      <p:grpSpPr>
        <a:xfrm>
          <a:off x="0" y="0"/>
          <a:ext cx="0" cy="0"/>
          <a:chOff x="0" y="0"/>
          <a:chExt cx="0" cy="0"/>
        </a:xfrm>
      </p:grpSpPr>
      <p:pic>
        <p:nvPicPr>
          <p:cNvPr id="243" name="Google Shape;243;p3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4" name="Google Shape;244;p39"/>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245" name="Google Shape;245;p39"/>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46" name="Google Shape;246;p39"/>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47" name="Google Shape;247;p3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sp>
        <p:nvSpPr>
          <p:cNvPr id="248" name="Google Shape;248;p39"/>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9" name="Google Shape;249;p39"/>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50"/>
        <p:cNvGrpSpPr/>
        <p:nvPr/>
      </p:nvGrpSpPr>
      <p:grpSpPr>
        <a:xfrm>
          <a:off x="0" y="0"/>
          <a:ext cx="0" cy="0"/>
          <a:chOff x="0" y="0"/>
          <a:chExt cx="0" cy="0"/>
        </a:xfrm>
      </p:grpSpPr>
      <p:pic>
        <p:nvPicPr>
          <p:cNvPr id="251" name="Google Shape;251;p4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2" name="Google Shape;252;p40"/>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253" name="Google Shape;253;p40"/>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54" name="Google Shape;254;p40"/>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55" name="Google Shape;255;p4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sp>
        <p:nvSpPr>
          <p:cNvPr id="256" name="Google Shape;256;p40"/>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7" name="Google Shape;257;p40"/>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58"/>
        <p:cNvGrpSpPr/>
        <p:nvPr/>
      </p:nvGrpSpPr>
      <p:grpSpPr>
        <a:xfrm>
          <a:off x="0" y="0"/>
          <a:ext cx="0" cy="0"/>
          <a:chOff x="0" y="0"/>
          <a:chExt cx="0" cy="0"/>
        </a:xfrm>
      </p:grpSpPr>
      <p:pic>
        <p:nvPicPr>
          <p:cNvPr id="259" name="Google Shape;259;p4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0" name="Google Shape;260;p41"/>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261" name="Google Shape;261;p41"/>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62" name="Google Shape;262;p41"/>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63" name="Google Shape;263;p4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sp>
        <p:nvSpPr>
          <p:cNvPr id="264" name="Google Shape;264;p41"/>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5" name="Google Shape;265;p41"/>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4">
  <p:cSld name="Agenda Divider 4">
    <p:spTree>
      <p:nvGrpSpPr>
        <p:cNvPr id="1" name="Shape 266"/>
        <p:cNvGrpSpPr/>
        <p:nvPr/>
      </p:nvGrpSpPr>
      <p:grpSpPr>
        <a:xfrm>
          <a:off x="0" y="0"/>
          <a:ext cx="0" cy="0"/>
          <a:chOff x="0" y="0"/>
          <a:chExt cx="0" cy="0"/>
        </a:xfrm>
      </p:grpSpPr>
      <p:pic>
        <p:nvPicPr>
          <p:cNvPr id="267" name="Google Shape;267;p4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8" name="Google Shape;268;p42"/>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269" name="Google Shape;269;p42"/>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70" name="Google Shape;270;p42"/>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71" name="Google Shape;271;p4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sp>
        <p:nvSpPr>
          <p:cNvPr id="272" name="Google Shape;272;p42"/>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3" name="Google Shape;273;p42"/>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74"/>
        <p:cNvGrpSpPr/>
        <p:nvPr/>
      </p:nvGrpSpPr>
      <p:grpSpPr>
        <a:xfrm>
          <a:off x="0" y="0"/>
          <a:ext cx="0" cy="0"/>
          <a:chOff x="0" y="0"/>
          <a:chExt cx="0" cy="0"/>
        </a:xfrm>
      </p:grpSpPr>
      <p:pic>
        <p:nvPicPr>
          <p:cNvPr id="275" name="Google Shape;275;p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76" name="Google Shape;276;p43"/>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277" name="Google Shape;277;p43"/>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278" name="Google Shape;278;p4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279" name="Google Shape;279;p4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280" name="Google Shape;280;p4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81" name="Google Shape;281;p4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82" name="Google Shape;282;p4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283" name="Google Shape;283;p4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284" name="Google Shape;284;p4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85" name="Google Shape;285;p43"/>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86" name="Google Shape;286;p43"/>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87" name="Google Shape;287;p4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8" name="Google Shape;288;p43"/>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43"/>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43"/>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43"/>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2" name="Google Shape;292;p4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293" name="Google Shape;293;p43"/>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94" name="Google Shape;294;p43"/>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5" name="Google Shape;295;p43"/>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96"/>
        <p:cNvGrpSpPr/>
        <p:nvPr/>
      </p:nvGrpSpPr>
      <p:grpSpPr>
        <a:xfrm>
          <a:off x="0" y="0"/>
          <a:ext cx="0" cy="0"/>
          <a:chOff x="0" y="0"/>
          <a:chExt cx="0" cy="0"/>
        </a:xfrm>
      </p:grpSpPr>
      <p:pic>
        <p:nvPicPr>
          <p:cNvPr id="297" name="Google Shape;297;p4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98" name="Google Shape;298;p4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299" name="Google Shape;299;p44"/>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00" name="Google Shape;300;p4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01" name="Google Shape;301;p4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02" name="Google Shape;302;p4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03" name="Google Shape;303;p4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04" name="Google Shape;304;p4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05" name="Google Shape;305;p4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06" name="Google Shape;306;p4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07" name="Google Shape;307;p4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308" name="Google Shape;308;p44"/>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09" name="Google Shape;309;p44"/>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10" name="Google Shape;310;p4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1" name="Google Shape;311;p44"/>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44"/>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44"/>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4" name="Google Shape;314;p44"/>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44"/>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16" name="Google Shape;316;p44"/>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7" name="Google Shape;317;p44"/>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318"/>
        <p:cNvGrpSpPr/>
        <p:nvPr/>
      </p:nvGrpSpPr>
      <p:grpSpPr>
        <a:xfrm>
          <a:off x="0" y="0"/>
          <a:ext cx="0" cy="0"/>
          <a:chOff x="0" y="0"/>
          <a:chExt cx="0" cy="0"/>
        </a:xfrm>
      </p:grpSpPr>
      <p:pic>
        <p:nvPicPr>
          <p:cNvPr id="319" name="Google Shape;319;p4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20" name="Google Shape;320;p45"/>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21" name="Google Shape;321;p45"/>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22" name="Google Shape;322;p4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23" name="Google Shape;323;p4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24" name="Google Shape;324;p4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25" name="Google Shape;325;p4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26" name="Google Shape;326;p4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27" name="Google Shape;327;p4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28" name="Google Shape;328;p4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29" name="Google Shape;329;p4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330" name="Google Shape;330;p45"/>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31" name="Google Shape;331;p45"/>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32" name="Google Shape;332;p45"/>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3" name="Google Shape;333;p45"/>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45"/>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45"/>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6" name="Google Shape;336;p45"/>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45"/>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38" name="Google Shape;338;p45"/>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9" name="Google Shape;339;p45"/>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40"/>
        <p:cNvGrpSpPr/>
        <p:nvPr/>
      </p:nvGrpSpPr>
      <p:grpSpPr>
        <a:xfrm>
          <a:off x="0" y="0"/>
          <a:ext cx="0" cy="0"/>
          <a:chOff x="0" y="0"/>
          <a:chExt cx="0" cy="0"/>
        </a:xfrm>
      </p:grpSpPr>
      <p:pic>
        <p:nvPicPr>
          <p:cNvPr id="341" name="Google Shape;341;p4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2" name="Google Shape;342;p46"/>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43" name="Google Shape;343;p46"/>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44" name="Google Shape;344;p46"/>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45" name="Google Shape;345;p4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46" name="Google Shape;346;p4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47" name="Google Shape;347;p4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48" name="Google Shape;348;p4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49" name="Google Shape;349;p4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50" name="Google Shape;350;p4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51" name="Google Shape;351;p4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352" name="Google Shape;352;p46"/>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53" name="Google Shape;353;p46"/>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54" name="Google Shape;354;p46"/>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5" name="Google Shape;355;p46"/>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46"/>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46"/>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8" name="Google Shape;358;p46"/>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46"/>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60" name="Google Shape;360;p46"/>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1" name="Google Shape;361;p46"/>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62"/>
        <p:cNvGrpSpPr/>
        <p:nvPr/>
      </p:nvGrpSpPr>
      <p:grpSpPr>
        <a:xfrm>
          <a:off x="0" y="0"/>
          <a:ext cx="0" cy="0"/>
          <a:chOff x="0" y="0"/>
          <a:chExt cx="0" cy="0"/>
        </a:xfrm>
      </p:grpSpPr>
      <p:pic>
        <p:nvPicPr>
          <p:cNvPr id="363" name="Google Shape;363;p4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64" name="Google Shape;364;p47"/>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65" name="Google Shape;365;p47"/>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66" name="Google Shape;366;p4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67" name="Google Shape;367;p4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68" name="Google Shape;368;p47"/>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69" name="Google Shape;369;p47"/>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70" name="Google Shape;370;p4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71" name="Google Shape;371;p47"/>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72" name="Google Shape;372;p4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73" name="Google Shape;373;p47"/>
          <p:cNvSpPr txBox="1"/>
          <p:nvPr/>
        </p:nvSpPr>
        <p:spPr>
          <a:xfrm>
            <a:off x="8493978" y="6445465"/>
            <a:ext cx="794877" cy="3651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374" name="Google Shape;374;p47"/>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75" name="Google Shape;375;p47"/>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76" name="Google Shape;376;p47"/>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7" name="Google Shape;377;p47"/>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47"/>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47"/>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0" name="Google Shape;380;p47"/>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47"/>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82" name="Google Shape;382;p47"/>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3" name="Google Shape;383;p47"/>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84"/>
        <p:cNvGrpSpPr/>
        <p:nvPr/>
      </p:nvGrpSpPr>
      <p:grpSpPr>
        <a:xfrm>
          <a:off x="0" y="0"/>
          <a:ext cx="0" cy="0"/>
          <a:chOff x="0" y="0"/>
          <a:chExt cx="0" cy="0"/>
        </a:xfrm>
      </p:grpSpPr>
      <p:pic>
        <p:nvPicPr>
          <p:cNvPr id="385" name="Google Shape;385;p4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6" name="Google Shape;386;p4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87" name="Google Shape;387;p4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88" name="Google Shape;388;p4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89" name="Google Shape;389;p4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90" name="Google Shape;390;p4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91" name="Google Shape;391;p4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92" name="Google Shape;392;p4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393" name="Google Shape;393;p4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94" name="Google Shape;394;p4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95" name="Google Shape;395;p4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396" name="Google Shape;396;p48"/>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97" name="Google Shape;397;p48"/>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98" name="Google Shape;398;p48"/>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9" name="Google Shape;399;p48"/>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48"/>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48"/>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2" name="Google Shape;402;p48"/>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48"/>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4" name="Google Shape;404;p48"/>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5" name="Google Shape;405;p48"/>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406"/>
        <p:cNvGrpSpPr/>
        <p:nvPr/>
      </p:nvGrpSpPr>
      <p:grpSpPr>
        <a:xfrm>
          <a:off x="0" y="0"/>
          <a:ext cx="0" cy="0"/>
          <a:chOff x="0" y="0"/>
          <a:chExt cx="0" cy="0"/>
        </a:xfrm>
      </p:grpSpPr>
      <p:pic>
        <p:nvPicPr>
          <p:cNvPr id="407" name="Google Shape;407;p4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8" name="Google Shape;408;p49"/>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409" name="Google Shape;409;p49"/>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10" name="Google Shape;410;p49"/>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11" name="Google Shape;411;p4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412" name="Google Shape;412;p4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13" name="Google Shape;413;p4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14" name="Google Shape;414;p4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415" name="Google Shape;415;p4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416" name="Google Shape;416;p49"/>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17" name="Google Shape;417;p4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418" name="Google Shape;418;p49"/>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19" name="Google Shape;419;p49"/>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20" name="Google Shape;420;p49"/>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1" name="Google Shape;421;p49"/>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49"/>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49"/>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4" name="Google Shape;424;p49"/>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49"/>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26" name="Google Shape;426;p49"/>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7" name="Google Shape;427;p49"/>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3"/>
          <p:cNvSpPr txBox="1">
            <a:spLocks noGrp="1"/>
          </p:cNvSpPr>
          <p:nvPr>
            <p:ph type="body" idx="1"/>
          </p:nvPr>
        </p:nvSpPr>
        <p:spPr>
          <a:xfrm>
            <a:off x="609600" y="1470212"/>
            <a:ext cx="7907338"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28"/>
        <p:cNvGrpSpPr/>
        <p:nvPr/>
      </p:nvGrpSpPr>
      <p:grpSpPr>
        <a:xfrm>
          <a:off x="0" y="0"/>
          <a:ext cx="0" cy="0"/>
          <a:chOff x="0" y="0"/>
          <a:chExt cx="0" cy="0"/>
        </a:xfrm>
      </p:grpSpPr>
      <p:pic>
        <p:nvPicPr>
          <p:cNvPr id="429" name="Google Shape;429;p50"/>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430" name="Google Shape;430;p5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431" name="Google Shape;431;p50"/>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32" name="Google Shape;432;p50"/>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33" name="Google Shape;433;p5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434" name="Google Shape;434;p5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35" name="Google Shape;435;p5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36" name="Google Shape;436;p5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437" name="Google Shape;437;p5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438" name="Google Shape;438;p5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39" name="Google Shape;439;p5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440" name="Google Shape;440;p50"/>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41" name="Google Shape;441;p50"/>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42" name="Google Shape;442;p50"/>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3" name="Google Shape;443;p50"/>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4" name="Google Shape;444;p50"/>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5" name="Google Shape;445;p50"/>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6" name="Google Shape;446;p50"/>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7" name="Google Shape;447;p50"/>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48" name="Google Shape;448;p50"/>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9" name="Google Shape;449;p50"/>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50"/>
        <p:cNvGrpSpPr/>
        <p:nvPr/>
      </p:nvGrpSpPr>
      <p:grpSpPr>
        <a:xfrm>
          <a:off x="0" y="0"/>
          <a:ext cx="0" cy="0"/>
          <a:chOff x="0" y="0"/>
          <a:chExt cx="0" cy="0"/>
        </a:xfrm>
      </p:grpSpPr>
      <p:pic>
        <p:nvPicPr>
          <p:cNvPr id="451" name="Google Shape;451;p5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52" name="Google Shape;452;p5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53" name="Google Shape;453;p51"/>
          <p:cNvSpPr>
            <a:spLocks noGrp="1"/>
          </p:cNvSpPr>
          <p:nvPr>
            <p:ph type="pic" idx="2"/>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54" name="Google Shape;454;p51"/>
          <p:cNvSpPr>
            <a:spLocks noGrp="1"/>
          </p:cNvSpPr>
          <p:nvPr>
            <p:ph type="pic" idx="3"/>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55" name="Google Shape;455;p51"/>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6" name="Google Shape;456;p51"/>
          <p:cNvSpPr txBox="1">
            <a:spLocks noGrp="1"/>
          </p:cNvSpPr>
          <p:nvPr>
            <p:ph type="body" idx="4"/>
          </p:nvPr>
        </p:nvSpPr>
        <p:spPr>
          <a:xfrm>
            <a:off x="1811911" y="352009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7" name="Google Shape;457;p51"/>
          <p:cNvSpPr txBox="1">
            <a:spLocks noGrp="1"/>
          </p:cNvSpPr>
          <p:nvPr>
            <p:ph type="body" idx="5"/>
          </p:nvPr>
        </p:nvSpPr>
        <p:spPr>
          <a:xfrm>
            <a:off x="1811911" y="2499208"/>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8" name="Google Shape;458;p51"/>
          <p:cNvSpPr txBox="1">
            <a:spLocks noGrp="1"/>
          </p:cNvSpPr>
          <p:nvPr>
            <p:ph type="body" idx="6"/>
          </p:nvPr>
        </p:nvSpPr>
        <p:spPr>
          <a:xfrm>
            <a:off x="1811911" y="3924594"/>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5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460" name="Google Shape;460;p5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461" name="Google Shape;461;p5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62" name="Google Shape;462;p5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63" name="Google Shape;463;p5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464" name="Google Shape;464;p5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65" name="Google Shape;465;p51"/>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466" name="Google Shape;466;p51"/>
          <p:cNvCxnSpPr>
            <a:endCxn id="467"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467" name="Google Shape;467;p51"/>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468" name="Google Shape;468;p51"/>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469" name="Google Shape;469;p51"/>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0" name="Google Shape;470;p51"/>
          <p:cNvSpPr>
            <a:spLocks noGrp="1"/>
          </p:cNvSpPr>
          <p:nvPr>
            <p:ph type="pic" idx="7"/>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71" name="Google Shape;471;p51"/>
          <p:cNvSpPr txBox="1">
            <a:spLocks noGrp="1"/>
          </p:cNvSpPr>
          <p:nvPr>
            <p:ph type="body" idx="8"/>
          </p:nvPr>
        </p:nvSpPr>
        <p:spPr>
          <a:xfrm>
            <a:off x="1811911" y="494548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2" name="Google Shape;472;p51"/>
          <p:cNvSpPr txBox="1">
            <a:spLocks noGrp="1"/>
          </p:cNvSpPr>
          <p:nvPr>
            <p:ph type="body" idx="9"/>
          </p:nvPr>
        </p:nvSpPr>
        <p:spPr>
          <a:xfrm>
            <a:off x="1811911" y="5349982"/>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73"/>
        <p:cNvGrpSpPr/>
        <p:nvPr/>
      </p:nvGrpSpPr>
      <p:grpSpPr>
        <a:xfrm>
          <a:off x="0" y="0"/>
          <a:ext cx="0" cy="0"/>
          <a:chOff x="0" y="0"/>
          <a:chExt cx="0" cy="0"/>
        </a:xfrm>
      </p:grpSpPr>
      <p:pic>
        <p:nvPicPr>
          <p:cNvPr id="474" name="Google Shape;474;p52"/>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75" name="Google Shape;475;p5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76" name="Google Shape;476;p5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477" name="Google Shape;477;p5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478" name="Google Shape;478;p5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79" name="Google Shape;479;p5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80" name="Google Shape;480;p5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481" name="Google Shape;481;p5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82" name="Google Shape;482;p52"/>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483" name="Google Shape;483;p52"/>
          <p:cNvCxnSpPr>
            <a:endCxn id="484"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484" name="Google Shape;484;p52"/>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485" name="Google Shape;485;p52"/>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486" name="Google Shape;486;p52"/>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7" name="Google Shape;487;p52"/>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8" name="Google Shape;488;p52"/>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9" name="Google Shape;489;p52"/>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0" name="Google Shape;490;p52"/>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1" name="Google Shape;491;p52"/>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2" name="Google Shape;492;p52"/>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3" name="Google Shape;493;p52"/>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4" name="Google Shape;494;p52"/>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5" name="Google Shape;495;p52"/>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96"/>
        <p:cNvGrpSpPr/>
        <p:nvPr/>
      </p:nvGrpSpPr>
      <p:grpSpPr>
        <a:xfrm>
          <a:off x="0" y="0"/>
          <a:ext cx="0" cy="0"/>
          <a:chOff x="0" y="0"/>
          <a:chExt cx="0" cy="0"/>
        </a:xfrm>
      </p:grpSpPr>
      <p:pic>
        <p:nvPicPr>
          <p:cNvPr id="497" name="Google Shape;497;p53"/>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98" name="Google Shape;498;p5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99" name="Google Shape;499;p5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500" name="Google Shape;500;p5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501" name="Google Shape;501;p5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02" name="Google Shape;502;p5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03" name="Google Shape;503;p5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504" name="Google Shape;504;p5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05" name="Google Shape;505;p53"/>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06" name="Google Shape;506;p53"/>
          <p:cNvCxnSpPr>
            <a:endCxn id="507"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07" name="Google Shape;507;p53"/>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508" name="Google Shape;508;p53"/>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09" name="Google Shape;509;p53"/>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0" name="Google Shape;510;p53"/>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1" name="Google Shape;511;p53"/>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2" name="Google Shape;512;p53"/>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3" name="Google Shape;513;p53"/>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4" name="Google Shape;514;p53"/>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5" name="Google Shape;515;p53"/>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6" name="Google Shape;516;p53"/>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17" name="Google Shape;517;p53"/>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18" name="Google Shape;518;p53"/>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519"/>
        <p:cNvGrpSpPr/>
        <p:nvPr/>
      </p:nvGrpSpPr>
      <p:grpSpPr>
        <a:xfrm>
          <a:off x="0" y="0"/>
          <a:ext cx="0" cy="0"/>
          <a:chOff x="0" y="0"/>
          <a:chExt cx="0" cy="0"/>
        </a:xfrm>
      </p:grpSpPr>
      <p:pic>
        <p:nvPicPr>
          <p:cNvPr id="520" name="Google Shape;520;p54"/>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21" name="Google Shape;521;p5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22" name="Google Shape;522;p54"/>
          <p:cNvSpPr txBox="1"/>
          <p:nvPr/>
        </p:nvSpPr>
        <p:spPr>
          <a:xfrm>
            <a:off x="8493978" y="6445465"/>
            <a:ext cx="794877" cy="3651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523" name="Google Shape;523;p5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24" name="Google Shape;524;p5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25" name="Google Shape;525;p5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26" name="Google Shape;526;p5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27" name="Google Shape;527;p5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28" name="Google Shape;528;p54"/>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29" name="Google Shape;529;p54"/>
          <p:cNvCxnSpPr>
            <a:endCxn id="530"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30" name="Google Shape;530;p54"/>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531" name="Google Shape;531;p54"/>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32" name="Google Shape;532;p54"/>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3" name="Google Shape;533;p54"/>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4" name="Google Shape;534;p54"/>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5" name="Google Shape;535;p54"/>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6" name="Google Shape;536;p54"/>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7" name="Google Shape;537;p54"/>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8" name="Google Shape;538;p54"/>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9" name="Google Shape;539;p54"/>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40" name="Google Shape;540;p54"/>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41" name="Google Shape;541;p54"/>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42"/>
        <p:cNvGrpSpPr/>
        <p:nvPr/>
      </p:nvGrpSpPr>
      <p:grpSpPr>
        <a:xfrm>
          <a:off x="0" y="0"/>
          <a:ext cx="0" cy="0"/>
          <a:chOff x="0" y="0"/>
          <a:chExt cx="0" cy="0"/>
        </a:xfrm>
      </p:grpSpPr>
      <p:pic>
        <p:nvPicPr>
          <p:cNvPr id="543" name="Google Shape;543;p5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44" name="Google Shape;544;p5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45" name="Google Shape;545;p5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546" name="Google Shape;546;p5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47" name="Google Shape;547;p5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48" name="Google Shape;548;p5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49" name="Google Shape;549;p5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50" name="Google Shape;550;p5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51" name="Google Shape;551;p55"/>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52" name="Google Shape;552;p55"/>
          <p:cNvCxnSpPr>
            <a:endCxn id="553"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53" name="Google Shape;553;p55"/>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554" name="Google Shape;554;p55"/>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55" name="Google Shape;555;p55"/>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6" name="Google Shape;556;p55"/>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7" name="Google Shape;557;p55"/>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8" name="Google Shape;558;p55"/>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9" name="Google Shape;559;p55"/>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0" name="Google Shape;560;p55"/>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1" name="Google Shape;561;p55"/>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2" name="Google Shape;562;p55"/>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63" name="Google Shape;563;p55"/>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64" name="Google Shape;564;p55"/>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65"/>
        <p:cNvGrpSpPr/>
        <p:nvPr/>
      </p:nvGrpSpPr>
      <p:grpSpPr>
        <a:xfrm>
          <a:off x="0" y="0"/>
          <a:ext cx="0" cy="0"/>
          <a:chOff x="0" y="0"/>
          <a:chExt cx="0" cy="0"/>
        </a:xfrm>
      </p:grpSpPr>
      <p:pic>
        <p:nvPicPr>
          <p:cNvPr id="566" name="Google Shape;566;p56"/>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67" name="Google Shape;567;p5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68" name="Google Shape;568;p56"/>
          <p:cNvSpPr txBox="1"/>
          <p:nvPr/>
        </p:nvSpPr>
        <p:spPr>
          <a:xfrm>
            <a:off x="8493978" y="6445465"/>
            <a:ext cx="794877" cy="365125"/>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569" name="Google Shape;569;p5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70" name="Google Shape;570;p5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71" name="Google Shape;571;p5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72" name="Google Shape;572;p5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573" name="Google Shape;573;p5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74" name="Google Shape;574;p56"/>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75" name="Google Shape;575;p56"/>
          <p:cNvCxnSpPr>
            <a:endCxn id="576"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76" name="Google Shape;576;p56"/>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577" name="Google Shape;577;p56"/>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78" name="Google Shape;578;p56"/>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9" name="Google Shape;579;p56"/>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0" name="Google Shape;580;p56"/>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1" name="Google Shape;581;p56"/>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2" name="Google Shape;582;p56"/>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3" name="Google Shape;583;p56"/>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4" name="Google Shape;584;p56"/>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5" name="Google Shape;585;p56"/>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86" name="Google Shape;586;p56"/>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87" name="Google Shape;587;p56"/>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88"/>
        <p:cNvGrpSpPr/>
        <p:nvPr/>
      </p:nvGrpSpPr>
      <p:grpSpPr>
        <a:xfrm>
          <a:off x="0" y="0"/>
          <a:ext cx="0" cy="0"/>
          <a:chOff x="0" y="0"/>
          <a:chExt cx="0" cy="0"/>
        </a:xfrm>
      </p:grpSpPr>
      <p:pic>
        <p:nvPicPr>
          <p:cNvPr id="589" name="Google Shape;589;p57"/>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90" name="Google Shape;590;p5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91" name="Google Shape;591;p5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592" name="Google Shape;592;p5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93" name="Google Shape;593;p57"/>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94" name="Google Shape;594;p57"/>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95" name="Google Shape;595;p5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96" name="Google Shape;596;p57"/>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97" name="Google Shape;597;p57"/>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98" name="Google Shape;598;p57"/>
          <p:cNvCxnSpPr/>
          <p:nvPr/>
        </p:nvCxnSpPr>
        <p:spPr>
          <a:xfrm rot="10800000">
            <a:off x="418349" y="1933515"/>
            <a:ext cx="0" cy="4337110"/>
          </a:xfrm>
          <a:prstGeom prst="straightConnector1">
            <a:avLst/>
          </a:prstGeom>
          <a:noFill/>
          <a:ln w="12700" cap="flat" cmpd="sng">
            <a:solidFill>
              <a:schemeClr val="lt1"/>
            </a:solidFill>
            <a:prstDash val="solid"/>
            <a:round/>
            <a:headEnd type="none" w="sm" len="sm"/>
            <a:tailEnd type="none" w="sm" len="sm"/>
          </a:ln>
        </p:spPr>
      </p:cxnSp>
      <p:sp>
        <p:nvSpPr>
          <p:cNvPr id="599" name="Google Shape;599;p57"/>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600" name="Google Shape;600;p57"/>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601" name="Google Shape;601;p57"/>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sp>
        <p:nvSpPr>
          <p:cNvPr id="602" name="Google Shape;602;p57"/>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3" name="Google Shape;603;p57"/>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4" name="Google Shape;604;p57"/>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5" name="Google Shape;605;p57"/>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6" name="Google Shape;606;p57"/>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7" name="Google Shape;607;p57"/>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8" name="Google Shape;608;p57"/>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09" name="Google Shape;609;p57"/>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10" name="Google Shape;610;p57"/>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611"/>
        <p:cNvGrpSpPr/>
        <p:nvPr/>
      </p:nvGrpSpPr>
      <p:grpSpPr>
        <a:xfrm>
          <a:off x="0" y="0"/>
          <a:ext cx="0" cy="0"/>
          <a:chOff x="0" y="0"/>
          <a:chExt cx="0" cy="0"/>
        </a:xfrm>
      </p:grpSpPr>
      <p:pic>
        <p:nvPicPr>
          <p:cNvPr id="612" name="Google Shape;612;p58"/>
          <p:cNvPicPr preferRelativeResize="0"/>
          <p:nvPr/>
        </p:nvPicPr>
        <p:blipFill rotWithShape="1">
          <a:blip r:embed="rId2">
            <a:alphaModFix/>
          </a:blip>
          <a:srcRect/>
          <a:stretch/>
        </p:blipFill>
        <p:spPr>
          <a:xfrm>
            <a:off x="-2" y="-1"/>
            <a:ext cx="9144000" cy="6858000"/>
          </a:xfrm>
          <a:prstGeom prst="rect">
            <a:avLst/>
          </a:prstGeom>
          <a:noFill/>
          <a:ln>
            <a:noFill/>
          </a:ln>
        </p:spPr>
      </p:pic>
      <p:pic>
        <p:nvPicPr>
          <p:cNvPr id="613" name="Google Shape;613;p5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14" name="Google Shape;614;p5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615" name="Google Shape;615;p5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616" name="Google Shape;616;p5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17" name="Google Shape;617;p5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18" name="Google Shape;618;p5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619" name="Google Shape;619;p5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620" name="Google Shape;620;p58"/>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621" name="Google Shape;621;p58"/>
          <p:cNvCxnSpPr>
            <a:endCxn id="622"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622" name="Google Shape;622;p58"/>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623" name="Google Shape;623;p58"/>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58"/>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5" name="Google Shape;625;p58"/>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6" name="Google Shape;626;p58"/>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7" name="Google Shape;627;p58"/>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8" name="Google Shape;628;p58"/>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9" name="Google Shape;629;p58"/>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0" name="Google Shape;630;p58"/>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1" name="Google Shape;631;p58"/>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32" name="Google Shape;632;p58"/>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33" name="Google Shape;633;p58"/>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5.1">
  <p:cSld name="Presenters Divider 5.1">
    <p:spTree>
      <p:nvGrpSpPr>
        <p:cNvPr id="1" name="Shape 634"/>
        <p:cNvGrpSpPr/>
        <p:nvPr/>
      </p:nvGrpSpPr>
      <p:grpSpPr>
        <a:xfrm>
          <a:off x="0" y="0"/>
          <a:ext cx="0" cy="0"/>
          <a:chOff x="0" y="0"/>
          <a:chExt cx="0" cy="0"/>
        </a:xfrm>
      </p:grpSpPr>
      <p:pic>
        <p:nvPicPr>
          <p:cNvPr id="635" name="Google Shape;635;p5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36" name="Google Shape;636;p59"/>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637" name="Google Shape;637;p59"/>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38" name="Google Shape;638;p59"/>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39" name="Google Shape;639;p5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640" name="Google Shape;640;p5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41" name="Google Shape;641;p5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42" name="Google Shape;642;p5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643" name="Google Shape;643;p5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44" name="Google Shape;644;p59"/>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45" name="Google Shape;645;p59"/>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6" name="Google Shape;646;p59"/>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7" name="Google Shape;647;p59"/>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8" name="Google Shape;648;p59"/>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9" name="Google Shape;649;p59"/>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0" name="Google Shape;650;p5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651" name="Google Shape;651;p59"/>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2" name="Google Shape;652;p59"/>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41"/>
        <p:cNvGrpSpPr/>
        <p:nvPr/>
      </p:nvGrpSpPr>
      <p:grpSpPr>
        <a:xfrm>
          <a:off x="0" y="0"/>
          <a:ext cx="0" cy="0"/>
          <a:chOff x="0" y="0"/>
          <a:chExt cx="0" cy="0"/>
        </a:xfrm>
      </p:grpSpPr>
      <p:sp>
        <p:nvSpPr>
          <p:cNvPr id="42" name="Google Shape;42;p24"/>
          <p:cNvSpPr txBox="1">
            <a:spLocks noGrp="1"/>
          </p:cNvSpPr>
          <p:nvPr>
            <p:ph type="title"/>
          </p:nvPr>
        </p:nvSpPr>
        <p:spPr>
          <a:xfrm>
            <a:off x="610726" y="0"/>
            <a:ext cx="7744845"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24"/>
          <p:cNvSpPr txBox="1">
            <a:spLocks noGrp="1"/>
          </p:cNvSpPr>
          <p:nvPr>
            <p:ph type="body" idx="1"/>
          </p:nvPr>
        </p:nvSpPr>
        <p:spPr>
          <a:xfrm>
            <a:off x="610726" y="3562904"/>
            <a:ext cx="7744845"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24"/>
          <p:cNvSpPr txBox="1">
            <a:spLocks noGrp="1"/>
          </p:cNvSpPr>
          <p:nvPr>
            <p:ph type="body" idx="2"/>
          </p:nvPr>
        </p:nvSpPr>
        <p:spPr>
          <a:xfrm>
            <a:off x="610726" y="4252817"/>
            <a:ext cx="7744845"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 name="Google Shape;45;p24"/>
          <p:cNvSpPr txBox="1">
            <a:spLocks noGrp="1"/>
          </p:cNvSpPr>
          <p:nvPr>
            <p:ph type="body" idx="3"/>
          </p:nvPr>
        </p:nvSpPr>
        <p:spPr>
          <a:xfrm>
            <a:off x="610726" y="4553317"/>
            <a:ext cx="7744845"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6" name="Google Shape;46;p24"/>
          <p:cNvPicPr preferRelativeResize="0"/>
          <p:nvPr/>
        </p:nvPicPr>
        <p:blipFill rotWithShape="1">
          <a:blip r:embed="rId2">
            <a:alphaModFix/>
          </a:blip>
          <a:srcRect/>
          <a:stretch/>
        </p:blipFill>
        <p:spPr>
          <a:xfrm>
            <a:off x="636999" y="5507609"/>
            <a:ext cx="1189827" cy="949200"/>
          </a:xfrm>
          <a:prstGeom prst="rect">
            <a:avLst/>
          </a:prstGeom>
          <a:noFill/>
          <a:ln>
            <a:noFill/>
          </a:ln>
        </p:spPr>
      </p:pic>
      <p:sp>
        <p:nvSpPr>
          <p:cNvPr id="47" name="Google Shape;47;p24"/>
          <p:cNvSpPr txBox="1">
            <a:spLocks noGrp="1"/>
          </p:cNvSpPr>
          <p:nvPr>
            <p:ph type="body" idx="4"/>
          </p:nvPr>
        </p:nvSpPr>
        <p:spPr>
          <a:xfrm>
            <a:off x="610726" y="2854692"/>
            <a:ext cx="7744845"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5.2">
  <p:cSld name="Presenters Divider 5.2">
    <p:spTree>
      <p:nvGrpSpPr>
        <p:cNvPr id="1" name="Shape 653"/>
        <p:cNvGrpSpPr/>
        <p:nvPr/>
      </p:nvGrpSpPr>
      <p:grpSpPr>
        <a:xfrm>
          <a:off x="0" y="0"/>
          <a:ext cx="0" cy="0"/>
          <a:chOff x="0" y="0"/>
          <a:chExt cx="0" cy="0"/>
        </a:xfrm>
      </p:grpSpPr>
      <p:pic>
        <p:nvPicPr>
          <p:cNvPr id="654" name="Google Shape;654;p6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55" name="Google Shape;655;p6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656" name="Google Shape;656;p60"/>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57" name="Google Shape;657;p60"/>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58" name="Google Shape;658;p6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659" name="Google Shape;659;p6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60" name="Google Shape;660;p6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61" name="Google Shape;661;p6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662" name="Google Shape;662;p6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63" name="Google Shape;663;p6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64" name="Google Shape;664;p60"/>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5" name="Google Shape;665;p60"/>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6" name="Google Shape;666;p60"/>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7" name="Google Shape;667;p60"/>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8" name="Google Shape;668;p60"/>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9" name="Google Shape;669;p6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670" name="Google Shape;670;p60"/>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1" name="Google Shape;671;p60"/>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5.3">
  <p:cSld name="Presenters Divider 5.3">
    <p:spTree>
      <p:nvGrpSpPr>
        <p:cNvPr id="1" name="Shape 672"/>
        <p:cNvGrpSpPr/>
        <p:nvPr/>
      </p:nvGrpSpPr>
      <p:grpSpPr>
        <a:xfrm>
          <a:off x="0" y="0"/>
          <a:ext cx="0" cy="0"/>
          <a:chOff x="0" y="0"/>
          <a:chExt cx="0" cy="0"/>
        </a:xfrm>
      </p:grpSpPr>
      <p:pic>
        <p:nvPicPr>
          <p:cNvPr id="673" name="Google Shape;673;p6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74" name="Google Shape;674;p61"/>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675" name="Google Shape;675;p61"/>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76" name="Google Shape;676;p61"/>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77" name="Google Shape;677;p6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678" name="Google Shape;678;p6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79" name="Google Shape;679;p6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80" name="Google Shape;680;p6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681" name="Google Shape;681;p6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82" name="Google Shape;682;p6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83" name="Google Shape;683;p61"/>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4" name="Google Shape;684;p61"/>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5" name="Google Shape;685;p61"/>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6" name="Google Shape;686;p61"/>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7" name="Google Shape;687;p61"/>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8" name="Google Shape;688;p6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689" name="Google Shape;689;p61"/>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0" name="Google Shape;690;p61"/>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5.4">
  <p:cSld name="Presenters Divider 5.4">
    <p:spTree>
      <p:nvGrpSpPr>
        <p:cNvPr id="1" name="Shape 691"/>
        <p:cNvGrpSpPr/>
        <p:nvPr/>
      </p:nvGrpSpPr>
      <p:grpSpPr>
        <a:xfrm>
          <a:off x="0" y="0"/>
          <a:ext cx="0" cy="0"/>
          <a:chOff x="0" y="0"/>
          <a:chExt cx="0" cy="0"/>
        </a:xfrm>
      </p:grpSpPr>
      <p:pic>
        <p:nvPicPr>
          <p:cNvPr id="692" name="Google Shape;692;p6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93" name="Google Shape;693;p62"/>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694" name="Google Shape;694;p62"/>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95" name="Google Shape;695;p62"/>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96" name="Google Shape;696;p6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697" name="Google Shape;697;p6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98" name="Google Shape;698;p6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99" name="Google Shape;699;p6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700" name="Google Shape;700;p6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01" name="Google Shape;701;p6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02" name="Google Shape;702;p62"/>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3" name="Google Shape;703;p62"/>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4" name="Google Shape;704;p62"/>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5" name="Google Shape;705;p62"/>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6" name="Google Shape;706;p62"/>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7" name="Google Shape;707;p6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708" name="Google Shape;708;p62"/>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9" name="Google Shape;709;p62"/>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5.5">
  <p:cSld name="Presenters Divider 5.5">
    <p:spTree>
      <p:nvGrpSpPr>
        <p:cNvPr id="1" name="Shape 710"/>
        <p:cNvGrpSpPr/>
        <p:nvPr/>
      </p:nvGrpSpPr>
      <p:grpSpPr>
        <a:xfrm>
          <a:off x="0" y="0"/>
          <a:ext cx="0" cy="0"/>
          <a:chOff x="0" y="0"/>
          <a:chExt cx="0" cy="0"/>
        </a:xfrm>
      </p:grpSpPr>
      <p:pic>
        <p:nvPicPr>
          <p:cNvPr id="711" name="Google Shape;711;p6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12" name="Google Shape;712;p63"/>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713" name="Google Shape;713;p63"/>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14" name="Google Shape;714;p6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15" name="Google Shape;715;p6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716" name="Google Shape;716;p6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17" name="Google Shape;717;p6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18" name="Google Shape;718;p6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719" name="Google Shape;719;p6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20" name="Google Shape;720;p6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21" name="Google Shape;721;p6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2" name="Google Shape;722;p63"/>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3" name="Google Shape;723;p63"/>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4" name="Google Shape;724;p63"/>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5" name="Google Shape;725;p63"/>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6" name="Google Shape;726;p6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727" name="Google Shape;727;p63"/>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8" name="Google Shape;728;p63"/>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5.6">
  <p:cSld name="Presenters Divider 5.6">
    <p:spTree>
      <p:nvGrpSpPr>
        <p:cNvPr id="1" name="Shape 729"/>
        <p:cNvGrpSpPr/>
        <p:nvPr/>
      </p:nvGrpSpPr>
      <p:grpSpPr>
        <a:xfrm>
          <a:off x="0" y="0"/>
          <a:ext cx="0" cy="0"/>
          <a:chOff x="0" y="0"/>
          <a:chExt cx="0" cy="0"/>
        </a:xfrm>
      </p:grpSpPr>
      <p:pic>
        <p:nvPicPr>
          <p:cNvPr id="730" name="Google Shape;730;p6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31" name="Google Shape;731;p6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732" name="Google Shape;732;p64"/>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33" name="Google Shape;733;p6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34" name="Google Shape;734;p6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735" name="Google Shape;735;p6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36" name="Google Shape;736;p6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37" name="Google Shape;737;p6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738" name="Google Shape;738;p6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39" name="Google Shape;739;p6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40" name="Google Shape;740;p6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1" name="Google Shape;741;p64"/>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2" name="Google Shape;742;p64"/>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3" name="Google Shape;743;p64"/>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4" name="Google Shape;744;p64"/>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5" name="Google Shape;745;p6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746" name="Google Shape;746;p64"/>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7" name="Google Shape;747;p64"/>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5.7">
  <p:cSld name="Presenters Divider 5.7">
    <p:spTree>
      <p:nvGrpSpPr>
        <p:cNvPr id="1" name="Shape 748"/>
        <p:cNvGrpSpPr/>
        <p:nvPr/>
      </p:nvGrpSpPr>
      <p:grpSpPr>
        <a:xfrm>
          <a:off x="0" y="0"/>
          <a:ext cx="0" cy="0"/>
          <a:chOff x="0" y="0"/>
          <a:chExt cx="0" cy="0"/>
        </a:xfrm>
      </p:grpSpPr>
      <p:pic>
        <p:nvPicPr>
          <p:cNvPr id="749" name="Google Shape;749;p6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50" name="Google Shape;750;p65"/>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751" name="Google Shape;751;p65"/>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52" name="Google Shape;752;p6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53" name="Google Shape;753;p6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754" name="Google Shape;754;p6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55" name="Google Shape;755;p6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56" name="Google Shape;756;p6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757" name="Google Shape;757;p6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58" name="Google Shape;758;p6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59" name="Google Shape;759;p65"/>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0" name="Google Shape;760;p65"/>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1" name="Google Shape;761;p65"/>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2" name="Google Shape;762;p65"/>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3" name="Google Shape;763;p65"/>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4" name="Google Shape;764;p6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765" name="Google Shape;765;p65"/>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6" name="Google Shape;766;p65"/>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5.8">
  <p:cSld name="Presenters Divider 5.8">
    <p:spTree>
      <p:nvGrpSpPr>
        <p:cNvPr id="1" name="Shape 767"/>
        <p:cNvGrpSpPr/>
        <p:nvPr/>
      </p:nvGrpSpPr>
      <p:grpSpPr>
        <a:xfrm>
          <a:off x="0" y="0"/>
          <a:ext cx="0" cy="0"/>
          <a:chOff x="0" y="0"/>
          <a:chExt cx="0" cy="0"/>
        </a:xfrm>
      </p:grpSpPr>
      <p:pic>
        <p:nvPicPr>
          <p:cNvPr id="768" name="Google Shape;768;p66"/>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769" name="Google Shape;769;p66"/>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770" name="Google Shape;770;p66"/>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71" name="Google Shape;771;p66"/>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72" name="Google Shape;772;p6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773" name="Google Shape;773;p6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74" name="Google Shape;774;p6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75" name="Google Shape;775;p6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776" name="Google Shape;776;p6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77" name="Google Shape;777;p6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78" name="Google Shape;778;p66"/>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9" name="Google Shape;779;p66"/>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0" name="Google Shape;780;p66"/>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1" name="Google Shape;781;p66"/>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2" name="Google Shape;782;p66"/>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3" name="Google Shape;783;p6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dirty="0">
              <a:solidFill>
                <a:schemeClr val="lt1"/>
              </a:solidFill>
              <a:latin typeface="Arial"/>
              <a:ea typeface="Arial"/>
              <a:cs typeface="Arial"/>
              <a:sym typeface="Arial"/>
            </a:endParaRPr>
          </a:p>
        </p:txBody>
      </p:sp>
      <p:sp>
        <p:nvSpPr>
          <p:cNvPr id="784" name="Google Shape;784;p66"/>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5" name="Google Shape;785;p66"/>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Engage with ICANN White">
  <p:cSld name="2_Engage with ICANN White">
    <p:spTree>
      <p:nvGrpSpPr>
        <p:cNvPr id="1" name="Shape 786"/>
        <p:cNvGrpSpPr/>
        <p:nvPr/>
      </p:nvGrpSpPr>
      <p:grpSpPr>
        <a:xfrm>
          <a:off x="0" y="0"/>
          <a:ext cx="0" cy="0"/>
          <a:chOff x="0" y="0"/>
          <a:chExt cx="0" cy="0"/>
        </a:xfrm>
      </p:grpSpPr>
      <p:sp>
        <p:nvSpPr>
          <p:cNvPr id="787" name="Google Shape;787;p67"/>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350" dirty="0">
              <a:solidFill>
                <a:srgbClr val="FFFFFF"/>
              </a:solidFill>
              <a:latin typeface="Arial"/>
              <a:ea typeface="Arial"/>
              <a:cs typeface="Arial"/>
              <a:sym typeface="Arial"/>
            </a:endParaRPr>
          </a:p>
        </p:txBody>
      </p:sp>
      <p:sp>
        <p:nvSpPr>
          <p:cNvPr id="788" name="Google Shape;788;p67"/>
          <p:cNvSpPr txBox="1"/>
          <p:nvPr/>
        </p:nvSpPr>
        <p:spPr>
          <a:xfrm>
            <a:off x="2543489" y="1552703"/>
            <a:ext cx="660050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dirty="0">
                <a:solidFill>
                  <a:schemeClr val="lt1"/>
                </a:solidFill>
                <a:latin typeface="Arial"/>
                <a:ea typeface="Arial"/>
                <a:cs typeface="Arial"/>
                <a:sym typeface="Arial"/>
              </a:rPr>
              <a:t>Visit us at </a:t>
            </a:r>
            <a:r>
              <a:rPr lang="en-US" sz="2000" b="1" dirty="0" err="1">
                <a:solidFill>
                  <a:schemeClr val="lt1"/>
                </a:solidFill>
                <a:latin typeface="Arial"/>
                <a:ea typeface="Arial"/>
                <a:cs typeface="Arial"/>
                <a:sym typeface="Arial"/>
              </a:rPr>
              <a:t>icann.org</a:t>
            </a:r>
            <a:endParaRPr sz="2000" b="1" dirty="0">
              <a:solidFill>
                <a:schemeClr val="lt1"/>
              </a:solidFill>
              <a:latin typeface="Arial"/>
              <a:ea typeface="Arial"/>
              <a:cs typeface="Arial"/>
              <a:sym typeface="Arial"/>
            </a:endParaRPr>
          </a:p>
        </p:txBody>
      </p:sp>
      <p:sp>
        <p:nvSpPr>
          <p:cNvPr id="789" name="Google Shape;789;p67"/>
          <p:cNvSpPr txBox="1"/>
          <p:nvPr/>
        </p:nvSpPr>
        <p:spPr>
          <a:xfrm>
            <a:off x="2543489" y="1049144"/>
            <a:ext cx="5230690" cy="325949"/>
          </a:xfrm>
          <a:prstGeom prst="rect">
            <a:avLst/>
          </a:prstGeom>
          <a:noFill/>
          <a:ln>
            <a:noFill/>
          </a:ln>
        </p:spPr>
        <p:txBody>
          <a:bodyPr spcFirstLastPara="1" wrap="square" lIns="0" tIns="0" rIns="0" bIns="0" anchor="t" anchorCtr="0">
            <a:normAutofit/>
          </a:bodyPr>
          <a:lstStyle/>
          <a:p>
            <a:pPr marL="0" marR="0" lvl="0" indent="0" algn="l" rtl="0">
              <a:lnSpc>
                <a:spcPct val="80000"/>
              </a:lnSpc>
              <a:spcBef>
                <a:spcPts val="0"/>
              </a:spcBef>
              <a:spcAft>
                <a:spcPts val="0"/>
              </a:spcAft>
              <a:buNone/>
            </a:pPr>
            <a:r>
              <a:rPr lang="en-US" sz="2497" b="1">
                <a:solidFill>
                  <a:schemeClr val="lt1"/>
                </a:solidFill>
                <a:latin typeface="Arial"/>
                <a:ea typeface="Arial"/>
                <a:cs typeface="Arial"/>
                <a:sym typeface="Arial"/>
              </a:rPr>
              <a:t>Thank You and Questions</a:t>
            </a:r>
            <a:endParaRPr/>
          </a:p>
        </p:txBody>
      </p:sp>
      <p:sp>
        <p:nvSpPr>
          <p:cNvPr id="790" name="Google Shape;790;p67"/>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rm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pic>
        <p:nvPicPr>
          <p:cNvPr id="791" name="Google Shape;791;p67" descr="ICANN_Logo_W.eps"/>
          <p:cNvPicPr preferRelativeResize="0"/>
          <p:nvPr/>
        </p:nvPicPr>
        <p:blipFill rotWithShape="1">
          <a:blip r:embed="rId2">
            <a:alphaModFix/>
          </a:blip>
          <a:srcRect/>
          <a:stretch/>
        </p:blipFill>
        <p:spPr>
          <a:xfrm>
            <a:off x="161982" y="871077"/>
            <a:ext cx="1962493" cy="1523172"/>
          </a:xfrm>
          <a:prstGeom prst="rect">
            <a:avLst/>
          </a:prstGeom>
          <a:noFill/>
          <a:ln>
            <a:noFill/>
          </a:ln>
        </p:spPr>
      </p:pic>
      <p:sp>
        <p:nvSpPr>
          <p:cNvPr id="792" name="Google Shape;792;p67"/>
          <p:cNvSpPr txBox="1">
            <a:spLocks noGrp="1"/>
          </p:cNvSpPr>
          <p:nvPr>
            <p:ph type="body" idx="1"/>
          </p:nvPr>
        </p:nvSpPr>
        <p:spPr>
          <a:xfrm>
            <a:off x="2543489" y="1865312"/>
            <a:ext cx="597344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3" name="Google Shape;793;p67"/>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794" name="Google Shape;794;p67"/>
          <p:cNvGrpSpPr/>
          <p:nvPr/>
        </p:nvGrpSpPr>
        <p:grpSpPr>
          <a:xfrm>
            <a:off x="2543489" y="3169143"/>
            <a:ext cx="6809361" cy="2600048"/>
            <a:chOff x="2543489" y="3169143"/>
            <a:chExt cx="6809361" cy="2600048"/>
          </a:xfrm>
        </p:grpSpPr>
        <p:grpSp>
          <p:nvGrpSpPr>
            <p:cNvPr id="795" name="Google Shape;795;p67"/>
            <p:cNvGrpSpPr/>
            <p:nvPr/>
          </p:nvGrpSpPr>
          <p:grpSpPr>
            <a:xfrm>
              <a:off x="2543489" y="5403431"/>
              <a:ext cx="3416667" cy="365760"/>
              <a:chOff x="5325979" y="4715893"/>
              <a:chExt cx="3416667" cy="365760"/>
            </a:xfrm>
          </p:grpSpPr>
          <p:sp>
            <p:nvSpPr>
              <p:cNvPr id="796" name="Google Shape;796;p67"/>
              <p:cNvSpPr txBox="1"/>
              <p:nvPr/>
            </p:nvSpPr>
            <p:spPr>
              <a:xfrm>
                <a:off x="5793339" y="4734885"/>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3"/>
                  </a:rPr>
                  <a:t>flickr.com/icann</a:t>
                </a:r>
                <a:endParaRPr sz="1400">
                  <a:solidFill>
                    <a:srgbClr val="0A304B"/>
                  </a:solidFill>
                  <a:latin typeface="Arial"/>
                  <a:ea typeface="Arial"/>
                  <a:cs typeface="Arial"/>
                  <a:sym typeface="Arial"/>
                </a:endParaRPr>
              </a:p>
            </p:txBody>
          </p:sp>
          <p:pic>
            <p:nvPicPr>
              <p:cNvPr id="797" name="Google Shape;797;p67"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98" name="Google Shape;798;p67"/>
            <p:cNvGrpSpPr/>
            <p:nvPr/>
          </p:nvGrpSpPr>
          <p:grpSpPr>
            <a:xfrm>
              <a:off x="5716248" y="3169143"/>
              <a:ext cx="3636602" cy="365760"/>
              <a:chOff x="1235726" y="5571713"/>
              <a:chExt cx="3636602" cy="365760"/>
            </a:xfrm>
          </p:grpSpPr>
          <p:sp>
            <p:nvSpPr>
              <p:cNvPr id="799" name="Google Shape;799;p67"/>
              <p:cNvSpPr txBox="1"/>
              <p:nvPr/>
            </p:nvSpPr>
            <p:spPr>
              <a:xfrm>
                <a:off x="1703086" y="5592033"/>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6"/>
                  </a:rPr>
                  <a:t>linkedin/company/icann</a:t>
                </a:r>
                <a:endParaRPr sz="1400">
                  <a:solidFill>
                    <a:srgbClr val="0A304B"/>
                  </a:solidFill>
                  <a:latin typeface="Arial"/>
                  <a:ea typeface="Arial"/>
                  <a:cs typeface="Arial"/>
                  <a:sym typeface="Arial"/>
                </a:endParaRPr>
              </a:p>
            </p:txBody>
          </p:sp>
          <p:pic>
            <p:nvPicPr>
              <p:cNvPr id="800" name="Google Shape;800;p67"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grpSp>
          <p:nvGrpSpPr>
            <p:cNvPr id="801" name="Google Shape;801;p67"/>
            <p:cNvGrpSpPr/>
            <p:nvPr/>
          </p:nvGrpSpPr>
          <p:grpSpPr>
            <a:xfrm>
              <a:off x="2543489" y="3169143"/>
              <a:ext cx="2809587" cy="365760"/>
              <a:chOff x="1235726" y="3073176"/>
              <a:chExt cx="2809587" cy="365760"/>
            </a:xfrm>
          </p:grpSpPr>
          <p:sp>
            <p:nvSpPr>
              <p:cNvPr id="802" name="Google Shape;802;p67"/>
              <p:cNvSpPr txBox="1"/>
              <p:nvPr/>
            </p:nvSpPr>
            <p:spPr>
              <a:xfrm>
                <a:off x="1703087" y="3093496"/>
                <a:ext cx="2342226"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9"/>
                  </a:rPr>
                  <a:t>@icann</a:t>
                </a:r>
                <a:endParaRPr sz="1400">
                  <a:solidFill>
                    <a:srgbClr val="0A304B"/>
                  </a:solidFill>
                  <a:latin typeface="Arial"/>
                  <a:ea typeface="Arial"/>
                  <a:cs typeface="Arial"/>
                  <a:sym typeface="Arial"/>
                </a:endParaRPr>
              </a:p>
            </p:txBody>
          </p:sp>
          <p:pic>
            <p:nvPicPr>
              <p:cNvPr id="803" name="Google Shape;803;p67" descr="1420948433_social_style_3_twiter-128.png">
                <a:hlinkClick r:id="rId10"/>
              </p:cNvPr>
              <p:cNvPicPr preferRelativeResize="0"/>
              <p:nvPr/>
            </p:nvPicPr>
            <p:blipFill rotWithShape="1">
              <a:blip r:embed="rId11">
                <a:alphaModFix/>
              </a:blip>
              <a:srcRect/>
              <a:stretch/>
            </p:blipFill>
            <p:spPr>
              <a:xfrm>
                <a:off x="1235726" y="3073176"/>
                <a:ext cx="365760" cy="365760"/>
              </a:xfrm>
              <a:prstGeom prst="rect">
                <a:avLst/>
              </a:prstGeom>
              <a:noFill/>
              <a:ln>
                <a:noFill/>
              </a:ln>
            </p:spPr>
          </p:pic>
        </p:grpSp>
        <p:grpSp>
          <p:nvGrpSpPr>
            <p:cNvPr id="804" name="Google Shape;804;p67"/>
            <p:cNvGrpSpPr/>
            <p:nvPr/>
          </p:nvGrpSpPr>
          <p:grpSpPr>
            <a:xfrm>
              <a:off x="2543489" y="3913906"/>
              <a:ext cx="3730320" cy="365760"/>
              <a:chOff x="1235727" y="3892739"/>
              <a:chExt cx="3730320" cy="365760"/>
            </a:xfrm>
          </p:grpSpPr>
          <p:sp>
            <p:nvSpPr>
              <p:cNvPr id="805" name="Google Shape;805;p67"/>
              <p:cNvSpPr txBox="1"/>
              <p:nvPr/>
            </p:nvSpPr>
            <p:spPr>
              <a:xfrm>
                <a:off x="1703086" y="3913059"/>
                <a:ext cx="3262961"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2"/>
                  </a:rPr>
                  <a:t>facebook.com/icannorg </a:t>
                </a:r>
                <a:endParaRPr sz="1400">
                  <a:solidFill>
                    <a:srgbClr val="0A304B"/>
                  </a:solidFill>
                  <a:latin typeface="Arial"/>
                  <a:ea typeface="Arial"/>
                  <a:cs typeface="Arial"/>
                  <a:sym typeface="Arial"/>
                </a:endParaRPr>
              </a:p>
            </p:txBody>
          </p:sp>
          <p:pic>
            <p:nvPicPr>
              <p:cNvPr id="806" name="Google Shape;806;p67" descr="1420948141_social_style_3_facebook-128.png">
                <a:hlinkClick r:id="rId13"/>
              </p:cNvPr>
              <p:cNvPicPr preferRelativeResize="0"/>
              <p:nvPr/>
            </p:nvPicPr>
            <p:blipFill rotWithShape="1">
              <a:blip r:embed="rId14">
                <a:alphaModFix/>
              </a:blip>
              <a:srcRect/>
              <a:stretch/>
            </p:blipFill>
            <p:spPr>
              <a:xfrm>
                <a:off x="1235727" y="3892739"/>
                <a:ext cx="365760" cy="365760"/>
              </a:xfrm>
              <a:prstGeom prst="rect">
                <a:avLst/>
              </a:prstGeom>
              <a:noFill/>
              <a:ln>
                <a:noFill/>
              </a:ln>
            </p:spPr>
          </p:pic>
        </p:grpSp>
        <p:grpSp>
          <p:nvGrpSpPr>
            <p:cNvPr id="807" name="Google Shape;807;p67"/>
            <p:cNvGrpSpPr/>
            <p:nvPr/>
          </p:nvGrpSpPr>
          <p:grpSpPr>
            <a:xfrm>
              <a:off x="2543489" y="4658669"/>
              <a:ext cx="3636602" cy="365760"/>
              <a:chOff x="1235726" y="4721075"/>
              <a:chExt cx="3636602" cy="365760"/>
            </a:xfrm>
          </p:grpSpPr>
          <p:pic>
            <p:nvPicPr>
              <p:cNvPr id="808" name="Google Shape;808;p67" descr="1420948149_social_style_3_youtube-128.png">
                <a:hlinkClick r:id="rId15"/>
              </p:cNvPr>
              <p:cNvPicPr preferRelativeResize="0"/>
              <p:nvPr/>
            </p:nvPicPr>
            <p:blipFill rotWithShape="1">
              <a:blip r:embed="rId16">
                <a:alphaModFix/>
              </a:blip>
              <a:srcRect/>
              <a:stretch/>
            </p:blipFill>
            <p:spPr>
              <a:xfrm>
                <a:off x="1235726" y="4721075"/>
                <a:ext cx="365760" cy="365760"/>
              </a:xfrm>
              <a:prstGeom prst="rect">
                <a:avLst/>
              </a:prstGeom>
              <a:noFill/>
              <a:ln>
                <a:noFill/>
              </a:ln>
            </p:spPr>
          </p:pic>
          <p:sp>
            <p:nvSpPr>
              <p:cNvPr id="809" name="Google Shape;809;p67"/>
              <p:cNvSpPr txBox="1"/>
              <p:nvPr/>
            </p:nvSpPr>
            <p:spPr>
              <a:xfrm>
                <a:off x="1703086" y="4734885"/>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7"/>
                  </a:rPr>
                  <a:t>youtube.com/icannnews</a:t>
                </a:r>
                <a:endParaRPr sz="1400">
                  <a:solidFill>
                    <a:srgbClr val="0A304B"/>
                  </a:solidFill>
                  <a:latin typeface="Arial"/>
                  <a:ea typeface="Arial"/>
                  <a:cs typeface="Arial"/>
                  <a:sym typeface="Arial"/>
                </a:endParaRPr>
              </a:p>
            </p:txBody>
          </p:sp>
        </p:grpSp>
        <p:grpSp>
          <p:nvGrpSpPr>
            <p:cNvPr id="810" name="Google Shape;810;p67"/>
            <p:cNvGrpSpPr/>
            <p:nvPr/>
          </p:nvGrpSpPr>
          <p:grpSpPr>
            <a:xfrm>
              <a:off x="5716248" y="4658669"/>
              <a:ext cx="2586167" cy="365760"/>
              <a:chOff x="5325979" y="3073176"/>
              <a:chExt cx="2586167" cy="365760"/>
            </a:xfrm>
          </p:grpSpPr>
          <p:sp>
            <p:nvSpPr>
              <p:cNvPr id="811" name="Google Shape;811;p67"/>
              <p:cNvSpPr txBox="1"/>
              <p:nvPr/>
            </p:nvSpPr>
            <p:spPr>
              <a:xfrm>
                <a:off x="5793339" y="3093496"/>
                <a:ext cx="21188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8"/>
                  </a:rPr>
                  <a:t>soundcloud/icann</a:t>
                </a:r>
                <a:endParaRPr sz="1400">
                  <a:solidFill>
                    <a:srgbClr val="0A304B"/>
                  </a:solidFill>
                  <a:latin typeface="Arial"/>
                  <a:ea typeface="Arial"/>
                  <a:cs typeface="Arial"/>
                  <a:sym typeface="Arial"/>
                </a:endParaRPr>
              </a:p>
            </p:txBody>
          </p:sp>
          <p:pic>
            <p:nvPicPr>
              <p:cNvPr id="812" name="Google Shape;812;p67"/>
              <p:cNvPicPr preferRelativeResize="0"/>
              <p:nvPr/>
            </p:nvPicPr>
            <p:blipFill rotWithShape="1">
              <a:blip r:embed="rId19">
                <a:alphaModFix/>
              </a:blip>
              <a:srcRect/>
              <a:stretch/>
            </p:blipFill>
            <p:spPr>
              <a:xfrm>
                <a:off x="5325979" y="3073176"/>
                <a:ext cx="365760" cy="365760"/>
              </a:xfrm>
              <a:prstGeom prst="rect">
                <a:avLst/>
              </a:prstGeom>
              <a:noFill/>
              <a:ln>
                <a:noFill/>
              </a:ln>
            </p:spPr>
          </p:pic>
        </p:grpSp>
        <p:grpSp>
          <p:nvGrpSpPr>
            <p:cNvPr id="813" name="Google Shape;813;p67"/>
            <p:cNvGrpSpPr/>
            <p:nvPr/>
          </p:nvGrpSpPr>
          <p:grpSpPr>
            <a:xfrm>
              <a:off x="5716248" y="3913906"/>
              <a:ext cx="3416667" cy="365760"/>
              <a:chOff x="5325979" y="5571713"/>
              <a:chExt cx="3416667" cy="365760"/>
            </a:xfrm>
          </p:grpSpPr>
          <p:sp>
            <p:nvSpPr>
              <p:cNvPr id="814" name="Google Shape;814;p67"/>
              <p:cNvSpPr txBox="1"/>
              <p:nvPr/>
            </p:nvSpPr>
            <p:spPr>
              <a:xfrm>
                <a:off x="5793339" y="5592033"/>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20"/>
                  </a:rPr>
                  <a:t>slideshare/icannpresentations</a:t>
                </a:r>
                <a:endParaRPr sz="1400">
                  <a:solidFill>
                    <a:srgbClr val="0A304B"/>
                  </a:solidFill>
                  <a:latin typeface="Arial"/>
                  <a:ea typeface="Arial"/>
                  <a:cs typeface="Arial"/>
                  <a:sym typeface="Arial"/>
                </a:endParaRPr>
              </a:p>
            </p:txBody>
          </p:sp>
          <p:pic>
            <p:nvPicPr>
              <p:cNvPr id="815" name="Google Shape;815;p67" descr="1420948164_social_style_3_in-128.png">
                <a:hlinkClick r:id="rId7"/>
              </p:cNvPr>
              <p:cNvPicPr preferRelativeResize="0"/>
              <p:nvPr/>
            </p:nvPicPr>
            <p:blipFill rotWithShape="1">
              <a:blip r:embed="rId8">
                <a:alphaModFix/>
              </a:blip>
              <a:srcRect/>
              <a:stretch/>
            </p:blipFill>
            <p:spPr>
              <a:xfrm>
                <a:off x="5325979" y="5571713"/>
                <a:ext cx="365760" cy="365760"/>
              </a:xfrm>
              <a:prstGeom prst="rect">
                <a:avLst/>
              </a:prstGeom>
              <a:noFill/>
              <a:ln>
                <a:noFill/>
              </a:ln>
            </p:spPr>
          </p:pic>
        </p:grpSp>
        <p:grpSp>
          <p:nvGrpSpPr>
            <p:cNvPr id="816" name="Google Shape;816;p67"/>
            <p:cNvGrpSpPr/>
            <p:nvPr/>
          </p:nvGrpSpPr>
          <p:grpSpPr>
            <a:xfrm>
              <a:off x="5716248" y="5403431"/>
              <a:ext cx="3416667" cy="358717"/>
              <a:chOff x="6434703" y="4228306"/>
              <a:chExt cx="3416667" cy="358717"/>
            </a:xfrm>
          </p:grpSpPr>
          <p:sp>
            <p:nvSpPr>
              <p:cNvPr id="817" name="Google Shape;817;p67"/>
              <p:cNvSpPr txBox="1"/>
              <p:nvPr/>
            </p:nvSpPr>
            <p:spPr>
              <a:xfrm>
                <a:off x="6902063" y="4247298"/>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21"/>
                  </a:rPr>
                  <a:t>instagram.com/icannorg</a:t>
                </a:r>
                <a:endParaRPr sz="1400">
                  <a:solidFill>
                    <a:srgbClr val="0A304B"/>
                  </a:solidFill>
                  <a:latin typeface="Arial"/>
                  <a:ea typeface="Arial"/>
                  <a:cs typeface="Arial"/>
                  <a:sym typeface="Arial"/>
                </a:endParaRPr>
              </a:p>
            </p:txBody>
          </p:sp>
          <p:pic>
            <p:nvPicPr>
              <p:cNvPr id="818" name="Google Shape;818;p67"/>
              <p:cNvPicPr preferRelativeResize="0"/>
              <p:nvPr/>
            </p:nvPicPr>
            <p:blipFill/>
            <p:spPr>
              <a:xfrm>
                <a:off x="6434703" y="4228306"/>
                <a:ext cx="358717" cy="358717"/>
              </a:xfrm>
              <a:prstGeom prst="rect">
                <a:avLst/>
              </a:prstGeom>
              <a:solidFill>
                <a:srgbClr val="FFFFFF"/>
              </a:solidFill>
              <a:ln>
                <a:noFill/>
              </a:ln>
            </p:spPr>
          </p:pic>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819"/>
        <p:cNvGrpSpPr/>
        <p:nvPr/>
      </p:nvGrpSpPr>
      <p:grpSpPr>
        <a:xfrm>
          <a:off x="0" y="0"/>
          <a:ext cx="0" cy="0"/>
          <a:chOff x="0" y="0"/>
          <a:chExt cx="0" cy="0"/>
        </a:xfrm>
      </p:grpSpPr>
      <p:sp>
        <p:nvSpPr>
          <p:cNvPr id="820" name="Google Shape;820;p68"/>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21" name="Google Shape;821;p68"/>
          <p:cNvSpPr txBox="1"/>
          <p:nvPr/>
        </p:nvSpPr>
        <p:spPr>
          <a:xfrm>
            <a:off x="2191310" y="2425013"/>
            <a:ext cx="6330715"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a:solidFill>
                  <a:schemeClr val="lt1"/>
                </a:solidFill>
                <a:latin typeface="Arial"/>
                <a:ea typeface="Arial"/>
                <a:cs typeface="Arial"/>
                <a:sym typeface="Arial"/>
              </a:rPr>
              <a:t>Visit us at </a:t>
            </a:r>
            <a:r>
              <a:rPr lang="en-US" sz="1500" b="1">
                <a:solidFill>
                  <a:schemeClr val="lt1"/>
                </a:solidFill>
                <a:latin typeface="Arial"/>
                <a:ea typeface="Arial"/>
                <a:cs typeface="Arial"/>
                <a:sym typeface="Arial"/>
              </a:rPr>
              <a:t>icann.org</a:t>
            </a:r>
            <a:endParaRPr sz="1500" b="1">
              <a:solidFill>
                <a:schemeClr val="lt1"/>
              </a:solidFill>
              <a:latin typeface="Arial"/>
              <a:ea typeface="Arial"/>
              <a:cs typeface="Arial"/>
              <a:sym typeface="Arial"/>
            </a:endParaRPr>
          </a:p>
        </p:txBody>
      </p:sp>
      <p:sp>
        <p:nvSpPr>
          <p:cNvPr id="822" name="Google Shape;822;p68"/>
          <p:cNvSpPr txBox="1"/>
          <p:nvPr/>
        </p:nvSpPr>
        <p:spPr>
          <a:xfrm>
            <a:off x="374212" y="862601"/>
            <a:ext cx="7403218" cy="39311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700" b="1">
              <a:solidFill>
                <a:schemeClr val="lt1"/>
              </a:solidFill>
              <a:latin typeface="Arial"/>
              <a:ea typeface="Arial"/>
              <a:cs typeface="Arial"/>
              <a:sym typeface="Arial"/>
            </a:endParaRPr>
          </a:p>
        </p:txBody>
      </p:sp>
      <p:sp>
        <p:nvSpPr>
          <p:cNvPr id="823" name="Google Shape;823;p6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a:solidFill>
                <a:schemeClr val="lt1"/>
              </a:solidFill>
              <a:latin typeface="Arial"/>
              <a:ea typeface="Arial"/>
              <a:cs typeface="Arial"/>
              <a:sym typeface="Arial"/>
            </a:endParaRPr>
          </a:p>
        </p:txBody>
      </p:sp>
      <p:cxnSp>
        <p:nvCxnSpPr>
          <p:cNvPr id="824" name="Google Shape;824;p6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825" name="Google Shape;825;p6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pic>
        <p:nvPicPr>
          <p:cNvPr id="826" name="Google Shape;826;p68"/>
          <p:cNvPicPr preferRelativeResize="0"/>
          <p:nvPr/>
        </p:nvPicPr>
        <p:blipFill rotWithShape="1">
          <a:blip r:embed="rId2">
            <a:alphaModFix/>
          </a:blip>
          <a:srcRect/>
          <a:stretch/>
        </p:blipFill>
        <p:spPr>
          <a:xfrm>
            <a:off x="2079799" y="1039938"/>
            <a:ext cx="4287549" cy="760694"/>
          </a:xfrm>
          <a:prstGeom prst="rect">
            <a:avLst/>
          </a:prstGeom>
          <a:noFill/>
          <a:ln>
            <a:noFill/>
          </a:ln>
        </p:spPr>
      </p:pic>
      <p:sp>
        <p:nvSpPr>
          <p:cNvPr id="827" name="Google Shape;827;p68"/>
          <p:cNvSpPr/>
          <p:nvPr/>
        </p:nvSpPr>
        <p:spPr>
          <a:xfrm>
            <a:off x="1811695"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28" name="Google Shape;828;p68"/>
          <p:cNvCxnSpPr/>
          <p:nvPr/>
        </p:nvCxnSpPr>
        <p:spPr>
          <a:xfrm rot="10800000">
            <a:off x="0" y="6320453"/>
            <a:ext cx="1790417" cy="0"/>
          </a:xfrm>
          <a:prstGeom prst="straightConnector1">
            <a:avLst/>
          </a:prstGeom>
          <a:noFill/>
          <a:ln w="12700" cap="flat" cmpd="sng">
            <a:solidFill>
              <a:schemeClr val="lt1"/>
            </a:solidFill>
            <a:prstDash val="solid"/>
            <a:round/>
            <a:headEnd type="none" w="sm" len="sm"/>
            <a:tailEnd type="none" w="sm" len="sm"/>
          </a:ln>
        </p:spPr>
      </p:cxnSp>
      <p:cxnSp>
        <p:nvCxnSpPr>
          <p:cNvPr id="829" name="Google Shape;829;p68"/>
          <p:cNvCxnSpPr/>
          <p:nvPr/>
        </p:nvCxnSpPr>
        <p:spPr>
          <a:xfrm rot="10800000">
            <a:off x="1878696" y="6320453"/>
            <a:ext cx="6693408" cy="0"/>
          </a:xfrm>
          <a:prstGeom prst="straightConnector1">
            <a:avLst/>
          </a:prstGeom>
          <a:noFill/>
          <a:ln w="12700" cap="flat" cmpd="sng">
            <a:solidFill>
              <a:schemeClr val="lt1"/>
            </a:solidFill>
            <a:prstDash val="solid"/>
            <a:round/>
            <a:headEnd type="none" w="sm" len="sm"/>
            <a:tailEnd type="none" w="sm" len="sm"/>
          </a:ln>
        </p:spPr>
      </p:cxnSp>
      <p:sp>
        <p:nvSpPr>
          <p:cNvPr id="830" name="Google Shape;830;p68"/>
          <p:cNvSpPr/>
          <p:nvPr/>
        </p:nvSpPr>
        <p:spPr>
          <a:xfrm flipH="1">
            <a:off x="8610117"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1" name="Google Shape;831;p68"/>
          <p:cNvSpPr/>
          <p:nvPr/>
        </p:nvSpPr>
        <p:spPr>
          <a:xfrm flipH="1">
            <a:off x="8610117"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32" name="Google Shape;832;p68"/>
          <p:cNvCxnSpPr>
            <a:endCxn id="833" idx="0"/>
          </p:cNvCxnSpPr>
          <p:nvPr/>
        </p:nvCxnSpPr>
        <p:spPr>
          <a:xfrm rot="10800000">
            <a:off x="1834554" y="2281331"/>
            <a:ext cx="0" cy="3997500"/>
          </a:xfrm>
          <a:prstGeom prst="straightConnector1">
            <a:avLst/>
          </a:prstGeom>
          <a:noFill/>
          <a:ln w="12700" cap="flat" cmpd="sng">
            <a:solidFill>
              <a:schemeClr val="lt1"/>
            </a:solidFill>
            <a:prstDash val="solid"/>
            <a:round/>
            <a:headEnd type="none" w="sm" len="sm"/>
            <a:tailEnd type="none" w="sm" len="sm"/>
          </a:ln>
        </p:spPr>
      </p:cxnSp>
      <p:sp>
        <p:nvSpPr>
          <p:cNvPr id="833" name="Google Shape;833;p68"/>
          <p:cNvSpPr/>
          <p:nvPr/>
        </p:nvSpPr>
        <p:spPr>
          <a:xfrm rot="-5400000">
            <a:off x="1834554" y="2220449"/>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834" name="Google Shape;834;p68"/>
          <p:cNvCxnSpPr/>
          <p:nvPr/>
        </p:nvCxnSpPr>
        <p:spPr>
          <a:xfrm rot="10800000">
            <a:off x="1895439" y="2220449"/>
            <a:ext cx="6691671" cy="0"/>
          </a:xfrm>
          <a:prstGeom prst="straightConnector1">
            <a:avLst/>
          </a:prstGeom>
          <a:noFill/>
          <a:ln w="12700" cap="flat" cmpd="sng">
            <a:solidFill>
              <a:schemeClr val="lt1"/>
            </a:solidFill>
            <a:prstDash val="solid"/>
            <a:round/>
            <a:headEnd type="none" w="sm" len="sm"/>
            <a:tailEnd type="none" w="sm" len="sm"/>
          </a:ln>
        </p:spPr>
      </p:cxnSp>
      <p:cxnSp>
        <p:nvCxnSpPr>
          <p:cNvPr id="835" name="Google Shape;835;p68"/>
          <p:cNvCxnSpPr/>
          <p:nvPr/>
        </p:nvCxnSpPr>
        <p:spPr>
          <a:xfrm rot="10800000">
            <a:off x="8686803" y="6320453"/>
            <a:ext cx="457197" cy="0"/>
          </a:xfrm>
          <a:prstGeom prst="straightConnector1">
            <a:avLst/>
          </a:prstGeom>
          <a:noFill/>
          <a:ln w="12700" cap="flat" cmpd="sng">
            <a:solidFill>
              <a:schemeClr val="lt1"/>
            </a:solidFill>
            <a:prstDash val="solid"/>
            <a:round/>
            <a:headEnd type="none" w="sm" len="sm"/>
            <a:tailEnd type="none" w="sm" len="sm"/>
          </a:ln>
        </p:spPr>
      </p:cxnSp>
      <p:cxnSp>
        <p:nvCxnSpPr>
          <p:cNvPr id="836" name="Google Shape;836;p68"/>
          <p:cNvCxnSpPr/>
          <p:nvPr/>
        </p:nvCxnSpPr>
        <p:spPr>
          <a:xfrm rot="10800000">
            <a:off x="8678063" y="2219538"/>
            <a:ext cx="465937" cy="0"/>
          </a:xfrm>
          <a:prstGeom prst="straightConnector1">
            <a:avLst/>
          </a:prstGeom>
          <a:noFill/>
          <a:ln w="12700" cap="flat" cmpd="sng">
            <a:solidFill>
              <a:schemeClr val="lt1"/>
            </a:solidFill>
            <a:prstDash val="solid"/>
            <a:round/>
            <a:headEnd type="none" w="sm" len="sm"/>
            <a:tailEnd type="none" w="sm" len="sm"/>
          </a:ln>
        </p:spPr>
      </p:cxnSp>
      <p:sp>
        <p:nvSpPr>
          <p:cNvPr id="837" name="Google Shape;837;p68"/>
          <p:cNvSpPr txBox="1">
            <a:spLocks noGrp="1"/>
          </p:cNvSpPr>
          <p:nvPr>
            <p:ph type="title"/>
          </p:nvPr>
        </p:nvSpPr>
        <p:spPr>
          <a:xfrm>
            <a:off x="374904" y="42394"/>
            <a:ext cx="8856010" cy="531346"/>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838" name="Google Shape;838;p68"/>
          <p:cNvGrpSpPr/>
          <p:nvPr/>
        </p:nvGrpSpPr>
        <p:grpSpPr>
          <a:xfrm>
            <a:off x="2188569" y="3214997"/>
            <a:ext cx="6160437" cy="2426437"/>
            <a:chOff x="2188569" y="3214997"/>
            <a:chExt cx="6160437" cy="2426437"/>
          </a:xfrm>
        </p:grpSpPr>
        <p:pic>
          <p:nvPicPr>
            <p:cNvPr id="839" name="Google Shape;839;p68"/>
            <p:cNvPicPr preferRelativeResize="0"/>
            <p:nvPr/>
          </p:nvPicPr>
          <p:blipFill rotWithShape="1">
            <a:blip r:embed="rId3">
              <a:alphaModFix/>
            </a:blip>
            <a:srcRect/>
            <a:stretch/>
          </p:blipFill>
          <p:spPr>
            <a:xfrm>
              <a:off x="5562183" y="5245434"/>
              <a:ext cx="2365413" cy="396000"/>
            </a:xfrm>
            <a:prstGeom prst="rect">
              <a:avLst/>
            </a:prstGeom>
            <a:noFill/>
            <a:ln>
              <a:noFill/>
            </a:ln>
          </p:spPr>
        </p:pic>
        <p:pic>
          <p:nvPicPr>
            <p:cNvPr id="840" name="Google Shape;840;p68"/>
            <p:cNvPicPr preferRelativeResize="0"/>
            <p:nvPr/>
          </p:nvPicPr>
          <p:blipFill rotWithShape="1">
            <a:blip r:embed="rId4">
              <a:alphaModFix/>
            </a:blip>
            <a:srcRect/>
            <a:stretch/>
          </p:blipFill>
          <p:spPr>
            <a:xfrm>
              <a:off x="5562183" y="3216852"/>
              <a:ext cx="2310353" cy="396000"/>
            </a:xfrm>
            <a:prstGeom prst="rect">
              <a:avLst/>
            </a:prstGeom>
            <a:noFill/>
            <a:ln>
              <a:noFill/>
            </a:ln>
          </p:spPr>
        </p:pic>
        <p:pic>
          <p:nvPicPr>
            <p:cNvPr id="841" name="Google Shape;841;p68"/>
            <p:cNvPicPr preferRelativeResize="0"/>
            <p:nvPr/>
          </p:nvPicPr>
          <p:blipFill rotWithShape="1">
            <a:blip r:embed="rId5">
              <a:alphaModFix/>
            </a:blip>
            <a:srcRect/>
            <a:stretch/>
          </p:blipFill>
          <p:spPr>
            <a:xfrm>
              <a:off x="5562183" y="3893046"/>
              <a:ext cx="2786823" cy="396000"/>
            </a:xfrm>
            <a:prstGeom prst="rect">
              <a:avLst/>
            </a:prstGeom>
            <a:noFill/>
            <a:ln>
              <a:noFill/>
            </a:ln>
          </p:spPr>
        </p:pic>
        <p:pic>
          <p:nvPicPr>
            <p:cNvPr id="842" name="Google Shape;842;p68"/>
            <p:cNvPicPr preferRelativeResize="0"/>
            <p:nvPr/>
          </p:nvPicPr>
          <p:blipFill rotWithShape="1">
            <a:blip r:embed="rId6">
              <a:alphaModFix/>
            </a:blip>
            <a:srcRect/>
            <a:stretch/>
          </p:blipFill>
          <p:spPr>
            <a:xfrm>
              <a:off x="5562183" y="4569240"/>
              <a:ext cx="1893176" cy="396000"/>
            </a:xfrm>
            <a:prstGeom prst="rect">
              <a:avLst/>
            </a:prstGeom>
            <a:noFill/>
            <a:ln>
              <a:noFill/>
            </a:ln>
          </p:spPr>
        </p:pic>
        <p:pic>
          <p:nvPicPr>
            <p:cNvPr id="843" name="Google Shape;843;p68"/>
            <p:cNvPicPr preferRelativeResize="0"/>
            <p:nvPr/>
          </p:nvPicPr>
          <p:blipFill rotWithShape="1">
            <a:blip r:embed="rId7">
              <a:alphaModFix/>
            </a:blip>
            <a:srcRect/>
            <a:stretch/>
          </p:blipFill>
          <p:spPr>
            <a:xfrm>
              <a:off x="2191308" y="3891809"/>
              <a:ext cx="2291295" cy="396000"/>
            </a:xfrm>
            <a:prstGeom prst="rect">
              <a:avLst/>
            </a:prstGeom>
            <a:noFill/>
            <a:ln>
              <a:noFill/>
            </a:ln>
          </p:spPr>
        </p:pic>
        <p:pic>
          <p:nvPicPr>
            <p:cNvPr id="844" name="Google Shape;844;p68"/>
            <p:cNvPicPr preferRelativeResize="0"/>
            <p:nvPr/>
          </p:nvPicPr>
          <p:blipFill rotWithShape="1">
            <a:blip r:embed="rId8">
              <a:alphaModFix/>
            </a:blip>
            <a:srcRect/>
            <a:stretch/>
          </p:blipFill>
          <p:spPr>
            <a:xfrm>
              <a:off x="2188569" y="4568621"/>
              <a:ext cx="2344236" cy="396000"/>
            </a:xfrm>
            <a:prstGeom prst="rect">
              <a:avLst/>
            </a:prstGeom>
            <a:noFill/>
            <a:ln>
              <a:noFill/>
            </a:ln>
          </p:spPr>
        </p:pic>
        <p:pic>
          <p:nvPicPr>
            <p:cNvPr id="845" name="Google Shape;845;p68"/>
            <p:cNvPicPr preferRelativeResize="0"/>
            <p:nvPr/>
          </p:nvPicPr>
          <p:blipFill rotWithShape="1">
            <a:blip r:embed="rId9">
              <a:alphaModFix/>
            </a:blip>
            <a:srcRect/>
            <a:stretch/>
          </p:blipFill>
          <p:spPr>
            <a:xfrm>
              <a:off x="2188569" y="5245434"/>
              <a:ext cx="1717413" cy="396000"/>
            </a:xfrm>
            <a:prstGeom prst="rect">
              <a:avLst/>
            </a:prstGeom>
            <a:noFill/>
            <a:ln>
              <a:noFill/>
            </a:ln>
          </p:spPr>
        </p:pic>
        <p:pic>
          <p:nvPicPr>
            <p:cNvPr id="846" name="Google Shape;846;p68"/>
            <p:cNvPicPr preferRelativeResize="0"/>
            <p:nvPr/>
          </p:nvPicPr>
          <p:blipFill rotWithShape="1">
            <a:blip r:embed="rId10">
              <a:alphaModFix/>
            </a:blip>
            <a:srcRect/>
            <a:stretch/>
          </p:blipFill>
          <p:spPr>
            <a:xfrm>
              <a:off x="2191310" y="3214997"/>
              <a:ext cx="1145646" cy="396000"/>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25697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48"/>
        <p:cNvGrpSpPr/>
        <p:nvPr/>
      </p:nvGrpSpPr>
      <p:grpSpPr>
        <a:xfrm>
          <a:off x="0" y="0"/>
          <a:ext cx="0" cy="0"/>
          <a:chOff x="0" y="0"/>
          <a:chExt cx="0" cy="0"/>
        </a:xfrm>
      </p:grpSpPr>
      <p:sp>
        <p:nvSpPr>
          <p:cNvPr id="49" name="Google Shape;49;p25"/>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50" name="Google Shape;50;p25"/>
          <p:cNvSpPr txBox="1">
            <a:spLocks noGrp="1"/>
          </p:cNvSpPr>
          <p:nvPr>
            <p:ph type="title"/>
          </p:nvPr>
        </p:nvSpPr>
        <p:spPr>
          <a:xfrm>
            <a:off x="610724" y="0"/>
            <a:ext cx="7744845"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5"/>
          <p:cNvSpPr txBox="1">
            <a:spLocks noGrp="1"/>
          </p:cNvSpPr>
          <p:nvPr>
            <p:ph type="body" idx="1"/>
          </p:nvPr>
        </p:nvSpPr>
        <p:spPr>
          <a:xfrm>
            <a:off x="610724" y="3562904"/>
            <a:ext cx="7744845"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25"/>
          <p:cNvSpPr txBox="1">
            <a:spLocks noGrp="1"/>
          </p:cNvSpPr>
          <p:nvPr>
            <p:ph type="body" idx="2"/>
          </p:nvPr>
        </p:nvSpPr>
        <p:spPr>
          <a:xfrm>
            <a:off x="610724" y="4252817"/>
            <a:ext cx="7744845"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25"/>
          <p:cNvSpPr txBox="1">
            <a:spLocks noGrp="1"/>
          </p:cNvSpPr>
          <p:nvPr>
            <p:ph type="body" idx="3"/>
          </p:nvPr>
        </p:nvSpPr>
        <p:spPr>
          <a:xfrm>
            <a:off x="610724" y="4544352"/>
            <a:ext cx="7744845"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4" name="Google Shape;54;p25"/>
          <p:cNvPicPr preferRelativeResize="0"/>
          <p:nvPr/>
        </p:nvPicPr>
        <p:blipFill rotWithShape="1">
          <a:blip r:embed="rId2">
            <a:alphaModFix/>
          </a:blip>
          <a:srcRect/>
          <a:stretch/>
        </p:blipFill>
        <p:spPr>
          <a:xfrm>
            <a:off x="641992" y="5512926"/>
            <a:ext cx="1193800" cy="952500"/>
          </a:xfrm>
          <a:prstGeom prst="rect">
            <a:avLst/>
          </a:prstGeom>
          <a:noFill/>
          <a:ln>
            <a:noFill/>
          </a:ln>
        </p:spPr>
      </p:pic>
      <p:sp>
        <p:nvSpPr>
          <p:cNvPr id="55" name="Google Shape;55;p25"/>
          <p:cNvSpPr txBox="1">
            <a:spLocks noGrp="1"/>
          </p:cNvSpPr>
          <p:nvPr>
            <p:ph type="body" idx="4"/>
          </p:nvPr>
        </p:nvSpPr>
        <p:spPr>
          <a:xfrm>
            <a:off x="610724" y="2854692"/>
            <a:ext cx="7744845"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233CA-9FDC-8846-8208-D83F44581E43}"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285363-2527-7844-BF6C-B0BCBB29E908}" type="slidenum">
              <a:rPr lang="en-US" smtClean="0"/>
              <a:t>‹#›</a:t>
            </a:fld>
            <a:endParaRPr lang="en-US"/>
          </a:p>
        </p:txBody>
      </p:sp>
    </p:spTree>
    <p:extLst>
      <p:ext uri="{BB962C8B-B14F-4D97-AF65-F5344CB8AC3E}">
        <p14:creationId xmlns:p14="http://schemas.microsoft.com/office/powerpoint/2010/main" val="4231985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5863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56"/>
        <p:cNvGrpSpPr/>
        <p:nvPr/>
      </p:nvGrpSpPr>
      <p:grpSpPr>
        <a:xfrm>
          <a:off x="0" y="0"/>
          <a:ext cx="0" cy="0"/>
          <a:chOff x="0" y="0"/>
          <a:chExt cx="0" cy="0"/>
        </a:xfrm>
      </p:grpSpPr>
      <p:sp>
        <p:nvSpPr>
          <p:cNvPr id="57" name="Google Shape;57;p26"/>
          <p:cNvSpPr/>
          <p:nvPr/>
        </p:nvSpPr>
        <p:spPr>
          <a:xfrm>
            <a:off x="1811695" y="6101651"/>
            <a:ext cx="45720" cy="45720"/>
          </a:xfrm>
          <a:prstGeom prst="ellipse">
            <a:avLst/>
          </a:prstGeom>
          <a:solidFill>
            <a:srgbClr val="0B3458"/>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58" name="Google Shape;58;p26"/>
          <p:cNvCxnSpPr/>
          <p:nvPr/>
        </p:nvCxnSpPr>
        <p:spPr>
          <a:xfrm rot="10800000">
            <a:off x="0" y="6124511"/>
            <a:ext cx="1790417" cy="0"/>
          </a:xfrm>
          <a:prstGeom prst="straightConnector1">
            <a:avLst/>
          </a:prstGeom>
          <a:noFill/>
          <a:ln w="12700" cap="flat" cmpd="sng">
            <a:solidFill>
              <a:srgbClr val="0B3458"/>
            </a:solidFill>
            <a:prstDash val="solid"/>
            <a:round/>
            <a:headEnd type="none" w="sm" len="sm"/>
            <a:tailEnd type="none" w="sm" len="sm"/>
          </a:ln>
        </p:spPr>
      </p:cxnSp>
      <p:cxnSp>
        <p:nvCxnSpPr>
          <p:cNvPr id="59" name="Google Shape;59;p26"/>
          <p:cNvCxnSpPr/>
          <p:nvPr/>
        </p:nvCxnSpPr>
        <p:spPr>
          <a:xfrm rot="10800000">
            <a:off x="1878696" y="6124511"/>
            <a:ext cx="6693408" cy="0"/>
          </a:xfrm>
          <a:prstGeom prst="straightConnector1">
            <a:avLst/>
          </a:prstGeom>
          <a:noFill/>
          <a:ln w="12700" cap="flat" cmpd="sng">
            <a:solidFill>
              <a:srgbClr val="0B3458"/>
            </a:solidFill>
            <a:prstDash val="solid"/>
            <a:round/>
            <a:headEnd type="none" w="sm" len="sm"/>
            <a:tailEnd type="none" w="sm" len="sm"/>
          </a:ln>
        </p:spPr>
      </p:cxnSp>
      <p:sp>
        <p:nvSpPr>
          <p:cNvPr id="60" name="Google Shape;60;p26"/>
          <p:cNvSpPr/>
          <p:nvPr/>
        </p:nvSpPr>
        <p:spPr>
          <a:xfrm flipH="1">
            <a:off x="8610117" y="6101651"/>
            <a:ext cx="45720" cy="45720"/>
          </a:xfrm>
          <a:prstGeom prst="ellipse">
            <a:avLst/>
          </a:prstGeom>
          <a:solidFill>
            <a:srgbClr val="0B3458"/>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sp>
        <p:nvSpPr>
          <p:cNvPr id="61" name="Google Shape;61;p26"/>
          <p:cNvSpPr/>
          <p:nvPr/>
        </p:nvSpPr>
        <p:spPr>
          <a:xfrm flipH="1">
            <a:off x="8610117" y="3470373"/>
            <a:ext cx="45720" cy="45720"/>
          </a:xfrm>
          <a:prstGeom prst="ellipse">
            <a:avLst/>
          </a:prstGeom>
          <a:solidFill>
            <a:srgbClr val="0B3458"/>
          </a:solidFill>
          <a:ln>
            <a:noFill/>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lt1"/>
              </a:solidFill>
              <a:latin typeface="Arial"/>
              <a:ea typeface="Arial"/>
              <a:cs typeface="Arial"/>
              <a:sym typeface="Arial"/>
            </a:endParaRPr>
          </a:p>
        </p:txBody>
      </p:sp>
      <p:cxnSp>
        <p:nvCxnSpPr>
          <p:cNvPr id="62" name="Google Shape;62;p26"/>
          <p:cNvCxnSpPr/>
          <p:nvPr/>
        </p:nvCxnSpPr>
        <p:spPr>
          <a:xfrm rot="10800000">
            <a:off x="1834554" y="3552825"/>
            <a:ext cx="0" cy="2529961"/>
          </a:xfrm>
          <a:prstGeom prst="straightConnector1">
            <a:avLst/>
          </a:prstGeom>
          <a:noFill/>
          <a:ln w="12700" cap="flat" cmpd="sng">
            <a:solidFill>
              <a:srgbClr val="0B3458"/>
            </a:solidFill>
            <a:prstDash val="solid"/>
            <a:round/>
            <a:headEnd type="none" w="sm" len="sm"/>
            <a:tailEnd type="none" w="sm" len="sm"/>
          </a:ln>
        </p:spPr>
      </p:cxnSp>
      <p:sp>
        <p:nvSpPr>
          <p:cNvPr id="63" name="Google Shape;63;p26"/>
          <p:cNvSpPr/>
          <p:nvPr/>
        </p:nvSpPr>
        <p:spPr>
          <a:xfrm rot="-5400000">
            <a:off x="1834554" y="3494144"/>
            <a:ext cx="121764" cy="121764"/>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rmAutofit fontScale="25000" lnSpcReduction="20000"/>
          </a:bodyPr>
          <a:lstStyle/>
          <a:p>
            <a:pPr marL="0" marR="0" lvl="0" indent="0" algn="ctr" rtl="0">
              <a:lnSpc>
                <a:spcPct val="80000"/>
              </a:lnSpc>
              <a:spcBef>
                <a:spcPts val="0"/>
              </a:spcBef>
              <a:spcAft>
                <a:spcPts val="0"/>
              </a:spcAft>
              <a:buNone/>
            </a:pPr>
            <a:endParaRPr sz="450" dirty="0">
              <a:solidFill>
                <a:schemeClr val="dk1"/>
              </a:solidFill>
              <a:latin typeface="Arial"/>
              <a:ea typeface="Arial"/>
              <a:cs typeface="Arial"/>
              <a:sym typeface="Arial"/>
            </a:endParaRPr>
          </a:p>
        </p:txBody>
      </p:sp>
      <p:cxnSp>
        <p:nvCxnSpPr>
          <p:cNvPr id="64" name="Google Shape;64;p26"/>
          <p:cNvCxnSpPr/>
          <p:nvPr/>
        </p:nvCxnSpPr>
        <p:spPr>
          <a:xfrm rot="10800000">
            <a:off x="1895439" y="3494144"/>
            <a:ext cx="6691671" cy="0"/>
          </a:xfrm>
          <a:prstGeom prst="straightConnector1">
            <a:avLst/>
          </a:prstGeom>
          <a:noFill/>
          <a:ln w="12700" cap="flat" cmpd="sng">
            <a:solidFill>
              <a:srgbClr val="0B3458"/>
            </a:solidFill>
            <a:prstDash val="solid"/>
            <a:round/>
            <a:headEnd type="none" w="sm" len="sm"/>
            <a:tailEnd type="none" w="sm" len="sm"/>
          </a:ln>
        </p:spPr>
      </p:cxnSp>
      <p:pic>
        <p:nvPicPr>
          <p:cNvPr id="65" name="Google Shape;65;p26"/>
          <p:cNvPicPr preferRelativeResize="0"/>
          <p:nvPr/>
        </p:nvPicPr>
        <p:blipFill rotWithShape="1">
          <a:blip r:embed="rId2">
            <a:alphaModFix/>
          </a:blip>
          <a:srcRect/>
          <a:stretch/>
        </p:blipFill>
        <p:spPr>
          <a:xfrm>
            <a:off x="352076" y="4878249"/>
            <a:ext cx="1189829" cy="949200"/>
          </a:xfrm>
          <a:prstGeom prst="rect">
            <a:avLst/>
          </a:prstGeom>
          <a:noFill/>
          <a:ln>
            <a:noFill/>
          </a:ln>
        </p:spPr>
      </p:pic>
      <p:sp>
        <p:nvSpPr>
          <p:cNvPr id="66" name="Google Shape;66;p26"/>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26"/>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26"/>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26"/>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 name="Google Shape;70;p26"/>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71"/>
        <p:cNvGrpSpPr/>
        <p:nvPr/>
      </p:nvGrpSpPr>
      <p:grpSpPr>
        <a:xfrm>
          <a:off x="0" y="0"/>
          <a:ext cx="0" cy="0"/>
          <a:chOff x="0" y="0"/>
          <a:chExt cx="0" cy="0"/>
        </a:xfrm>
      </p:grpSpPr>
      <p:sp>
        <p:nvSpPr>
          <p:cNvPr id="72" name="Google Shape;72;p27"/>
          <p:cNvSpPr>
            <a:spLocks noGrp="1"/>
          </p:cNvSpPr>
          <p:nvPr>
            <p:ph type="pic" idx="2"/>
          </p:nvPr>
        </p:nvSpPr>
        <p:spPr>
          <a:xfrm>
            <a:off x="-18288" y="615707"/>
            <a:ext cx="9180576" cy="5705856"/>
          </a:xfrm>
          <a:prstGeom prst="rect">
            <a:avLst/>
          </a:prstGeom>
          <a:noFill/>
          <a:ln w="19050" cap="flat" cmpd="sng">
            <a:solidFill>
              <a:srgbClr val="0B3458"/>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pic>
        <p:nvPicPr>
          <p:cNvPr id="73" name="Google Shape;73;p27"/>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74" name="Google Shape;74;p2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sp>
        <p:nvSpPr>
          <p:cNvPr id="75" name="Google Shape;75;p27"/>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76"/>
        <p:cNvGrpSpPr/>
        <p:nvPr/>
      </p:nvGrpSpPr>
      <p:grpSpPr>
        <a:xfrm>
          <a:off x="0" y="0"/>
          <a:ext cx="0" cy="0"/>
          <a:chOff x="0" y="0"/>
          <a:chExt cx="0" cy="0"/>
        </a:xfrm>
      </p:grpSpPr>
      <p:pic>
        <p:nvPicPr>
          <p:cNvPr id="77" name="Google Shape;77;p28"/>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78" name="Google Shape;78;p2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sp>
        <p:nvSpPr>
          <p:cNvPr id="79" name="Google Shape;79;p28"/>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80"/>
        <p:cNvGrpSpPr/>
        <p:nvPr/>
      </p:nvGrpSpPr>
      <p:grpSpPr>
        <a:xfrm>
          <a:off x="0" y="0"/>
          <a:ext cx="0" cy="0"/>
          <a:chOff x="0" y="0"/>
          <a:chExt cx="0" cy="0"/>
        </a:xfrm>
      </p:grpSpPr>
      <p:sp>
        <p:nvSpPr>
          <p:cNvPr id="81" name="Google Shape;81;p29"/>
          <p:cNvSpPr/>
          <p:nvPr/>
        </p:nvSpPr>
        <p:spPr>
          <a:xfrm>
            <a:off x="0" y="6329943"/>
            <a:ext cx="9144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82" name="Google Shape;82;p29"/>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83" name="Google Shape;83;p2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cxnSp>
        <p:nvCxnSpPr>
          <p:cNvPr id="84" name="Google Shape;84;p29"/>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85" name="Google Shape;85;p29"/>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86" name="Google Shape;86;p29"/>
          <p:cNvSpPr>
            <a:spLocks noGrp="1"/>
          </p:cNvSpPr>
          <p:nvPr>
            <p:ph type="pic" idx="2"/>
          </p:nvPr>
        </p:nvSpPr>
        <p:spPr>
          <a:xfrm>
            <a:off x="0" y="623477"/>
            <a:ext cx="4598988" cy="5687676"/>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87" name="Google Shape;87;p29"/>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1" name="Google Shape;11;p20"/>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12" name="Google Shape;12;p20"/>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13" name="Google Shape;13;p20"/>
          <p:cNvPicPr preferRelativeResize="0"/>
          <p:nvPr/>
        </p:nvPicPr>
        <p:blipFill rotWithShape="1">
          <a:blip r:embed="rId53">
            <a:alphaModFix/>
          </a:blip>
          <a:srcRect/>
          <a:stretch/>
        </p:blipFill>
        <p:spPr>
          <a:xfrm>
            <a:off x="237744" y="6460580"/>
            <a:ext cx="368520" cy="293992"/>
          </a:xfrm>
          <a:prstGeom prst="rect">
            <a:avLst/>
          </a:prstGeom>
          <a:noFill/>
          <a:ln>
            <a:noFill/>
          </a:ln>
        </p:spPr>
      </p:pic>
      <p:sp>
        <p:nvSpPr>
          <p:cNvPr id="14" name="Google Shape;14;p20"/>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5" name="Google Shape;15;p20"/>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6" name="Google Shape;16;p20"/>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7" name="Google Shape;17;p20"/>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8" name="Google Shape;18;p20"/>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9" name="Google Shape;19;p2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cann.org/resources/reviews/org/gns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cann.org/resources/reviews/org/gnso"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hyperlink" Target="https://www.icann.org/public-comments/streamlining-org-reviews-proposal-2019-04-30-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icann.org/en/system/files/files/report-comments-streamlining-org-reviews-proposal-30jul19-e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1"/>
          <p:cNvSpPr txBox="1">
            <a:spLocks noGrp="1"/>
          </p:cNvSpPr>
          <p:nvPr>
            <p:ph type="title"/>
          </p:nvPr>
        </p:nvSpPr>
        <p:spPr>
          <a:xfrm>
            <a:off x="2061883" y="761997"/>
            <a:ext cx="6752508" cy="2533369"/>
          </a:xfrm>
          <a:prstGeom prst="rect">
            <a:avLst/>
          </a:prstGeom>
          <a:noFill/>
          <a:ln>
            <a:noFill/>
          </a:ln>
        </p:spPr>
        <p:txBody>
          <a:bodyPr spcFirstLastPara="1" wrap="square" lIns="0" tIns="0" rIns="0" bIns="0" anchor="b" anchorCtr="0">
            <a:normAutofit/>
          </a:bodyPr>
          <a:lstStyle/>
          <a:p>
            <a:pPr lvl="0">
              <a:lnSpc>
                <a:spcPct val="90000"/>
              </a:lnSpc>
              <a:buSzPts val="1530"/>
            </a:pPr>
            <a:r>
              <a:rPr lang="en-US" dirty="0"/>
              <a:t>Call between Board Caucus Group and Leadership of Specific Review Teams</a:t>
            </a:r>
          </a:p>
        </p:txBody>
      </p:sp>
      <p:sp>
        <p:nvSpPr>
          <p:cNvPr id="853" name="Google Shape;853;p1"/>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lt1"/>
              </a:buClr>
              <a:buSzPts val="1800"/>
              <a:buNone/>
            </a:pPr>
            <a:r>
              <a:rPr lang="en-US" dirty="0"/>
              <a:t>30 October 2019 | 1700 UTC</a:t>
            </a:r>
            <a:endParaRPr dirty="0"/>
          </a:p>
        </p:txBody>
      </p:sp>
      <p:sp>
        <p:nvSpPr>
          <p:cNvPr id="854" name="Google Shape;854;p1"/>
          <p:cNvSpPr txBox="1">
            <a:spLocks noGrp="1"/>
          </p:cNvSpPr>
          <p:nvPr>
            <p:ph type="body" idx="4"/>
          </p:nvPr>
        </p:nvSpPr>
        <p:spPr>
          <a:xfrm>
            <a:off x="2070848" y="3652548"/>
            <a:ext cx="6382512" cy="1250922"/>
          </a:xfrm>
          <a:prstGeom prst="rect">
            <a:avLst/>
          </a:prstGeom>
          <a:noFill/>
          <a:ln>
            <a:noFill/>
          </a:ln>
        </p:spPr>
        <p:txBody>
          <a:bodyPr spcFirstLastPara="1" wrap="square" lIns="0" tIns="0" rIns="0" bIns="0" anchor="t" anchorCtr="0">
            <a:normAutofit fontScale="92500" lnSpcReduction="10000"/>
          </a:bodyPr>
          <a:lstStyle/>
          <a:p>
            <a:pPr marL="0" lvl="0" indent="0" algn="l" rtl="0">
              <a:spcBef>
                <a:spcPts val="0"/>
              </a:spcBef>
              <a:spcAft>
                <a:spcPts val="0"/>
              </a:spcAft>
              <a:buClr>
                <a:schemeClr val="lt1"/>
              </a:buClr>
              <a:buSzPts val="1800"/>
              <a:buNone/>
            </a:pPr>
            <a:r>
              <a:rPr lang="en-US" dirty="0"/>
              <a:t>Resourcing and Prioritization of Community Recommendation: A Draft Proposal for Community Discussion</a:t>
            </a:r>
          </a:p>
          <a:p>
            <a:pPr marL="0" lvl="0" indent="0" algn="l" rtl="0">
              <a:spcBef>
                <a:spcPts val="0"/>
              </a:spcBef>
              <a:spcAft>
                <a:spcPts val="0"/>
              </a:spcAft>
              <a:buClr>
                <a:schemeClr val="lt1"/>
              </a:buClr>
              <a:buSzPts val="1800"/>
              <a:buNone/>
            </a:pPr>
            <a:endParaRPr lang="en-US" dirty="0"/>
          </a:p>
          <a:p>
            <a:pPr marL="0" lvl="0" indent="0" algn="l" rtl="0">
              <a:spcBef>
                <a:spcPts val="0"/>
              </a:spcBef>
              <a:spcAft>
                <a:spcPts val="0"/>
              </a:spcAft>
              <a:buClr>
                <a:schemeClr val="lt1"/>
              </a:buClr>
              <a:buSzPts val="1800"/>
              <a:buNone/>
            </a:pPr>
            <a:r>
              <a:rPr lang="en-US" dirty="0"/>
              <a:t>Timing and Cadence of Reviews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8" name="Google Shape;908;p10"/>
          <p:cNvSpPr/>
          <p:nvPr/>
        </p:nvSpPr>
        <p:spPr>
          <a:xfrm>
            <a:off x="184935" y="712635"/>
            <a:ext cx="8599469" cy="5730441"/>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700" dirty="0">
                <a:solidFill>
                  <a:schemeClr val="dk1"/>
                </a:solidFill>
                <a:latin typeface="Arial"/>
                <a:ea typeface="Arial"/>
                <a:cs typeface="Arial"/>
                <a:sym typeface="Arial"/>
              </a:rPr>
              <a:t>3. </a:t>
            </a:r>
            <a:r>
              <a:rPr lang="en-US" sz="1700" b="1" dirty="0">
                <a:solidFill>
                  <a:schemeClr val="dk1"/>
                </a:solidFill>
                <a:latin typeface="Arial"/>
                <a:ea typeface="Arial"/>
                <a:cs typeface="Arial"/>
                <a:sym typeface="Arial"/>
              </a:rPr>
              <a:t>Community, Board, and org input phase: </a:t>
            </a:r>
            <a:endParaRPr sz="1700" b="1" dirty="0"/>
          </a:p>
          <a:p>
            <a:pPr marL="0" marR="0" lvl="0" indent="0" algn="l" rtl="0">
              <a:spcBef>
                <a:spcPts val="0"/>
              </a:spcBef>
              <a:spcAft>
                <a:spcPts val="0"/>
              </a:spcAft>
              <a:buNone/>
            </a:pPr>
            <a:r>
              <a:rPr lang="en-US" sz="1700" dirty="0">
                <a:solidFill>
                  <a:schemeClr val="dk1"/>
                </a:solidFill>
                <a:latin typeface="Arial"/>
                <a:ea typeface="Arial"/>
                <a:cs typeface="Arial"/>
                <a:sym typeface="Arial"/>
              </a:rPr>
              <a:t> </a:t>
            </a:r>
            <a:endParaRPr sz="1700" dirty="0"/>
          </a:p>
          <a:p>
            <a:pPr marL="635000" marR="0" lvl="1" indent="-349250" algn="l" rtl="0">
              <a:spcBef>
                <a:spcPts val="0"/>
              </a:spcBef>
              <a:spcAft>
                <a:spcPts val="0"/>
              </a:spcAft>
              <a:buClr>
                <a:schemeClr val="dk1"/>
              </a:buClr>
              <a:buSzPts val="1700"/>
              <a:buFont typeface="+mj-lt"/>
              <a:buAutoNum type="alphaLcParenR"/>
            </a:pPr>
            <a:r>
              <a:rPr lang="en-US" sz="1700" b="0" i="0" u="none" strike="noStrike" cap="none" dirty="0">
                <a:solidFill>
                  <a:schemeClr val="dk1"/>
                </a:solidFill>
                <a:latin typeface="Arial"/>
                <a:ea typeface="Arial"/>
                <a:cs typeface="Arial"/>
                <a:sym typeface="Arial"/>
              </a:rPr>
              <a:t>Draft recommendations issued for public comment should include information about dependencies, budget and implementation implications (including one time and ongoing costs and timelines), and prioritization issues and should explicitly seek community input on those items.</a:t>
            </a:r>
          </a:p>
          <a:p>
            <a:pPr marL="635000" marR="0" lvl="1" indent="-349250" algn="l" rtl="0">
              <a:spcBef>
                <a:spcPts val="0"/>
              </a:spcBef>
              <a:spcAft>
                <a:spcPts val="0"/>
              </a:spcAft>
              <a:buClr>
                <a:schemeClr val="dk1"/>
              </a:buClr>
              <a:buSzPts val="1700"/>
              <a:buFont typeface="+mj-lt"/>
              <a:buAutoNum type="alphaLcParenR"/>
            </a:pPr>
            <a:r>
              <a:rPr lang="en-US" sz="1700" dirty="0">
                <a:solidFill>
                  <a:schemeClr val="dk1"/>
                </a:solidFill>
              </a:rPr>
              <a:t>Review teams should conduct additional outreach on those issues as appropriate.</a:t>
            </a:r>
            <a:endParaRPr sz="1700" dirty="0"/>
          </a:p>
          <a:p>
            <a:pPr marL="736600" marR="0" lvl="1" indent="-342900" algn="l" rtl="0">
              <a:spcBef>
                <a:spcPts val="0"/>
              </a:spcBef>
              <a:spcAft>
                <a:spcPts val="0"/>
              </a:spcAft>
              <a:buClr>
                <a:schemeClr val="dk1"/>
              </a:buClr>
              <a:buSzPts val="1700"/>
              <a:buFont typeface="+mj-lt"/>
              <a:buAutoNum type="alphaLcParenR"/>
            </a:pPr>
            <a:endParaRPr sz="1700" b="0" i="0" u="none" strike="noStrike" cap="none" dirty="0">
              <a:solidFill>
                <a:schemeClr val="dk1"/>
              </a:solidFill>
              <a:latin typeface="Arial"/>
              <a:ea typeface="Arial"/>
              <a:cs typeface="Arial"/>
              <a:sym typeface="Arial"/>
            </a:endParaRPr>
          </a:p>
          <a:p>
            <a:pPr marL="635000" lvl="1" indent="-349250">
              <a:buClr>
                <a:schemeClr val="dk1"/>
              </a:buClr>
              <a:buSzPts val="1700"/>
              <a:buFont typeface="+mj-lt"/>
              <a:buAutoNum type="alphaLcParenR"/>
            </a:pPr>
            <a:r>
              <a:rPr lang="en-US" sz="1700" dirty="0"/>
              <a:t>ICANN Board and ICANN org should provide refined input regarding dependencies, budgetary and implementation implications, and prioritization issues prior to issuance of the final report</a:t>
            </a:r>
            <a:r>
              <a:rPr lang="en-US" sz="1700" b="0" i="0" u="none" strike="noStrike" cap="none" dirty="0">
                <a:solidFill>
                  <a:schemeClr val="dk1"/>
                </a:solidFill>
                <a:latin typeface="Arial"/>
                <a:ea typeface="Arial"/>
                <a:cs typeface="Arial"/>
                <a:sym typeface="Arial"/>
              </a:rPr>
              <a:t>.</a:t>
            </a:r>
            <a:endParaRPr sz="1700" dirty="0"/>
          </a:p>
          <a:p>
            <a:pPr marL="736600" marR="0" lvl="1" indent="-342900" algn="l" rtl="0">
              <a:spcBef>
                <a:spcPts val="0"/>
              </a:spcBef>
              <a:spcAft>
                <a:spcPts val="0"/>
              </a:spcAft>
              <a:buClr>
                <a:schemeClr val="dk1"/>
              </a:buClr>
              <a:buSzPts val="1700"/>
              <a:buFont typeface="+mj-lt"/>
              <a:buAutoNum type="alphaLcParenR"/>
            </a:pPr>
            <a:endParaRPr sz="1700" b="0" i="0" u="none" strike="noStrike" cap="none" dirty="0">
              <a:solidFill>
                <a:schemeClr val="dk1"/>
              </a:solidFill>
              <a:latin typeface="Arial"/>
              <a:ea typeface="Arial"/>
              <a:cs typeface="Arial"/>
              <a:sym typeface="Arial"/>
            </a:endParaRPr>
          </a:p>
          <a:p>
            <a:pPr marL="635000" lvl="1" indent="-349250">
              <a:buClr>
                <a:schemeClr val="dk1"/>
              </a:buClr>
              <a:buSzPts val="1700"/>
              <a:buFont typeface="+mj-lt"/>
              <a:buAutoNum type="alphaLcParenR"/>
            </a:pPr>
            <a:r>
              <a:rPr lang="en-US" sz="1700" b="0" i="0" u="none" strike="noStrike" cap="none" dirty="0">
                <a:solidFill>
                  <a:schemeClr val="dk1"/>
                </a:solidFill>
                <a:latin typeface="Arial"/>
                <a:ea typeface="Arial"/>
                <a:cs typeface="Arial"/>
                <a:sym typeface="Arial"/>
              </a:rPr>
              <a:t>ICANN org should publish an initial implementation assessment as part of the public comment to inform community and Board consideration. </a:t>
            </a:r>
            <a:r>
              <a:rPr lang="en-US" sz="1700" dirty="0"/>
              <a:t>This step may impact the timing of a review.</a:t>
            </a:r>
            <a:endParaRPr sz="1700" dirty="0"/>
          </a:p>
          <a:p>
            <a:pPr marL="736600" marR="0" lvl="1" indent="-342900" algn="l" rtl="0">
              <a:spcBef>
                <a:spcPts val="0"/>
              </a:spcBef>
              <a:spcAft>
                <a:spcPts val="0"/>
              </a:spcAft>
              <a:buClr>
                <a:schemeClr val="dk1"/>
              </a:buClr>
              <a:buSzPts val="1700"/>
              <a:buFont typeface="+mj-lt"/>
              <a:buAutoNum type="alphaLcParenR"/>
            </a:pPr>
            <a:endParaRPr sz="1700" b="0" i="0" u="none" strike="noStrike" cap="none" dirty="0">
              <a:solidFill>
                <a:schemeClr val="dk1"/>
              </a:solidFill>
              <a:latin typeface="Arial"/>
              <a:ea typeface="Arial"/>
              <a:cs typeface="Arial"/>
              <a:sym typeface="Arial"/>
            </a:endParaRPr>
          </a:p>
          <a:p>
            <a:pPr marL="635000" lvl="1" indent="-349250">
              <a:buClr>
                <a:schemeClr val="dk1"/>
              </a:buClr>
              <a:buSzPts val="1700"/>
              <a:buFont typeface="+mj-lt"/>
              <a:buAutoNum type="alphaLcParenR"/>
            </a:pPr>
            <a:r>
              <a:rPr lang="en-US" sz="1700" dirty="0"/>
              <a:t>Final reports should contain a discussion of community, Board, and org input on dependencies, budget and implementation implications, and prioritization. This discussion should explain why the review team has either accepted or rejected input as well as how it has contributed to the effectiveness of recommendations</a:t>
            </a:r>
            <a:r>
              <a:rPr lang="en-US" sz="1700" b="0" i="0" u="none" strike="noStrike" cap="none" dirty="0">
                <a:solidFill>
                  <a:schemeClr val="dk1"/>
                </a:solidFill>
                <a:latin typeface="Arial"/>
                <a:ea typeface="Arial"/>
                <a:cs typeface="Arial"/>
                <a:sym typeface="Arial"/>
              </a:rPr>
              <a:t>.</a:t>
            </a:r>
            <a:endParaRPr sz="1700" dirty="0"/>
          </a:p>
          <a:p>
            <a:pPr marL="0" marR="0" lvl="0" indent="0" algn="l" rtl="0">
              <a:lnSpc>
                <a:spcPct val="89000"/>
              </a:lnSpc>
              <a:spcBef>
                <a:spcPts val="0"/>
              </a:spcBef>
              <a:spcAft>
                <a:spcPts val="0"/>
              </a:spcAft>
              <a:buNone/>
            </a:pPr>
            <a:endParaRPr sz="1700" dirty="0">
              <a:solidFill>
                <a:schemeClr val="dk1"/>
              </a:solidFill>
              <a:latin typeface="Arial"/>
              <a:ea typeface="Arial"/>
              <a:cs typeface="Arial"/>
              <a:sym typeface="Arial"/>
            </a:endParaRPr>
          </a:p>
        </p:txBody>
      </p:sp>
      <p:sp>
        <p:nvSpPr>
          <p:cNvPr id="6" name="Google Shape;901;p9">
            <a:extLst>
              <a:ext uri="{FF2B5EF4-FFF2-40B4-BE49-F238E27FC236}">
                <a16:creationId xmlns:a16="http://schemas.microsoft.com/office/drawing/2014/main" id="{89080F31-B581-994F-BE0C-E8D8DC5ACB95}"/>
              </a:ext>
            </a:extLst>
          </p:cNvPr>
          <p:cNvSpPr txBox="1">
            <a:spLocks noGrp="1"/>
          </p:cNvSpPr>
          <p:nvPr>
            <p:ph type="title"/>
          </p:nvPr>
        </p:nvSpPr>
        <p:spPr>
          <a:xfrm>
            <a:off x="184935" y="46179"/>
            <a:ext cx="8959065" cy="450663"/>
          </a:xfrm>
          <a:prstGeom prst="rect">
            <a:avLst/>
          </a:prstGeom>
          <a:noFill/>
          <a:ln>
            <a:noFill/>
          </a:ln>
        </p:spPr>
        <p:txBody>
          <a:bodyPr spcFirstLastPara="1" wrap="square" lIns="0" tIns="45700" rIns="0" bIns="45700" anchor="t" anchorCtr="0">
            <a:noAutofit/>
          </a:bodyPr>
          <a:lstStyle/>
          <a:p>
            <a:pPr lvl="0">
              <a:buSzPts val="1800"/>
            </a:pPr>
            <a:r>
              <a:rPr lang="en-US" dirty="0"/>
              <a:t>Processes Steps within Relevant Review Phases </a:t>
            </a:r>
            <a:r>
              <a:rPr lang="en-US" sz="1400" dirty="0"/>
              <a:t>cont’d</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4" name="Google Shape;914;p11"/>
          <p:cNvSpPr/>
          <p:nvPr/>
        </p:nvSpPr>
        <p:spPr>
          <a:xfrm>
            <a:off x="184935" y="650850"/>
            <a:ext cx="8599469" cy="5730441"/>
          </a:xfrm>
          <a:prstGeom prst="rect">
            <a:avLst/>
          </a:prstGeom>
          <a:noFill/>
          <a:ln>
            <a:noFill/>
          </a:ln>
        </p:spPr>
        <p:txBody>
          <a:bodyPr spcFirstLastPara="1" wrap="square" lIns="38100" tIns="38100" rIns="38100" bIns="38100" anchor="t" anchorCtr="0">
            <a:noAutofit/>
          </a:bodyPr>
          <a:lstStyle/>
          <a:p>
            <a:pPr lvl="0"/>
            <a:r>
              <a:rPr lang="en-US" sz="1800" dirty="0">
                <a:solidFill>
                  <a:schemeClr val="dk1"/>
                </a:solidFill>
                <a:latin typeface="Arial"/>
                <a:ea typeface="Arial"/>
                <a:cs typeface="Arial"/>
                <a:sym typeface="Arial"/>
              </a:rPr>
              <a:t>4</a:t>
            </a:r>
            <a:r>
              <a:rPr lang="en-US" sz="1800" b="1" dirty="0">
                <a:solidFill>
                  <a:schemeClr val="dk1"/>
                </a:solidFill>
                <a:latin typeface="Arial"/>
                <a:ea typeface="Arial"/>
                <a:cs typeface="Arial"/>
                <a:sym typeface="Arial"/>
              </a:rPr>
              <a:t>. Board consideration of the final report and recommendations </a:t>
            </a:r>
            <a:r>
              <a:rPr lang="en-US" sz="1800" b="1" dirty="0">
                <a:solidFill>
                  <a:schemeClr val="dk1"/>
                </a:solidFill>
              </a:rPr>
              <a:t>phase </a:t>
            </a:r>
            <a:r>
              <a:rPr lang="en-US" sz="1800" dirty="0">
                <a:solidFill>
                  <a:schemeClr val="dk1"/>
                </a:solidFill>
              </a:rPr>
              <a:t>(overview only, full list in Draft Proposal): </a:t>
            </a:r>
            <a:endParaRPr dirty="0"/>
          </a:p>
          <a:p>
            <a:pPr marL="0" marR="0" lvl="0" indent="0" algn="l" rtl="0">
              <a:spcBef>
                <a:spcPts val="0"/>
              </a:spcBef>
              <a:spcAft>
                <a:spcPts val="0"/>
              </a:spcAft>
              <a:buNone/>
            </a:pPr>
            <a:endParaRPr dirty="0"/>
          </a:p>
          <a:p>
            <a:pPr marL="457200">
              <a:buClr>
                <a:schemeClr val="dk1"/>
              </a:buClr>
              <a:buSzPts val="1800"/>
            </a:pPr>
            <a:r>
              <a:rPr lang="en-US" sz="1700" b="0" i="0" u="none" strike="noStrike" cap="none" dirty="0">
                <a:solidFill>
                  <a:schemeClr val="dk1"/>
                </a:solidFill>
                <a:latin typeface="Arial"/>
                <a:ea typeface="Arial"/>
                <a:cs typeface="Arial"/>
                <a:sym typeface="Arial"/>
              </a:rPr>
              <a:t>a) &amp; b) Upon receipt of the final report, the Board should begin a dialogue with implementation</a:t>
            </a:r>
            <a:r>
              <a:rPr lang="en-US" sz="1700" dirty="0">
                <a:solidFill>
                  <a:schemeClr val="dk1"/>
                </a:solidFill>
              </a:rPr>
              <a:t> </a:t>
            </a:r>
            <a:r>
              <a:rPr lang="en-US" sz="1700" b="0" i="0" u="none" strike="noStrike" cap="none" dirty="0">
                <a:solidFill>
                  <a:schemeClr val="dk1"/>
                </a:solidFill>
                <a:latin typeface="Arial"/>
                <a:ea typeface="Arial"/>
                <a:cs typeface="Arial"/>
                <a:sym typeface="Arial"/>
              </a:rPr>
              <a:t>shepherds. ICANN org should also </a:t>
            </a:r>
            <a:r>
              <a:rPr lang="en-US" sz="1700" dirty="0">
                <a:solidFill>
                  <a:schemeClr val="dk1"/>
                </a:solidFill>
              </a:rPr>
              <a:t>engage with implementation shepherds.</a:t>
            </a:r>
            <a:endParaRPr lang="en-US" sz="1700" b="0" i="0" u="none" strike="noStrike" cap="none" dirty="0">
              <a:solidFill>
                <a:schemeClr val="dk1"/>
              </a:solidFill>
              <a:latin typeface="Arial"/>
              <a:ea typeface="Arial"/>
              <a:cs typeface="Arial"/>
              <a:sym typeface="Arial"/>
            </a:endParaRPr>
          </a:p>
          <a:p>
            <a:pPr marL="457200">
              <a:buClr>
                <a:schemeClr val="dk1"/>
              </a:buClr>
              <a:buSzPts val="1800"/>
            </a:pPr>
            <a:r>
              <a:rPr lang="en-US" sz="1700" b="0" i="0" u="none" strike="noStrike" cap="none" dirty="0">
                <a:solidFill>
                  <a:schemeClr val="dk1"/>
                </a:solidFill>
                <a:latin typeface="Arial"/>
                <a:ea typeface="Arial"/>
                <a:cs typeface="Arial"/>
                <a:sym typeface="Arial"/>
              </a:rPr>
              <a:t>c) ICANN org should publish an updated implementation assessment report.</a:t>
            </a:r>
          </a:p>
          <a:p>
            <a:pPr marL="457200">
              <a:buClr>
                <a:schemeClr val="dk1"/>
              </a:buClr>
              <a:buSzPts val="1800"/>
            </a:pPr>
            <a:r>
              <a:rPr lang="en-US" sz="1700" dirty="0">
                <a:solidFill>
                  <a:schemeClr val="dk1"/>
                </a:solidFill>
              </a:rPr>
              <a:t>d) Board liaisons and implementation shepherds discuss issues/concerns identified in the updated implementation assessment.</a:t>
            </a:r>
          </a:p>
          <a:p>
            <a:pPr marL="457200">
              <a:buClr>
                <a:schemeClr val="dk1"/>
              </a:buClr>
              <a:buSzPts val="1800"/>
            </a:pPr>
            <a:r>
              <a:rPr lang="en-US" sz="1700" b="0" i="0" u="none" strike="noStrike" cap="none" dirty="0">
                <a:solidFill>
                  <a:schemeClr val="dk1"/>
                </a:solidFill>
                <a:latin typeface="Arial"/>
                <a:ea typeface="Arial"/>
                <a:cs typeface="Arial"/>
                <a:sym typeface="Arial"/>
              </a:rPr>
              <a:t>e) The Board should notify shepherds about any recommendations that do not appear to meet the standards set out in the Effectiveness Framework (contained in the Annex of the Draft Paper) and should meet (virtually) with review team shepherds to discuss those concerns.</a:t>
            </a:r>
          </a:p>
          <a:p>
            <a:pPr marL="457200">
              <a:buClr>
                <a:schemeClr val="dk1"/>
              </a:buClr>
              <a:buSzPts val="1800"/>
            </a:pPr>
            <a:r>
              <a:rPr lang="en-US" sz="1700" dirty="0">
                <a:solidFill>
                  <a:schemeClr val="dk1"/>
                </a:solidFill>
              </a:rPr>
              <a:t>f) T</a:t>
            </a:r>
            <a:r>
              <a:rPr lang="en-US" sz="1700" dirty="0"/>
              <a:t>he board should notify shepherds about any recommendations it is unlikely to approve based on application of the Effectiveness Framework and discuss with them.  </a:t>
            </a:r>
          </a:p>
          <a:p>
            <a:pPr marL="457200">
              <a:buClr>
                <a:schemeClr val="dk1"/>
              </a:buClr>
              <a:buSzPts val="1800"/>
            </a:pPr>
            <a:r>
              <a:rPr lang="en-US" sz="1700" dirty="0">
                <a:solidFill>
                  <a:schemeClr val="dk1"/>
                </a:solidFill>
              </a:rPr>
              <a:t>g) The Board should formally consider recommendations for budgeting consideration and implementation planning. Recommendations may be “approved for prioritization, budgeting, and implementation,” “rejected,” “referred,” or placed on “watch status.”</a:t>
            </a:r>
          </a:p>
          <a:p>
            <a:pPr marL="457200">
              <a:buClr>
                <a:schemeClr val="dk1"/>
              </a:buClr>
              <a:buSzPts val="1800"/>
            </a:pPr>
            <a:r>
              <a:rPr lang="en-US" sz="1700" dirty="0">
                <a:solidFill>
                  <a:schemeClr val="dk1"/>
                </a:solidFill>
              </a:rPr>
              <a:t>h) An agreed upon timeline should be followed to the maximum extent possible.  Where it cannot be met, the Board should communicate with the community.</a:t>
            </a:r>
          </a:p>
          <a:p>
            <a:pPr marL="800100" lvl="1" indent="-342900">
              <a:buClr>
                <a:schemeClr val="dk1"/>
              </a:buClr>
              <a:buSzPts val="1800"/>
              <a:buFont typeface="Arial"/>
              <a:buAutoNum type="alphaLcParenR"/>
            </a:pPr>
            <a:endParaRPr sz="1700" dirty="0"/>
          </a:p>
        </p:txBody>
      </p:sp>
      <p:sp>
        <p:nvSpPr>
          <p:cNvPr id="6" name="Google Shape;901;p9">
            <a:extLst>
              <a:ext uri="{FF2B5EF4-FFF2-40B4-BE49-F238E27FC236}">
                <a16:creationId xmlns:a16="http://schemas.microsoft.com/office/drawing/2014/main" id="{AF6C0BDE-80DD-9E48-9A72-5789DF40727C}"/>
              </a:ext>
            </a:extLst>
          </p:cNvPr>
          <p:cNvSpPr txBox="1">
            <a:spLocks noGrp="1"/>
          </p:cNvSpPr>
          <p:nvPr>
            <p:ph type="title"/>
          </p:nvPr>
        </p:nvSpPr>
        <p:spPr>
          <a:xfrm>
            <a:off x="86497" y="46179"/>
            <a:ext cx="8887877" cy="450663"/>
          </a:xfrm>
          <a:prstGeom prst="rect">
            <a:avLst/>
          </a:prstGeom>
          <a:noFill/>
          <a:ln>
            <a:noFill/>
          </a:ln>
        </p:spPr>
        <p:txBody>
          <a:bodyPr spcFirstLastPara="1" wrap="square" lIns="0" tIns="45700" rIns="0" bIns="45700" anchor="t" anchorCtr="0">
            <a:noAutofit/>
          </a:bodyPr>
          <a:lstStyle/>
          <a:p>
            <a:pPr lvl="0">
              <a:buSzPts val="1800"/>
            </a:pPr>
            <a:r>
              <a:rPr lang="en-US" dirty="0"/>
              <a:t>Processes Steps within Relevant Review Phases </a:t>
            </a:r>
            <a:r>
              <a:rPr lang="en-US" sz="1400" dirty="0"/>
              <a:t>cont’d</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4" name="Google Shape;914;p11"/>
          <p:cNvSpPr/>
          <p:nvPr/>
        </p:nvSpPr>
        <p:spPr>
          <a:xfrm>
            <a:off x="184935" y="712635"/>
            <a:ext cx="8599469" cy="5730441"/>
          </a:xfrm>
          <a:prstGeom prst="rect">
            <a:avLst/>
          </a:prstGeom>
          <a:noFill/>
          <a:ln>
            <a:noFill/>
          </a:ln>
        </p:spPr>
        <p:txBody>
          <a:bodyPr spcFirstLastPara="1" wrap="square" lIns="38100" tIns="38100" rIns="38100" bIns="38100" anchor="t" anchorCtr="0">
            <a:noAutofit/>
          </a:bodyPr>
          <a:lstStyle/>
          <a:p>
            <a:pPr lvl="0"/>
            <a:r>
              <a:rPr lang="en-US" sz="1700" dirty="0">
                <a:solidFill>
                  <a:schemeClr val="dk1"/>
                </a:solidFill>
                <a:latin typeface="Arial"/>
                <a:ea typeface="Arial"/>
                <a:cs typeface="Arial"/>
                <a:sym typeface="Arial"/>
              </a:rPr>
              <a:t>4. </a:t>
            </a:r>
            <a:r>
              <a:rPr lang="en-US" sz="1700" b="1" dirty="0">
                <a:solidFill>
                  <a:schemeClr val="dk1"/>
                </a:solidFill>
                <a:latin typeface="Arial"/>
                <a:ea typeface="Arial"/>
                <a:cs typeface="Arial"/>
                <a:sym typeface="Arial"/>
              </a:rPr>
              <a:t>Board consideration of the final report and recommendations </a:t>
            </a:r>
            <a:r>
              <a:rPr lang="en-US" sz="1700" b="1" dirty="0">
                <a:solidFill>
                  <a:schemeClr val="dk1"/>
                </a:solidFill>
              </a:rPr>
              <a:t>phase </a:t>
            </a:r>
            <a:r>
              <a:rPr lang="en-US" sz="1700" dirty="0">
                <a:solidFill>
                  <a:schemeClr val="dk1"/>
                </a:solidFill>
              </a:rPr>
              <a:t>(overview only, full list in Draft Proposal): </a:t>
            </a:r>
            <a:endParaRPr sz="1700" dirty="0"/>
          </a:p>
          <a:p>
            <a:pPr marL="0" marR="0" lvl="0" indent="0" algn="l" rtl="0">
              <a:spcBef>
                <a:spcPts val="0"/>
              </a:spcBef>
              <a:spcAft>
                <a:spcPts val="0"/>
              </a:spcAft>
              <a:buNone/>
            </a:pPr>
            <a:endParaRPr sz="1700" dirty="0"/>
          </a:p>
          <a:p>
            <a:pPr lvl="3"/>
            <a:r>
              <a:rPr lang="en-US" sz="1700" dirty="0">
                <a:solidFill>
                  <a:schemeClr val="dk1"/>
                </a:solidFill>
              </a:rPr>
              <a:t>i) The Board should explain its decisions with reference to the Effectiveness Framework.</a:t>
            </a:r>
          </a:p>
          <a:p>
            <a:pPr lvl="1"/>
            <a:r>
              <a:rPr lang="en-US" sz="1700" dirty="0">
                <a:solidFill>
                  <a:schemeClr val="dk1"/>
                </a:solidFill>
              </a:rPr>
              <a:t>j) Unless it has </a:t>
            </a:r>
            <a:r>
              <a:rPr lang="en-US" sz="1700" i="1" dirty="0">
                <a:solidFill>
                  <a:schemeClr val="dk1"/>
                </a:solidFill>
              </a:rPr>
              <a:t>de minimis </a:t>
            </a:r>
            <a:r>
              <a:rPr lang="en-US" sz="1700" dirty="0">
                <a:solidFill>
                  <a:schemeClr val="dk1"/>
                </a:solidFill>
              </a:rPr>
              <a:t>budget or implementation implications, any recommendation approved by the Board for budgeting and implementation planning will be considered for funding, prioritization, and implementation as part of the next budget cycle, involving a coordinated effort between the community, ICANN org and ICANN Board.  </a:t>
            </a:r>
          </a:p>
          <a:p>
            <a:pPr marL="285750" lvl="1" indent="-285750">
              <a:buFont typeface="Courier New" panose="02070309020205020404" pitchFamily="49" charset="0"/>
              <a:buChar char="o"/>
            </a:pPr>
            <a:r>
              <a:rPr lang="en-US" sz="1700" dirty="0">
                <a:solidFill>
                  <a:schemeClr val="dk1"/>
                </a:solidFill>
              </a:rPr>
              <a:t>For example: community could appoint a body of delegates, accountable to the community, to prioritize recommendations based on available funding and resources identified as part of ICANN’s annual budget cycle.  </a:t>
            </a:r>
          </a:p>
          <a:p>
            <a:pPr marL="285750" lvl="1" indent="-285750">
              <a:buFont typeface="Courier New" panose="02070309020205020404" pitchFamily="49" charset="0"/>
              <a:buChar char="o"/>
            </a:pPr>
            <a:r>
              <a:rPr lang="en-US" sz="1700" dirty="0">
                <a:solidFill>
                  <a:schemeClr val="dk1"/>
                </a:solidFill>
              </a:rPr>
              <a:t>The mechanism and process steps for such a process would need to be defined, and could, e.g., include community consultation and public comment proceedings. </a:t>
            </a:r>
          </a:p>
          <a:p>
            <a:pPr marL="285750" lvl="1" indent="-285750">
              <a:buFont typeface="Courier New" panose="02070309020205020404" pitchFamily="49" charset="0"/>
              <a:buChar char="o"/>
            </a:pPr>
            <a:r>
              <a:rPr lang="en-US" sz="1700" dirty="0">
                <a:solidFill>
                  <a:schemeClr val="dk1"/>
                </a:solidFill>
              </a:rPr>
              <a:t>Such prioritization would also include possible retirement of recommendations and/or merging or grouping of similar or overlapping recommendations from different reviews. </a:t>
            </a:r>
          </a:p>
          <a:p>
            <a:pPr marL="285750" lvl="1" indent="-285750">
              <a:buFont typeface="Courier New" panose="02070309020205020404" pitchFamily="49" charset="0"/>
              <a:buChar char="o"/>
            </a:pPr>
            <a:r>
              <a:rPr lang="en-US" sz="1700" dirty="0">
                <a:solidFill>
                  <a:schemeClr val="dk1"/>
                </a:solidFill>
              </a:rPr>
              <a:t>Retirement of recommendations would be based on an agreed-upon set of criteria, such as: the recommendation is no longer relevant, implementation requires too much money for too little value, or implementation would take too long.</a:t>
            </a:r>
          </a:p>
          <a:p>
            <a:pPr marL="285750" lvl="1" indent="-285750">
              <a:buFont typeface="Courier New" panose="02070309020205020404" pitchFamily="49" charset="0"/>
              <a:buChar char="o"/>
            </a:pPr>
            <a:endParaRPr lang="en-US" sz="1700" dirty="0">
              <a:solidFill>
                <a:schemeClr val="dk1"/>
              </a:solidFill>
            </a:endParaRPr>
          </a:p>
          <a:p>
            <a:pPr marL="800100" lvl="1" indent="-342900">
              <a:buClr>
                <a:schemeClr val="dk1"/>
              </a:buClr>
              <a:buSzPts val="1800"/>
              <a:buFont typeface="Arial"/>
              <a:buAutoNum type="alphaLcParenR"/>
            </a:pPr>
            <a:endParaRPr sz="1700" dirty="0"/>
          </a:p>
        </p:txBody>
      </p:sp>
      <p:sp>
        <p:nvSpPr>
          <p:cNvPr id="6" name="Google Shape;901;p9">
            <a:extLst>
              <a:ext uri="{FF2B5EF4-FFF2-40B4-BE49-F238E27FC236}">
                <a16:creationId xmlns:a16="http://schemas.microsoft.com/office/drawing/2014/main" id="{AF6C0BDE-80DD-9E48-9A72-5789DF40727C}"/>
              </a:ext>
            </a:extLst>
          </p:cNvPr>
          <p:cNvSpPr txBox="1">
            <a:spLocks noGrp="1"/>
          </p:cNvSpPr>
          <p:nvPr>
            <p:ph type="title"/>
          </p:nvPr>
        </p:nvSpPr>
        <p:spPr>
          <a:xfrm>
            <a:off x="86497" y="46179"/>
            <a:ext cx="8887877" cy="450663"/>
          </a:xfrm>
          <a:prstGeom prst="rect">
            <a:avLst/>
          </a:prstGeom>
          <a:noFill/>
          <a:ln>
            <a:noFill/>
          </a:ln>
        </p:spPr>
        <p:txBody>
          <a:bodyPr spcFirstLastPara="1" wrap="square" lIns="0" tIns="45700" rIns="0" bIns="45700" anchor="t" anchorCtr="0">
            <a:noAutofit/>
          </a:bodyPr>
          <a:lstStyle/>
          <a:p>
            <a:pPr lvl="0">
              <a:buSzPts val="1800"/>
            </a:pPr>
            <a:r>
              <a:rPr lang="en-US" dirty="0"/>
              <a:t>Processes Steps within Relevant Review Phases </a:t>
            </a:r>
            <a:r>
              <a:rPr lang="en-US" sz="1400" dirty="0"/>
              <a:t>cont’d</a:t>
            </a:r>
            <a:endParaRPr dirty="0"/>
          </a:p>
        </p:txBody>
      </p:sp>
    </p:spTree>
    <p:extLst>
      <p:ext uri="{BB962C8B-B14F-4D97-AF65-F5344CB8AC3E}">
        <p14:creationId xmlns:p14="http://schemas.microsoft.com/office/powerpoint/2010/main" val="3013999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4" name="Google Shape;914;p11"/>
          <p:cNvSpPr/>
          <p:nvPr/>
        </p:nvSpPr>
        <p:spPr>
          <a:xfrm>
            <a:off x="184935" y="712635"/>
            <a:ext cx="8599469" cy="5730441"/>
          </a:xfrm>
          <a:prstGeom prst="rect">
            <a:avLst/>
          </a:prstGeom>
          <a:noFill/>
          <a:ln>
            <a:noFill/>
          </a:ln>
        </p:spPr>
        <p:txBody>
          <a:bodyPr spcFirstLastPara="1" wrap="square" lIns="38100" tIns="38100" rIns="38100" bIns="38100" anchor="t" anchorCtr="0">
            <a:noAutofit/>
          </a:bodyPr>
          <a:lstStyle/>
          <a:p>
            <a:pPr lvl="0"/>
            <a:r>
              <a:rPr lang="en-US" sz="1800" dirty="0">
                <a:solidFill>
                  <a:schemeClr val="dk1"/>
                </a:solidFill>
                <a:latin typeface="Arial"/>
                <a:ea typeface="Arial"/>
                <a:cs typeface="Arial"/>
                <a:sym typeface="Arial"/>
              </a:rPr>
              <a:t>4. </a:t>
            </a:r>
            <a:r>
              <a:rPr lang="en-US" sz="1800" b="1" dirty="0">
                <a:solidFill>
                  <a:schemeClr val="dk1"/>
                </a:solidFill>
                <a:latin typeface="Arial"/>
                <a:ea typeface="Arial"/>
                <a:cs typeface="Arial"/>
                <a:sym typeface="Arial"/>
              </a:rPr>
              <a:t>Board consideration of the final report and recommendations </a:t>
            </a:r>
            <a:r>
              <a:rPr lang="en-US" sz="1800" b="1" dirty="0">
                <a:solidFill>
                  <a:schemeClr val="dk1"/>
                </a:solidFill>
              </a:rPr>
              <a:t>phase </a:t>
            </a:r>
            <a:r>
              <a:rPr lang="en-US" sz="1800" dirty="0">
                <a:solidFill>
                  <a:schemeClr val="dk1"/>
                </a:solidFill>
              </a:rPr>
              <a:t>(overview only, full list in Draft Proposal): </a:t>
            </a:r>
            <a:endParaRPr dirty="0"/>
          </a:p>
          <a:p>
            <a:pPr lvl="1"/>
            <a:endParaRPr lang="en-US" sz="1700" dirty="0">
              <a:solidFill>
                <a:schemeClr val="dk1"/>
              </a:solidFill>
            </a:endParaRPr>
          </a:p>
          <a:p>
            <a:pPr lvl="1"/>
            <a:r>
              <a:rPr lang="en-US" sz="1800" dirty="0">
                <a:solidFill>
                  <a:schemeClr val="dk1"/>
                </a:solidFill>
              </a:rPr>
              <a:t>“Community Recommendation” budget line item could be established to fund high priority items out of the annual budget cycle, which would permit high priority recommendations as prioritized by the individual review teams and confirmed by the community (via appointed delegates) to proceed to implementation more quickly.  It introduces significant complexity. </a:t>
            </a:r>
          </a:p>
          <a:p>
            <a:pPr lvl="1"/>
            <a:endParaRPr lang="en-US" sz="1700" dirty="0">
              <a:solidFill>
                <a:schemeClr val="dk1"/>
              </a:solidFill>
            </a:endParaRPr>
          </a:p>
          <a:p>
            <a:pPr lvl="0"/>
            <a:r>
              <a:rPr lang="en-US" sz="1800" dirty="0">
                <a:solidFill>
                  <a:schemeClr val="dk1"/>
                </a:solidFill>
              </a:rPr>
              <a:t>5. </a:t>
            </a:r>
            <a:r>
              <a:rPr lang="en-US" sz="1800" b="1" dirty="0">
                <a:solidFill>
                  <a:schemeClr val="dk1"/>
                </a:solidFill>
              </a:rPr>
              <a:t>Implementation phase </a:t>
            </a:r>
            <a:r>
              <a:rPr lang="en-US" sz="1800" dirty="0">
                <a:solidFill>
                  <a:schemeClr val="dk1"/>
                </a:solidFill>
              </a:rPr>
              <a:t>(overview only, full list in Draft Paper): </a:t>
            </a:r>
            <a:endParaRPr lang="en-US" sz="1800" dirty="0"/>
          </a:p>
          <a:p>
            <a:pPr lvl="0"/>
            <a:r>
              <a:rPr lang="en-US" sz="1800" dirty="0">
                <a:solidFill>
                  <a:schemeClr val="dk1"/>
                </a:solidFill>
              </a:rPr>
              <a:t> </a:t>
            </a:r>
            <a:endParaRPr lang="en-US" sz="1800" dirty="0"/>
          </a:p>
          <a:p>
            <a:pPr marL="342900" lvl="0" indent="-342900">
              <a:buClr>
                <a:schemeClr val="dk1"/>
              </a:buClr>
              <a:buSzPts val="1800"/>
              <a:buAutoNum type="alphaLcParenR"/>
            </a:pPr>
            <a:r>
              <a:rPr lang="en-US" sz="1800" dirty="0">
                <a:solidFill>
                  <a:schemeClr val="dk1"/>
                </a:solidFill>
              </a:rPr>
              <a:t>Recommendations without significant dependencies and </a:t>
            </a:r>
            <a:r>
              <a:rPr lang="en-US" sz="1800" i="1" dirty="0">
                <a:solidFill>
                  <a:schemeClr val="dk1"/>
                </a:solidFill>
              </a:rPr>
              <a:t>de minimis</a:t>
            </a:r>
            <a:r>
              <a:rPr lang="en-US" sz="1800" dirty="0">
                <a:solidFill>
                  <a:schemeClr val="dk1"/>
                </a:solidFill>
              </a:rPr>
              <a:t> implementation resource requirements may be integrated into existing work; all other implementation projects may be considered as part of the next annual operating plan and budget cycle.  Otherwise, Board acceptance of recommendations places them into the budget and planning cycle.</a:t>
            </a:r>
          </a:p>
          <a:p>
            <a:pPr marL="342900" lvl="0" indent="-342900">
              <a:buClr>
                <a:schemeClr val="dk1"/>
              </a:buClr>
              <a:buSzPts val="1800"/>
              <a:buAutoNum type="alphaLcParenR"/>
            </a:pPr>
            <a:r>
              <a:rPr lang="en-US" sz="1800" dirty="0">
                <a:solidFill>
                  <a:schemeClr val="dk1"/>
                </a:solidFill>
              </a:rPr>
              <a:t>Community and org will collaboratively develop a methodology for prioritizing recommendations across review teams and for funding implementation of prioritized recommendations as part of the annual budget process.  </a:t>
            </a:r>
          </a:p>
          <a:p>
            <a:pPr lvl="1"/>
            <a:endParaRPr lang="en-US" sz="1700" dirty="0">
              <a:solidFill>
                <a:schemeClr val="dk1"/>
              </a:solidFill>
            </a:endParaRPr>
          </a:p>
          <a:p>
            <a:pPr marL="800100" lvl="1" indent="-342900">
              <a:buClr>
                <a:schemeClr val="dk1"/>
              </a:buClr>
              <a:buSzPts val="1800"/>
              <a:buFont typeface="Arial"/>
              <a:buAutoNum type="alphaLcParenR"/>
            </a:pPr>
            <a:endParaRPr sz="1700" dirty="0"/>
          </a:p>
        </p:txBody>
      </p:sp>
      <p:sp>
        <p:nvSpPr>
          <p:cNvPr id="6" name="Google Shape;901;p9">
            <a:extLst>
              <a:ext uri="{FF2B5EF4-FFF2-40B4-BE49-F238E27FC236}">
                <a16:creationId xmlns:a16="http://schemas.microsoft.com/office/drawing/2014/main" id="{AF6C0BDE-80DD-9E48-9A72-5789DF40727C}"/>
              </a:ext>
            </a:extLst>
          </p:cNvPr>
          <p:cNvSpPr txBox="1">
            <a:spLocks noGrp="1"/>
          </p:cNvSpPr>
          <p:nvPr>
            <p:ph type="title"/>
          </p:nvPr>
        </p:nvSpPr>
        <p:spPr>
          <a:xfrm>
            <a:off x="86497" y="46179"/>
            <a:ext cx="8887877" cy="450663"/>
          </a:xfrm>
          <a:prstGeom prst="rect">
            <a:avLst/>
          </a:prstGeom>
          <a:noFill/>
          <a:ln>
            <a:noFill/>
          </a:ln>
        </p:spPr>
        <p:txBody>
          <a:bodyPr spcFirstLastPara="1" wrap="square" lIns="0" tIns="45700" rIns="0" bIns="45700" anchor="t" anchorCtr="0">
            <a:noAutofit/>
          </a:bodyPr>
          <a:lstStyle/>
          <a:p>
            <a:pPr lvl="0">
              <a:buSzPts val="1800"/>
            </a:pPr>
            <a:r>
              <a:rPr lang="en-US" dirty="0"/>
              <a:t>Processes Steps within Relevant Review Phases </a:t>
            </a:r>
            <a:r>
              <a:rPr lang="en-US" sz="1400" dirty="0"/>
              <a:t>cont’d</a:t>
            </a:r>
            <a:endParaRPr dirty="0"/>
          </a:p>
        </p:txBody>
      </p:sp>
    </p:spTree>
    <p:extLst>
      <p:ext uri="{BB962C8B-B14F-4D97-AF65-F5344CB8AC3E}">
        <p14:creationId xmlns:p14="http://schemas.microsoft.com/office/powerpoint/2010/main" val="70127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2" name="Google Shape;932;p14"/>
          <p:cNvSpPr/>
          <p:nvPr/>
        </p:nvSpPr>
        <p:spPr>
          <a:xfrm>
            <a:off x="184935" y="601422"/>
            <a:ext cx="8714516" cy="5730441"/>
          </a:xfrm>
          <a:prstGeom prst="rect">
            <a:avLst/>
          </a:prstGeom>
          <a:noFill/>
          <a:ln>
            <a:noFill/>
          </a:ln>
        </p:spPr>
        <p:txBody>
          <a:bodyPr spcFirstLastPara="1" wrap="square" lIns="38100" tIns="38100" rIns="38100" bIns="38100" anchor="t" anchorCtr="0">
            <a:noAutofit/>
          </a:bodyPr>
          <a:lstStyle/>
          <a:p>
            <a:pPr lvl="0"/>
            <a:r>
              <a:rPr lang="en-US" sz="1700" dirty="0">
                <a:solidFill>
                  <a:schemeClr val="dk1"/>
                </a:solidFill>
                <a:latin typeface="Arial"/>
                <a:ea typeface="Arial"/>
                <a:cs typeface="Arial"/>
                <a:sym typeface="Arial"/>
              </a:rPr>
              <a:t>5. </a:t>
            </a:r>
            <a:r>
              <a:rPr lang="en-US" sz="1700" b="1" dirty="0">
                <a:solidFill>
                  <a:schemeClr val="dk1"/>
                </a:solidFill>
                <a:latin typeface="Arial"/>
                <a:ea typeface="Arial"/>
                <a:cs typeface="Arial"/>
                <a:sym typeface="Arial"/>
              </a:rPr>
              <a:t>Implementation phase, cont’d </a:t>
            </a:r>
            <a:r>
              <a:rPr lang="en-US" sz="1700" dirty="0">
                <a:solidFill>
                  <a:schemeClr val="dk1"/>
                </a:solidFill>
              </a:rPr>
              <a:t>(overview only, full list in Draft Paper): </a:t>
            </a:r>
            <a:endParaRPr sz="1700" dirty="0"/>
          </a:p>
          <a:p>
            <a:pPr marL="0" marR="0" lvl="0" indent="0" algn="l" rtl="0">
              <a:spcBef>
                <a:spcPts val="0"/>
              </a:spcBef>
              <a:spcAft>
                <a:spcPts val="0"/>
              </a:spcAft>
              <a:buNone/>
            </a:pPr>
            <a:r>
              <a:rPr lang="en-US" sz="1700" dirty="0">
                <a:solidFill>
                  <a:schemeClr val="dk1"/>
                </a:solidFill>
                <a:latin typeface="Arial"/>
                <a:ea typeface="Arial"/>
                <a:cs typeface="Arial"/>
                <a:sym typeface="Arial"/>
              </a:rPr>
              <a:t> </a:t>
            </a:r>
            <a:endParaRPr sz="1700" dirty="0"/>
          </a:p>
          <a:p>
            <a:pPr lvl="0">
              <a:buClr>
                <a:schemeClr val="dk1"/>
              </a:buClr>
              <a:buSzPts val="1800"/>
            </a:pPr>
            <a:r>
              <a:rPr lang="en-US" sz="1700" dirty="0">
                <a:solidFill>
                  <a:schemeClr val="dk1"/>
                </a:solidFill>
              </a:rPr>
              <a:t>c) Org will publish and maintain a “recommendation register,” to include community-developed recommendations.</a:t>
            </a:r>
          </a:p>
          <a:p>
            <a:pPr lvl="0">
              <a:buClr>
                <a:schemeClr val="dk1"/>
              </a:buClr>
              <a:buSzPts val="1800"/>
            </a:pPr>
            <a:r>
              <a:rPr lang="en-US" sz="1700" dirty="0">
                <a:solidFill>
                  <a:schemeClr val="dk1"/>
                </a:solidFill>
              </a:rPr>
              <a:t> </a:t>
            </a:r>
          </a:p>
          <a:p>
            <a:pPr lvl="0">
              <a:buClr>
                <a:schemeClr val="dk1"/>
              </a:buClr>
              <a:buSzPts val="1800"/>
            </a:pPr>
            <a:r>
              <a:rPr lang="en-US" sz="1700" dirty="0">
                <a:solidFill>
                  <a:schemeClr val="dk1"/>
                </a:solidFill>
              </a:rPr>
              <a:t>d) Org will evaluate and report on the status and implementation of such recommendations annually as part of the budget process. This annual report will facilitate ongoing prioritization and evaluation of community recommendations with input from the community (possibly via appointed delegates) that are in implementation or to be implemented,  to ensure they remain relevant, effective, on track and appropriately prioritized within the context of other work.</a:t>
            </a:r>
          </a:p>
          <a:p>
            <a:pPr lvl="0">
              <a:buClr>
                <a:schemeClr val="dk1"/>
              </a:buClr>
              <a:buSzPts val="1800"/>
            </a:pPr>
            <a:endParaRPr lang="en-US" sz="1700" dirty="0">
              <a:solidFill>
                <a:schemeClr val="dk1"/>
              </a:solidFill>
            </a:endParaRPr>
          </a:p>
          <a:p>
            <a:pPr lvl="0">
              <a:buClr>
                <a:schemeClr val="dk1"/>
              </a:buClr>
              <a:buSzPts val="1800"/>
            </a:pPr>
            <a:r>
              <a:rPr lang="en-US" sz="1700" dirty="0">
                <a:solidFill>
                  <a:schemeClr val="dk1"/>
                </a:solidFill>
              </a:rPr>
              <a:t>e) If, using formal, transparent, and agreed upon processes to secure and consider community input, the Board determines that a recommendation is no longer relevant or effective, implementation will cease.  Such processes would need to be developed.</a:t>
            </a:r>
          </a:p>
          <a:p>
            <a:pPr marL="342900" lvl="0" indent="-342900">
              <a:buClr>
                <a:schemeClr val="dk1"/>
              </a:buClr>
              <a:buSzPts val="1800"/>
              <a:buFont typeface="Arial" panose="020B0604020202020204" pitchFamily="34" charset="0"/>
              <a:buChar char="•"/>
            </a:pPr>
            <a:endParaRPr lang="en-US" sz="1700" dirty="0">
              <a:solidFill>
                <a:schemeClr val="dk1"/>
              </a:solidFill>
            </a:endParaRPr>
          </a:p>
          <a:p>
            <a:pPr lvl="0">
              <a:buClr>
                <a:schemeClr val="dk1"/>
              </a:buClr>
              <a:buSzPts val="1800"/>
            </a:pPr>
            <a:r>
              <a:rPr lang="en-US" sz="1700" dirty="0"/>
              <a:t>f) Although likely rare, in the instances where completion of implementation is scheduled beyond the expected start of the next scheduled cycle, ICANN community, Board and org shall agree on a suitable course of action for the remainder of the implementation and how the next review team should consider the status of implementation.</a:t>
            </a:r>
          </a:p>
          <a:p>
            <a:pPr lvl="0">
              <a:buClr>
                <a:schemeClr val="dk1"/>
              </a:buClr>
              <a:buSzPts val="1800"/>
            </a:pPr>
            <a:endParaRPr lang="en-US" sz="1700" dirty="0">
              <a:solidFill>
                <a:schemeClr val="dk1"/>
              </a:solidFill>
            </a:endParaRPr>
          </a:p>
          <a:p>
            <a:pPr marL="342900" marR="0" lvl="0" indent="-342900" algn="l" rtl="0">
              <a:spcBef>
                <a:spcPts val="0"/>
              </a:spcBef>
              <a:spcAft>
                <a:spcPts val="0"/>
              </a:spcAft>
              <a:buClr>
                <a:schemeClr val="dk1"/>
              </a:buClr>
              <a:buSzPts val="1800"/>
              <a:buAutoNum type="alphaLcParenR"/>
            </a:pPr>
            <a:endParaRPr lang="en-US" sz="17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panose="020B0604020202020204" pitchFamily="34" charset="0"/>
              <a:buChar char="•"/>
            </a:pPr>
            <a:endParaRPr lang="en-US" sz="1700" dirty="0">
              <a:solidFill>
                <a:schemeClr val="dk1"/>
              </a:solidFill>
            </a:endParaRPr>
          </a:p>
          <a:p>
            <a:pPr marL="342900" marR="0" lvl="0" indent="-342900" algn="l" rtl="0">
              <a:spcBef>
                <a:spcPts val="0"/>
              </a:spcBef>
              <a:spcAft>
                <a:spcPts val="0"/>
              </a:spcAft>
              <a:buClr>
                <a:schemeClr val="dk1"/>
              </a:buClr>
              <a:buSzPts val="1800"/>
              <a:buFont typeface="Arial" panose="020B0604020202020204" pitchFamily="34" charset="0"/>
              <a:buChar char="•"/>
            </a:pPr>
            <a:endParaRPr lang="en-US" sz="1700" dirty="0">
              <a:solidFill>
                <a:schemeClr val="dk1"/>
              </a:solidFill>
            </a:endParaRPr>
          </a:p>
          <a:p>
            <a:pPr marL="0" marR="0" lvl="0" indent="0" algn="l" rtl="0">
              <a:spcBef>
                <a:spcPts val="0"/>
              </a:spcBef>
              <a:spcAft>
                <a:spcPts val="0"/>
              </a:spcAft>
              <a:buNone/>
            </a:pPr>
            <a:endParaRPr sz="1700" dirty="0">
              <a:solidFill>
                <a:schemeClr val="dk1"/>
              </a:solidFill>
              <a:latin typeface="Arial"/>
              <a:ea typeface="Arial"/>
              <a:cs typeface="Arial"/>
              <a:sym typeface="Arial"/>
            </a:endParaRPr>
          </a:p>
        </p:txBody>
      </p:sp>
      <p:sp>
        <p:nvSpPr>
          <p:cNvPr id="6" name="Google Shape;901;p9">
            <a:extLst>
              <a:ext uri="{FF2B5EF4-FFF2-40B4-BE49-F238E27FC236}">
                <a16:creationId xmlns:a16="http://schemas.microsoft.com/office/drawing/2014/main" id="{EB20462E-BA15-F34B-98BB-DCB1C4D99FD3}"/>
              </a:ext>
            </a:extLst>
          </p:cNvPr>
          <p:cNvSpPr txBox="1">
            <a:spLocks noGrp="1"/>
          </p:cNvSpPr>
          <p:nvPr>
            <p:ph type="title"/>
          </p:nvPr>
        </p:nvSpPr>
        <p:spPr>
          <a:xfrm>
            <a:off x="86497" y="46179"/>
            <a:ext cx="8887877" cy="450663"/>
          </a:xfrm>
          <a:prstGeom prst="rect">
            <a:avLst/>
          </a:prstGeom>
          <a:noFill/>
          <a:ln>
            <a:noFill/>
          </a:ln>
        </p:spPr>
        <p:txBody>
          <a:bodyPr spcFirstLastPara="1" wrap="square" lIns="0" tIns="45700" rIns="0" bIns="45700" anchor="t" anchorCtr="0">
            <a:noAutofit/>
          </a:bodyPr>
          <a:lstStyle/>
          <a:p>
            <a:pPr lvl="0">
              <a:buSzPts val="1800"/>
            </a:pPr>
            <a:r>
              <a:rPr lang="en-US" dirty="0"/>
              <a:t>Processes Steps within Relevant Review Phases </a:t>
            </a:r>
            <a:r>
              <a:rPr lang="en-US" sz="1400" dirty="0"/>
              <a:t>cont’d</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7"/>
          <p:cNvSpPr txBox="1">
            <a:spLocks noGrp="1"/>
          </p:cNvSpPr>
          <p:nvPr>
            <p:ph type="title"/>
          </p:nvPr>
        </p:nvSpPr>
        <p:spPr>
          <a:xfrm>
            <a:off x="184935" y="46179"/>
            <a:ext cx="8876872"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800"/>
              <a:buFont typeface="Arial"/>
              <a:buNone/>
            </a:pPr>
            <a:r>
              <a:rPr lang="en-US" dirty="0"/>
              <a:t>Community Input: Testing and Public Consultation </a:t>
            </a:r>
            <a:endParaRPr dirty="0"/>
          </a:p>
        </p:txBody>
      </p:sp>
      <p:sp>
        <p:nvSpPr>
          <p:cNvPr id="950" name="Google Shape;950;p17"/>
          <p:cNvSpPr/>
          <p:nvPr/>
        </p:nvSpPr>
        <p:spPr>
          <a:xfrm>
            <a:off x="359595" y="921597"/>
            <a:ext cx="8424809" cy="5730441"/>
          </a:xfrm>
          <a:prstGeom prst="rect">
            <a:avLst/>
          </a:prstGeom>
          <a:noFill/>
          <a:ln>
            <a:noFill/>
          </a:ln>
        </p:spPr>
        <p:txBody>
          <a:bodyPr spcFirstLastPara="1" wrap="square" lIns="38100" tIns="38100" rIns="38100" bIns="38100" anchor="t" anchorCtr="0">
            <a:noAutofit/>
          </a:bodyPr>
          <a:lstStyle/>
          <a:p>
            <a:pPr marL="285750" marR="0" lvl="0" indent="-174625" algn="l" rtl="0">
              <a:lnSpc>
                <a:spcPct val="89000"/>
              </a:lnSpc>
              <a:spcBef>
                <a:spcPts val="0"/>
              </a:spcBef>
              <a:spcAft>
                <a:spcPts val="0"/>
              </a:spcAft>
              <a:buClr>
                <a:schemeClr val="dk1"/>
              </a:buClr>
              <a:buSzPts val="1750"/>
              <a:buFont typeface="Arial"/>
              <a:buNone/>
            </a:pPr>
            <a:endParaRPr sz="1750" dirty="0">
              <a:solidFill>
                <a:schemeClr val="dk1"/>
              </a:solidFill>
              <a:latin typeface="Arial"/>
              <a:ea typeface="Arial"/>
              <a:cs typeface="Arial"/>
              <a:sym typeface="Arial"/>
            </a:endParaRPr>
          </a:p>
          <a:p>
            <a:pPr marL="285750" marR="0" lvl="0" indent="-285750" algn="l" rtl="0">
              <a:lnSpc>
                <a:spcPct val="89000"/>
              </a:lnSpc>
              <a:spcBef>
                <a:spcPts val="0"/>
              </a:spcBef>
              <a:spcAft>
                <a:spcPts val="0"/>
              </a:spcAft>
              <a:buClr>
                <a:schemeClr val="dk1"/>
              </a:buClr>
              <a:buSzPts val="1750"/>
              <a:buFont typeface="Arial"/>
              <a:buChar char="•"/>
            </a:pPr>
            <a:r>
              <a:rPr lang="en-US" sz="1750" dirty="0">
                <a:solidFill>
                  <a:schemeClr val="dk1"/>
                </a:solidFill>
                <a:latin typeface="Arial"/>
                <a:ea typeface="Arial"/>
                <a:cs typeface="Arial"/>
                <a:sym typeface="Arial"/>
              </a:rPr>
              <a:t>Understanding how these principles can work in practice and supplementing them with practical proposals for how they can be applied during the different review phases is an important step prior to finalizing these principles and including them in the Operating Standards.</a:t>
            </a:r>
            <a:endParaRPr dirty="0"/>
          </a:p>
          <a:p>
            <a:pPr marL="285750" marR="0" lvl="0" indent="-174625" algn="l" rtl="0">
              <a:lnSpc>
                <a:spcPct val="89000"/>
              </a:lnSpc>
              <a:spcBef>
                <a:spcPts val="0"/>
              </a:spcBef>
              <a:spcAft>
                <a:spcPts val="0"/>
              </a:spcAft>
              <a:buClr>
                <a:schemeClr val="dk1"/>
              </a:buClr>
              <a:buSzPts val="1750"/>
              <a:buFont typeface="Arial"/>
              <a:buNone/>
            </a:pPr>
            <a:endParaRPr sz="1750" dirty="0">
              <a:solidFill>
                <a:schemeClr val="dk1"/>
              </a:solidFill>
              <a:latin typeface="Arial"/>
              <a:ea typeface="Arial"/>
              <a:cs typeface="Arial"/>
              <a:sym typeface="Arial"/>
            </a:endParaRPr>
          </a:p>
          <a:p>
            <a:pPr marL="285750" marR="0" lvl="0" indent="-285750" algn="l" rtl="0">
              <a:lnSpc>
                <a:spcPct val="89000"/>
              </a:lnSpc>
              <a:spcBef>
                <a:spcPts val="0"/>
              </a:spcBef>
              <a:spcAft>
                <a:spcPts val="0"/>
              </a:spcAft>
              <a:buClr>
                <a:schemeClr val="dk1"/>
              </a:buClr>
              <a:buSzPts val="1750"/>
              <a:buFont typeface="Arial"/>
              <a:buChar char="•"/>
            </a:pPr>
            <a:r>
              <a:rPr lang="en-US" sz="1750" dirty="0">
                <a:solidFill>
                  <a:schemeClr val="dk1"/>
                </a:solidFill>
              </a:rPr>
              <a:t>R</a:t>
            </a:r>
            <a:r>
              <a:rPr lang="en-US" sz="1750" dirty="0">
                <a:solidFill>
                  <a:schemeClr val="dk1"/>
                </a:solidFill>
                <a:latin typeface="Arial"/>
                <a:ea typeface="Arial"/>
                <a:cs typeface="Arial"/>
                <a:sym typeface="Arial"/>
              </a:rPr>
              <a:t>eview teams are invited to pilot these principles to the extent that they apply to their work:</a:t>
            </a:r>
            <a:endParaRPr dirty="0"/>
          </a:p>
          <a:p>
            <a:pPr marL="285750" marR="0" lvl="0" indent="-174625" algn="l" rtl="0">
              <a:lnSpc>
                <a:spcPct val="89000"/>
              </a:lnSpc>
              <a:spcBef>
                <a:spcPts val="0"/>
              </a:spcBef>
              <a:spcAft>
                <a:spcPts val="0"/>
              </a:spcAft>
              <a:buClr>
                <a:schemeClr val="dk1"/>
              </a:buClr>
              <a:buSzPts val="1750"/>
              <a:buFont typeface="Arial"/>
              <a:buNone/>
            </a:pPr>
            <a:endParaRPr sz="1750" dirty="0">
              <a:solidFill>
                <a:schemeClr val="dk1"/>
              </a:solidFill>
              <a:latin typeface="Arial"/>
              <a:ea typeface="Arial"/>
              <a:cs typeface="Arial"/>
              <a:sym typeface="Arial"/>
            </a:endParaRPr>
          </a:p>
          <a:p>
            <a:pPr marL="742950" marR="0" lvl="1" indent="-285750" algn="l" rtl="0">
              <a:lnSpc>
                <a:spcPct val="89000"/>
              </a:lnSpc>
              <a:spcBef>
                <a:spcPts val="0"/>
              </a:spcBef>
              <a:spcAft>
                <a:spcPts val="0"/>
              </a:spcAft>
              <a:buClr>
                <a:schemeClr val="dk1"/>
              </a:buClr>
              <a:buSzPts val="1750"/>
              <a:buFont typeface="Arial"/>
              <a:buChar char="•"/>
            </a:pPr>
            <a:r>
              <a:rPr lang="en-US" sz="1750" b="0" i="0" u="none" strike="noStrike" cap="none" dirty="0">
                <a:solidFill>
                  <a:schemeClr val="dk1"/>
                </a:solidFill>
                <a:latin typeface="Arial"/>
                <a:ea typeface="Arial"/>
                <a:cs typeface="Arial"/>
                <a:sym typeface="Arial"/>
              </a:rPr>
              <a:t>ATRT3/SSR2: As these reviews are still under way, both review teams are invited to pilot principles listed under phases 1-3 above.  In addition, ATRT3 itself may have comments and input designed to align the proposed principles with any recommendations it may have with respect to the cadence and subject matter of Bylaws-mandated reviews.</a:t>
            </a:r>
          </a:p>
          <a:p>
            <a:pPr marL="742950" marR="0" lvl="1" indent="-285750" algn="l" rtl="0">
              <a:lnSpc>
                <a:spcPct val="89000"/>
              </a:lnSpc>
              <a:spcBef>
                <a:spcPts val="0"/>
              </a:spcBef>
              <a:spcAft>
                <a:spcPts val="0"/>
              </a:spcAft>
              <a:buClr>
                <a:schemeClr val="dk1"/>
              </a:buClr>
              <a:buSzPts val="1750"/>
              <a:buFont typeface="Arial"/>
              <a:buChar char="•"/>
            </a:pPr>
            <a:endParaRPr dirty="0"/>
          </a:p>
          <a:p>
            <a:pPr marL="742950" marR="0" lvl="1" indent="-285750" algn="l" rtl="0">
              <a:lnSpc>
                <a:spcPct val="89000"/>
              </a:lnSpc>
              <a:spcBef>
                <a:spcPts val="0"/>
              </a:spcBef>
              <a:spcAft>
                <a:spcPts val="0"/>
              </a:spcAft>
              <a:buClr>
                <a:schemeClr val="dk1"/>
              </a:buClr>
              <a:buSzPts val="1750"/>
              <a:buFont typeface="Arial"/>
              <a:buChar char="•"/>
            </a:pPr>
            <a:r>
              <a:rPr lang="en-US" sz="1750" b="0" i="0" u="none" strike="noStrike" cap="none" dirty="0">
                <a:solidFill>
                  <a:schemeClr val="dk1"/>
                </a:solidFill>
                <a:latin typeface="Arial"/>
                <a:ea typeface="Arial"/>
                <a:cs typeface="Arial"/>
                <a:sym typeface="Arial"/>
              </a:rPr>
              <a:t>RDS/WHOIS2: As the Board begins its (up to) 6-month consideration of these recommendations, the team or its designated implementation shepherds are invited to pilot principles listed under phase 4 above.</a:t>
            </a:r>
          </a:p>
          <a:p>
            <a:pPr marL="742950" marR="0" lvl="1" indent="-285750" algn="l" rtl="0">
              <a:lnSpc>
                <a:spcPct val="89000"/>
              </a:lnSpc>
              <a:spcBef>
                <a:spcPts val="0"/>
              </a:spcBef>
              <a:spcAft>
                <a:spcPts val="0"/>
              </a:spcAft>
              <a:buClr>
                <a:schemeClr val="dk1"/>
              </a:buClr>
              <a:buSzPts val="1750"/>
              <a:buFont typeface="Arial"/>
              <a:buChar char="•"/>
            </a:pPr>
            <a:endParaRPr dirty="0"/>
          </a:p>
          <a:p>
            <a:pPr marL="742950" marR="0" lvl="1" indent="-285750" algn="l" rtl="0">
              <a:lnSpc>
                <a:spcPct val="89000"/>
              </a:lnSpc>
              <a:spcBef>
                <a:spcPts val="0"/>
              </a:spcBef>
              <a:spcAft>
                <a:spcPts val="0"/>
              </a:spcAft>
              <a:buClr>
                <a:schemeClr val="dk1"/>
              </a:buClr>
              <a:buSzPts val="1750"/>
              <a:buFont typeface="Arial"/>
              <a:buChar char="•"/>
            </a:pPr>
            <a:r>
              <a:rPr lang="en-US" sz="1750" b="0" i="0" u="none" strike="noStrike" cap="none" dirty="0">
                <a:solidFill>
                  <a:schemeClr val="dk1"/>
                </a:solidFill>
                <a:latin typeface="Arial"/>
                <a:ea typeface="Arial"/>
                <a:cs typeface="Arial"/>
                <a:sym typeface="Arial"/>
              </a:rPr>
              <a:t>CCT: The implementation shepherds are invited to pilot principles listed under phase 5 above.</a:t>
            </a:r>
            <a:endParaRPr dirty="0"/>
          </a:p>
          <a:p>
            <a:pPr marL="742950" marR="0" lvl="1" indent="-174625" algn="l" rtl="0">
              <a:lnSpc>
                <a:spcPct val="89000"/>
              </a:lnSpc>
              <a:spcBef>
                <a:spcPts val="0"/>
              </a:spcBef>
              <a:spcAft>
                <a:spcPts val="0"/>
              </a:spcAft>
              <a:buClr>
                <a:schemeClr val="dk1"/>
              </a:buClr>
              <a:buSzPts val="1750"/>
              <a:buFont typeface="Arial"/>
              <a:buNone/>
            </a:pPr>
            <a:endParaRPr sz="1750" b="0" i="0" u="none" strike="noStrike" cap="none" dirty="0">
              <a:solidFill>
                <a:schemeClr val="dk1"/>
              </a:solidFill>
              <a:latin typeface="Arial"/>
              <a:ea typeface="Arial"/>
              <a:cs typeface="Arial"/>
              <a:sym typeface="Arial"/>
            </a:endParaRPr>
          </a:p>
          <a:p>
            <a:pPr marL="742950" marR="0" lvl="1" indent="-174625" algn="l" rtl="0">
              <a:lnSpc>
                <a:spcPct val="89000"/>
              </a:lnSpc>
              <a:spcBef>
                <a:spcPts val="0"/>
              </a:spcBef>
              <a:spcAft>
                <a:spcPts val="0"/>
              </a:spcAft>
              <a:buClr>
                <a:schemeClr val="dk1"/>
              </a:buClr>
              <a:buSzPts val="1750"/>
              <a:buFont typeface="Arial"/>
              <a:buNone/>
            </a:pPr>
            <a:endParaRPr sz="1750" b="0" i="0" u="none" strike="noStrike" cap="none"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8"/>
          <p:cNvSpPr txBox="1">
            <a:spLocks noGrp="1"/>
          </p:cNvSpPr>
          <p:nvPr>
            <p:ph type="title"/>
          </p:nvPr>
        </p:nvSpPr>
        <p:spPr>
          <a:xfrm>
            <a:off x="184935" y="46179"/>
            <a:ext cx="8876872"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400"/>
              <a:buFont typeface="Arial"/>
              <a:buNone/>
            </a:pPr>
            <a:r>
              <a:rPr lang="en-US" sz="2400" dirty="0"/>
              <a:t>Community Input: Testing and Public Consultation </a:t>
            </a:r>
            <a:r>
              <a:rPr lang="en-US" sz="1600" dirty="0"/>
              <a:t>cont’d</a:t>
            </a:r>
            <a:endParaRPr dirty="0"/>
          </a:p>
        </p:txBody>
      </p:sp>
      <p:sp>
        <p:nvSpPr>
          <p:cNvPr id="956" name="Google Shape;956;p18"/>
          <p:cNvSpPr/>
          <p:nvPr/>
        </p:nvSpPr>
        <p:spPr>
          <a:xfrm>
            <a:off x="359595" y="921597"/>
            <a:ext cx="8424809" cy="5730441"/>
          </a:xfrm>
          <a:prstGeom prst="rect">
            <a:avLst/>
          </a:prstGeom>
          <a:noFill/>
          <a:ln>
            <a:noFill/>
          </a:ln>
        </p:spPr>
        <p:txBody>
          <a:bodyPr spcFirstLastPara="1" wrap="square" lIns="38100" tIns="38100" rIns="38100" bIns="38100" anchor="t" anchorCtr="0">
            <a:noAutofit/>
          </a:bodyPr>
          <a:lstStyle/>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Similarly, the ICANN Board and ICANN org, with input from the community, will use these principles in their interaction with and support of already-issued review recommendations and the work of ongoing review teams. </a:t>
            </a:r>
          </a:p>
          <a:p>
            <a:pPr marL="285750" marR="0" lvl="0" indent="-285750" algn="l" rtl="0">
              <a:spcBef>
                <a:spcPts val="0"/>
              </a:spcBef>
              <a:spcAft>
                <a:spcPts val="0"/>
              </a:spcAft>
              <a:buClr>
                <a:schemeClr val="dk1"/>
              </a:buClr>
              <a:buSzPts val="1800"/>
              <a:buFont typeface="Arial"/>
              <a:buChar char="•"/>
            </a:pPr>
            <a:endParaRPr sz="1800" dirty="0"/>
          </a:p>
          <a:p>
            <a:pPr marL="285750" indent="-285750">
              <a:buClr>
                <a:schemeClr val="dk1"/>
              </a:buClr>
              <a:buSzPts val="1800"/>
              <a:buFont typeface="Arial"/>
              <a:buChar char="•"/>
            </a:pPr>
            <a:r>
              <a:rPr lang="en-US" sz="1800" dirty="0">
                <a:solidFill>
                  <a:schemeClr val="dk1"/>
                </a:solidFill>
                <a:latin typeface="Arial"/>
                <a:ea typeface="Arial"/>
                <a:cs typeface="Arial"/>
                <a:sym typeface="Arial"/>
              </a:rPr>
              <a:t>While practical input from the review teams is invaluable, the ICANN Board also will extend its discussion to the community to inform its members on the content of this draft proposal and solicit input on the principles. </a:t>
            </a:r>
          </a:p>
          <a:p>
            <a:pPr marL="285750" indent="-285750">
              <a:buClr>
                <a:schemeClr val="dk1"/>
              </a:buClr>
              <a:buSzPts val="1800"/>
              <a:buFont typeface="Arial"/>
              <a:buChar char="•"/>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Based on community input and feedback from piloting review teams, the list of principles will be updated and supplemented with proposals for how they can be/have been applied in practice.</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dirty="0">
                <a:solidFill>
                  <a:schemeClr val="dk1"/>
                </a:solidFill>
                <a:latin typeface="Arial"/>
                <a:ea typeface="Arial"/>
                <a:cs typeface="Arial"/>
                <a:sym typeface="Arial"/>
              </a:rPr>
              <a:t>An updated list then will be published for public consultation before a final version will be incorporated in the Operating Standards, through the amendment process that includes public comment, and subject to ICANN Board adoption.</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9"/>
          <p:cNvSpPr txBox="1">
            <a:spLocks noGrp="1"/>
          </p:cNvSpPr>
          <p:nvPr>
            <p:ph type="title"/>
          </p:nvPr>
        </p:nvSpPr>
        <p:spPr>
          <a:xfrm>
            <a:off x="184935" y="46179"/>
            <a:ext cx="8876872"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400"/>
              <a:buFont typeface="Arial"/>
              <a:buNone/>
            </a:pPr>
            <a:r>
              <a:rPr lang="en-US" sz="2400" dirty="0"/>
              <a:t>Timeline and Next Steps on the Draft Proposal</a:t>
            </a:r>
            <a:br>
              <a:rPr lang="en-US" sz="2400" dirty="0"/>
            </a:br>
            <a:endParaRPr sz="2400" dirty="0"/>
          </a:p>
        </p:txBody>
      </p:sp>
      <p:sp>
        <p:nvSpPr>
          <p:cNvPr id="962" name="Google Shape;962;p19"/>
          <p:cNvSpPr/>
          <p:nvPr/>
        </p:nvSpPr>
        <p:spPr>
          <a:xfrm>
            <a:off x="184935" y="898500"/>
            <a:ext cx="8424809" cy="5730441"/>
          </a:xfrm>
          <a:prstGeom prst="rect">
            <a:avLst/>
          </a:prstGeom>
          <a:noFill/>
          <a:ln>
            <a:noFill/>
          </a:ln>
        </p:spPr>
        <p:txBody>
          <a:bodyPr spcFirstLastPara="1" wrap="square" lIns="38100" tIns="38100" rIns="38100" bIns="38100" anchor="t" anchorCtr="0">
            <a:noAutofit/>
          </a:bodyPr>
          <a:lstStyle/>
          <a:p>
            <a:pPr marL="687388" marR="0" lvl="2" indent="-349250" algn="l" rtl="0">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Arial"/>
                <a:ea typeface="Arial"/>
                <a:cs typeface="Arial"/>
                <a:sym typeface="Arial"/>
              </a:rPr>
              <a:t>Chairman’s Blog, outlining the Board’s view on streamlining reviews, linking to the Draft Proposal, will be published on Thursday 31 October 2019.</a:t>
            </a:r>
          </a:p>
          <a:p>
            <a:pPr marL="687388" marR="0" lvl="2" indent="-349250" algn="l" rtl="0">
              <a:spcBef>
                <a:spcPts val="0"/>
              </a:spcBef>
              <a:spcAft>
                <a:spcPts val="0"/>
              </a:spcAft>
              <a:buClr>
                <a:schemeClr val="dk1"/>
              </a:buClr>
              <a:buSzPts val="1800"/>
              <a:buFont typeface="Arial"/>
              <a:buAutoNum type="arabicPeriod"/>
            </a:pPr>
            <a:endParaRPr lang="en-US" sz="1800" dirty="0">
              <a:solidFill>
                <a:schemeClr val="dk1"/>
              </a:solidFill>
            </a:endParaRPr>
          </a:p>
          <a:p>
            <a:pPr marL="687388" marR="0" lvl="2" indent="-349250" algn="l" rtl="0">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Arial"/>
                <a:ea typeface="Arial"/>
                <a:cs typeface="Arial"/>
                <a:sym typeface="Arial"/>
              </a:rPr>
              <a:t>ICANN66: Review-focused session to discuss draft proposal, Monday 4 November, 15:15-16:45 local time, Main Room.</a:t>
            </a:r>
            <a:endParaRPr dirty="0"/>
          </a:p>
          <a:p>
            <a:pPr marL="795338" marR="0" lvl="2" indent="-342900" algn="l" rtl="0">
              <a:spcBef>
                <a:spcPts val="0"/>
              </a:spcBef>
              <a:spcAft>
                <a:spcPts val="0"/>
              </a:spcAft>
              <a:buClr>
                <a:schemeClr val="dk1"/>
              </a:buClr>
              <a:buSzPts val="1800"/>
              <a:buFont typeface="+mj-lt"/>
              <a:buAutoNum type="arabicPeriod"/>
            </a:pPr>
            <a:endParaRPr sz="1800" b="0" i="0" u="none" strike="noStrike" cap="none" dirty="0">
              <a:solidFill>
                <a:schemeClr val="dk1"/>
              </a:solidFill>
              <a:latin typeface="Arial"/>
              <a:ea typeface="Arial"/>
              <a:cs typeface="Arial"/>
              <a:sym typeface="Arial"/>
            </a:endParaRPr>
          </a:p>
          <a:p>
            <a:pPr marL="687388" marR="0" lvl="2" indent="-349250" algn="l" rtl="0">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Arial"/>
                <a:ea typeface="Arial"/>
                <a:cs typeface="Arial"/>
                <a:sym typeface="Arial"/>
              </a:rPr>
              <a:t>Early 2020: Principles listed in the draft proposal to be updated based on feedback from community and practical experience from review teams, ICANN Board, and ICANN org. Conduct public consultation on principles for Resourcing and Prioritization of Review Recommendations. </a:t>
            </a:r>
            <a:endParaRPr dirty="0"/>
          </a:p>
          <a:p>
            <a:pPr marL="795338" marR="0" lvl="2" indent="-342900" algn="l" rtl="0">
              <a:spcBef>
                <a:spcPts val="0"/>
              </a:spcBef>
              <a:spcAft>
                <a:spcPts val="0"/>
              </a:spcAft>
              <a:buClr>
                <a:schemeClr val="dk1"/>
              </a:buClr>
              <a:buSzPts val="1800"/>
              <a:buFont typeface="+mj-lt"/>
              <a:buAutoNum type="arabicPeriod"/>
            </a:pPr>
            <a:endParaRPr sz="1800" b="0" i="0" u="none" strike="noStrike" cap="none" dirty="0">
              <a:solidFill>
                <a:schemeClr val="dk1"/>
              </a:solidFill>
              <a:latin typeface="Arial"/>
              <a:ea typeface="Arial"/>
              <a:cs typeface="Arial"/>
              <a:sym typeface="Arial"/>
            </a:endParaRPr>
          </a:p>
          <a:p>
            <a:pPr marL="687388" marR="0" lvl="2" indent="-349250" algn="l" rtl="0">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Arial"/>
                <a:ea typeface="Arial"/>
                <a:cs typeface="Arial"/>
                <a:sym typeface="Arial"/>
              </a:rPr>
              <a:t>By ICANN67: Subject to outcome and timing of public consultation, finalization of principles and Board consideration to adopt and include in Operating Standards.</a:t>
            </a:r>
            <a:endParaRPr dirty="0"/>
          </a:p>
          <a:p>
            <a:pPr marL="795338" marR="0" lvl="2" indent="-342900" algn="l" rtl="0">
              <a:spcBef>
                <a:spcPts val="0"/>
              </a:spcBef>
              <a:spcAft>
                <a:spcPts val="0"/>
              </a:spcAft>
              <a:buClr>
                <a:schemeClr val="dk1"/>
              </a:buClr>
              <a:buSzPts val="1800"/>
              <a:buFont typeface="+mj-lt"/>
              <a:buAutoNum type="arabicPeriod"/>
            </a:pPr>
            <a:endParaRPr sz="1800" b="0" i="0" u="none" strike="noStrike" cap="none" dirty="0">
              <a:solidFill>
                <a:schemeClr val="dk1"/>
              </a:solidFill>
              <a:latin typeface="Arial"/>
              <a:ea typeface="Arial"/>
              <a:cs typeface="Arial"/>
              <a:sym typeface="Arial"/>
            </a:endParaRPr>
          </a:p>
          <a:p>
            <a:pPr marL="687388" marR="0" lvl="2" indent="-349250" algn="l" rtl="0">
              <a:spcBef>
                <a:spcPts val="0"/>
              </a:spcBef>
              <a:spcAft>
                <a:spcPts val="0"/>
              </a:spcAft>
              <a:buClr>
                <a:schemeClr val="dk1"/>
              </a:buClr>
              <a:buSzPts val="1800"/>
              <a:buFont typeface="Arial"/>
              <a:buAutoNum type="arabicPeriod"/>
            </a:pPr>
            <a:r>
              <a:rPr lang="en-US" sz="1800" b="0" i="0" u="none" strike="noStrike" cap="none" dirty="0">
                <a:solidFill>
                  <a:schemeClr val="dk1"/>
                </a:solidFill>
                <a:latin typeface="Arial"/>
                <a:ea typeface="Arial"/>
                <a:cs typeface="Arial"/>
                <a:sym typeface="Arial"/>
              </a:rPr>
              <a:t>Post-ICANN67:  Principles become part of the Operating Standards through the amendment process that includes public comment; once part of the Operating Standards the principles will guide the work of specific reviews. </a:t>
            </a:r>
            <a:endParaRPr dirty="0"/>
          </a:p>
        </p:txBody>
      </p:sp>
    </p:spTree>
    <p:extLst>
      <p:ext uri="{BB962C8B-B14F-4D97-AF65-F5344CB8AC3E}">
        <p14:creationId xmlns:p14="http://schemas.microsoft.com/office/powerpoint/2010/main" val="228699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Timing and Cadence of Reviews</a:t>
            </a:r>
          </a:p>
        </p:txBody>
      </p:sp>
      <p:sp>
        <p:nvSpPr>
          <p:cNvPr id="5" name="Text Placeholder 4"/>
          <p:cNvSpPr>
            <a:spLocks noGrp="1"/>
          </p:cNvSpPr>
          <p:nvPr>
            <p:ph type="body" sz="quarter" idx="11"/>
          </p:nvPr>
        </p:nvSpPr>
        <p:spPr/>
        <p:txBody>
          <a:bodyPr/>
          <a:lstStyle/>
          <a:p>
            <a:r>
              <a:rPr lang="en-US" dirty="0"/>
              <a:t>Agenda Item #2</a:t>
            </a:r>
          </a:p>
        </p:txBody>
      </p:sp>
    </p:spTree>
    <p:extLst>
      <p:ext uri="{BB962C8B-B14F-4D97-AF65-F5344CB8AC3E}">
        <p14:creationId xmlns:p14="http://schemas.microsoft.com/office/powerpoint/2010/main" val="168465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8"/>
          <p:cNvSpPr txBox="1">
            <a:spLocks noGrp="1"/>
          </p:cNvSpPr>
          <p:nvPr>
            <p:ph type="title"/>
          </p:nvPr>
        </p:nvSpPr>
        <p:spPr>
          <a:xfrm>
            <a:off x="184935" y="46179"/>
            <a:ext cx="8876872"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400"/>
              <a:buFont typeface="Arial"/>
              <a:buNone/>
            </a:pPr>
            <a:r>
              <a:rPr lang="en-US" sz="2400" dirty="0"/>
              <a:t>Cadence and Timing of Review are Mandated by the Bylaws</a:t>
            </a:r>
            <a:endParaRPr dirty="0"/>
          </a:p>
        </p:txBody>
      </p:sp>
      <p:sp>
        <p:nvSpPr>
          <p:cNvPr id="956" name="Google Shape;956;p18"/>
          <p:cNvSpPr/>
          <p:nvPr/>
        </p:nvSpPr>
        <p:spPr>
          <a:xfrm>
            <a:off x="359595" y="921597"/>
            <a:ext cx="8424809" cy="5730441"/>
          </a:xfrm>
          <a:prstGeom prst="rect">
            <a:avLst/>
          </a:prstGeom>
          <a:noFill/>
          <a:ln>
            <a:noFill/>
          </a:ln>
        </p:spPr>
        <p:txBody>
          <a:bodyPr spcFirstLastPara="1" wrap="square" lIns="38100" tIns="38100" rIns="38100" bIns="38100" anchor="t" anchorCtr="0">
            <a:noAutofit/>
          </a:bodyPr>
          <a:lstStyle/>
          <a:p>
            <a:pPr indent="-342900">
              <a:lnSpc>
                <a:spcPct val="120000"/>
              </a:lnSpc>
            </a:pPr>
            <a:r>
              <a:rPr lang="en-US" sz="1800" b="1" dirty="0"/>
              <a:t>Organizational reviews </a:t>
            </a:r>
            <a:r>
              <a:rPr lang="en-US" sz="1800" dirty="0"/>
              <a:t>- 5 years after the Board’s reception of the Final Report of the previous review. </a:t>
            </a:r>
          </a:p>
          <a:p>
            <a:pPr marL="885825" lvl="3" indent="-285750">
              <a:buFont typeface="Arial" panose="020B0604020202020204" pitchFamily="34" charset="0"/>
              <a:buChar char="•"/>
            </a:pPr>
            <a:r>
              <a:rPr lang="en-US" sz="1800" dirty="0"/>
              <a:t>More predictability &amp; control over timing due to contractual relationship with independent examiner. </a:t>
            </a:r>
          </a:p>
          <a:p>
            <a:pPr marL="885825" lvl="3" indent="-285750">
              <a:buFont typeface="Arial" panose="020B0604020202020204" pitchFamily="34" charset="0"/>
              <a:buChar char="•"/>
            </a:pPr>
            <a:r>
              <a:rPr lang="en-US" sz="1800" dirty="0"/>
              <a:t>Average review phase of around 12 months during the second round.</a:t>
            </a:r>
          </a:p>
          <a:p>
            <a:pPr marL="85725" indent="0">
              <a:buNone/>
            </a:pPr>
            <a:endParaRPr lang="en-US" sz="1800" dirty="0"/>
          </a:p>
          <a:p>
            <a:pPr>
              <a:lnSpc>
                <a:spcPct val="120000"/>
              </a:lnSpc>
            </a:pPr>
            <a:r>
              <a:rPr lang="en-US" sz="1800" b="1" dirty="0"/>
              <a:t>Specific reviews </a:t>
            </a:r>
            <a:r>
              <a:rPr lang="en-US" sz="1800" dirty="0"/>
              <a:t>- 5 years after the previous review team was convened (except CCT which occurs ‘after a New gTLD Round has been in operation for one year’).</a:t>
            </a:r>
          </a:p>
          <a:p>
            <a:pPr marL="285750" lvl="1" indent="-285750">
              <a:buFont typeface="Arial" panose="020B0604020202020204" pitchFamily="34" charset="0"/>
              <a:buChar char="•"/>
            </a:pPr>
            <a:r>
              <a:rPr lang="en-US" sz="1800" dirty="0"/>
              <a:t>ATRT must complete its work in 12 months – the only review with a time constraint.</a:t>
            </a:r>
          </a:p>
          <a:p>
            <a:pPr marL="285750" lvl="1" indent="-285750">
              <a:buFont typeface="Arial" panose="020B0604020202020204" pitchFamily="34" charset="0"/>
              <a:buChar char="•"/>
            </a:pPr>
            <a:r>
              <a:rPr lang="en-US" sz="1800" dirty="0"/>
              <a:t>Future CCT trigger may need to be addressed after Sub-Pro WG recommendations.</a:t>
            </a:r>
          </a:p>
          <a:p>
            <a:pPr marL="428625" lvl="1" indent="0">
              <a:buNone/>
            </a:pPr>
            <a:endParaRPr lang="en-US" sz="1800" dirty="0"/>
          </a:p>
          <a:p>
            <a:pPr>
              <a:lnSpc>
                <a:spcPct val="120000"/>
              </a:lnSpc>
            </a:pPr>
            <a:r>
              <a:rPr lang="en-US" sz="1800" b="1" dirty="0"/>
              <a:t>Bylaws provisions do not consider sequencing of reviews</a:t>
            </a:r>
            <a:r>
              <a:rPr lang="en-US" sz="1800" dirty="0"/>
              <a:t>; nor do they address time needed for implementation, which is dependent on availability of resources and interdependencies with other work.</a:t>
            </a:r>
          </a:p>
        </p:txBody>
      </p:sp>
    </p:spTree>
    <p:extLst>
      <p:ext uri="{BB962C8B-B14F-4D97-AF65-F5344CB8AC3E}">
        <p14:creationId xmlns:p14="http://schemas.microsoft.com/office/powerpoint/2010/main" val="181937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2"/>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800"/>
              <a:buFont typeface="Arial"/>
              <a:buNone/>
            </a:pPr>
            <a:r>
              <a:rPr lang="en-US" dirty="0"/>
              <a:t>Agenda</a:t>
            </a:r>
            <a:endParaRPr dirty="0"/>
          </a:p>
        </p:txBody>
      </p:sp>
      <p:sp>
        <p:nvSpPr>
          <p:cNvPr id="860" name="Google Shape;860;p2"/>
          <p:cNvSpPr txBox="1"/>
          <p:nvPr/>
        </p:nvSpPr>
        <p:spPr>
          <a:xfrm>
            <a:off x="474784" y="1575288"/>
            <a:ext cx="8194431" cy="3170099"/>
          </a:xfrm>
          <a:prstGeom prst="rect">
            <a:avLst/>
          </a:prstGeom>
          <a:noFill/>
          <a:ln>
            <a:noFill/>
          </a:ln>
        </p:spPr>
        <p:txBody>
          <a:bodyPr spcFirstLastPara="1" wrap="square" lIns="0" tIns="0" rIns="0" bIns="0" anchor="t" anchorCtr="0">
            <a:spAutoFit/>
          </a:bodyPr>
          <a:lstStyle/>
          <a:p>
            <a:pPr marL="342900" marR="0" lvl="0" indent="-342900" algn="l" rtl="0">
              <a:spcBef>
                <a:spcPts val="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Overview of </a:t>
            </a:r>
            <a:r>
              <a:rPr lang="en-US" sz="2400" dirty="0">
                <a:solidFill>
                  <a:schemeClr val="dk1"/>
                </a:solidFill>
              </a:rPr>
              <a:t>”Resourcing and Prioritization of Community Recommendations: Draft Proposal for Community Discussions</a:t>
            </a:r>
          </a:p>
          <a:p>
            <a:pPr marL="342900" marR="0" lvl="0" indent="-342900" algn="l" rtl="0">
              <a:spcBef>
                <a:spcPts val="0"/>
              </a:spcBef>
              <a:spcAft>
                <a:spcPts val="0"/>
              </a:spcAft>
              <a:buClr>
                <a:schemeClr val="dk1"/>
              </a:buClr>
              <a:buSzPts val="2400"/>
              <a:buFont typeface="Arial"/>
              <a:buAutoNum type="arabicPeriod"/>
            </a:pPr>
            <a:endParaRPr lang="en-US" sz="2400" b="0" i="0" u="none" strike="noStrike" cap="none"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AutoNum type="arabicPeriod"/>
            </a:pPr>
            <a:endParaRPr lang="en-US" sz="2400" b="0" i="0" u="none" strike="noStrike" cap="none"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400"/>
              <a:buFont typeface="Arial"/>
              <a:buAutoNum type="arabicPeriod"/>
            </a:pPr>
            <a:r>
              <a:rPr lang="en-US" sz="2400" dirty="0">
                <a:solidFill>
                  <a:schemeClr val="dk1"/>
                </a:solidFill>
              </a:rPr>
              <a:t>Overview of timing and cadence of reviews</a:t>
            </a:r>
          </a:p>
          <a:p>
            <a:pPr marL="342900" marR="0" lvl="0" indent="-342900" algn="l" rtl="0">
              <a:spcBef>
                <a:spcPts val="0"/>
              </a:spcBef>
              <a:spcAft>
                <a:spcPts val="0"/>
              </a:spcAft>
              <a:buClr>
                <a:schemeClr val="dk1"/>
              </a:buClr>
              <a:buSzPts val="2400"/>
              <a:buFont typeface="Arial"/>
              <a:buAutoNum type="arabicPeriod"/>
            </a:pPr>
            <a:endParaRPr lang="en-US" sz="2400" dirty="0">
              <a:solidFill>
                <a:schemeClr val="dk1"/>
              </a:solidFill>
            </a:endParaRPr>
          </a:p>
          <a:p>
            <a:pPr marL="342900" marR="0" lvl="0" indent="-342900" algn="l" rtl="0">
              <a:spcBef>
                <a:spcPts val="0"/>
              </a:spcBef>
              <a:spcAft>
                <a:spcPts val="0"/>
              </a:spcAft>
              <a:buClr>
                <a:schemeClr val="dk1"/>
              </a:buClr>
              <a:buSzPts val="2400"/>
              <a:buFont typeface="Arial"/>
              <a:buAutoNum type="arabicPeriod"/>
            </a:pPr>
            <a:endParaRPr dirty="0"/>
          </a:p>
          <a:p>
            <a:pPr marL="342900" marR="0" lvl="0" indent="-342900" algn="l" rtl="0">
              <a:spcBef>
                <a:spcPts val="0"/>
              </a:spcBef>
              <a:spcAft>
                <a:spcPts val="0"/>
              </a:spcAft>
              <a:buClr>
                <a:schemeClr val="dk1"/>
              </a:buClr>
              <a:buSzPts val="2400"/>
              <a:buFont typeface="Arial"/>
              <a:buAutoNum type="arabicPeriod"/>
            </a:pPr>
            <a:r>
              <a:rPr lang="en-US" sz="2400" b="0" i="0" u="none" strike="noStrike" cap="none" dirty="0">
                <a:solidFill>
                  <a:schemeClr val="dk1"/>
                </a:solidFill>
                <a:latin typeface="Arial"/>
                <a:ea typeface="Arial"/>
                <a:cs typeface="Arial"/>
                <a:sym typeface="Arial"/>
              </a:rPr>
              <a:t>Discussion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a:spLocks noGrp="1"/>
          </p:cNvSpPr>
          <p:nvPr>
            <p:ph type="title"/>
          </p:nvPr>
        </p:nvSpPr>
        <p:spPr>
          <a:xfrm>
            <a:off x="275997" y="128691"/>
            <a:ext cx="6310518" cy="337997"/>
          </a:xfrm>
          <a:prstGeom prst="rect">
            <a:avLst/>
          </a:prstGeom>
          <a:noFill/>
          <a:ln>
            <a:noFill/>
          </a:ln>
        </p:spPr>
        <p:txBody>
          <a:bodyPr spcFirstLastPara="1" vert="horz" wrap="square" lIns="0" tIns="34275" rIns="0" bIns="34275" rtlCol="0" anchor="ctr" anchorCtr="0">
            <a:normAutofit fontScale="90000"/>
          </a:bodyPr>
          <a:lstStyle/>
          <a:p>
            <a:pPr>
              <a:buSzPts val="3959"/>
            </a:pPr>
            <a:r>
              <a:rPr lang="en-US" sz="2969" dirty="0"/>
              <a:t>Reviews Timeline </a:t>
            </a:r>
            <a:r>
              <a:rPr lang="en-US" sz="1650" dirty="0"/>
              <a:t>– if no changes are made</a:t>
            </a:r>
            <a:endParaRPr sz="1650" dirty="0"/>
          </a:p>
        </p:txBody>
      </p:sp>
      <p:sp>
        <p:nvSpPr>
          <p:cNvPr id="3" name="Slide Number Placeholder 2">
            <a:extLst>
              <a:ext uri="{FF2B5EF4-FFF2-40B4-BE49-F238E27FC236}">
                <a16:creationId xmlns:a16="http://schemas.microsoft.com/office/drawing/2014/main" id="{7A0C0A33-8590-5A4B-AFB1-1435D2E1E19A}"/>
              </a:ext>
            </a:extLst>
          </p:cNvPr>
          <p:cNvSpPr>
            <a:spLocks noGrp="1"/>
          </p:cNvSpPr>
          <p:nvPr>
            <p:ph type="sldNum"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000000-1234-1234-1234-123412341234}" type="slidenum">
              <a:rPr lang="en-US" smtClean="0"/>
              <a:pPr/>
              <a:t>20</a:t>
            </a:fld>
            <a:endParaRPr lang="en-US" dirty="0"/>
          </a:p>
        </p:txBody>
      </p:sp>
      <p:grpSp>
        <p:nvGrpSpPr>
          <p:cNvPr id="172" name="Google Shape;172;p6"/>
          <p:cNvGrpSpPr/>
          <p:nvPr/>
        </p:nvGrpSpPr>
        <p:grpSpPr>
          <a:xfrm>
            <a:off x="1343961" y="1612297"/>
            <a:ext cx="6170152" cy="3701822"/>
            <a:chOff x="457454" y="1319396"/>
            <a:chExt cx="8226869" cy="4547598"/>
          </a:xfrm>
        </p:grpSpPr>
        <p:cxnSp>
          <p:nvCxnSpPr>
            <p:cNvPr id="173" name="Google Shape;173;p6"/>
            <p:cNvCxnSpPr/>
            <p:nvPr/>
          </p:nvCxnSpPr>
          <p:spPr>
            <a:xfrm>
              <a:off x="457454" y="1326041"/>
              <a:ext cx="0" cy="4509989"/>
            </a:xfrm>
            <a:prstGeom prst="straightConnector1">
              <a:avLst/>
            </a:prstGeom>
            <a:noFill/>
            <a:ln w="9525" cap="flat" cmpd="sng">
              <a:solidFill>
                <a:schemeClr val="dk1"/>
              </a:solidFill>
              <a:prstDash val="dot"/>
              <a:miter lim="800000"/>
              <a:headEnd type="none" w="sm" len="sm"/>
              <a:tailEnd type="none" w="sm" len="sm"/>
            </a:ln>
          </p:spPr>
        </p:cxnSp>
        <p:cxnSp>
          <p:nvCxnSpPr>
            <p:cNvPr id="174" name="Google Shape;174;p6"/>
            <p:cNvCxnSpPr/>
            <p:nvPr/>
          </p:nvCxnSpPr>
          <p:spPr>
            <a:xfrm>
              <a:off x="8684323" y="1326041"/>
              <a:ext cx="0" cy="4509989"/>
            </a:xfrm>
            <a:prstGeom prst="straightConnector1">
              <a:avLst/>
            </a:prstGeom>
            <a:noFill/>
            <a:ln w="9525" cap="flat" cmpd="sng">
              <a:solidFill>
                <a:schemeClr val="dk1"/>
              </a:solidFill>
              <a:prstDash val="dot"/>
              <a:miter lim="800000"/>
              <a:headEnd type="none" w="sm" len="sm"/>
              <a:tailEnd type="none" w="sm" len="sm"/>
            </a:ln>
          </p:spPr>
        </p:cxnSp>
        <p:cxnSp>
          <p:nvCxnSpPr>
            <p:cNvPr id="175" name="Google Shape;175;p6"/>
            <p:cNvCxnSpPr/>
            <p:nvPr/>
          </p:nvCxnSpPr>
          <p:spPr>
            <a:xfrm>
              <a:off x="1118590" y="1326041"/>
              <a:ext cx="0" cy="4509989"/>
            </a:xfrm>
            <a:prstGeom prst="straightConnector1">
              <a:avLst/>
            </a:prstGeom>
            <a:noFill/>
            <a:ln w="9525" cap="flat" cmpd="sng">
              <a:solidFill>
                <a:srgbClr val="BFBFBF"/>
              </a:solidFill>
              <a:prstDash val="dot"/>
              <a:miter lim="800000"/>
              <a:headEnd type="none" w="sm" len="sm"/>
              <a:tailEnd type="none" w="sm" len="sm"/>
            </a:ln>
          </p:spPr>
        </p:cxnSp>
        <p:cxnSp>
          <p:nvCxnSpPr>
            <p:cNvPr id="176" name="Google Shape;176;p6"/>
            <p:cNvCxnSpPr/>
            <p:nvPr/>
          </p:nvCxnSpPr>
          <p:spPr>
            <a:xfrm>
              <a:off x="1820545" y="1326041"/>
              <a:ext cx="0" cy="4509989"/>
            </a:xfrm>
            <a:prstGeom prst="straightConnector1">
              <a:avLst/>
            </a:prstGeom>
            <a:noFill/>
            <a:ln w="9525" cap="flat" cmpd="sng">
              <a:solidFill>
                <a:srgbClr val="BFBFBF"/>
              </a:solidFill>
              <a:prstDash val="dot"/>
              <a:miter lim="800000"/>
              <a:headEnd type="none" w="sm" len="sm"/>
              <a:tailEnd type="none" w="sm" len="sm"/>
            </a:ln>
          </p:spPr>
        </p:cxnSp>
        <p:cxnSp>
          <p:nvCxnSpPr>
            <p:cNvPr id="177" name="Google Shape;177;p6"/>
            <p:cNvCxnSpPr/>
            <p:nvPr/>
          </p:nvCxnSpPr>
          <p:spPr>
            <a:xfrm>
              <a:off x="3175310" y="1326041"/>
              <a:ext cx="0" cy="4509989"/>
            </a:xfrm>
            <a:prstGeom prst="straightConnector1">
              <a:avLst/>
            </a:prstGeom>
            <a:noFill/>
            <a:ln w="9525" cap="flat" cmpd="sng">
              <a:solidFill>
                <a:srgbClr val="BFBFBF"/>
              </a:solidFill>
              <a:prstDash val="dot"/>
              <a:miter lim="800000"/>
              <a:headEnd type="none" w="sm" len="sm"/>
              <a:tailEnd type="none" w="sm" len="sm"/>
            </a:ln>
          </p:spPr>
        </p:cxnSp>
        <p:cxnSp>
          <p:nvCxnSpPr>
            <p:cNvPr id="178" name="Google Shape;178;p6"/>
            <p:cNvCxnSpPr/>
            <p:nvPr/>
          </p:nvCxnSpPr>
          <p:spPr>
            <a:xfrm>
              <a:off x="2481169" y="1326041"/>
              <a:ext cx="0" cy="4509989"/>
            </a:xfrm>
            <a:prstGeom prst="straightConnector1">
              <a:avLst/>
            </a:prstGeom>
            <a:noFill/>
            <a:ln w="9525" cap="flat" cmpd="sng">
              <a:solidFill>
                <a:srgbClr val="BFBFBF"/>
              </a:solidFill>
              <a:prstDash val="dot"/>
              <a:miter lim="800000"/>
              <a:headEnd type="none" w="sm" len="sm"/>
              <a:tailEnd type="none" w="sm" len="sm"/>
            </a:ln>
          </p:spPr>
        </p:cxnSp>
        <p:cxnSp>
          <p:nvCxnSpPr>
            <p:cNvPr id="179" name="Google Shape;179;p6"/>
            <p:cNvCxnSpPr/>
            <p:nvPr/>
          </p:nvCxnSpPr>
          <p:spPr>
            <a:xfrm>
              <a:off x="3860764" y="1326041"/>
              <a:ext cx="0" cy="4509989"/>
            </a:xfrm>
            <a:prstGeom prst="straightConnector1">
              <a:avLst/>
            </a:prstGeom>
            <a:noFill/>
            <a:ln w="9525" cap="flat" cmpd="sng">
              <a:solidFill>
                <a:srgbClr val="BFBFBF"/>
              </a:solidFill>
              <a:prstDash val="dot"/>
              <a:miter lim="800000"/>
              <a:headEnd type="none" w="sm" len="sm"/>
              <a:tailEnd type="none" w="sm" len="sm"/>
            </a:ln>
          </p:spPr>
        </p:cxnSp>
        <p:cxnSp>
          <p:nvCxnSpPr>
            <p:cNvPr id="180" name="Google Shape;180;p6"/>
            <p:cNvCxnSpPr/>
            <p:nvPr/>
          </p:nvCxnSpPr>
          <p:spPr>
            <a:xfrm>
              <a:off x="4567315" y="1319396"/>
              <a:ext cx="0" cy="4509989"/>
            </a:xfrm>
            <a:prstGeom prst="straightConnector1">
              <a:avLst/>
            </a:prstGeom>
            <a:noFill/>
            <a:ln w="9525" cap="flat" cmpd="sng">
              <a:solidFill>
                <a:srgbClr val="BFBFBF"/>
              </a:solidFill>
              <a:prstDash val="dot"/>
              <a:miter lim="800000"/>
              <a:headEnd type="none" w="sm" len="sm"/>
              <a:tailEnd type="none" w="sm" len="sm"/>
            </a:ln>
          </p:spPr>
        </p:cxnSp>
        <p:cxnSp>
          <p:nvCxnSpPr>
            <p:cNvPr id="181" name="Google Shape;181;p6"/>
            <p:cNvCxnSpPr/>
            <p:nvPr/>
          </p:nvCxnSpPr>
          <p:spPr>
            <a:xfrm>
              <a:off x="5248181" y="1326041"/>
              <a:ext cx="0" cy="4509989"/>
            </a:xfrm>
            <a:prstGeom prst="straightConnector1">
              <a:avLst/>
            </a:prstGeom>
            <a:noFill/>
            <a:ln w="9525" cap="flat" cmpd="sng">
              <a:solidFill>
                <a:srgbClr val="BFBFBF"/>
              </a:solidFill>
              <a:prstDash val="dot"/>
              <a:miter lim="800000"/>
              <a:headEnd type="none" w="sm" len="sm"/>
              <a:tailEnd type="none" w="sm" len="sm"/>
            </a:ln>
          </p:spPr>
        </p:cxnSp>
        <p:cxnSp>
          <p:nvCxnSpPr>
            <p:cNvPr id="182" name="Google Shape;182;p6"/>
            <p:cNvCxnSpPr/>
            <p:nvPr/>
          </p:nvCxnSpPr>
          <p:spPr>
            <a:xfrm>
              <a:off x="5933809" y="1326041"/>
              <a:ext cx="0" cy="4509989"/>
            </a:xfrm>
            <a:prstGeom prst="straightConnector1">
              <a:avLst/>
            </a:prstGeom>
            <a:noFill/>
            <a:ln w="9525" cap="flat" cmpd="sng">
              <a:solidFill>
                <a:srgbClr val="BFBFBF"/>
              </a:solidFill>
              <a:prstDash val="dot"/>
              <a:miter lim="800000"/>
              <a:headEnd type="none" w="sm" len="sm"/>
              <a:tailEnd type="none" w="sm" len="sm"/>
            </a:ln>
          </p:spPr>
        </p:cxnSp>
        <p:cxnSp>
          <p:nvCxnSpPr>
            <p:cNvPr id="183" name="Google Shape;183;p6"/>
            <p:cNvCxnSpPr/>
            <p:nvPr/>
          </p:nvCxnSpPr>
          <p:spPr>
            <a:xfrm>
              <a:off x="6623929" y="1357005"/>
              <a:ext cx="0" cy="4509989"/>
            </a:xfrm>
            <a:prstGeom prst="straightConnector1">
              <a:avLst/>
            </a:prstGeom>
            <a:noFill/>
            <a:ln w="9525" cap="flat" cmpd="sng">
              <a:solidFill>
                <a:srgbClr val="BFBFBF"/>
              </a:solidFill>
              <a:prstDash val="dot"/>
              <a:miter lim="800000"/>
              <a:headEnd type="none" w="sm" len="sm"/>
              <a:tailEnd type="none" w="sm" len="sm"/>
            </a:ln>
          </p:spPr>
        </p:cxnSp>
        <p:cxnSp>
          <p:nvCxnSpPr>
            <p:cNvPr id="184" name="Google Shape;184;p6"/>
            <p:cNvCxnSpPr/>
            <p:nvPr/>
          </p:nvCxnSpPr>
          <p:spPr>
            <a:xfrm>
              <a:off x="7316353" y="1333505"/>
              <a:ext cx="0" cy="4509989"/>
            </a:xfrm>
            <a:prstGeom prst="straightConnector1">
              <a:avLst/>
            </a:prstGeom>
            <a:noFill/>
            <a:ln w="9525" cap="flat" cmpd="sng">
              <a:solidFill>
                <a:srgbClr val="BFBFBF"/>
              </a:solidFill>
              <a:prstDash val="dot"/>
              <a:miter lim="800000"/>
              <a:headEnd type="none" w="sm" len="sm"/>
              <a:tailEnd type="none" w="sm" len="sm"/>
            </a:ln>
          </p:spPr>
        </p:cxnSp>
        <p:cxnSp>
          <p:nvCxnSpPr>
            <p:cNvPr id="185" name="Google Shape;185;p6"/>
            <p:cNvCxnSpPr/>
            <p:nvPr/>
          </p:nvCxnSpPr>
          <p:spPr>
            <a:xfrm>
              <a:off x="7991892" y="1333505"/>
              <a:ext cx="0" cy="4509989"/>
            </a:xfrm>
            <a:prstGeom prst="straightConnector1">
              <a:avLst/>
            </a:prstGeom>
            <a:noFill/>
            <a:ln w="9525" cap="flat" cmpd="sng">
              <a:solidFill>
                <a:srgbClr val="BFBFBF"/>
              </a:solidFill>
              <a:prstDash val="dot"/>
              <a:miter lim="800000"/>
              <a:headEnd type="none" w="sm" len="sm"/>
              <a:tailEnd type="none" w="sm" len="sm"/>
            </a:ln>
          </p:spPr>
        </p:cxnSp>
      </p:grpSp>
      <p:grpSp>
        <p:nvGrpSpPr>
          <p:cNvPr id="186" name="Google Shape;186;p6"/>
          <p:cNvGrpSpPr/>
          <p:nvPr/>
        </p:nvGrpSpPr>
        <p:grpSpPr>
          <a:xfrm>
            <a:off x="-730926" y="1391032"/>
            <a:ext cx="8250893" cy="249652"/>
            <a:chOff x="457688" y="919762"/>
            <a:chExt cx="8229089" cy="332869"/>
          </a:xfrm>
        </p:grpSpPr>
        <p:sp>
          <p:nvSpPr>
            <p:cNvPr id="187" name="Google Shape;187;p6"/>
            <p:cNvSpPr/>
            <p:nvPr/>
          </p:nvSpPr>
          <p:spPr>
            <a:xfrm>
              <a:off x="457688" y="1043079"/>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endParaRPr sz="675" b="1" dirty="0">
                <a:solidFill>
                  <a:schemeClr val="dk1"/>
                </a:solidFill>
                <a:latin typeface="Source Sans Pro"/>
                <a:ea typeface="Source Sans Pro"/>
                <a:cs typeface="Source Sans Pro"/>
                <a:sym typeface="Source Sans Pro"/>
              </a:endParaRPr>
            </a:p>
          </p:txBody>
        </p:sp>
        <p:sp>
          <p:nvSpPr>
            <p:cNvPr id="188" name="Google Shape;188;p6"/>
            <p:cNvSpPr/>
            <p:nvPr/>
          </p:nvSpPr>
          <p:spPr>
            <a:xfrm>
              <a:off x="972007" y="1043079"/>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endParaRPr sz="675" b="1" dirty="0">
                <a:solidFill>
                  <a:schemeClr val="dk1"/>
                </a:solidFill>
                <a:latin typeface="Source Sans Pro"/>
                <a:ea typeface="Source Sans Pro"/>
                <a:cs typeface="Source Sans Pro"/>
                <a:sym typeface="Source Sans Pro"/>
              </a:endParaRPr>
            </a:p>
          </p:txBody>
        </p:sp>
        <p:sp>
          <p:nvSpPr>
            <p:cNvPr id="189" name="Google Shape;189;p6"/>
            <p:cNvSpPr/>
            <p:nvPr/>
          </p:nvSpPr>
          <p:spPr>
            <a:xfrm>
              <a:off x="1486326" y="1043079"/>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endParaRPr sz="675" b="1" dirty="0">
                <a:solidFill>
                  <a:schemeClr val="dk1"/>
                </a:solidFill>
                <a:latin typeface="Source Sans Pro"/>
                <a:ea typeface="Source Sans Pro"/>
                <a:cs typeface="Source Sans Pro"/>
                <a:sym typeface="Source Sans Pro"/>
              </a:endParaRPr>
            </a:p>
          </p:txBody>
        </p:sp>
        <p:sp>
          <p:nvSpPr>
            <p:cNvPr id="190" name="Google Shape;190;p6"/>
            <p:cNvSpPr/>
            <p:nvPr/>
          </p:nvSpPr>
          <p:spPr>
            <a:xfrm>
              <a:off x="1486326" y="919762"/>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endParaRPr sz="1350" b="1" dirty="0">
                <a:solidFill>
                  <a:schemeClr val="dk1"/>
                </a:solidFill>
                <a:latin typeface="Calibri"/>
                <a:ea typeface="Calibri"/>
                <a:cs typeface="Calibri"/>
                <a:sym typeface="Calibri"/>
              </a:endParaRPr>
            </a:p>
          </p:txBody>
        </p:sp>
        <p:sp>
          <p:nvSpPr>
            <p:cNvPr id="191" name="Google Shape;191;p6"/>
            <p:cNvSpPr/>
            <p:nvPr/>
          </p:nvSpPr>
          <p:spPr>
            <a:xfrm>
              <a:off x="2000646" y="1043079"/>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endParaRPr sz="675" b="1" dirty="0">
                <a:solidFill>
                  <a:schemeClr val="dk1"/>
                </a:solidFill>
                <a:latin typeface="Source Sans Pro"/>
                <a:ea typeface="Source Sans Pro"/>
                <a:cs typeface="Source Sans Pro"/>
                <a:sym typeface="Source Sans Pro"/>
              </a:endParaRPr>
            </a:p>
          </p:txBody>
        </p:sp>
        <p:sp>
          <p:nvSpPr>
            <p:cNvPr id="192" name="Google Shape;192;p6"/>
            <p:cNvSpPr/>
            <p:nvPr/>
          </p:nvSpPr>
          <p:spPr>
            <a:xfrm>
              <a:off x="2000646" y="919762"/>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endParaRPr sz="1350" b="1" dirty="0">
                <a:solidFill>
                  <a:schemeClr val="dk1"/>
                </a:solidFill>
                <a:latin typeface="Calibri"/>
                <a:ea typeface="Calibri"/>
                <a:cs typeface="Calibri"/>
                <a:sym typeface="Calibri"/>
              </a:endParaRPr>
            </a:p>
          </p:txBody>
        </p:sp>
        <p:sp>
          <p:nvSpPr>
            <p:cNvPr id="193" name="Google Shape;193;p6"/>
            <p:cNvSpPr/>
            <p:nvPr/>
          </p:nvSpPr>
          <p:spPr>
            <a:xfrm>
              <a:off x="3029285" y="1043079"/>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endParaRPr sz="675" b="1" dirty="0">
                <a:solidFill>
                  <a:schemeClr val="dk1"/>
                </a:solidFill>
                <a:latin typeface="Source Sans Pro"/>
                <a:ea typeface="Source Sans Pro"/>
                <a:cs typeface="Source Sans Pro"/>
                <a:sym typeface="Source Sans Pro"/>
              </a:endParaRPr>
            </a:p>
          </p:txBody>
        </p:sp>
        <p:sp>
          <p:nvSpPr>
            <p:cNvPr id="194" name="Google Shape;194;p6"/>
            <p:cNvSpPr/>
            <p:nvPr/>
          </p:nvSpPr>
          <p:spPr>
            <a:xfrm>
              <a:off x="3029285" y="919762"/>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endParaRPr sz="1350" b="1" dirty="0">
                <a:solidFill>
                  <a:schemeClr val="dk1"/>
                </a:solidFill>
                <a:latin typeface="Calibri"/>
                <a:ea typeface="Calibri"/>
                <a:cs typeface="Calibri"/>
                <a:sym typeface="Calibri"/>
              </a:endParaRPr>
            </a:p>
          </p:txBody>
        </p:sp>
        <p:sp>
          <p:nvSpPr>
            <p:cNvPr id="195" name="Google Shape;195;p6"/>
            <p:cNvSpPr/>
            <p:nvPr/>
          </p:nvSpPr>
          <p:spPr>
            <a:xfrm>
              <a:off x="8172479" y="919762"/>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endParaRPr sz="1350" b="1" dirty="0">
                <a:solidFill>
                  <a:schemeClr val="dk1"/>
                </a:solidFill>
                <a:latin typeface="Calibri"/>
                <a:ea typeface="Calibri"/>
                <a:cs typeface="Calibri"/>
                <a:sym typeface="Calibri"/>
              </a:endParaRPr>
            </a:p>
          </p:txBody>
        </p:sp>
        <p:sp>
          <p:nvSpPr>
            <p:cNvPr id="196" name="Google Shape;196;p6"/>
            <p:cNvSpPr/>
            <p:nvPr/>
          </p:nvSpPr>
          <p:spPr>
            <a:xfrm>
              <a:off x="2514481" y="1043079"/>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endParaRPr sz="675" b="1" dirty="0">
                <a:solidFill>
                  <a:schemeClr val="dk1"/>
                </a:solidFill>
                <a:latin typeface="Source Sans Pro"/>
                <a:ea typeface="Source Sans Pro"/>
                <a:cs typeface="Source Sans Pro"/>
                <a:sym typeface="Source Sans Pro"/>
              </a:endParaRPr>
            </a:p>
          </p:txBody>
        </p:sp>
        <p:sp>
          <p:nvSpPr>
            <p:cNvPr id="197" name="Google Shape;197;p6"/>
            <p:cNvSpPr/>
            <p:nvPr/>
          </p:nvSpPr>
          <p:spPr>
            <a:xfrm>
              <a:off x="2514481" y="919762"/>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endParaRPr sz="1350" b="1" dirty="0">
                <a:solidFill>
                  <a:schemeClr val="dk1"/>
                </a:solidFill>
                <a:latin typeface="Calibri"/>
                <a:ea typeface="Calibri"/>
                <a:cs typeface="Calibri"/>
                <a:sym typeface="Calibri"/>
              </a:endParaRPr>
            </a:p>
          </p:txBody>
        </p:sp>
        <p:sp>
          <p:nvSpPr>
            <p:cNvPr id="198" name="Google Shape;198;p6"/>
            <p:cNvSpPr/>
            <p:nvPr/>
          </p:nvSpPr>
          <p:spPr>
            <a:xfrm>
              <a:off x="8686777" y="919762"/>
              <a:ext cx="0" cy="0"/>
            </a:xfrm>
            <a:custGeom>
              <a:avLst/>
              <a:gdLst/>
              <a:ahLst/>
              <a:cxnLst/>
              <a:rect l="l" t="t" r="r" b="b"/>
              <a:pathLst>
                <a:path w="120000" h="120000" extrusionOk="0">
                  <a:moveTo>
                    <a:pt x="0" y="0"/>
                  </a:moveTo>
                  <a:lnTo>
                    <a:pt x="0" y="0"/>
                  </a:lnTo>
                </a:path>
              </a:pathLst>
            </a:custGeom>
            <a:noFill/>
            <a:ln w="25400" cap="flat" cmpd="sng">
              <a:solidFill>
                <a:schemeClr val="lt1"/>
              </a:solidFill>
              <a:prstDash val="solid"/>
              <a:round/>
              <a:headEnd type="none" w="sm" len="sm"/>
              <a:tailEnd type="none" w="sm" len="sm"/>
            </a:ln>
          </p:spPr>
          <p:txBody>
            <a:bodyPr spcFirstLastPara="1" wrap="square" lIns="0" tIns="0" rIns="0" bIns="0" anchor="t" anchorCtr="0">
              <a:noAutofit/>
            </a:bodyPr>
            <a:lstStyle/>
            <a:p>
              <a:endParaRPr sz="1350" b="1" dirty="0">
                <a:solidFill>
                  <a:schemeClr val="dk1"/>
                </a:solidFill>
                <a:latin typeface="Calibri"/>
                <a:ea typeface="Calibri"/>
                <a:cs typeface="Calibri"/>
                <a:sym typeface="Calibri"/>
              </a:endParaRPr>
            </a:p>
          </p:txBody>
        </p:sp>
        <p:sp>
          <p:nvSpPr>
            <p:cNvPr id="199" name="Google Shape;199;p6"/>
            <p:cNvSpPr/>
            <p:nvPr/>
          </p:nvSpPr>
          <p:spPr>
            <a:xfrm>
              <a:off x="2514954" y="1043081"/>
              <a:ext cx="511033"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88898B"/>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2019</a:t>
              </a:r>
              <a:endParaRPr sz="788" b="1" dirty="0">
                <a:solidFill>
                  <a:schemeClr val="dk1"/>
                </a:solidFill>
                <a:latin typeface="Source Sans Pro"/>
                <a:ea typeface="Source Sans Pro"/>
                <a:cs typeface="Source Sans Pro"/>
                <a:sym typeface="Source Sans Pro"/>
              </a:endParaRPr>
            </a:p>
          </p:txBody>
        </p:sp>
        <p:sp>
          <p:nvSpPr>
            <p:cNvPr id="200" name="Google Shape;200;p6"/>
            <p:cNvSpPr/>
            <p:nvPr/>
          </p:nvSpPr>
          <p:spPr>
            <a:xfrm>
              <a:off x="3025987" y="1043081"/>
              <a:ext cx="518175"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E7E7E8"/>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2020</a:t>
              </a:r>
              <a:endParaRPr sz="788" b="1" dirty="0">
                <a:solidFill>
                  <a:schemeClr val="dk1"/>
                </a:solidFill>
                <a:latin typeface="Source Sans Pro"/>
                <a:ea typeface="Source Sans Pro"/>
                <a:cs typeface="Source Sans Pro"/>
                <a:sym typeface="Source Sans Pro"/>
              </a:endParaRPr>
            </a:p>
          </p:txBody>
        </p:sp>
        <p:sp>
          <p:nvSpPr>
            <p:cNvPr id="201" name="Google Shape;201;p6"/>
            <p:cNvSpPr/>
            <p:nvPr/>
          </p:nvSpPr>
          <p:spPr>
            <a:xfrm>
              <a:off x="3543604" y="1043081"/>
              <a:ext cx="517098"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88898B"/>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2021</a:t>
              </a:r>
              <a:endParaRPr sz="788" b="1" dirty="0">
                <a:solidFill>
                  <a:schemeClr val="dk1"/>
                </a:solidFill>
                <a:latin typeface="Source Sans Pro"/>
                <a:ea typeface="Source Sans Pro"/>
                <a:cs typeface="Source Sans Pro"/>
                <a:sym typeface="Source Sans Pro"/>
              </a:endParaRPr>
            </a:p>
          </p:txBody>
        </p:sp>
        <p:sp>
          <p:nvSpPr>
            <p:cNvPr id="202" name="Google Shape;202;p6"/>
            <p:cNvSpPr/>
            <p:nvPr/>
          </p:nvSpPr>
          <p:spPr>
            <a:xfrm>
              <a:off x="4054346" y="1043081"/>
              <a:ext cx="516503"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E7E7E8"/>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2022</a:t>
              </a:r>
              <a:endParaRPr sz="788" b="1" dirty="0">
                <a:solidFill>
                  <a:schemeClr val="dk1"/>
                </a:solidFill>
                <a:latin typeface="Source Sans Pro"/>
                <a:ea typeface="Source Sans Pro"/>
                <a:cs typeface="Source Sans Pro"/>
                <a:sym typeface="Source Sans Pro"/>
              </a:endParaRPr>
            </a:p>
          </p:txBody>
        </p:sp>
        <p:sp>
          <p:nvSpPr>
            <p:cNvPr id="203" name="Google Shape;203;p6"/>
            <p:cNvSpPr/>
            <p:nvPr/>
          </p:nvSpPr>
          <p:spPr>
            <a:xfrm>
              <a:off x="4568110" y="1043081"/>
              <a:ext cx="520815"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AAABAC"/>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2023</a:t>
              </a:r>
              <a:endParaRPr sz="788" b="1" dirty="0">
                <a:solidFill>
                  <a:schemeClr val="dk1"/>
                </a:solidFill>
                <a:latin typeface="Source Sans Pro"/>
                <a:ea typeface="Source Sans Pro"/>
                <a:cs typeface="Source Sans Pro"/>
                <a:sym typeface="Source Sans Pro"/>
              </a:endParaRPr>
            </a:p>
          </p:txBody>
        </p:sp>
        <p:sp>
          <p:nvSpPr>
            <p:cNvPr id="204" name="Google Shape;204;p6"/>
            <p:cNvSpPr/>
            <p:nvPr/>
          </p:nvSpPr>
          <p:spPr>
            <a:xfrm>
              <a:off x="5082704" y="1043081"/>
              <a:ext cx="518451"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CCCCCE"/>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2024</a:t>
              </a:r>
              <a:endParaRPr sz="788" b="1" dirty="0">
                <a:solidFill>
                  <a:schemeClr val="dk1"/>
                </a:solidFill>
                <a:latin typeface="Source Sans Pro"/>
                <a:ea typeface="Source Sans Pro"/>
                <a:cs typeface="Source Sans Pro"/>
                <a:sym typeface="Source Sans Pro"/>
              </a:endParaRPr>
            </a:p>
          </p:txBody>
        </p:sp>
        <p:sp>
          <p:nvSpPr>
            <p:cNvPr id="205" name="Google Shape;205;p6"/>
            <p:cNvSpPr/>
            <p:nvPr/>
          </p:nvSpPr>
          <p:spPr>
            <a:xfrm>
              <a:off x="5601154" y="1043081"/>
              <a:ext cx="509907"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AAABAC"/>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2025</a:t>
              </a:r>
              <a:endParaRPr sz="788" b="1" dirty="0">
                <a:solidFill>
                  <a:schemeClr val="dk1"/>
                </a:solidFill>
                <a:latin typeface="Source Sans Pro"/>
                <a:ea typeface="Source Sans Pro"/>
                <a:cs typeface="Source Sans Pro"/>
                <a:sym typeface="Source Sans Pro"/>
              </a:endParaRPr>
            </a:p>
          </p:txBody>
        </p:sp>
        <p:sp>
          <p:nvSpPr>
            <p:cNvPr id="206" name="Google Shape;206;p6"/>
            <p:cNvSpPr/>
            <p:nvPr/>
          </p:nvSpPr>
          <p:spPr>
            <a:xfrm>
              <a:off x="6111061" y="1043081"/>
              <a:ext cx="515816"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CCCCCE"/>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2026</a:t>
              </a:r>
              <a:endParaRPr sz="788" b="1" dirty="0">
                <a:solidFill>
                  <a:schemeClr val="dk1"/>
                </a:solidFill>
                <a:latin typeface="Source Sans Pro"/>
                <a:ea typeface="Source Sans Pro"/>
                <a:cs typeface="Source Sans Pro"/>
                <a:sym typeface="Source Sans Pro"/>
              </a:endParaRPr>
            </a:p>
          </p:txBody>
        </p:sp>
        <p:sp>
          <p:nvSpPr>
            <p:cNvPr id="207" name="Google Shape;207;p6"/>
            <p:cNvSpPr/>
            <p:nvPr/>
          </p:nvSpPr>
          <p:spPr>
            <a:xfrm>
              <a:off x="6626878" y="1043081"/>
              <a:ext cx="512580"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88898B"/>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2027</a:t>
              </a:r>
              <a:endParaRPr sz="788" b="1" dirty="0">
                <a:solidFill>
                  <a:schemeClr val="dk1"/>
                </a:solidFill>
                <a:latin typeface="Source Sans Pro"/>
                <a:ea typeface="Source Sans Pro"/>
                <a:cs typeface="Source Sans Pro"/>
                <a:sym typeface="Source Sans Pro"/>
              </a:endParaRPr>
            </a:p>
          </p:txBody>
        </p:sp>
        <p:sp>
          <p:nvSpPr>
            <p:cNvPr id="208" name="Google Shape;208;p6"/>
            <p:cNvSpPr/>
            <p:nvPr/>
          </p:nvSpPr>
          <p:spPr>
            <a:xfrm>
              <a:off x="7139458" y="1043081"/>
              <a:ext cx="514775"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E7E7E8"/>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2028</a:t>
              </a:r>
              <a:endParaRPr sz="788" b="1" dirty="0">
                <a:solidFill>
                  <a:schemeClr val="dk1"/>
                </a:solidFill>
                <a:latin typeface="Source Sans Pro"/>
                <a:ea typeface="Source Sans Pro"/>
                <a:cs typeface="Source Sans Pro"/>
                <a:sym typeface="Source Sans Pro"/>
              </a:endParaRPr>
            </a:p>
          </p:txBody>
        </p:sp>
        <p:sp>
          <p:nvSpPr>
            <p:cNvPr id="209" name="Google Shape;209;p6"/>
            <p:cNvSpPr/>
            <p:nvPr/>
          </p:nvSpPr>
          <p:spPr>
            <a:xfrm>
              <a:off x="7655274" y="1043081"/>
              <a:ext cx="513552"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88898B"/>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2029</a:t>
              </a:r>
              <a:endParaRPr sz="788" b="1" dirty="0">
                <a:solidFill>
                  <a:schemeClr val="dk1"/>
                </a:solidFill>
                <a:latin typeface="Source Sans Pro"/>
                <a:ea typeface="Source Sans Pro"/>
                <a:cs typeface="Source Sans Pro"/>
                <a:sym typeface="Source Sans Pro"/>
              </a:endParaRPr>
            </a:p>
          </p:txBody>
        </p:sp>
        <p:sp>
          <p:nvSpPr>
            <p:cNvPr id="210" name="Google Shape;210;p6"/>
            <p:cNvSpPr/>
            <p:nvPr/>
          </p:nvSpPr>
          <p:spPr>
            <a:xfrm>
              <a:off x="8170083" y="1043081"/>
              <a:ext cx="512984" cy="209550"/>
            </a:xfrm>
            <a:custGeom>
              <a:avLst/>
              <a:gdLst/>
              <a:ahLst/>
              <a:cxnLst/>
              <a:rect l="l" t="t" r="r" b="b"/>
              <a:pathLst>
                <a:path w="514350" h="209550" extrusionOk="0">
                  <a:moveTo>
                    <a:pt x="514324" y="209537"/>
                  </a:moveTo>
                  <a:lnTo>
                    <a:pt x="0" y="209537"/>
                  </a:lnTo>
                  <a:lnTo>
                    <a:pt x="0" y="0"/>
                  </a:lnTo>
                  <a:lnTo>
                    <a:pt x="514324" y="0"/>
                  </a:lnTo>
                  <a:lnTo>
                    <a:pt x="514324" y="209537"/>
                  </a:lnTo>
                  <a:close/>
                </a:path>
              </a:pathLst>
            </a:custGeom>
            <a:solidFill>
              <a:srgbClr val="E7E7E8"/>
            </a:solidFill>
            <a:ln w="9525" cap="flat" cmpd="sng">
              <a:solidFill>
                <a:schemeClr val="lt1"/>
              </a:solidFill>
              <a:prstDash val="solid"/>
              <a:round/>
              <a:headEnd type="none" w="sm" len="sm"/>
              <a:tailEnd type="none" w="sm" len="sm"/>
            </a:ln>
          </p:spPr>
          <p:txBody>
            <a:bodyPr spcFirstLastPara="1" wrap="square" lIns="0" tIns="0" rIns="0" bIns="0" anchor="ctr" anchorCtr="0">
              <a:noAutofit/>
            </a:bodyPr>
            <a:lstStyle/>
            <a:p>
              <a:pPr algn="ctr"/>
              <a:r>
                <a:rPr lang="en-US" sz="788" b="1" dirty="0">
                  <a:solidFill>
                    <a:schemeClr val="dk1"/>
                  </a:solidFill>
                  <a:latin typeface="Source Sans Pro"/>
                  <a:ea typeface="Source Sans Pro"/>
                  <a:cs typeface="Source Sans Pro"/>
                  <a:sym typeface="Source Sans Pro"/>
                </a:rPr>
                <a:t>2030</a:t>
              </a:r>
              <a:endParaRPr sz="788" b="1" dirty="0">
                <a:solidFill>
                  <a:schemeClr val="dk1"/>
                </a:solidFill>
                <a:latin typeface="Source Sans Pro"/>
                <a:ea typeface="Source Sans Pro"/>
                <a:cs typeface="Source Sans Pro"/>
                <a:sym typeface="Source Sans Pro"/>
              </a:endParaRPr>
            </a:p>
          </p:txBody>
        </p:sp>
      </p:grpSp>
      <p:grpSp>
        <p:nvGrpSpPr>
          <p:cNvPr id="211" name="Google Shape;211;p6"/>
          <p:cNvGrpSpPr/>
          <p:nvPr/>
        </p:nvGrpSpPr>
        <p:grpSpPr>
          <a:xfrm>
            <a:off x="1327255" y="3446642"/>
            <a:ext cx="2273912" cy="278530"/>
            <a:chOff x="2545414" y="2126737"/>
            <a:chExt cx="3151298" cy="410245"/>
          </a:xfrm>
        </p:grpSpPr>
        <p:sp>
          <p:nvSpPr>
            <p:cNvPr id="212" name="Google Shape;212;p6"/>
            <p:cNvSpPr/>
            <p:nvPr/>
          </p:nvSpPr>
          <p:spPr>
            <a:xfrm>
              <a:off x="2545414" y="2138236"/>
              <a:ext cx="42548" cy="398746"/>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82302"/>
                </a:lnSpc>
              </a:pPr>
              <a:endParaRPr sz="788" b="1" dirty="0">
                <a:solidFill>
                  <a:schemeClr val="dk1"/>
                </a:solidFill>
                <a:latin typeface="Source Sans Pro"/>
                <a:ea typeface="Source Sans Pro"/>
                <a:cs typeface="Source Sans Pro"/>
                <a:sym typeface="Source Sans Pro"/>
              </a:endParaRPr>
            </a:p>
          </p:txBody>
        </p:sp>
        <p:sp>
          <p:nvSpPr>
            <p:cNvPr id="213" name="Google Shape;213;p6"/>
            <p:cNvSpPr/>
            <p:nvPr/>
          </p:nvSpPr>
          <p:spPr>
            <a:xfrm>
              <a:off x="2590448" y="2126737"/>
              <a:ext cx="3106264" cy="398745"/>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Q1 2019</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At-Large2 Implementation</a:t>
              </a:r>
              <a:endParaRPr sz="1350" dirty="0"/>
            </a:p>
          </p:txBody>
        </p:sp>
      </p:grpSp>
      <p:sp>
        <p:nvSpPr>
          <p:cNvPr id="214" name="Google Shape;214;p6"/>
          <p:cNvSpPr/>
          <p:nvPr/>
        </p:nvSpPr>
        <p:spPr>
          <a:xfrm>
            <a:off x="1343961" y="4937099"/>
            <a:ext cx="583991" cy="300541"/>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122264"/>
              </a:lnSpc>
            </a:pPr>
            <a:r>
              <a:rPr lang="en-US" sz="788" b="1" dirty="0">
                <a:solidFill>
                  <a:schemeClr val="dk1"/>
                </a:solidFill>
                <a:latin typeface="Source Sans Pro"/>
                <a:ea typeface="Source Sans Pro"/>
                <a:cs typeface="Source Sans Pro"/>
                <a:sym typeface="Source Sans Pro"/>
              </a:rPr>
              <a:t>ccNSO2</a:t>
            </a:r>
            <a:endParaRPr sz="788" b="1" baseline="30000" dirty="0">
              <a:solidFill>
                <a:schemeClr val="dk1"/>
              </a:solidFill>
              <a:latin typeface="Source Sans Pro"/>
              <a:ea typeface="Source Sans Pro"/>
              <a:cs typeface="Source Sans Pro"/>
              <a:sym typeface="Source Sans Pro"/>
            </a:endParaRPr>
          </a:p>
        </p:txBody>
      </p:sp>
      <p:grpSp>
        <p:nvGrpSpPr>
          <p:cNvPr id="215" name="Google Shape;215;p6"/>
          <p:cNvGrpSpPr/>
          <p:nvPr/>
        </p:nvGrpSpPr>
        <p:grpSpPr>
          <a:xfrm>
            <a:off x="1348971" y="4552427"/>
            <a:ext cx="2809673" cy="300752"/>
            <a:chOff x="4208172" y="5216924"/>
            <a:chExt cx="1873701" cy="399025"/>
          </a:xfrm>
        </p:grpSpPr>
        <p:sp>
          <p:nvSpPr>
            <p:cNvPr id="216" name="Google Shape;216;p6"/>
            <p:cNvSpPr/>
            <p:nvPr/>
          </p:nvSpPr>
          <p:spPr>
            <a:xfrm>
              <a:off x="4208172" y="5217203"/>
              <a:ext cx="303224" cy="398746"/>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123571"/>
                </a:lnSpc>
              </a:pPr>
              <a:endParaRPr sz="525" b="1" dirty="0">
                <a:solidFill>
                  <a:schemeClr val="dk1"/>
                </a:solidFill>
                <a:latin typeface="Source Sans Pro"/>
                <a:ea typeface="Source Sans Pro"/>
                <a:cs typeface="Source Sans Pro"/>
                <a:sym typeface="Source Sans Pro"/>
              </a:endParaRPr>
            </a:p>
          </p:txBody>
        </p:sp>
        <p:sp>
          <p:nvSpPr>
            <p:cNvPr id="217" name="Google Shape;217;p6"/>
            <p:cNvSpPr/>
            <p:nvPr/>
          </p:nvSpPr>
          <p:spPr>
            <a:xfrm>
              <a:off x="4516803" y="5216924"/>
              <a:ext cx="1565070" cy="398746"/>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2019</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SSAC2 Implementation</a:t>
              </a:r>
              <a:endParaRPr sz="1350" dirty="0"/>
            </a:p>
          </p:txBody>
        </p:sp>
      </p:grpSp>
      <p:grpSp>
        <p:nvGrpSpPr>
          <p:cNvPr id="218" name="Google Shape;218;p6"/>
          <p:cNvGrpSpPr/>
          <p:nvPr/>
        </p:nvGrpSpPr>
        <p:grpSpPr>
          <a:xfrm>
            <a:off x="1345735" y="4180227"/>
            <a:ext cx="2196497" cy="303799"/>
            <a:chOff x="4358413" y="4779349"/>
            <a:chExt cx="2744893" cy="403068"/>
          </a:xfrm>
        </p:grpSpPr>
        <p:sp>
          <p:nvSpPr>
            <p:cNvPr id="219" name="Google Shape;219;p6"/>
            <p:cNvSpPr/>
            <p:nvPr/>
          </p:nvSpPr>
          <p:spPr>
            <a:xfrm>
              <a:off x="4358413" y="4779349"/>
              <a:ext cx="109696" cy="398746"/>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82302"/>
                </a:lnSpc>
              </a:pPr>
              <a:endParaRPr sz="788" b="1" dirty="0">
                <a:solidFill>
                  <a:schemeClr val="dk1"/>
                </a:solidFill>
                <a:latin typeface="Source Sans Pro"/>
                <a:ea typeface="Source Sans Pro"/>
                <a:cs typeface="Source Sans Pro"/>
                <a:sym typeface="Source Sans Pro"/>
              </a:endParaRPr>
            </a:p>
          </p:txBody>
        </p:sp>
        <p:sp>
          <p:nvSpPr>
            <p:cNvPr id="220" name="Google Shape;220;p6"/>
            <p:cNvSpPr/>
            <p:nvPr/>
          </p:nvSpPr>
          <p:spPr>
            <a:xfrm>
              <a:off x="4474131" y="4779349"/>
              <a:ext cx="2629175" cy="403068"/>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2019</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RSSAC2 Implementation</a:t>
              </a:r>
              <a:endParaRPr sz="1350" dirty="0"/>
            </a:p>
          </p:txBody>
        </p:sp>
      </p:grpSp>
      <p:sp>
        <p:nvSpPr>
          <p:cNvPr id="221" name="Google Shape;221;p6"/>
          <p:cNvSpPr/>
          <p:nvPr/>
        </p:nvSpPr>
        <p:spPr>
          <a:xfrm>
            <a:off x="1342995" y="2049637"/>
            <a:ext cx="632913" cy="273219"/>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2017</a:t>
            </a:r>
            <a:endParaRPr sz="675" i="1" dirty="0">
              <a:solidFill>
                <a:schemeClr val="dk1"/>
              </a:solidFill>
              <a:latin typeface="Source Sans Pro"/>
              <a:ea typeface="Source Sans Pro"/>
              <a:cs typeface="Source Sans Pro"/>
              <a:sym typeface="Source Sans Pro"/>
            </a:endParaRPr>
          </a:p>
          <a:p>
            <a:pPr marL="10001">
              <a:lnSpc>
                <a:spcPct val="142777"/>
              </a:lnSpc>
            </a:pPr>
            <a:r>
              <a:rPr lang="en-US" sz="675" b="1" dirty="0">
                <a:solidFill>
                  <a:schemeClr val="dk1"/>
                </a:solidFill>
                <a:latin typeface="Source Sans Pro"/>
                <a:ea typeface="Source Sans Pro"/>
                <a:cs typeface="Source Sans Pro"/>
                <a:sym typeface="Source Sans Pro"/>
              </a:rPr>
              <a:t>RDS-WHOIS2</a:t>
            </a:r>
            <a:endParaRPr sz="675" baseline="30000" dirty="0">
              <a:solidFill>
                <a:schemeClr val="dk1"/>
              </a:solidFill>
              <a:latin typeface="Source Sans Pro"/>
              <a:ea typeface="Source Sans Pro"/>
              <a:cs typeface="Source Sans Pro"/>
              <a:sym typeface="Source Sans Pro"/>
            </a:endParaRPr>
          </a:p>
        </p:txBody>
      </p:sp>
      <p:sp>
        <p:nvSpPr>
          <p:cNvPr id="222" name="Google Shape;222;p6"/>
          <p:cNvSpPr/>
          <p:nvPr/>
        </p:nvSpPr>
        <p:spPr>
          <a:xfrm>
            <a:off x="1985341" y="2049638"/>
            <a:ext cx="1139635" cy="273218"/>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ACB8CA"/>
          </a:solidFill>
          <a:ln w="9525" cap="flat" cmpd="sng">
            <a:solidFill>
              <a:srgbClr val="ADB9CA"/>
            </a:solidFill>
            <a:prstDash val="solid"/>
            <a:round/>
            <a:headEnd type="none" w="sm" len="sm"/>
            <a:tailEnd type="none" w="sm" len="sm"/>
          </a:ln>
        </p:spPr>
        <p:txBody>
          <a:bodyPr spcFirstLastPara="1" wrap="square" lIns="68569" tIns="0" rIns="0" bIns="0" anchor="ctr" anchorCtr="0">
            <a:normAutofit/>
          </a:bodyPr>
          <a:lstStyle/>
          <a:p>
            <a:pPr marL="10001">
              <a:lnSpc>
                <a:spcPct val="103966"/>
              </a:lnSpc>
            </a:pPr>
            <a:r>
              <a:rPr lang="en-US" sz="624" i="1" dirty="0">
                <a:solidFill>
                  <a:schemeClr val="dk1"/>
                </a:solidFill>
                <a:latin typeface="Source Sans Pro"/>
                <a:ea typeface="Source Sans Pro"/>
                <a:cs typeface="Source Sans Pro"/>
                <a:sym typeface="Source Sans Pro"/>
              </a:rPr>
              <a:t>Q1 2020</a:t>
            </a:r>
            <a:endParaRPr sz="624" i="1" dirty="0">
              <a:solidFill>
                <a:schemeClr val="dk1"/>
              </a:solidFill>
              <a:latin typeface="Source Sans Pro"/>
              <a:ea typeface="Source Sans Pro"/>
              <a:cs typeface="Source Sans Pro"/>
              <a:sym typeface="Source Sans Pro"/>
            </a:endParaRPr>
          </a:p>
          <a:p>
            <a:pPr>
              <a:lnSpc>
                <a:spcPct val="120192"/>
              </a:lnSpc>
            </a:pPr>
            <a:r>
              <a:rPr lang="en-US" sz="624" b="1" dirty="0">
                <a:solidFill>
                  <a:schemeClr val="dk1"/>
                </a:solidFill>
                <a:latin typeface="Source Sans Pro"/>
                <a:ea typeface="Source Sans Pro"/>
                <a:cs typeface="Source Sans Pro"/>
                <a:sym typeface="Source Sans Pro"/>
              </a:rPr>
              <a:t>RDS-WHOIS2 Implementation</a:t>
            </a:r>
            <a:endParaRPr sz="1350" dirty="0"/>
          </a:p>
        </p:txBody>
      </p:sp>
      <p:grpSp>
        <p:nvGrpSpPr>
          <p:cNvPr id="223" name="Google Shape;223;p6"/>
          <p:cNvGrpSpPr/>
          <p:nvPr/>
        </p:nvGrpSpPr>
        <p:grpSpPr>
          <a:xfrm>
            <a:off x="1342980" y="2381747"/>
            <a:ext cx="1644071" cy="280773"/>
            <a:chOff x="5482868" y="2577675"/>
            <a:chExt cx="5220046" cy="417684"/>
          </a:xfrm>
        </p:grpSpPr>
        <p:sp>
          <p:nvSpPr>
            <p:cNvPr id="224" name="Google Shape;224;p6"/>
            <p:cNvSpPr/>
            <p:nvPr/>
          </p:nvSpPr>
          <p:spPr>
            <a:xfrm>
              <a:off x="5482868" y="2578802"/>
              <a:ext cx="3182951" cy="408085"/>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Q1 2017</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SSR2 Review</a:t>
              </a:r>
              <a:endParaRPr sz="788" b="1" baseline="30000" dirty="0">
                <a:solidFill>
                  <a:schemeClr val="dk1"/>
                </a:solidFill>
                <a:latin typeface="Source Sans Pro"/>
                <a:ea typeface="Source Sans Pro"/>
                <a:cs typeface="Source Sans Pro"/>
                <a:sym typeface="Source Sans Pro"/>
              </a:endParaRPr>
            </a:p>
          </p:txBody>
        </p:sp>
        <p:sp>
          <p:nvSpPr>
            <p:cNvPr id="225" name="Google Shape;225;p6"/>
            <p:cNvSpPr/>
            <p:nvPr/>
          </p:nvSpPr>
          <p:spPr>
            <a:xfrm>
              <a:off x="8674263" y="2577675"/>
              <a:ext cx="2028651" cy="417684"/>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ACB8CA"/>
            </a:solidFill>
            <a:ln w="9525" cap="flat" cmpd="sng">
              <a:solidFill>
                <a:srgbClr val="ADB9CA"/>
              </a:solidFill>
              <a:prstDash val="solid"/>
              <a:round/>
              <a:headEnd type="none" w="sm" len="sm"/>
              <a:tailEnd type="none" w="sm" len="sm"/>
            </a:ln>
          </p:spPr>
          <p:txBody>
            <a:bodyPr spcFirstLastPara="1" wrap="square" lIns="68569" tIns="0" rIns="0" bIns="0" anchor="ctr" anchorCtr="0">
              <a:normAutofit/>
            </a:bodyPr>
            <a:lstStyle/>
            <a:p>
              <a:pPr marL="10001">
                <a:lnSpc>
                  <a:spcPct val="120138"/>
                </a:lnSpc>
              </a:pPr>
              <a:r>
                <a:rPr lang="en-US" sz="540" i="1" dirty="0">
                  <a:solidFill>
                    <a:schemeClr val="dk1"/>
                  </a:solidFill>
                  <a:latin typeface="Source Sans Pro"/>
                  <a:ea typeface="Source Sans Pro"/>
                  <a:cs typeface="Source Sans Pro"/>
                  <a:sym typeface="Source Sans Pro"/>
                </a:rPr>
                <a:t>Q1 2021</a:t>
              </a:r>
              <a:endParaRPr sz="540" i="1" dirty="0">
                <a:solidFill>
                  <a:schemeClr val="dk1"/>
                </a:solidFill>
                <a:latin typeface="Source Sans Pro"/>
                <a:ea typeface="Source Sans Pro"/>
                <a:cs typeface="Source Sans Pro"/>
                <a:sym typeface="Source Sans Pro"/>
              </a:endParaRPr>
            </a:p>
            <a:p>
              <a:pPr marL="10001">
                <a:lnSpc>
                  <a:spcPct val="247115"/>
                </a:lnSpc>
              </a:pPr>
              <a:r>
                <a:rPr lang="en-US" sz="390" b="1" dirty="0">
                  <a:solidFill>
                    <a:schemeClr val="dk1"/>
                  </a:solidFill>
                  <a:latin typeface="Source Sans Pro"/>
                  <a:ea typeface="Source Sans Pro"/>
                  <a:cs typeface="Source Sans Pro"/>
                  <a:sym typeface="Source Sans Pro"/>
                </a:rPr>
                <a:t>SSR2 Implementation</a:t>
              </a:r>
              <a:endParaRPr sz="1350" dirty="0"/>
            </a:p>
          </p:txBody>
        </p:sp>
      </p:grpSp>
      <p:grpSp>
        <p:nvGrpSpPr>
          <p:cNvPr id="226" name="Google Shape;226;p6"/>
          <p:cNvGrpSpPr/>
          <p:nvPr/>
        </p:nvGrpSpPr>
        <p:grpSpPr>
          <a:xfrm>
            <a:off x="1346617" y="2709890"/>
            <a:ext cx="2564708" cy="273219"/>
            <a:chOff x="2531578" y="1699603"/>
            <a:chExt cx="3419610" cy="398746"/>
          </a:xfrm>
        </p:grpSpPr>
        <p:sp>
          <p:nvSpPr>
            <p:cNvPr id="227" name="Google Shape;227;p6"/>
            <p:cNvSpPr/>
            <p:nvPr/>
          </p:nvSpPr>
          <p:spPr>
            <a:xfrm>
              <a:off x="2531578" y="1699603"/>
              <a:ext cx="1031439" cy="398746"/>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1A87C9"/>
            </a:solidFill>
            <a:ln w="9525" cap="flat" cmpd="sng">
              <a:solidFill>
                <a:srgbClr val="1A87C9"/>
              </a:solidFill>
              <a:prstDash val="solid"/>
              <a:round/>
              <a:headEnd type="none" w="sm" len="sm"/>
              <a:tailEnd type="none" w="sm" len="sm"/>
            </a:ln>
          </p:spPr>
          <p:txBody>
            <a:bodyPr spcFirstLastPara="1" wrap="square" lIns="54863"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Q4 2015</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CCT Review</a:t>
              </a:r>
              <a:endParaRPr sz="788" b="1" baseline="30000" dirty="0">
                <a:solidFill>
                  <a:schemeClr val="dk1"/>
                </a:solidFill>
                <a:latin typeface="Source Sans Pro"/>
                <a:ea typeface="Source Sans Pro"/>
                <a:cs typeface="Source Sans Pro"/>
                <a:sym typeface="Source Sans Pro"/>
              </a:endParaRPr>
            </a:p>
          </p:txBody>
        </p:sp>
        <p:sp>
          <p:nvSpPr>
            <p:cNvPr id="228" name="Google Shape;228;p6"/>
            <p:cNvSpPr/>
            <p:nvPr/>
          </p:nvSpPr>
          <p:spPr>
            <a:xfrm>
              <a:off x="3563017" y="1699603"/>
              <a:ext cx="2388171" cy="398746"/>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ACB8CA"/>
            </a:solidFill>
            <a:ln w="9525" cap="flat" cmpd="sng">
              <a:solidFill>
                <a:srgbClr val="ADB9CA"/>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Q1 2019</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CCT Implementation</a:t>
              </a:r>
              <a:endParaRPr sz="1350" dirty="0"/>
            </a:p>
          </p:txBody>
        </p:sp>
      </p:grpSp>
      <p:sp>
        <p:nvSpPr>
          <p:cNvPr id="229" name="Google Shape;229;p6"/>
          <p:cNvSpPr/>
          <p:nvPr/>
        </p:nvSpPr>
        <p:spPr>
          <a:xfrm rot="5400000">
            <a:off x="7462510" y="5010927"/>
            <a:ext cx="273219" cy="154918"/>
          </a:xfrm>
          <a:prstGeom prst="triangle">
            <a:avLst>
              <a:gd name="adj" fmla="val 50000"/>
            </a:avLst>
          </a:pr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grpSp>
        <p:nvGrpSpPr>
          <p:cNvPr id="230" name="Google Shape;230;p6"/>
          <p:cNvGrpSpPr/>
          <p:nvPr/>
        </p:nvGrpSpPr>
        <p:grpSpPr>
          <a:xfrm>
            <a:off x="1282108" y="5405837"/>
            <a:ext cx="6452594" cy="455948"/>
            <a:chOff x="845326" y="6436239"/>
            <a:chExt cx="7923560" cy="607930"/>
          </a:xfrm>
        </p:grpSpPr>
        <p:sp>
          <p:nvSpPr>
            <p:cNvPr id="231" name="Google Shape;231;p6"/>
            <p:cNvSpPr txBox="1"/>
            <p:nvPr/>
          </p:nvSpPr>
          <p:spPr>
            <a:xfrm>
              <a:off x="1511452" y="6622545"/>
              <a:ext cx="1922764" cy="138500"/>
            </a:xfrm>
            <a:prstGeom prst="rect">
              <a:avLst/>
            </a:prstGeom>
            <a:noFill/>
            <a:ln>
              <a:noFill/>
            </a:ln>
          </p:spPr>
          <p:txBody>
            <a:bodyPr spcFirstLastPara="1" wrap="square" lIns="0" tIns="0" rIns="0" bIns="0" anchor="t" anchorCtr="0">
              <a:spAutoFit/>
            </a:bodyPr>
            <a:lstStyle/>
            <a:p>
              <a:pPr marL="9525"/>
              <a:r>
                <a:rPr lang="en-US" sz="675" dirty="0">
                  <a:solidFill>
                    <a:schemeClr val="dk2"/>
                  </a:solidFill>
                  <a:latin typeface="Source Sans Pro"/>
                  <a:ea typeface="Source Sans Pro"/>
                  <a:cs typeface="Source Sans Pro"/>
                  <a:sym typeface="Source Sans Pro"/>
                </a:rPr>
                <a:t>Review Conduct, and Board Consideration</a:t>
              </a:r>
              <a:endParaRPr sz="675" dirty="0">
                <a:solidFill>
                  <a:schemeClr val="dk2"/>
                </a:solidFill>
                <a:latin typeface="Source Sans Pro"/>
                <a:ea typeface="Source Sans Pro"/>
                <a:cs typeface="Source Sans Pro"/>
                <a:sym typeface="Source Sans Pro"/>
              </a:endParaRPr>
            </a:p>
          </p:txBody>
        </p:sp>
        <p:sp>
          <p:nvSpPr>
            <p:cNvPr id="232" name="Google Shape;232;p6"/>
            <p:cNvSpPr txBox="1"/>
            <p:nvPr/>
          </p:nvSpPr>
          <p:spPr>
            <a:xfrm>
              <a:off x="845326" y="6487722"/>
              <a:ext cx="607297" cy="169277"/>
            </a:xfrm>
            <a:prstGeom prst="rect">
              <a:avLst/>
            </a:prstGeom>
            <a:noFill/>
            <a:ln>
              <a:noFill/>
            </a:ln>
          </p:spPr>
          <p:txBody>
            <a:bodyPr spcFirstLastPara="1" wrap="square" lIns="0" tIns="0" rIns="0" bIns="0" anchor="t" anchorCtr="0">
              <a:spAutoFit/>
            </a:bodyPr>
            <a:lstStyle/>
            <a:p>
              <a:pPr marL="9525"/>
              <a:r>
                <a:rPr lang="en-US" sz="825" dirty="0">
                  <a:solidFill>
                    <a:srgbClr val="999A9C"/>
                  </a:solidFill>
                  <a:latin typeface="Source Sans Pro"/>
                  <a:ea typeface="Source Sans Pro"/>
                  <a:cs typeface="Source Sans Pro"/>
                  <a:sym typeface="Source Sans Pro"/>
                </a:rPr>
                <a:t>LEGEND:</a:t>
              </a:r>
              <a:endParaRPr sz="825" dirty="0">
                <a:solidFill>
                  <a:schemeClr val="dk1"/>
                </a:solidFill>
                <a:latin typeface="Source Sans Pro"/>
                <a:ea typeface="Source Sans Pro"/>
                <a:cs typeface="Source Sans Pro"/>
                <a:sym typeface="Source Sans Pro"/>
              </a:endParaRPr>
            </a:p>
          </p:txBody>
        </p:sp>
        <p:sp>
          <p:nvSpPr>
            <p:cNvPr id="233" name="Google Shape;233;p6"/>
            <p:cNvSpPr/>
            <p:nvPr/>
          </p:nvSpPr>
          <p:spPr>
            <a:xfrm>
              <a:off x="1383577" y="6661375"/>
              <a:ext cx="83185" cy="83185"/>
            </a:xfrm>
            <a:custGeom>
              <a:avLst/>
              <a:gdLst/>
              <a:ahLst/>
              <a:cxnLst/>
              <a:rect l="l" t="t" r="r" b="b"/>
              <a:pathLst>
                <a:path w="83184" h="83184" extrusionOk="0">
                  <a:moveTo>
                    <a:pt x="82753" y="0"/>
                  </a:moveTo>
                  <a:lnTo>
                    <a:pt x="0" y="0"/>
                  </a:lnTo>
                  <a:lnTo>
                    <a:pt x="0" y="82753"/>
                  </a:lnTo>
                  <a:lnTo>
                    <a:pt x="82753" y="82753"/>
                  </a:lnTo>
                  <a:lnTo>
                    <a:pt x="82753" y="0"/>
                  </a:lnTo>
                  <a:close/>
                </a:path>
              </a:pathLst>
            </a:custGeom>
            <a:solidFill>
              <a:schemeClr val="dk2"/>
            </a:solidFill>
            <a:ln>
              <a:noFill/>
            </a:ln>
          </p:spPr>
          <p:txBody>
            <a:bodyPr spcFirstLastPara="1" wrap="square" lIns="0" tIns="0" rIns="0" bIns="0" anchor="t" anchorCtr="0">
              <a:noAutofit/>
            </a:bodyPr>
            <a:lstStyle/>
            <a:p>
              <a:endParaRPr sz="1350" dirty="0">
                <a:solidFill>
                  <a:schemeClr val="dk1"/>
                </a:solidFill>
                <a:latin typeface="Calibri"/>
                <a:ea typeface="Calibri"/>
                <a:cs typeface="Calibri"/>
                <a:sym typeface="Calibri"/>
              </a:endParaRPr>
            </a:p>
          </p:txBody>
        </p:sp>
        <p:sp>
          <p:nvSpPr>
            <p:cNvPr id="234" name="Google Shape;234;p6"/>
            <p:cNvSpPr txBox="1"/>
            <p:nvPr/>
          </p:nvSpPr>
          <p:spPr>
            <a:xfrm>
              <a:off x="4754806" y="6574738"/>
              <a:ext cx="2604147" cy="276998"/>
            </a:xfrm>
            <a:prstGeom prst="rect">
              <a:avLst/>
            </a:prstGeom>
            <a:noFill/>
            <a:ln>
              <a:noFill/>
            </a:ln>
          </p:spPr>
          <p:txBody>
            <a:bodyPr spcFirstLastPara="1" wrap="square" lIns="0" tIns="0" rIns="0" bIns="0" anchor="t" anchorCtr="0">
              <a:spAutoFit/>
            </a:bodyPr>
            <a:lstStyle/>
            <a:p>
              <a:pPr marL="9525"/>
              <a:r>
                <a:rPr lang="en-US" sz="675" dirty="0">
                  <a:solidFill>
                    <a:srgbClr val="F2A41E"/>
                  </a:solidFill>
                  <a:latin typeface="Source Sans Pro"/>
                  <a:ea typeface="Source Sans Pro"/>
                  <a:cs typeface="Source Sans Pro"/>
                  <a:sym typeface="Source Sans Pro"/>
                </a:rPr>
                <a:t>Review Conduct, and feasibility and implementation planning </a:t>
              </a:r>
              <a:endParaRPr sz="675" dirty="0">
                <a:solidFill>
                  <a:schemeClr val="dk1"/>
                </a:solidFill>
                <a:latin typeface="Source Sans Pro"/>
                <a:ea typeface="Source Sans Pro"/>
                <a:cs typeface="Source Sans Pro"/>
                <a:sym typeface="Source Sans Pro"/>
              </a:endParaRPr>
            </a:p>
          </p:txBody>
        </p:sp>
        <p:sp>
          <p:nvSpPr>
            <p:cNvPr id="235" name="Google Shape;235;p6"/>
            <p:cNvSpPr/>
            <p:nvPr/>
          </p:nvSpPr>
          <p:spPr>
            <a:xfrm>
              <a:off x="4626249" y="6602393"/>
              <a:ext cx="83185" cy="83185"/>
            </a:xfrm>
            <a:custGeom>
              <a:avLst/>
              <a:gdLst/>
              <a:ahLst/>
              <a:cxnLst/>
              <a:rect l="l" t="t" r="r" b="b"/>
              <a:pathLst>
                <a:path w="83184" h="83184" extrusionOk="0">
                  <a:moveTo>
                    <a:pt x="82753" y="0"/>
                  </a:moveTo>
                  <a:lnTo>
                    <a:pt x="0" y="0"/>
                  </a:lnTo>
                  <a:lnTo>
                    <a:pt x="0" y="82753"/>
                  </a:lnTo>
                  <a:lnTo>
                    <a:pt x="82753" y="82753"/>
                  </a:lnTo>
                  <a:lnTo>
                    <a:pt x="82753" y="0"/>
                  </a:lnTo>
                  <a:close/>
                </a:path>
              </a:pathLst>
            </a:custGeom>
            <a:solidFill>
              <a:srgbClr val="F2A41E"/>
            </a:solidFill>
            <a:ln>
              <a:noFill/>
            </a:ln>
          </p:spPr>
          <p:txBody>
            <a:bodyPr spcFirstLastPara="1" wrap="square" lIns="0" tIns="0" rIns="0" bIns="0" anchor="t" anchorCtr="0">
              <a:noAutofit/>
            </a:bodyPr>
            <a:lstStyle/>
            <a:p>
              <a:endParaRPr sz="1350" dirty="0">
                <a:solidFill>
                  <a:schemeClr val="dk1"/>
                </a:solidFill>
                <a:latin typeface="Calibri"/>
                <a:ea typeface="Calibri"/>
                <a:cs typeface="Calibri"/>
                <a:sym typeface="Calibri"/>
              </a:endParaRPr>
            </a:p>
          </p:txBody>
        </p:sp>
        <p:sp>
          <p:nvSpPr>
            <p:cNvPr id="236" name="Google Shape;236;p6"/>
            <p:cNvSpPr txBox="1"/>
            <p:nvPr/>
          </p:nvSpPr>
          <p:spPr>
            <a:xfrm>
              <a:off x="1511452" y="6844897"/>
              <a:ext cx="2301931" cy="138500"/>
            </a:xfrm>
            <a:prstGeom prst="rect">
              <a:avLst/>
            </a:prstGeom>
            <a:noFill/>
            <a:ln>
              <a:noFill/>
            </a:ln>
          </p:spPr>
          <p:txBody>
            <a:bodyPr spcFirstLastPara="1" wrap="square" lIns="0" tIns="0" rIns="0" bIns="0" anchor="t" anchorCtr="0">
              <a:spAutoFit/>
            </a:bodyPr>
            <a:lstStyle/>
            <a:p>
              <a:pPr marL="9525"/>
              <a:r>
                <a:rPr lang="en-US" sz="675" dirty="0">
                  <a:solidFill>
                    <a:schemeClr val="dk2"/>
                  </a:solidFill>
                  <a:latin typeface="Source Sans Pro"/>
                  <a:ea typeface="Source Sans Pro"/>
                  <a:cs typeface="Source Sans Pro"/>
                  <a:sym typeface="Source Sans Pro"/>
                </a:rPr>
                <a:t>Implementation, assessment, preparation phases</a:t>
              </a:r>
              <a:endParaRPr sz="675" dirty="0">
                <a:solidFill>
                  <a:schemeClr val="dk2"/>
                </a:solidFill>
                <a:latin typeface="Source Sans Pro"/>
                <a:ea typeface="Source Sans Pro"/>
                <a:cs typeface="Source Sans Pro"/>
                <a:sym typeface="Source Sans Pro"/>
              </a:endParaRPr>
            </a:p>
          </p:txBody>
        </p:sp>
        <p:sp>
          <p:nvSpPr>
            <p:cNvPr id="237" name="Google Shape;237;p6"/>
            <p:cNvSpPr/>
            <p:nvPr/>
          </p:nvSpPr>
          <p:spPr>
            <a:xfrm>
              <a:off x="1377965" y="6868354"/>
              <a:ext cx="83185" cy="83185"/>
            </a:xfrm>
            <a:custGeom>
              <a:avLst/>
              <a:gdLst/>
              <a:ahLst/>
              <a:cxnLst/>
              <a:rect l="l" t="t" r="r" b="b"/>
              <a:pathLst>
                <a:path w="83184" h="83184" extrusionOk="0">
                  <a:moveTo>
                    <a:pt x="82753" y="0"/>
                  </a:moveTo>
                  <a:lnTo>
                    <a:pt x="0" y="0"/>
                  </a:lnTo>
                  <a:lnTo>
                    <a:pt x="0" y="82753"/>
                  </a:lnTo>
                  <a:lnTo>
                    <a:pt x="82753" y="82753"/>
                  </a:lnTo>
                  <a:lnTo>
                    <a:pt x="82753" y="0"/>
                  </a:lnTo>
                  <a:close/>
                </a:path>
              </a:pathLst>
            </a:custGeom>
            <a:solidFill>
              <a:srgbClr val="ACB8CA"/>
            </a:solidFill>
            <a:ln w="9525" cap="flat" cmpd="sng">
              <a:solidFill>
                <a:schemeClr val="dk2"/>
              </a:solidFill>
              <a:prstDash val="solid"/>
              <a:round/>
              <a:headEnd type="none" w="sm" len="sm"/>
              <a:tailEnd type="none" w="sm" len="sm"/>
            </a:ln>
          </p:spPr>
          <p:txBody>
            <a:bodyPr spcFirstLastPara="1" wrap="square" lIns="0" tIns="0" rIns="0" bIns="0" anchor="t" anchorCtr="0">
              <a:noAutofit/>
            </a:bodyPr>
            <a:lstStyle/>
            <a:p>
              <a:endParaRPr sz="1350" dirty="0">
                <a:solidFill>
                  <a:schemeClr val="dk1"/>
                </a:solidFill>
                <a:latin typeface="Calibri"/>
                <a:ea typeface="Calibri"/>
                <a:cs typeface="Calibri"/>
                <a:sym typeface="Calibri"/>
              </a:endParaRPr>
            </a:p>
          </p:txBody>
        </p:sp>
        <p:sp>
          <p:nvSpPr>
            <p:cNvPr id="238" name="Google Shape;238;p6"/>
            <p:cNvSpPr txBox="1"/>
            <p:nvPr/>
          </p:nvSpPr>
          <p:spPr>
            <a:xfrm>
              <a:off x="4754807" y="6905669"/>
              <a:ext cx="2479103" cy="138500"/>
            </a:xfrm>
            <a:prstGeom prst="rect">
              <a:avLst/>
            </a:prstGeom>
            <a:noFill/>
            <a:ln>
              <a:noFill/>
            </a:ln>
          </p:spPr>
          <p:txBody>
            <a:bodyPr spcFirstLastPara="1" wrap="square" lIns="0" tIns="0" rIns="0" bIns="0" anchor="t" anchorCtr="0">
              <a:spAutoFit/>
            </a:bodyPr>
            <a:lstStyle/>
            <a:p>
              <a:pPr marL="9525"/>
              <a:r>
                <a:rPr lang="en-US" sz="675" dirty="0">
                  <a:solidFill>
                    <a:srgbClr val="F2A41E"/>
                  </a:solidFill>
                  <a:latin typeface="Source Sans Pro"/>
                  <a:ea typeface="Source Sans Pro"/>
                  <a:cs typeface="Source Sans Pro"/>
                  <a:sym typeface="Source Sans Pro"/>
                </a:rPr>
                <a:t>Implementation, assessment, preparation phases</a:t>
              </a:r>
              <a:endParaRPr sz="675" dirty="0">
                <a:solidFill>
                  <a:srgbClr val="F2A41E"/>
                </a:solidFill>
                <a:latin typeface="Source Sans Pro"/>
                <a:ea typeface="Source Sans Pro"/>
                <a:cs typeface="Source Sans Pro"/>
                <a:sym typeface="Source Sans Pro"/>
              </a:endParaRPr>
            </a:p>
          </p:txBody>
        </p:sp>
        <p:sp>
          <p:nvSpPr>
            <p:cNvPr id="239" name="Google Shape;239;p6"/>
            <p:cNvSpPr/>
            <p:nvPr/>
          </p:nvSpPr>
          <p:spPr>
            <a:xfrm>
              <a:off x="4620776" y="6941020"/>
              <a:ext cx="83185" cy="83185"/>
            </a:xfrm>
            <a:custGeom>
              <a:avLst/>
              <a:gdLst/>
              <a:ahLst/>
              <a:cxnLst/>
              <a:rect l="l" t="t" r="r" b="b"/>
              <a:pathLst>
                <a:path w="83184" h="83184" extrusionOk="0">
                  <a:moveTo>
                    <a:pt x="82753" y="0"/>
                  </a:moveTo>
                  <a:lnTo>
                    <a:pt x="0" y="0"/>
                  </a:lnTo>
                  <a:lnTo>
                    <a:pt x="0" y="82753"/>
                  </a:lnTo>
                  <a:lnTo>
                    <a:pt x="82753" y="82753"/>
                  </a:lnTo>
                  <a:lnTo>
                    <a:pt x="82753" y="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0" tIns="0" rIns="0" bIns="0" anchor="t" anchorCtr="0">
              <a:noAutofit/>
            </a:bodyPr>
            <a:lstStyle/>
            <a:p>
              <a:endParaRPr sz="1350" dirty="0">
                <a:solidFill>
                  <a:schemeClr val="dk1"/>
                </a:solidFill>
                <a:latin typeface="Calibri"/>
                <a:ea typeface="Calibri"/>
                <a:cs typeface="Calibri"/>
                <a:sym typeface="Calibri"/>
              </a:endParaRPr>
            </a:p>
          </p:txBody>
        </p:sp>
        <p:sp>
          <p:nvSpPr>
            <p:cNvPr id="240" name="Google Shape;240;p6"/>
            <p:cNvSpPr txBox="1"/>
            <p:nvPr/>
          </p:nvSpPr>
          <p:spPr>
            <a:xfrm>
              <a:off x="1379603" y="6436239"/>
              <a:ext cx="1714705" cy="138500"/>
            </a:xfrm>
            <a:prstGeom prst="rect">
              <a:avLst/>
            </a:prstGeom>
            <a:noFill/>
            <a:ln>
              <a:noFill/>
            </a:ln>
          </p:spPr>
          <p:txBody>
            <a:bodyPr spcFirstLastPara="1" wrap="square" lIns="0" tIns="0" rIns="0" bIns="0" anchor="t" anchorCtr="0">
              <a:spAutoFit/>
            </a:bodyPr>
            <a:lstStyle/>
            <a:p>
              <a:pPr marL="9525"/>
              <a:r>
                <a:rPr lang="en-US" sz="675" b="1" dirty="0">
                  <a:solidFill>
                    <a:schemeClr val="dk2"/>
                  </a:solidFill>
                  <a:latin typeface="Source Sans Pro"/>
                  <a:ea typeface="Source Sans Pro"/>
                  <a:cs typeface="Source Sans Pro"/>
                  <a:sym typeface="Source Sans Pro"/>
                </a:rPr>
                <a:t>SPECIFIC REVIEWS</a:t>
              </a:r>
              <a:endParaRPr sz="675" b="1" dirty="0">
                <a:solidFill>
                  <a:schemeClr val="dk2"/>
                </a:solidFill>
                <a:latin typeface="Source Sans Pro"/>
                <a:ea typeface="Source Sans Pro"/>
                <a:cs typeface="Source Sans Pro"/>
                <a:sym typeface="Source Sans Pro"/>
              </a:endParaRPr>
            </a:p>
          </p:txBody>
        </p:sp>
        <p:sp>
          <p:nvSpPr>
            <p:cNvPr id="241" name="Google Shape;241;p6"/>
            <p:cNvSpPr txBox="1"/>
            <p:nvPr/>
          </p:nvSpPr>
          <p:spPr>
            <a:xfrm>
              <a:off x="4609210" y="6436239"/>
              <a:ext cx="1714705" cy="138500"/>
            </a:xfrm>
            <a:prstGeom prst="rect">
              <a:avLst/>
            </a:prstGeom>
            <a:noFill/>
            <a:ln>
              <a:noFill/>
            </a:ln>
          </p:spPr>
          <p:txBody>
            <a:bodyPr spcFirstLastPara="1" wrap="square" lIns="0" tIns="0" rIns="0" bIns="0" anchor="t" anchorCtr="0">
              <a:spAutoFit/>
            </a:bodyPr>
            <a:lstStyle/>
            <a:p>
              <a:pPr marL="9525"/>
              <a:r>
                <a:rPr lang="en-US" sz="675" b="1" dirty="0">
                  <a:solidFill>
                    <a:srgbClr val="F2A41E"/>
                  </a:solidFill>
                  <a:latin typeface="Source Sans Pro"/>
                  <a:ea typeface="Source Sans Pro"/>
                  <a:cs typeface="Source Sans Pro"/>
                  <a:sym typeface="Source Sans Pro"/>
                </a:rPr>
                <a:t>ORGANIZATIONAL REVIEWS</a:t>
              </a:r>
              <a:endParaRPr sz="675" b="1" dirty="0">
                <a:solidFill>
                  <a:srgbClr val="F2A41E"/>
                </a:solidFill>
                <a:latin typeface="Source Sans Pro"/>
                <a:ea typeface="Source Sans Pro"/>
                <a:cs typeface="Source Sans Pro"/>
                <a:sym typeface="Source Sans Pro"/>
              </a:endParaRPr>
            </a:p>
          </p:txBody>
        </p:sp>
        <p:sp>
          <p:nvSpPr>
            <p:cNvPr id="242" name="Google Shape;242;p6"/>
            <p:cNvSpPr txBox="1"/>
            <p:nvPr/>
          </p:nvSpPr>
          <p:spPr>
            <a:xfrm>
              <a:off x="7378218" y="6484048"/>
              <a:ext cx="1390668" cy="276998"/>
            </a:xfrm>
            <a:prstGeom prst="rect">
              <a:avLst/>
            </a:prstGeom>
            <a:noFill/>
            <a:ln>
              <a:noFill/>
            </a:ln>
          </p:spPr>
          <p:txBody>
            <a:bodyPr spcFirstLastPara="1" wrap="square" lIns="0" tIns="0" rIns="0" bIns="0" anchor="t" anchorCtr="0">
              <a:spAutoFit/>
            </a:bodyPr>
            <a:lstStyle/>
            <a:p>
              <a:pPr marL="9525"/>
              <a:r>
                <a:rPr lang="en-US" sz="675" i="1" dirty="0">
                  <a:solidFill>
                    <a:srgbClr val="7F7F7F"/>
                  </a:solidFill>
                  <a:latin typeface="Source Sans Pro"/>
                  <a:ea typeface="Source Sans Pro"/>
                  <a:cs typeface="Source Sans Pro"/>
                  <a:sym typeface="Source Sans Pro"/>
                </a:rPr>
                <a:t>Future dates are forecasted and subject to change</a:t>
              </a:r>
              <a:endParaRPr sz="675" b="1" i="1" dirty="0">
                <a:solidFill>
                  <a:srgbClr val="7F7F7F"/>
                </a:solidFill>
                <a:latin typeface="Source Sans Pro"/>
                <a:ea typeface="Source Sans Pro"/>
                <a:cs typeface="Source Sans Pro"/>
                <a:sym typeface="Source Sans Pro"/>
              </a:endParaRPr>
            </a:p>
          </p:txBody>
        </p:sp>
      </p:grpSp>
      <p:sp>
        <p:nvSpPr>
          <p:cNvPr id="243" name="Google Shape;243;p6"/>
          <p:cNvSpPr txBox="1"/>
          <p:nvPr/>
        </p:nvSpPr>
        <p:spPr>
          <a:xfrm>
            <a:off x="1354400" y="1346215"/>
            <a:ext cx="643037" cy="103875"/>
          </a:xfrm>
          <a:prstGeom prst="rect">
            <a:avLst/>
          </a:prstGeom>
          <a:noFill/>
          <a:ln>
            <a:noFill/>
          </a:ln>
        </p:spPr>
        <p:txBody>
          <a:bodyPr spcFirstLastPara="1" wrap="square" lIns="0" tIns="0" rIns="0" bIns="0" anchor="t" anchorCtr="0">
            <a:spAutoFit/>
          </a:bodyPr>
          <a:lstStyle/>
          <a:p>
            <a:pPr marL="9525"/>
            <a:r>
              <a:rPr lang="en-US" sz="675" dirty="0">
                <a:solidFill>
                  <a:srgbClr val="7F7F7F"/>
                </a:solidFill>
                <a:latin typeface="Source Sans Pro"/>
                <a:ea typeface="Source Sans Pro"/>
                <a:cs typeface="Source Sans Pro"/>
                <a:sym typeface="Source Sans Pro"/>
              </a:rPr>
              <a:t>Calendar Year</a:t>
            </a:r>
            <a:endParaRPr sz="675" b="1" dirty="0">
              <a:solidFill>
                <a:srgbClr val="7F7F7F"/>
              </a:solidFill>
              <a:latin typeface="Source Sans Pro"/>
              <a:ea typeface="Source Sans Pro"/>
              <a:cs typeface="Source Sans Pro"/>
              <a:sym typeface="Source Sans Pro"/>
            </a:endParaRPr>
          </a:p>
        </p:txBody>
      </p:sp>
      <p:grpSp>
        <p:nvGrpSpPr>
          <p:cNvPr id="244" name="Google Shape;244;p6"/>
          <p:cNvGrpSpPr/>
          <p:nvPr/>
        </p:nvGrpSpPr>
        <p:grpSpPr>
          <a:xfrm>
            <a:off x="1338034" y="3786232"/>
            <a:ext cx="2661086" cy="301754"/>
            <a:chOff x="2531896" y="4330790"/>
            <a:chExt cx="3207853" cy="400354"/>
          </a:xfrm>
        </p:grpSpPr>
        <p:sp>
          <p:nvSpPr>
            <p:cNvPr id="245" name="Google Shape;245;p6"/>
            <p:cNvSpPr/>
            <p:nvPr/>
          </p:nvSpPr>
          <p:spPr>
            <a:xfrm>
              <a:off x="2531896" y="4331594"/>
              <a:ext cx="444973" cy="398746"/>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82302"/>
                </a:lnSpc>
              </a:pPr>
              <a:endParaRPr sz="788" b="1" dirty="0">
                <a:solidFill>
                  <a:schemeClr val="dk1"/>
                </a:solidFill>
                <a:latin typeface="Source Sans Pro"/>
                <a:ea typeface="Source Sans Pro"/>
                <a:cs typeface="Source Sans Pro"/>
                <a:sym typeface="Source Sans Pro"/>
              </a:endParaRPr>
            </a:p>
          </p:txBody>
        </p:sp>
        <p:sp>
          <p:nvSpPr>
            <p:cNvPr id="246" name="Google Shape;246;p6"/>
            <p:cNvSpPr/>
            <p:nvPr/>
          </p:nvSpPr>
          <p:spPr>
            <a:xfrm>
              <a:off x="2979362" y="4330790"/>
              <a:ext cx="2760387" cy="400354"/>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Q4 2019</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NomCom2 Implementation</a:t>
              </a:r>
              <a:endParaRPr sz="1350" dirty="0"/>
            </a:p>
          </p:txBody>
        </p:sp>
      </p:grpSp>
      <p:sp>
        <p:nvSpPr>
          <p:cNvPr id="247" name="Google Shape;247;p6"/>
          <p:cNvSpPr/>
          <p:nvPr/>
        </p:nvSpPr>
        <p:spPr>
          <a:xfrm rot="-5400000">
            <a:off x="1118249" y="2776804"/>
            <a:ext cx="273219" cy="140834"/>
          </a:xfrm>
          <a:prstGeom prst="triangle">
            <a:avLst>
              <a:gd name="adj" fmla="val 50000"/>
            </a:avLst>
          </a:pr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48" name="Google Shape;248;p6"/>
          <p:cNvSpPr/>
          <p:nvPr/>
        </p:nvSpPr>
        <p:spPr>
          <a:xfrm>
            <a:off x="1939536" y="4944324"/>
            <a:ext cx="2312738" cy="300360"/>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2020</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ccNSO2 Implementation</a:t>
            </a:r>
            <a:endParaRPr sz="1350" dirty="0"/>
          </a:p>
        </p:txBody>
      </p:sp>
      <p:sp>
        <p:nvSpPr>
          <p:cNvPr id="249" name="Google Shape;249;p6"/>
          <p:cNvSpPr/>
          <p:nvPr/>
        </p:nvSpPr>
        <p:spPr>
          <a:xfrm rot="-5400000">
            <a:off x="1108372" y="3513343"/>
            <a:ext cx="273219" cy="140834"/>
          </a:xfrm>
          <a:prstGeom prst="triangle">
            <a:avLst>
              <a:gd name="adj" fmla="val 50000"/>
            </a:avLst>
          </a:pr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50" name="Google Shape;250;p6"/>
          <p:cNvSpPr/>
          <p:nvPr/>
        </p:nvSpPr>
        <p:spPr>
          <a:xfrm rot="5400000">
            <a:off x="7440466" y="4630712"/>
            <a:ext cx="303860" cy="161078"/>
          </a:xfrm>
          <a:prstGeom prst="triangle">
            <a:avLst>
              <a:gd name="adj" fmla="val 50000"/>
            </a:avLst>
          </a:pr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51" name="Google Shape;251;p6"/>
          <p:cNvSpPr/>
          <p:nvPr/>
        </p:nvSpPr>
        <p:spPr>
          <a:xfrm>
            <a:off x="1491747" y="1681963"/>
            <a:ext cx="764457" cy="303908"/>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2019</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ATRT3 Review</a:t>
            </a:r>
            <a:endParaRPr sz="788" b="1" baseline="30000" dirty="0">
              <a:solidFill>
                <a:schemeClr val="dk1"/>
              </a:solidFill>
              <a:latin typeface="Source Sans Pro"/>
              <a:ea typeface="Source Sans Pro"/>
              <a:cs typeface="Source Sans Pro"/>
              <a:sym typeface="Source Sans Pro"/>
            </a:endParaRPr>
          </a:p>
        </p:txBody>
      </p:sp>
      <p:sp>
        <p:nvSpPr>
          <p:cNvPr id="252" name="Google Shape;252;p6"/>
          <p:cNvSpPr/>
          <p:nvPr/>
        </p:nvSpPr>
        <p:spPr>
          <a:xfrm rot="5400000">
            <a:off x="7426556" y="2459174"/>
            <a:ext cx="267949" cy="126635"/>
          </a:xfrm>
          <a:prstGeom prst="triangle">
            <a:avLst>
              <a:gd name="adj" fmla="val 50000"/>
            </a:avLst>
          </a:pr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i="1" dirty="0">
              <a:solidFill>
                <a:schemeClr val="dk1"/>
              </a:solidFill>
              <a:latin typeface="Source Sans Pro"/>
              <a:ea typeface="Source Sans Pro"/>
              <a:cs typeface="Source Sans Pro"/>
              <a:sym typeface="Source Sans Pro"/>
            </a:endParaRPr>
          </a:p>
        </p:txBody>
      </p:sp>
      <p:sp>
        <p:nvSpPr>
          <p:cNvPr id="253" name="Google Shape;253;p6"/>
          <p:cNvSpPr/>
          <p:nvPr/>
        </p:nvSpPr>
        <p:spPr>
          <a:xfrm rot="5400000">
            <a:off x="7438042" y="1766450"/>
            <a:ext cx="298511" cy="140834"/>
          </a:xfrm>
          <a:prstGeom prst="triangle">
            <a:avLst>
              <a:gd name="adj" fmla="val 50000"/>
            </a:avLst>
          </a:pr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i="1" dirty="0">
              <a:solidFill>
                <a:schemeClr val="dk1"/>
              </a:solidFill>
              <a:latin typeface="Source Sans Pro"/>
              <a:ea typeface="Source Sans Pro"/>
              <a:cs typeface="Source Sans Pro"/>
              <a:sym typeface="Source Sans Pro"/>
            </a:endParaRPr>
          </a:p>
        </p:txBody>
      </p:sp>
      <p:sp>
        <p:nvSpPr>
          <p:cNvPr id="254" name="Google Shape;254;p6"/>
          <p:cNvSpPr/>
          <p:nvPr/>
        </p:nvSpPr>
        <p:spPr>
          <a:xfrm rot="5400000">
            <a:off x="7443674" y="2780488"/>
            <a:ext cx="278790" cy="140834"/>
          </a:xfrm>
          <a:prstGeom prst="triangle">
            <a:avLst>
              <a:gd name="adj" fmla="val 50000"/>
            </a:avLst>
          </a:prstGeom>
          <a:solidFill>
            <a:srgbClr val="ACB8CA"/>
          </a:solidFill>
          <a:ln w="9525" cap="flat" cmpd="sng">
            <a:solidFill>
              <a:srgbClr val="ADB9CA"/>
            </a:solidFill>
            <a:prstDash val="solid"/>
            <a:round/>
            <a:headEnd type="none" w="sm" len="sm"/>
            <a:tailEnd type="none" w="sm" len="sm"/>
          </a:ln>
        </p:spPr>
        <p:txBody>
          <a:bodyPr spcFirstLastPara="1" wrap="square" lIns="68569" tIns="0" rIns="0" bIns="0" anchor="ctr" anchorCtr="0">
            <a:normAutofit fontScale="85000" lnSpcReduction="10000"/>
          </a:bodyPr>
          <a:lstStyle/>
          <a:p>
            <a:pPr marL="10001">
              <a:lnSpc>
                <a:spcPct val="384444"/>
              </a:lnSpc>
            </a:pPr>
            <a:endParaRPr sz="169" b="1" dirty="0">
              <a:solidFill>
                <a:schemeClr val="dk1"/>
              </a:solidFill>
              <a:latin typeface="Source Sans Pro"/>
              <a:ea typeface="Source Sans Pro"/>
              <a:cs typeface="Source Sans Pro"/>
              <a:sym typeface="Source Sans Pro"/>
            </a:endParaRPr>
          </a:p>
        </p:txBody>
      </p:sp>
      <p:sp>
        <p:nvSpPr>
          <p:cNvPr id="255" name="Google Shape;255;p6"/>
          <p:cNvSpPr/>
          <p:nvPr/>
        </p:nvSpPr>
        <p:spPr>
          <a:xfrm rot="-5400000">
            <a:off x="1119053" y="2441943"/>
            <a:ext cx="273219" cy="140834"/>
          </a:xfrm>
          <a:prstGeom prst="triangle">
            <a:avLst>
              <a:gd name="adj" fmla="val 50000"/>
            </a:avLst>
          </a:pr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56" name="Google Shape;256;p6"/>
          <p:cNvSpPr/>
          <p:nvPr/>
        </p:nvSpPr>
        <p:spPr>
          <a:xfrm>
            <a:off x="2987839" y="2382278"/>
            <a:ext cx="1545991" cy="274188"/>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Q1 2022</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SSR3 Review</a:t>
            </a:r>
            <a:endParaRPr sz="788" b="1" baseline="30000" dirty="0">
              <a:solidFill>
                <a:schemeClr val="dk1"/>
              </a:solidFill>
              <a:latin typeface="Source Sans Pro"/>
              <a:ea typeface="Source Sans Pro"/>
              <a:cs typeface="Source Sans Pro"/>
              <a:sym typeface="Source Sans Pro"/>
            </a:endParaRPr>
          </a:p>
        </p:txBody>
      </p:sp>
      <p:sp>
        <p:nvSpPr>
          <p:cNvPr id="257" name="Google Shape;257;p6"/>
          <p:cNvSpPr/>
          <p:nvPr/>
        </p:nvSpPr>
        <p:spPr>
          <a:xfrm>
            <a:off x="4544111" y="2388726"/>
            <a:ext cx="1004825" cy="274321"/>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ACB8CA"/>
          </a:solidFill>
          <a:ln w="9525" cap="flat" cmpd="sng">
            <a:solidFill>
              <a:srgbClr val="ADB9CA"/>
            </a:solidFill>
            <a:prstDash val="solid"/>
            <a:round/>
            <a:headEnd type="none" w="sm" len="sm"/>
            <a:tailEnd type="none" w="sm" len="sm"/>
          </a:ln>
        </p:spPr>
        <p:txBody>
          <a:bodyPr spcFirstLastPara="1" wrap="square" lIns="68569" tIns="0" rIns="0" bIns="0" anchor="ctr" anchorCtr="0">
            <a:normAutofit/>
          </a:bodyPr>
          <a:lstStyle/>
          <a:p>
            <a:pPr marL="10001">
              <a:lnSpc>
                <a:spcPct val="86500"/>
              </a:lnSpc>
            </a:pPr>
            <a:r>
              <a:rPr lang="en-US" sz="750" i="1" dirty="0">
                <a:solidFill>
                  <a:schemeClr val="dk1"/>
                </a:solidFill>
                <a:latin typeface="Source Sans Pro"/>
                <a:ea typeface="Source Sans Pro"/>
                <a:cs typeface="Source Sans Pro"/>
                <a:sym typeface="Source Sans Pro"/>
              </a:rPr>
              <a:t>Q1 2025</a:t>
            </a:r>
            <a:endParaRPr sz="750" i="1" dirty="0">
              <a:solidFill>
                <a:schemeClr val="dk1"/>
              </a:solidFill>
              <a:latin typeface="Source Sans Pro"/>
              <a:ea typeface="Source Sans Pro"/>
              <a:cs typeface="Source Sans Pro"/>
              <a:sym typeface="Source Sans Pro"/>
            </a:endParaRPr>
          </a:p>
          <a:p>
            <a:pPr marL="10001">
              <a:lnSpc>
                <a:spcPct val="142777"/>
              </a:lnSpc>
            </a:pPr>
            <a:r>
              <a:rPr lang="en-US" sz="675" b="1" dirty="0">
                <a:solidFill>
                  <a:schemeClr val="dk1"/>
                </a:solidFill>
                <a:latin typeface="Source Sans Pro"/>
                <a:ea typeface="Source Sans Pro"/>
                <a:cs typeface="Source Sans Pro"/>
                <a:sym typeface="Source Sans Pro"/>
              </a:rPr>
              <a:t>SSR3 Implementation</a:t>
            </a:r>
            <a:endParaRPr sz="1350" dirty="0"/>
          </a:p>
        </p:txBody>
      </p:sp>
      <p:sp>
        <p:nvSpPr>
          <p:cNvPr id="258" name="Google Shape;258;p6"/>
          <p:cNvSpPr/>
          <p:nvPr/>
        </p:nvSpPr>
        <p:spPr>
          <a:xfrm>
            <a:off x="5559218" y="2388516"/>
            <a:ext cx="1189161" cy="274321"/>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Q1 2027</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SSR4 Review</a:t>
            </a:r>
            <a:endParaRPr sz="788" b="1" baseline="30000" dirty="0">
              <a:solidFill>
                <a:schemeClr val="dk1"/>
              </a:solidFill>
              <a:latin typeface="Source Sans Pro"/>
              <a:ea typeface="Source Sans Pro"/>
              <a:cs typeface="Source Sans Pro"/>
              <a:sym typeface="Source Sans Pro"/>
            </a:endParaRPr>
          </a:p>
        </p:txBody>
      </p:sp>
      <p:sp>
        <p:nvSpPr>
          <p:cNvPr id="259" name="Google Shape;259;p6"/>
          <p:cNvSpPr/>
          <p:nvPr/>
        </p:nvSpPr>
        <p:spPr>
          <a:xfrm rot="-5400000">
            <a:off x="1126052" y="2114734"/>
            <a:ext cx="273219" cy="140834"/>
          </a:xfrm>
          <a:prstGeom prst="triangle">
            <a:avLst>
              <a:gd name="adj" fmla="val 50000"/>
            </a:avLst>
          </a:pr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60" name="Google Shape;260;p6"/>
          <p:cNvSpPr/>
          <p:nvPr/>
        </p:nvSpPr>
        <p:spPr>
          <a:xfrm rot="5400000">
            <a:off x="7439846" y="2117605"/>
            <a:ext cx="278790" cy="140834"/>
          </a:xfrm>
          <a:prstGeom prst="triangle">
            <a:avLst>
              <a:gd name="adj" fmla="val 50000"/>
            </a:avLst>
          </a:prstGeom>
          <a:solidFill>
            <a:srgbClr val="ADB9CA"/>
          </a:solidFill>
          <a:ln w="9525" cap="flat" cmpd="sng">
            <a:solidFill>
              <a:srgbClr val="ADB9CA"/>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61" name="Google Shape;261;p6"/>
          <p:cNvSpPr/>
          <p:nvPr/>
        </p:nvSpPr>
        <p:spPr>
          <a:xfrm>
            <a:off x="3129984" y="2049533"/>
            <a:ext cx="1600984" cy="274321"/>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2022</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RDS2-WHOIS3 Review</a:t>
            </a:r>
            <a:endParaRPr sz="788" b="1" baseline="30000" dirty="0">
              <a:solidFill>
                <a:schemeClr val="dk1"/>
              </a:solidFill>
              <a:latin typeface="Source Sans Pro"/>
              <a:ea typeface="Source Sans Pro"/>
              <a:cs typeface="Source Sans Pro"/>
              <a:sym typeface="Source Sans Pro"/>
            </a:endParaRPr>
          </a:p>
        </p:txBody>
      </p:sp>
      <p:sp>
        <p:nvSpPr>
          <p:cNvPr id="262" name="Google Shape;262;p6"/>
          <p:cNvSpPr/>
          <p:nvPr/>
        </p:nvSpPr>
        <p:spPr>
          <a:xfrm>
            <a:off x="2266106" y="1686274"/>
            <a:ext cx="1723424" cy="299597"/>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ACB8CA"/>
          </a:solidFill>
          <a:ln w="9525" cap="flat" cmpd="sng">
            <a:solidFill>
              <a:srgbClr val="1A87C9"/>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Q4 2020</a:t>
            </a:r>
            <a:endParaRPr sz="675" i="1" dirty="0">
              <a:solidFill>
                <a:schemeClr val="dk1"/>
              </a:solidFill>
              <a:latin typeface="Source Sans Pro"/>
              <a:ea typeface="Source Sans Pro"/>
              <a:cs typeface="Source Sans Pro"/>
              <a:sym typeface="Source Sans Pro"/>
            </a:endParaRPr>
          </a:p>
          <a:p>
            <a:pPr>
              <a:lnSpc>
                <a:spcPct val="111111"/>
              </a:lnSpc>
            </a:pPr>
            <a:r>
              <a:rPr lang="en-US" sz="675" b="1" dirty="0">
                <a:solidFill>
                  <a:schemeClr val="dk1"/>
                </a:solidFill>
                <a:latin typeface="Source Sans Pro"/>
                <a:ea typeface="Source Sans Pro"/>
                <a:cs typeface="Source Sans Pro"/>
                <a:sym typeface="Source Sans Pro"/>
              </a:rPr>
              <a:t>ATRT3 Implementation</a:t>
            </a:r>
            <a:endParaRPr sz="1350" dirty="0"/>
          </a:p>
        </p:txBody>
      </p:sp>
      <p:sp>
        <p:nvSpPr>
          <p:cNvPr id="263" name="Google Shape;263;p6"/>
          <p:cNvSpPr/>
          <p:nvPr/>
        </p:nvSpPr>
        <p:spPr>
          <a:xfrm>
            <a:off x="3989949" y="1686693"/>
            <a:ext cx="939438" cy="300541"/>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2024</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ATRT4 Review</a:t>
            </a:r>
            <a:endParaRPr sz="788" b="1" baseline="30000" dirty="0">
              <a:solidFill>
                <a:schemeClr val="dk1"/>
              </a:solidFill>
              <a:latin typeface="Source Sans Pro"/>
              <a:ea typeface="Source Sans Pro"/>
              <a:cs typeface="Source Sans Pro"/>
              <a:sym typeface="Source Sans Pro"/>
            </a:endParaRPr>
          </a:p>
        </p:txBody>
      </p:sp>
      <p:sp>
        <p:nvSpPr>
          <p:cNvPr id="264" name="Google Shape;264;p6"/>
          <p:cNvSpPr/>
          <p:nvPr/>
        </p:nvSpPr>
        <p:spPr>
          <a:xfrm>
            <a:off x="4927572" y="1684117"/>
            <a:ext cx="1712416" cy="301754"/>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ADB9CA"/>
          </a:solidFill>
          <a:ln w="9525" cap="flat" cmpd="sng">
            <a:solidFill>
              <a:srgbClr val="1A87C9"/>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Q4 2026</a:t>
            </a:r>
            <a:endParaRPr sz="675" i="1" dirty="0">
              <a:solidFill>
                <a:schemeClr val="dk1"/>
              </a:solidFill>
              <a:latin typeface="Source Sans Pro"/>
              <a:ea typeface="Source Sans Pro"/>
              <a:cs typeface="Source Sans Pro"/>
              <a:sym typeface="Source Sans Pro"/>
            </a:endParaRPr>
          </a:p>
          <a:p>
            <a:pPr>
              <a:lnSpc>
                <a:spcPct val="111111"/>
              </a:lnSpc>
            </a:pPr>
            <a:r>
              <a:rPr lang="en-US" sz="675" b="1" dirty="0">
                <a:solidFill>
                  <a:schemeClr val="dk1"/>
                </a:solidFill>
                <a:latin typeface="Source Sans Pro"/>
                <a:ea typeface="Source Sans Pro"/>
                <a:cs typeface="Source Sans Pro"/>
                <a:sym typeface="Source Sans Pro"/>
              </a:rPr>
              <a:t>ATRT4 Implementation</a:t>
            </a:r>
            <a:endParaRPr sz="1350" dirty="0"/>
          </a:p>
        </p:txBody>
      </p:sp>
      <p:sp>
        <p:nvSpPr>
          <p:cNvPr id="265" name="Google Shape;265;p6"/>
          <p:cNvSpPr/>
          <p:nvPr/>
        </p:nvSpPr>
        <p:spPr>
          <a:xfrm>
            <a:off x="6756163" y="2384666"/>
            <a:ext cx="730292" cy="274321"/>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ACB8CA"/>
          </a:solidFill>
          <a:ln w="9525" cap="flat" cmpd="sng">
            <a:solidFill>
              <a:srgbClr val="ADB9CA"/>
            </a:solidFill>
            <a:prstDash val="solid"/>
            <a:round/>
            <a:headEnd type="none" w="sm" len="sm"/>
            <a:tailEnd type="none" w="sm" len="sm"/>
          </a:ln>
        </p:spPr>
        <p:txBody>
          <a:bodyPr spcFirstLastPara="1" wrap="square" lIns="68569" tIns="0" rIns="0" bIns="0" anchor="ctr" anchorCtr="0">
            <a:normAutofit/>
          </a:bodyPr>
          <a:lstStyle/>
          <a:p>
            <a:pPr marL="10001">
              <a:lnSpc>
                <a:spcPct val="78636"/>
              </a:lnSpc>
            </a:pPr>
            <a:r>
              <a:rPr lang="en-US" sz="825" i="1" dirty="0">
                <a:solidFill>
                  <a:schemeClr val="dk1"/>
                </a:solidFill>
                <a:latin typeface="Source Sans Pro"/>
                <a:ea typeface="Source Sans Pro"/>
                <a:cs typeface="Source Sans Pro"/>
                <a:sym typeface="Source Sans Pro"/>
              </a:rPr>
              <a:t>Q2 2029</a:t>
            </a:r>
            <a:endParaRPr sz="825" i="1" dirty="0">
              <a:solidFill>
                <a:schemeClr val="dk1"/>
              </a:solidFill>
              <a:latin typeface="Source Sans Pro"/>
              <a:ea typeface="Source Sans Pro"/>
              <a:cs typeface="Source Sans Pro"/>
              <a:sym typeface="Source Sans Pro"/>
            </a:endParaRPr>
          </a:p>
          <a:p>
            <a:pPr marL="10001">
              <a:lnSpc>
                <a:spcPct val="214166"/>
              </a:lnSpc>
            </a:pPr>
            <a:r>
              <a:rPr lang="en-US" sz="450" b="1" dirty="0">
                <a:solidFill>
                  <a:schemeClr val="dk1"/>
                </a:solidFill>
                <a:latin typeface="Source Sans Pro"/>
                <a:ea typeface="Source Sans Pro"/>
                <a:cs typeface="Source Sans Pro"/>
                <a:sym typeface="Source Sans Pro"/>
              </a:rPr>
              <a:t>SSR4 Implementation</a:t>
            </a:r>
            <a:endParaRPr sz="1350" dirty="0"/>
          </a:p>
        </p:txBody>
      </p:sp>
      <p:sp>
        <p:nvSpPr>
          <p:cNvPr id="266" name="Google Shape;266;p6"/>
          <p:cNvSpPr/>
          <p:nvPr/>
        </p:nvSpPr>
        <p:spPr>
          <a:xfrm>
            <a:off x="7317432" y="2052995"/>
            <a:ext cx="172739" cy="280833"/>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ACB8CA"/>
          </a:solidFill>
          <a:ln w="9525" cap="flat" cmpd="sng">
            <a:solidFill>
              <a:srgbClr val="ADB9CA"/>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endParaRPr sz="675" i="1" dirty="0">
              <a:solidFill>
                <a:schemeClr val="dk1"/>
              </a:solidFill>
              <a:latin typeface="Source Sans Pro"/>
              <a:ea typeface="Source Sans Pro"/>
              <a:cs typeface="Source Sans Pro"/>
              <a:sym typeface="Source Sans Pro"/>
            </a:endParaRPr>
          </a:p>
        </p:txBody>
      </p:sp>
      <p:sp>
        <p:nvSpPr>
          <p:cNvPr id="267" name="Google Shape;267;p6"/>
          <p:cNvSpPr/>
          <p:nvPr/>
        </p:nvSpPr>
        <p:spPr>
          <a:xfrm>
            <a:off x="4738083" y="2047901"/>
            <a:ext cx="906914" cy="273218"/>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ACB8CA"/>
          </a:solidFill>
          <a:ln w="9525" cap="flat" cmpd="sng">
            <a:solidFill>
              <a:srgbClr val="ADB9CA"/>
            </a:solidFill>
            <a:prstDash val="solid"/>
            <a:round/>
            <a:headEnd type="none" w="sm" len="sm"/>
            <a:tailEnd type="none" w="sm" len="sm"/>
          </a:ln>
        </p:spPr>
        <p:txBody>
          <a:bodyPr spcFirstLastPara="1" wrap="square" lIns="68569" tIns="0" rIns="0" bIns="0" anchor="ctr" anchorCtr="0">
            <a:normAutofit fontScale="92500" lnSpcReduction="20000"/>
          </a:bodyPr>
          <a:lstStyle/>
          <a:p>
            <a:pPr marL="10001">
              <a:lnSpc>
                <a:spcPct val="103966"/>
              </a:lnSpc>
            </a:pPr>
            <a:r>
              <a:rPr lang="en-US" sz="624" i="1" dirty="0">
                <a:solidFill>
                  <a:schemeClr val="dk1"/>
                </a:solidFill>
                <a:latin typeface="Source Sans Pro"/>
                <a:ea typeface="Source Sans Pro"/>
                <a:cs typeface="Source Sans Pro"/>
                <a:sym typeface="Source Sans Pro"/>
              </a:rPr>
              <a:t>Q3 2025</a:t>
            </a:r>
            <a:endParaRPr sz="624" i="1" dirty="0">
              <a:solidFill>
                <a:schemeClr val="dk1"/>
              </a:solidFill>
              <a:latin typeface="Source Sans Pro"/>
              <a:ea typeface="Source Sans Pro"/>
              <a:cs typeface="Source Sans Pro"/>
              <a:sym typeface="Source Sans Pro"/>
            </a:endParaRPr>
          </a:p>
          <a:p>
            <a:pPr>
              <a:lnSpc>
                <a:spcPct val="120192"/>
              </a:lnSpc>
            </a:pPr>
            <a:r>
              <a:rPr lang="en-US" sz="624" b="1" dirty="0">
                <a:solidFill>
                  <a:schemeClr val="dk1"/>
                </a:solidFill>
                <a:latin typeface="Source Sans Pro"/>
                <a:ea typeface="Source Sans Pro"/>
                <a:cs typeface="Source Sans Pro"/>
                <a:sym typeface="Source Sans Pro"/>
              </a:rPr>
              <a:t>RDS2-WHOIS3 Implementation</a:t>
            </a:r>
            <a:endParaRPr sz="1350" dirty="0"/>
          </a:p>
        </p:txBody>
      </p:sp>
      <p:sp>
        <p:nvSpPr>
          <p:cNvPr id="268" name="Google Shape;268;p6"/>
          <p:cNvSpPr/>
          <p:nvPr/>
        </p:nvSpPr>
        <p:spPr>
          <a:xfrm>
            <a:off x="5660573" y="2048928"/>
            <a:ext cx="1643615" cy="274321"/>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2027</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RDS3-WHOIS4 Review</a:t>
            </a:r>
            <a:endParaRPr sz="788" b="1" baseline="30000" dirty="0">
              <a:solidFill>
                <a:schemeClr val="dk1"/>
              </a:solidFill>
              <a:latin typeface="Source Sans Pro"/>
              <a:ea typeface="Source Sans Pro"/>
              <a:cs typeface="Source Sans Pro"/>
              <a:sym typeface="Source Sans Pro"/>
            </a:endParaRPr>
          </a:p>
        </p:txBody>
      </p:sp>
      <p:sp>
        <p:nvSpPr>
          <p:cNvPr id="269" name="Google Shape;269;p6"/>
          <p:cNvSpPr/>
          <p:nvPr/>
        </p:nvSpPr>
        <p:spPr>
          <a:xfrm>
            <a:off x="7381666" y="3056611"/>
            <a:ext cx="132446" cy="278791"/>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ACB8CA"/>
          </a:solidFill>
          <a:ln w="9525" cap="flat" cmpd="sng">
            <a:solidFill>
              <a:srgbClr val="ADB9CA"/>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endParaRPr sz="675" b="1" dirty="0">
              <a:solidFill>
                <a:schemeClr val="dk1"/>
              </a:solidFill>
              <a:latin typeface="Source Sans Pro"/>
              <a:ea typeface="Source Sans Pro"/>
              <a:cs typeface="Source Sans Pro"/>
              <a:sym typeface="Source Sans Pro"/>
            </a:endParaRPr>
          </a:p>
        </p:txBody>
      </p:sp>
      <p:sp>
        <p:nvSpPr>
          <p:cNvPr id="270" name="Google Shape;270;p6"/>
          <p:cNvSpPr/>
          <p:nvPr/>
        </p:nvSpPr>
        <p:spPr>
          <a:xfrm>
            <a:off x="6652630" y="1685581"/>
            <a:ext cx="846806" cy="300541"/>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1A87C9"/>
          </a:solidFill>
          <a:ln w="9525" cap="flat" cmpd="sng">
            <a:solidFill>
              <a:srgbClr val="1A87C9"/>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2029</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ATRT5 Review</a:t>
            </a:r>
            <a:endParaRPr sz="788" b="1" baseline="30000" dirty="0">
              <a:solidFill>
                <a:schemeClr val="dk1"/>
              </a:solidFill>
              <a:latin typeface="Source Sans Pro"/>
              <a:ea typeface="Source Sans Pro"/>
              <a:cs typeface="Source Sans Pro"/>
              <a:sym typeface="Source Sans Pro"/>
            </a:endParaRPr>
          </a:p>
        </p:txBody>
      </p:sp>
      <p:sp>
        <p:nvSpPr>
          <p:cNvPr id="271" name="Google Shape;271;p6"/>
          <p:cNvSpPr/>
          <p:nvPr/>
        </p:nvSpPr>
        <p:spPr>
          <a:xfrm>
            <a:off x="3915167" y="2708066"/>
            <a:ext cx="1548159" cy="273219"/>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chemeClr val="lt1"/>
          </a:solidFill>
          <a:ln w="9525" cap="flat" cmpd="sng">
            <a:solidFill>
              <a:srgbClr val="1A87C9"/>
            </a:solidFill>
            <a:prstDash val="solid"/>
            <a:round/>
            <a:headEnd type="none" w="sm" len="sm"/>
            <a:tailEnd type="none" w="sm" len="sm"/>
          </a:ln>
        </p:spPr>
        <p:txBody>
          <a:bodyPr spcFirstLastPara="1" wrap="square" lIns="54863"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Q41 2024</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CCT2 Review</a:t>
            </a:r>
            <a:endParaRPr sz="788" b="1" baseline="30000" dirty="0">
              <a:solidFill>
                <a:schemeClr val="dk1"/>
              </a:solidFill>
              <a:latin typeface="Source Sans Pro"/>
              <a:ea typeface="Source Sans Pro"/>
              <a:cs typeface="Source Sans Pro"/>
              <a:sym typeface="Source Sans Pro"/>
            </a:endParaRPr>
          </a:p>
        </p:txBody>
      </p:sp>
      <p:sp>
        <p:nvSpPr>
          <p:cNvPr id="272" name="Google Shape;272;p6"/>
          <p:cNvSpPr/>
          <p:nvPr/>
        </p:nvSpPr>
        <p:spPr>
          <a:xfrm>
            <a:off x="5460049" y="2714295"/>
            <a:ext cx="2040248" cy="278234"/>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chemeClr val="lt1"/>
          </a:solidFill>
          <a:ln w="9525" cap="flat" cmpd="sng">
            <a:solidFill>
              <a:srgbClr val="ADB9CA"/>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Q1 2019</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CCT2 Implementation</a:t>
            </a:r>
            <a:endParaRPr sz="1350" dirty="0"/>
          </a:p>
        </p:txBody>
      </p:sp>
      <p:sp>
        <p:nvSpPr>
          <p:cNvPr id="273" name="Google Shape;273;p6"/>
          <p:cNvSpPr txBox="1"/>
          <p:nvPr/>
        </p:nvSpPr>
        <p:spPr>
          <a:xfrm>
            <a:off x="1839813" y="5863575"/>
            <a:ext cx="1874590" cy="103875"/>
          </a:xfrm>
          <a:prstGeom prst="rect">
            <a:avLst/>
          </a:prstGeom>
          <a:noFill/>
          <a:ln>
            <a:noFill/>
          </a:ln>
        </p:spPr>
        <p:txBody>
          <a:bodyPr spcFirstLastPara="1" wrap="square" lIns="0" tIns="0" rIns="0" bIns="0" anchor="t" anchorCtr="0">
            <a:spAutoFit/>
          </a:bodyPr>
          <a:lstStyle/>
          <a:p>
            <a:pPr marL="9525"/>
            <a:r>
              <a:rPr lang="en-US" sz="675" dirty="0">
                <a:solidFill>
                  <a:schemeClr val="dk2"/>
                </a:solidFill>
                <a:latin typeface="Source Sans Pro"/>
                <a:ea typeface="Source Sans Pro"/>
                <a:cs typeface="Source Sans Pro"/>
                <a:sym typeface="Source Sans Pro"/>
              </a:rPr>
              <a:t>Pending new round of gTLDs</a:t>
            </a:r>
            <a:endParaRPr sz="675" dirty="0">
              <a:solidFill>
                <a:schemeClr val="dk2"/>
              </a:solidFill>
              <a:latin typeface="Source Sans Pro"/>
              <a:ea typeface="Source Sans Pro"/>
              <a:cs typeface="Source Sans Pro"/>
              <a:sym typeface="Source Sans Pro"/>
            </a:endParaRPr>
          </a:p>
        </p:txBody>
      </p:sp>
      <p:sp>
        <p:nvSpPr>
          <p:cNvPr id="274" name="Google Shape;274;p6"/>
          <p:cNvSpPr/>
          <p:nvPr/>
        </p:nvSpPr>
        <p:spPr>
          <a:xfrm>
            <a:off x="1721062" y="5875398"/>
            <a:ext cx="67742" cy="62389"/>
          </a:xfrm>
          <a:custGeom>
            <a:avLst/>
            <a:gdLst/>
            <a:ahLst/>
            <a:cxnLst/>
            <a:rect l="l" t="t" r="r" b="b"/>
            <a:pathLst>
              <a:path w="83184" h="83184" extrusionOk="0">
                <a:moveTo>
                  <a:pt x="82753" y="0"/>
                </a:moveTo>
                <a:lnTo>
                  <a:pt x="0" y="0"/>
                </a:lnTo>
                <a:lnTo>
                  <a:pt x="0" y="82753"/>
                </a:lnTo>
                <a:lnTo>
                  <a:pt x="82753" y="82753"/>
                </a:lnTo>
                <a:lnTo>
                  <a:pt x="82753" y="0"/>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0" tIns="0" rIns="0" bIns="0" anchor="t" anchorCtr="0">
            <a:noAutofit/>
          </a:bodyPr>
          <a:lstStyle/>
          <a:p>
            <a:endParaRPr sz="1350" dirty="0">
              <a:solidFill>
                <a:schemeClr val="dk1"/>
              </a:solidFill>
              <a:latin typeface="Calibri"/>
              <a:ea typeface="Calibri"/>
              <a:cs typeface="Calibri"/>
              <a:sym typeface="Calibri"/>
            </a:endParaRPr>
          </a:p>
        </p:txBody>
      </p:sp>
      <p:grpSp>
        <p:nvGrpSpPr>
          <p:cNvPr id="275" name="Google Shape;275;p6"/>
          <p:cNvGrpSpPr/>
          <p:nvPr/>
        </p:nvGrpSpPr>
        <p:grpSpPr>
          <a:xfrm>
            <a:off x="1181413" y="3045408"/>
            <a:ext cx="6474321" cy="321976"/>
            <a:chOff x="90463" y="25120"/>
            <a:chExt cx="8632428" cy="429301"/>
          </a:xfrm>
        </p:grpSpPr>
        <p:sp>
          <p:nvSpPr>
            <p:cNvPr id="276" name="Google Shape;276;p6">
              <a:hlinkClick r:id="rId3"/>
            </p:cNvPr>
            <p:cNvSpPr/>
            <p:nvPr/>
          </p:nvSpPr>
          <p:spPr>
            <a:xfrm>
              <a:off x="289388" y="55786"/>
              <a:ext cx="1703917" cy="364291"/>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2016</a:t>
              </a:r>
              <a:endParaRPr sz="675" i="1" dirty="0">
                <a:solidFill>
                  <a:schemeClr val="dk1"/>
                </a:solidFill>
                <a:latin typeface="Source Sans Pro"/>
                <a:ea typeface="Source Sans Pro"/>
                <a:cs typeface="Source Sans Pro"/>
                <a:sym typeface="Source Sans Pro"/>
              </a:endParaRPr>
            </a:p>
            <a:p>
              <a:pPr marL="10001">
                <a:lnSpc>
                  <a:spcPct val="183571"/>
                </a:lnSpc>
              </a:pPr>
              <a:r>
                <a:rPr lang="en-US" sz="525" b="1" dirty="0">
                  <a:solidFill>
                    <a:schemeClr val="dk1"/>
                  </a:solidFill>
                  <a:latin typeface="Source Sans Pro"/>
                  <a:ea typeface="Source Sans Pro"/>
                  <a:cs typeface="Source Sans Pro"/>
                  <a:sym typeface="Source Sans Pro"/>
                </a:rPr>
                <a:t>GNSO2 Implementation</a:t>
              </a:r>
              <a:endParaRPr sz="1350" dirty="0"/>
            </a:p>
          </p:txBody>
        </p:sp>
        <p:sp>
          <p:nvSpPr>
            <p:cNvPr id="277" name="Google Shape;277;p6"/>
            <p:cNvSpPr/>
            <p:nvPr/>
          </p:nvSpPr>
          <p:spPr>
            <a:xfrm rot="-5400000">
              <a:off x="2206" y="145869"/>
              <a:ext cx="364292" cy="187779"/>
            </a:xfrm>
            <a:prstGeom prst="triangle">
              <a:avLst>
                <a:gd name="adj" fmla="val 50000"/>
              </a:avLst>
            </a:pr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78" name="Google Shape;278;p6"/>
            <p:cNvSpPr/>
            <p:nvPr/>
          </p:nvSpPr>
          <p:spPr>
            <a:xfrm>
              <a:off x="1996152" y="57611"/>
              <a:ext cx="1133420" cy="364293"/>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2021</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GNSO3 Review</a:t>
              </a:r>
              <a:endParaRPr sz="1350" dirty="0"/>
            </a:p>
          </p:txBody>
        </p:sp>
        <p:sp>
          <p:nvSpPr>
            <p:cNvPr id="279" name="Google Shape;279;p6"/>
            <p:cNvSpPr/>
            <p:nvPr/>
          </p:nvSpPr>
          <p:spPr>
            <a:xfrm>
              <a:off x="3145590" y="46342"/>
              <a:ext cx="3538137" cy="402338"/>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Q1 2023</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GNSO3 Implementation</a:t>
              </a:r>
              <a:endParaRPr sz="1350" dirty="0"/>
            </a:p>
          </p:txBody>
        </p:sp>
        <p:sp>
          <p:nvSpPr>
            <p:cNvPr id="280" name="Google Shape;280;p6"/>
            <p:cNvSpPr/>
            <p:nvPr/>
          </p:nvSpPr>
          <p:spPr>
            <a:xfrm>
              <a:off x="6688703" y="54320"/>
              <a:ext cx="1133420" cy="400100"/>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2028</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GNSO4 Review</a:t>
              </a:r>
              <a:endParaRPr sz="1350" dirty="0"/>
            </a:p>
          </p:txBody>
        </p:sp>
        <p:sp>
          <p:nvSpPr>
            <p:cNvPr id="281" name="Google Shape;281;p6"/>
            <p:cNvSpPr/>
            <p:nvPr/>
          </p:nvSpPr>
          <p:spPr>
            <a:xfrm>
              <a:off x="7822123" y="43778"/>
              <a:ext cx="705315" cy="402338"/>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rmAutofit/>
            </a:bodyPr>
            <a:lstStyle/>
            <a:p>
              <a:pPr marL="10001">
                <a:lnSpc>
                  <a:spcPct val="82302"/>
                </a:lnSpc>
              </a:pPr>
              <a:endParaRPr sz="788" b="1" dirty="0">
                <a:solidFill>
                  <a:schemeClr val="dk1"/>
                </a:solidFill>
                <a:latin typeface="Source Sans Pro"/>
                <a:ea typeface="Source Sans Pro"/>
                <a:cs typeface="Source Sans Pro"/>
                <a:sym typeface="Source Sans Pro"/>
              </a:endParaRPr>
            </a:p>
          </p:txBody>
        </p:sp>
        <p:sp>
          <p:nvSpPr>
            <p:cNvPr id="282" name="Google Shape;282;p6"/>
            <p:cNvSpPr/>
            <p:nvPr/>
          </p:nvSpPr>
          <p:spPr>
            <a:xfrm rot="5400000">
              <a:off x="8414351" y="145881"/>
              <a:ext cx="429301" cy="187778"/>
            </a:xfrm>
            <a:prstGeom prst="triangle">
              <a:avLst>
                <a:gd name="adj" fmla="val 50000"/>
              </a:avLst>
            </a:pr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grpSp>
      <p:sp>
        <p:nvSpPr>
          <p:cNvPr id="283" name="Google Shape;283;p6"/>
          <p:cNvSpPr/>
          <p:nvPr/>
        </p:nvSpPr>
        <p:spPr>
          <a:xfrm>
            <a:off x="3608008" y="3448216"/>
            <a:ext cx="906746" cy="273218"/>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Q3 2023</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At-Large3 Review</a:t>
            </a:r>
            <a:endParaRPr sz="1350" dirty="0"/>
          </a:p>
        </p:txBody>
      </p:sp>
      <p:grpSp>
        <p:nvGrpSpPr>
          <p:cNvPr id="284" name="Google Shape;284;p6"/>
          <p:cNvGrpSpPr/>
          <p:nvPr/>
        </p:nvGrpSpPr>
        <p:grpSpPr>
          <a:xfrm>
            <a:off x="4489111" y="3443463"/>
            <a:ext cx="2867750" cy="278530"/>
            <a:chOff x="2545414" y="2126737"/>
            <a:chExt cx="3420931" cy="410245"/>
          </a:xfrm>
        </p:grpSpPr>
        <p:sp>
          <p:nvSpPr>
            <p:cNvPr id="285" name="Google Shape;285;p6"/>
            <p:cNvSpPr/>
            <p:nvPr/>
          </p:nvSpPr>
          <p:spPr>
            <a:xfrm>
              <a:off x="2545414" y="2138236"/>
              <a:ext cx="42548" cy="398746"/>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82302"/>
                </a:lnSpc>
              </a:pPr>
              <a:endParaRPr sz="788" b="1" dirty="0">
                <a:solidFill>
                  <a:schemeClr val="dk1"/>
                </a:solidFill>
                <a:latin typeface="Source Sans Pro"/>
                <a:ea typeface="Source Sans Pro"/>
                <a:cs typeface="Source Sans Pro"/>
                <a:sym typeface="Source Sans Pro"/>
              </a:endParaRPr>
            </a:p>
          </p:txBody>
        </p:sp>
        <p:sp>
          <p:nvSpPr>
            <p:cNvPr id="286" name="Google Shape;286;p6"/>
            <p:cNvSpPr/>
            <p:nvPr/>
          </p:nvSpPr>
          <p:spPr>
            <a:xfrm>
              <a:off x="2590447" y="2126737"/>
              <a:ext cx="3375898" cy="398745"/>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2025</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At-Large3 Implementation</a:t>
              </a:r>
              <a:endParaRPr sz="1350" dirty="0"/>
            </a:p>
          </p:txBody>
        </p:sp>
      </p:grpSp>
      <p:sp>
        <p:nvSpPr>
          <p:cNvPr id="287" name="Google Shape;287;p6"/>
          <p:cNvSpPr/>
          <p:nvPr/>
        </p:nvSpPr>
        <p:spPr>
          <a:xfrm>
            <a:off x="7366034" y="3437301"/>
            <a:ext cx="126225" cy="274727"/>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82302"/>
              </a:lnSpc>
            </a:pPr>
            <a:endParaRPr sz="788" b="1" dirty="0">
              <a:solidFill>
                <a:schemeClr val="dk1"/>
              </a:solidFill>
              <a:latin typeface="Source Sans Pro"/>
              <a:ea typeface="Source Sans Pro"/>
              <a:cs typeface="Source Sans Pro"/>
              <a:sym typeface="Source Sans Pro"/>
            </a:endParaRPr>
          </a:p>
        </p:txBody>
      </p:sp>
      <p:sp>
        <p:nvSpPr>
          <p:cNvPr id="288" name="Google Shape;288;p6"/>
          <p:cNvSpPr/>
          <p:nvPr/>
        </p:nvSpPr>
        <p:spPr>
          <a:xfrm rot="5400000">
            <a:off x="7452135" y="3496600"/>
            <a:ext cx="256007" cy="161079"/>
          </a:xfrm>
          <a:prstGeom prst="triangle">
            <a:avLst>
              <a:gd name="adj" fmla="val 50000"/>
            </a:avLst>
          </a:pr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89" name="Google Shape;289;p6"/>
          <p:cNvSpPr/>
          <p:nvPr/>
        </p:nvSpPr>
        <p:spPr>
          <a:xfrm>
            <a:off x="4000395" y="3786838"/>
            <a:ext cx="1004720" cy="300542"/>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2024</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NomCom3 Review</a:t>
            </a:r>
            <a:endParaRPr sz="1350" dirty="0"/>
          </a:p>
        </p:txBody>
      </p:sp>
      <p:sp>
        <p:nvSpPr>
          <p:cNvPr id="290" name="Google Shape;290;p6"/>
          <p:cNvSpPr/>
          <p:nvPr/>
        </p:nvSpPr>
        <p:spPr>
          <a:xfrm>
            <a:off x="5015397" y="3785626"/>
            <a:ext cx="2492862" cy="301754"/>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Q1 2026</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NomCom3 Implementation</a:t>
            </a:r>
            <a:endParaRPr sz="1350" dirty="0"/>
          </a:p>
        </p:txBody>
      </p:sp>
      <p:sp>
        <p:nvSpPr>
          <p:cNvPr id="291" name="Google Shape;291;p6"/>
          <p:cNvSpPr/>
          <p:nvPr/>
        </p:nvSpPr>
        <p:spPr>
          <a:xfrm rot="5400000">
            <a:off x="7453479" y="3849448"/>
            <a:ext cx="303860" cy="161078"/>
          </a:xfrm>
          <a:prstGeom prst="triangle">
            <a:avLst>
              <a:gd name="adj" fmla="val 50000"/>
            </a:avLst>
          </a:pr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92" name="Google Shape;292;p6"/>
          <p:cNvSpPr/>
          <p:nvPr/>
        </p:nvSpPr>
        <p:spPr>
          <a:xfrm rot="-5400000">
            <a:off x="1120227" y="3859837"/>
            <a:ext cx="273219" cy="140834"/>
          </a:xfrm>
          <a:prstGeom prst="triangle">
            <a:avLst>
              <a:gd name="adj" fmla="val 50000"/>
            </a:avLst>
          </a:pr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93" name="Google Shape;293;p6"/>
          <p:cNvSpPr/>
          <p:nvPr/>
        </p:nvSpPr>
        <p:spPr>
          <a:xfrm rot="-5400000">
            <a:off x="1133561" y="4254391"/>
            <a:ext cx="273219" cy="140834"/>
          </a:xfrm>
          <a:prstGeom prst="triangle">
            <a:avLst>
              <a:gd name="adj" fmla="val 50000"/>
            </a:avLst>
          </a:pr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94" name="Google Shape;294;p6"/>
          <p:cNvSpPr/>
          <p:nvPr/>
        </p:nvSpPr>
        <p:spPr>
          <a:xfrm>
            <a:off x="3540124" y="4174535"/>
            <a:ext cx="1004720" cy="300542"/>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2023</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RSSAC3 Review</a:t>
            </a:r>
            <a:endParaRPr sz="1350" dirty="0"/>
          </a:p>
        </p:txBody>
      </p:sp>
      <p:sp>
        <p:nvSpPr>
          <p:cNvPr id="295" name="Google Shape;295;p6"/>
          <p:cNvSpPr/>
          <p:nvPr/>
        </p:nvSpPr>
        <p:spPr>
          <a:xfrm>
            <a:off x="4544844" y="4177154"/>
            <a:ext cx="2550868" cy="303615"/>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2019</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RSSAC3 Implementation</a:t>
            </a:r>
            <a:endParaRPr sz="1350" dirty="0"/>
          </a:p>
        </p:txBody>
      </p:sp>
      <p:sp>
        <p:nvSpPr>
          <p:cNvPr id="296" name="Google Shape;296;p6"/>
          <p:cNvSpPr/>
          <p:nvPr/>
        </p:nvSpPr>
        <p:spPr>
          <a:xfrm>
            <a:off x="7106424" y="4179616"/>
            <a:ext cx="402601" cy="300359"/>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82302"/>
              </a:lnSpc>
            </a:pPr>
            <a:endParaRPr sz="788" b="1" dirty="0">
              <a:solidFill>
                <a:schemeClr val="dk1"/>
              </a:solidFill>
              <a:latin typeface="Source Sans Pro"/>
              <a:ea typeface="Source Sans Pro"/>
              <a:cs typeface="Source Sans Pro"/>
              <a:sym typeface="Source Sans Pro"/>
            </a:endParaRPr>
          </a:p>
        </p:txBody>
      </p:sp>
      <p:sp>
        <p:nvSpPr>
          <p:cNvPr id="297" name="Google Shape;297;p6"/>
          <p:cNvSpPr/>
          <p:nvPr/>
        </p:nvSpPr>
        <p:spPr>
          <a:xfrm rot="5400000">
            <a:off x="7464175" y="4249255"/>
            <a:ext cx="256007" cy="161079"/>
          </a:xfrm>
          <a:prstGeom prst="triangle">
            <a:avLst>
              <a:gd name="adj" fmla="val 50000"/>
            </a:avLst>
          </a:pr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298" name="Google Shape;298;p6"/>
          <p:cNvSpPr/>
          <p:nvPr/>
        </p:nvSpPr>
        <p:spPr>
          <a:xfrm>
            <a:off x="7051119" y="4220922"/>
            <a:ext cx="886294" cy="217145"/>
          </a:xfrm>
          <a:prstGeom prst="rect">
            <a:avLst/>
          </a:prstGeom>
          <a:noFill/>
          <a:ln>
            <a:noFill/>
          </a:ln>
        </p:spPr>
        <p:txBody>
          <a:bodyPr spcFirstLastPara="1" wrap="square" lIns="68569" tIns="34275" rIns="68569" bIns="34275" anchor="t" anchorCtr="0">
            <a:spAutoFit/>
          </a:bodyPr>
          <a:lstStyle/>
          <a:p>
            <a:pPr marL="10001">
              <a:lnSpc>
                <a:spcPct val="122380"/>
              </a:lnSpc>
            </a:pPr>
            <a:r>
              <a:rPr lang="en-US" sz="788" b="1" dirty="0">
                <a:solidFill>
                  <a:schemeClr val="dk1"/>
                </a:solidFill>
                <a:latin typeface="Source Sans Pro"/>
                <a:ea typeface="Source Sans Pro"/>
                <a:cs typeface="Source Sans Pro"/>
                <a:sym typeface="Source Sans Pro"/>
              </a:rPr>
              <a:t>RSSAC4</a:t>
            </a:r>
            <a:endParaRPr sz="1350" dirty="0"/>
          </a:p>
        </p:txBody>
      </p:sp>
      <p:sp>
        <p:nvSpPr>
          <p:cNvPr id="299" name="Google Shape;299;p6"/>
          <p:cNvSpPr/>
          <p:nvPr/>
        </p:nvSpPr>
        <p:spPr>
          <a:xfrm rot="-5400000">
            <a:off x="1140088" y="4632283"/>
            <a:ext cx="273219" cy="140834"/>
          </a:xfrm>
          <a:prstGeom prst="triangle">
            <a:avLst>
              <a:gd name="adj" fmla="val 50000"/>
            </a:avLst>
          </a:pr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300" name="Google Shape;300;p6"/>
          <p:cNvSpPr/>
          <p:nvPr/>
        </p:nvSpPr>
        <p:spPr>
          <a:xfrm>
            <a:off x="4160778" y="4552427"/>
            <a:ext cx="1004720" cy="300542"/>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2024</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SSAC3 Review</a:t>
            </a:r>
            <a:endParaRPr sz="1350" dirty="0"/>
          </a:p>
        </p:txBody>
      </p:sp>
      <p:sp>
        <p:nvSpPr>
          <p:cNvPr id="301" name="Google Shape;301;p6"/>
          <p:cNvSpPr/>
          <p:nvPr/>
        </p:nvSpPr>
        <p:spPr>
          <a:xfrm>
            <a:off x="5175045" y="4557452"/>
            <a:ext cx="2346871" cy="300542"/>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Q2 2019</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SSAC3 Implementation</a:t>
            </a:r>
            <a:endParaRPr sz="1350" dirty="0"/>
          </a:p>
        </p:txBody>
      </p:sp>
      <p:sp>
        <p:nvSpPr>
          <p:cNvPr id="302" name="Google Shape;302;p6"/>
          <p:cNvSpPr/>
          <p:nvPr/>
        </p:nvSpPr>
        <p:spPr>
          <a:xfrm rot="-5400000">
            <a:off x="1136386" y="5017968"/>
            <a:ext cx="273219" cy="140834"/>
          </a:xfrm>
          <a:prstGeom prst="triangle">
            <a:avLst>
              <a:gd name="adj" fmla="val 50000"/>
            </a:avLst>
          </a:pr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endParaRPr sz="675" dirty="0">
              <a:solidFill>
                <a:schemeClr val="dk1"/>
              </a:solidFill>
              <a:latin typeface="Source Sans Pro"/>
              <a:ea typeface="Source Sans Pro"/>
              <a:cs typeface="Source Sans Pro"/>
              <a:sym typeface="Source Sans Pro"/>
            </a:endParaRPr>
          </a:p>
        </p:txBody>
      </p:sp>
      <p:sp>
        <p:nvSpPr>
          <p:cNvPr id="303" name="Google Shape;303;p6"/>
          <p:cNvSpPr/>
          <p:nvPr/>
        </p:nvSpPr>
        <p:spPr>
          <a:xfrm>
            <a:off x="4242838" y="4944324"/>
            <a:ext cx="1016168" cy="303989"/>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2A41E"/>
          </a:solidFill>
          <a:ln w="9525" cap="flat" cmpd="sng">
            <a:solidFill>
              <a:srgbClr val="F2A41E"/>
            </a:solidFill>
            <a:prstDash val="solid"/>
            <a:round/>
            <a:headEnd type="none" w="sm" len="sm"/>
            <a:tailEnd type="none" w="sm" len="sm"/>
          </a:ln>
        </p:spPr>
        <p:txBody>
          <a:bodyPr spcFirstLastPara="1" wrap="square" lIns="68569" tIns="0" rIns="0" bIns="0" anchor="ctr" anchorCtr="0">
            <a:noAutofit/>
          </a:bodyPr>
          <a:lstStyle/>
          <a:p>
            <a:pPr marL="10001">
              <a:lnSpc>
                <a:spcPct val="96111"/>
              </a:lnSpc>
            </a:pPr>
            <a:r>
              <a:rPr lang="en-US" sz="675" i="1" dirty="0">
                <a:solidFill>
                  <a:schemeClr val="dk1"/>
                </a:solidFill>
                <a:latin typeface="Source Sans Pro"/>
                <a:ea typeface="Source Sans Pro"/>
                <a:cs typeface="Source Sans Pro"/>
                <a:sym typeface="Source Sans Pro"/>
              </a:rPr>
              <a:t>Q3 2024</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ccNSO3 Review</a:t>
            </a:r>
            <a:endParaRPr sz="1350" dirty="0"/>
          </a:p>
        </p:txBody>
      </p:sp>
      <p:sp>
        <p:nvSpPr>
          <p:cNvPr id="304" name="Google Shape;304;p6"/>
          <p:cNvSpPr/>
          <p:nvPr/>
        </p:nvSpPr>
        <p:spPr>
          <a:xfrm>
            <a:off x="5259006" y="4941717"/>
            <a:ext cx="2250018" cy="300360"/>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FEE599"/>
          </a:solidFill>
          <a:ln w="9525" cap="flat" cmpd="sng">
            <a:solidFill>
              <a:srgbClr val="F2A41E"/>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r>
              <a:rPr lang="en-US" sz="675" i="1" dirty="0">
                <a:solidFill>
                  <a:schemeClr val="dk1"/>
                </a:solidFill>
                <a:latin typeface="Source Sans Pro"/>
                <a:ea typeface="Source Sans Pro"/>
                <a:cs typeface="Source Sans Pro"/>
                <a:sym typeface="Source Sans Pro"/>
              </a:rPr>
              <a:t>Q3 2026</a:t>
            </a:r>
            <a:endParaRPr sz="675" i="1" dirty="0">
              <a:solidFill>
                <a:schemeClr val="dk1"/>
              </a:solidFill>
              <a:latin typeface="Source Sans Pro"/>
              <a:ea typeface="Source Sans Pro"/>
              <a:cs typeface="Source Sans Pro"/>
              <a:sym typeface="Source Sans Pro"/>
            </a:endParaRPr>
          </a:p>
          <a:p>
            <a:pPr marL="10001">
              <a:lnSpc>
                <a:spcPct val="122264"/>
              </a:lnSpc>
            </a:pPr>
            <a:r>
              <a:rPr lang="en-US" sz="788" b="1" dirty="0">
                <a:solidFill>
                  <a:schemeClr val="dk1"/>
                </a:solidFill>
                <a:latin typeface="Source Sans Pro"/>
                <a:ea typeface="Source Sans Pro"/>
                <a:cs typeface="Source Sans Pro"/>
                <a:sym typeface="Source Sans Pro"/>
              </a:rPr>
              <a:t>ccNSO3 Implementation</a:t>
            </a:r>
            <a:endParaRPr sz="1350" dirty="0"/>
          </a:p>
        </p:txBody>
      </p:sp>
      <p:sp>
        <p:nvSpPr>
          <p:cNvPr id="305" name="Google Shape;305;p6"/>
          <p:cNvSpPr/>
          <p:nvPr/>
        </p:nvSpPr>
        <p:spPr>
          <a:xfrm>
            <a:off x="1346877" y="1675913"/>
            <a:ext cx="127510" cy="308964"/>
          </a:xfrm>
          <a:custGeom>
            <a:avLst/>
            <a:gdLst/>
            <a:ahLst/>
            <a:cxnLst/>
            <a:rect l="l" t="t" r="r" b="b"/>
            <a:pathLst>
              <a:path w="5143500" h="325755" extrusionOk="0">
                <a:moveTo>
                  <a:pt x="5143195" y="325310"/>
                </a:moveTo>
                <a:lnTo>
                  <a:pt x="0" y="325310"/>
                </a:lnTo>
                <a:lnTo>
                  <a:pt x="0" y="0"/>
                </a:lnTo>
                <a:lnTo>
                  <a:pt x="5143195" y="0"/>
                </a:lnTo>
                <a:lnTo>
                  <a:pt x="5143195" y="325310"/>
                </a:lnTo>
                <a:close/>
              </a:path>
            </a:pathLst>
          </a:custGeom>
          <a:solidFill>
            <a:srgbClr val="ACB8CA"/>
          </a:solidFill>
          <a:ln w="9525" cap="flat" cmpd="sng">
            <a:solidFill>
              <a:srgbClr val="1A87C9"/>
            </a:solidFill>
            <a:prstDash val="solid"/>
            <a:round/>
            <a:headEnd type="none" w="sm" len="sm"/>
            <a:tailEnd type="none" w="sm" len="sm"/>
          </a:ln>
        </p:spPr>
        <p:txBody>
          <a:bodyPr spcFirstLastPara="1" wrap="square" lIns="68569" tIns="0" rIns="0" bIns="0" anchor="ctr" anchorCtr="0">
            <a:normAutofit/>
          </a:bodyPr>
          <a:lstStyle/>
          <a:p>
            <a:pPr marL="10001">
              <a:lnSpc>
                <a:spcPct val="96111"/>
              </a:lnSpc>
            </a:pPr>
            <a:endParaRPr sz="675" i="1" dirty="0">
              <a:solidFill>
                <a:schemeClr val="dk1"/>
              </a:solidFill>
              <a:latin typeface="Source Sans Pro"/>
              <a:ea typeface="Source Sans Pro"/>
              <a:cs typeface="Source Sans Pro"/>
              <a:sym typeface="Source Sans Pro"/>
            </a:endParaRPr>
          </a:p>
        </p:txBody>
      </p:sp>
      <p:sp>
        <p:nvSpPr>
          <p:cNvPr id="306" name="Google Shape;306;p6"/>
          <p:cNvSpPr/>
          <p:nvPr/>
        </p:nvSpPr>
        <p:spPr>
          <a:xfrm rot="-5400000">
            <a:off x="1116655" y="1755534"/>
            <a:ext cx="295952" cy="140836"/>
          </a:xfrm>
          <a:prstGeom prst="triangle">
            <a:avLst>
              <a:gd name="adj" fmla="val 50000"/>
            </a:avLst>
          </a:prstGeom>
          <a:solidFill>
            <a:srgbClr val="ACB8CA"/>
          </a:solidFill>
          <a:ln w="9525" cap="flat" cmpd="sng">
            <a:solidFill>
              <a:srgbClr val="1A87C9"/>
            </a:solidFill>
            <a:prstDash val="solid"/>
            <a:round/>
            <a:headEnd type="none" w="sm" len="sm"/>
            <a:tailEnd type="none" w="sm" len="sm"/>
          </a:ln>
        </p:spPr>
        <p:txBody>
          <a:bodyPr spcFirstLastPara="1" wrap="square" lIns="68569" tIns="0" rIns="0" bIns="0" anchor="ctr" anchorCtr="0">
            <a:normAutofit fontScale="85000" lnSpcReduction="10000"/>
          </a:bodyPr>
          <a:lstStyle/>
          <a:p>
            <a:pPr marL="10001">
              <a:lnSpc>
                <a:spcPct val="384444"/>
              </a:lnSpc>
            </a:pPr>
            <a:endParaRPr sz="169" i="1" dirty="0">
              <a:solidFill>
                <a:schemeClr val="dk1"/>
              </a:solidFill>
              <a:latin typeface="Source Sans Pro"/>
              <a:ea typeface="Source Sans Pro"/>
              <a:cs typeface="Source Sans Pro"/>
              <a:sym typeface="Source Sans Pro"/>
            </a:endParaRPr>
          </a:p>
        </p:txBody>
      </p:sp>
      <p:cxnSp>
        <p:nvCxnSpPr>
          <p:cNvPr id="5" name="Straight Arrow Connector 4">
            <a:extLst>
              <a:ext uri="{FF2B5EF4-FFF2-40B4-BE49-F238E27FC236}">
                <a16:creationId xmlns:a16="http://schemas.microsoft.com/office/drawing/2014/main" id="{242FF4FF-0A2F-8240-A68A-AE72A37B3F73}"/>
              </a:ext>
            </a:extLst>
          </p:cNvPr>
          <p:cNvCxnSpPr>
            <a:cxnSpLocks/>
          </p:cNvCxnSpPr>
          <p:nvPr/>
        </p:nvCxnSpPr>
        <p:spPr>
          <a:xfrm>
            <a:off x="2994166" y="1496236"/>
            <a:ext cx="62381" cy="115076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05AA3B4B-C7DB-F043-9465-293505D62D9E}"/>
              </a:ext>
            </a:extLst>
          </p:cNvPr>
          <p:cNvCxnSpPr>
            <a:cxnSpLocks/>
          </p:cNvCxnSpPr>
          <p:nvPr/>
        </p:nvCxnSpPr>
        <p:spPr>
          <a:xfrm>
            <a:off x="2581831" y="1638904"/>
            <a:ext cx="69707" cy="15284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38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8"/>
          <p:cNvSpPr txBox="1">
            <a:spLocks noGrp="1"/>
          </p:cNvSpPr>
          <p:nvPr>
            <p:ph type="title"/>
          </p:nvPr>
        </p:nvSpPr>
        <p:spPr>
          <a:xfrm>
            <a:off x="184935" y="46179"/>
            <a:ext cx="8876872"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400"/>
              <a:buFont typeface="Arial"/>
              <a:buNone/>
            </a:pPr>
            <a:r>
              <a:rPr lang="en-US" sz="2400" dirty="0"/>
              <a:t>Issues</a:t>
            </a:r>
            <a:endParaRPr dirty="0"/>
          </a:p>
        </p:txBody>
      </p:sp>
      <p:sp>
        <p:nvSpPr>
          <p:cNvPr id="956" name="Google Shape;956;p18"/>
          <p:cNvSpPr/>
          <p:nvPr/>
        </p:nvSpPr>
        <p:spPr>
          <a:xfrm>
            <a:off x="410966" y="1264497"/>
            <a:ext cx="8424809" cy="5730441"/>
          </a:xfrm>
          <a:prstGeom prst="rect">
            <a:avLst/>
          </a:prstGeom>
          <a:noFill/>
          <a:ln>
            <a:noFill/>
          </a:ln>
        </p:spPr>
        <p:txBody>
          <a:bodyPr spcFirstLastPara="1" wrap="square" lIns="38100" tIns="38100" rIns="38100" bIns="38100" anchor="t" anchorCtr="0">
            <a:noAutofit/>
          </a:bodyPr>
          <a:lstStyle/>
          <a:p>
            <a:pPr marL="471488" indent="-385763">
              <a:buFont typeface="+mj-lt"/>
              <a:buAutoNum type="arabicPeriod"/>
            </a:pPr>
            <a:r>
              <a:rPr lang="en-US" sz="2400" b="1" dirty="0"/>
              <a:t>Overlap</a:t>
            </a:r>
            <a:r>
              <a:rPr lang="en-US" sz="2400" dirty="0"/>
              <a:t> – too many reviews at the same time</a:t>
            </a:r>
          </a:p>
          <a:p>
            <a:pPr marL="471488" indent="-385763">
              <a:buFont typeface="+mj-lt"/>
              <a:buAutoNum type="arabicPeriod"/>
            </a:pPr>
            <a:endParaRPr lang="en-US" sz="2400" dirty="0"/>
          </a:p>
          <a:p>
            <a:pPr marL="471488" indent="-385763">
              <a:buFont typeface="+mj-lt"/>
              <a:buAutoNum type="arabicPeriod"/>
            </a:pPr>
            <a:r>
              <a:rPr lang="en-US" sz="2400" b="1" dirty="0"/>
              <a:t>Timing is unpredictable </a:t>
            </a:r>
            <a:r>
              <a:rPr lang="en-US" sz="2400" dirty="0"/>
              <a:t>– conduct &amp; implement</a:t>
            </a:r>
          </a:p>
          <a:p>
            <a:pPr marL="471488" indent="-385763">
              <a:buFont typeface="+mj-lt"/>
              <a:buAutoNum type="arabicPeriod"/>
            </a:pPr>
            <a:endParaRPr lang="en-US" sz="2400" dirty="0"/>
          </a:p>
          <a:p>
            <a:pPr marL="974725" lvl="4" indent="-284163">
              <a:buFont typeface="Arial" panose="020B0604020202020204" pitchFamily="34" charset="0"/>
              <a:buChar char="•"/>
            </a:pPr>
            <a:r>
              <a:rPr lang="en-US" sz="2400" dirty="0"/>
              <a:t>CCT: </a:t>
            </a:r>
            <a:r>
              <a:rPr lang="en-US" sz="2400" b="1" dirty="0"/>
              <a:t>2 years 8 months</a:t>
            </a:r>
            <a:r>
              <a:rPr lang="en-US" sz="2400" dirty="0"/>
              <a:t> to conduct review.</a:t>
            </a:r>
            <a:endParaRPr lang="en-US" sz="2400" b="1" dirty="0"/>
          </a:p>
          <a:p>
            <a:pPr marL="974725" lvl="4" indent="-284163">
              <a:buFont typeface="Arial" panose="020B0604020202020204" pitchFamily="34" charset="0"/>
              <a:buChar char="•"/>
            </a:pPr>
            <a:r>
              <a:rPr lang="en-US" sz="2400" dirty="0"/>
              <a:t>SSR2 (estimated): </a:t>
            </a:r>
            <a:r>
              <a:rPr lang="en-US" sz="2400" b="1" dirty="0"/>
              <a:t>2 years 9 months </a:t>
            </a:r>
            <a:r>
              <a:rPr lang="en-US" sz="2400" dirty="0"/>
              <a:t>(excluding 8 months pause) to conduct review.</a:t>
            </a:r>
          </a:p>
          <a:p>
            <a:pPr marL="974725" lvl="4" indent="-284163">
              <a:buFont typeface="Arial" panose="020B0604020202020204" pitchFamily="34" charset="0"/>
              <a:buChar char="•"/>
            </a:pPr>
            <a:r>
              <a:rPr lang="en-US" sz="2400" dirty="0"/>
              <a:t>RDS-WHOIS2: </a:t>
            </a:r>
            <a:r>
              <a:rPr lang="en-US" sz="2400" b="1" dirty="0"/>
              <a:t>2 year 3 months </a:t>
            </a:r>
            <a:r>
              <a:rPr lang="en-US" sz="2400" dirty="0"/>
              <a:t>to conduct review.</a:t>
            </a:r>
          </a:p>
          <a:p>
            <a:pPr marL="974725" lvl="4" indent="-284163">
              <a:buFont typeface="Arial" panose="020B0604020202020204" pitchFamily="34" charset="0"/>
              <a:buChar char="•"/>
            </a:pPr>
            <a:endParaRPr lang="en-US" sz="2400" b="1" dirty="0"/>
          </a:p>
          <a:p>
            <a:pPr marL="471488" indent="-385763">
              <a:buFont typeface="+mj-lt"/>
              <a:buAutoNum type="arabicPeriod"/>
            </a:pPr>
            <a:r>
              <a:rPr lang="en-US" sz="2400" b="1" dirty="0"/>
              <a:t>Implementation is not always finished in time </a:t>
            </a:r>
            <a:r>
              <a:rPr lang="en-US" sz="2400" dirty="0"/>
              <a:t>for the next cycle</a:t>
            </a:r>
          </a:p>
        </p:txBody>
      </p:sp>
    </p:spTree>
    <p:extLst>
      <p:ext uri="{BB962C8B-B14F-4D97-AF65-F5344CB8AC3E}">
        <p14:creationId xmlns:p14="http://schemas.microsoft.com/office/powerpoint/2010/main" val="427299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p7"/>
          <p:cNvGrpSpPr/>
          <p:nvPr/>
        </p:nvGrpSpPr>
        <p:grpSpPr>
          <a:xfrm>
            <a:off x="2489334" y="1780998"/>
            <a:ext cx="4325419" cy="3634715"/>
            <a:chOff x="787876" y="4534"/>
            <a:chExt cx="6782800" cy="5862275"/>
          </a:xfrm>
        </p:grpSpPr>
        <p:sp>
          <p:nvSpPr>
            <p:cNvPr id="312" name="Google Shape;312;p7"/>
            <p:cNvSpPr/>
            <p:nvPr/>
          </p:nvSpPr>
          <p:spPr>
            <a:xfrm>
              <a:off x="3201799" y="4534"/>
              <a:ext cx="1954954" cy="12707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dirty="0"/>
            </a:p>
          </p:txBody>
        </p:sp>
        <p:sp>
          <p:nvSpPr>
            <p:cNvPr id="313" name="Google Shape;313;p7"/>
            <p:cNvSpPr txBox="1"/>
            <p:nvPr/>
          </p:nvSpPr>
          <p:spPr>
            <a:xfrm>
              <a:off x="3263830" y="66565"/>
              <a:ext cx="1830892" cy="1146658"/>
            </a:xfrm>
            <a:prstGeom prst="rect">
              <a:avLst/>
            </a:prstGeom>
            <a:noFill/>
            <a:ln>
              <a:noFill/>
            </a:ln>
          </p:spPr>
          <p:txBody>
            <a:bodyPr spcFirstLastPara="1" wrap="square" lIns="57150" tIns="57150" rIns="57150" bIns="57150" anchor="ctr" anchorCtr="0">
              <a:noAutofit/>
            </a:bodyPr>
            <a:lstStyle/>
            <a:p>
              <a:pPr algn="ctr">
                <a:lnSpc>
                  <a:spcPct val="90000"/>
                </a:lnSpc>
                <a:buClr>
                  <a:schemeClr val="lt1"/>
                </a:buClr>
                <a:buSzPts val="2000"/>
              </a:pPr>
              <a:r>
                <a:rPr lang="en-US" dirty="0">
                  <a:solidFill>
                    <a:schemeClr val="lt1"/>
                  </a:solidFill>
                  <a:latin typeface="Arial" panose="020B0604020202020204" pitchFamily="34" charset="0"/>
                  <a:ea typeface="Calibri"/>
                  <a:cs typeface="Arial" panose="020B0604020202020204" pitchFamily="34" charset="0"/>
                  <a:sym typeface="Calibri"/>
                </a:rPr>
                <a:t>Plan &amp; initiate </a:t>
              </a:r>
              <a:endParaRPr dirty="0">
                <a:latin typeface="Arial" panose="020B0604020202020204" pitchFamily="34" charset="0"/>
                <a:cs typeface="Arial" panose="020B0604020202020204" pitchFamily="34" charset="0"/>
              </a:endParaRPr>
            </a:p>
            <a:p>
              <a:pPr algn="ctr">
                <a:lnSpc>
                  <a:spcPct val="90000"/>
                </a:lnSpc>
                <a:spcBef>
                  <a:spcPts val="525"/>
                </a:spcBef>
                <a:buClr>
                  <a:schemeClr val="lt1"/>
                </a:buClr>
                <a:buSzPts val="2000"/>
              </a:pPr>
              <a:r>
                <a:rPr lang="en-US" dirty="0">
                  <a:solidFill>
                    <a:schemeClr val="lt1"/>
                  </a:solidFill>
                  <a:latin typeface="Arial" panose="020B0604020202020204" pitchFamily="34" charset="0"/>
                  <a:ea typeface="Calibri"/>
                  <a:cs typeface="Arial" panose="020B0604020202020204" pitchFamily="34" charset="0"/>
                  <a:sym typeface="Calibri"/>
                </a:rPr>
                <a:t>12 mos</a:t>
              </a:r>
              <a:endParaRPr dirty="0">
                <a:solidFill>
                  <a:schemeClr val="lt1"/>
                </a:solidFill>
                <a:latin typeface="Arial" panose="020B0604020202020204" pitchFamily="34" charset="0"/>
                <a:ea typeface="Calibri"/>
                <a:cs typeface="Arial" panose="020B0604020202020204" pitchFamily="34" charset="0"/>
                <a:sym typeface="Calibri"/>
              </a:endParaRPr>
            </a:p>
          </p:txBody>
        </p:sp>
        <p:sp>
          <p:nvSpPr>
            <p:cNvPr id="314" name="Google Shape;314;p7"/>
            <p:cNvSpPr/>
            <p:nvPr/>
          </p:nvSpPr>
          <p:spPr>
            <a:xfrm>
              <a:off x="1641127" y="639895"/>
              <a:ext cx="5076298" cy="5076298"/>
            </a:xfrm>
            <a:custGeom>
              <a:avLst/>
              <a:gdLst/>
              <a:ahLst/>
              <a:cxnLst/>
              <a:rect l="l" t="t" r="r" b="b"/>
              <a:pathLst>
                <a:path w="120000" h="120000" extrusionOk="0">
                  <a:moveTo>
                    <a:pt x="83424" y="4761"/>
                  </a:moveTo>
                  <a:lnTo>
                    <a:pt x="83424" y="4761"/>
                  </a:lnTo>
                  <a:cubicBezTo>
                    <a:pt x="93998" y="9245"/>
                    <a:pt x="103064" y="16670"/>
                    <a:pt x="109543" y="26154"/>
                  </a:cubicBezTo>
                </a:path>
              </a:pathLst>
            </a:custGeom>
            <a:noFill/>
            <a:ln w="9525"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endParaRPr sz="1350" dirty="0"/>
            </a:p>
          </p:txBody>
        </p:sp>
        <p:sp>
          <p:nvSpPr>
            <p:cNvPr id="315" name="Google Shape;315;p7"/>
            <p:cNvSpPr/>
            <p:nvPr/>
          </p:nvSpPr>
          <p:spPr>
            <a:xfrm>
              <a:off x="5615722" y="1758352"/>
              <a:ext cx="1954954" cy="12707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dirty="0"/>
            </a:p>
          </p:txBody>
        </p:sp>
        <p:sp>
          <p:nvSpPr>
            <p:cNvPr id="316" name="Google Shape;316;p7"/>
            <p:cNvSpPr txBox="1"/>
            <p:nvPr/>
          </p:nvSpPr>
          <p:spPr>
            <a:xfrm>
              <a:off x="5677753" y="1820383"/>
              <a:ext cx="1830892" cy="1146658"/>
            </a:xfrm>
            <a:prstGeom prst="rect">
              <a:avLst/>
            </a:prstGeom>
            <a:noFill/>
            <a:ln>
              <a:noFill/>
            </a:ln>
          </p:spPr>
          <p:txBody>
            <a:bodyPr spcFirstLastPara="1" wrap="square" lIns="57150" tIns="57150" rIns="57150" bIns="57150" anchor="ctr" anchorCtr="0">
              <a:noAutofit/>
            </a:bodyPr>
            <a:lstStyle/>
            <a:p>
              <a:pPr algn="ctr">
                <a:lnSpc>
                  <a:spcPct val="90000"/>
                </a:lnSpc>
                <a:buClr>
                  <a:schemeClr val="lt1"/>
                </a:buClr>
                <a:buSzPts val="2000"/>
              </a:pPr>
              <a:r>
                <a:rPr lang="en-US" dirty="0">
                  <a:solidFill>
                    <a:schemeClr val="lt1"/>
                  </a:solidFill>
                  <a:latin typeface="Arial" panose="020B0604020202020204" pitchFamily="34" charset="0"/>
                  <a:ea typeface="Calibri"/>
                  <a:cs typeface="Arial" panose="020B0604020202020204" pitchFamily="34" charset="0"/>
                  <a:sym typeface="Calibri"/>
                </a:rPr>
                <a:t>Conduct review</a:t>
              </a:r>
              <a:endParaRPr dirty="0">
                <a:latin typeface="Arial" panose="020B0604020202020204" pitchFamily="34" charset="0"/>
                <a:cs typeface="Arial" panose="020B0604020202020204" pitchFamily="34" charset="0"/>
              </a:endParaRPr>
            </a:p>
            <a:p>
              <a:pPr algn="ctr">
                <a:lnSpc>
                  <a:spcPct val="90000"/>
                </a:lnSpc>
                <a:spcBef>
                  <a:spcPts val="525"/>
                </a:spcBef>
                <a:buClr>
                  <a:schemeClr val="lt1"/>
                </a:buClr>
                <a:buSzPts val="2000"/>
              </a:pPr>
              <a:r>
                <a:rPr lang="en-US" dirty="0">
                  <a:solidFill>
                    <a:schemeClr val="lt1"/>
                  </a:solidFill>
                  <a:latin typeface="Arial" panose="020B0604020202020204" pitchFamily="34" charset="0"/>
                  <a:ea typeface="Calibri"/>
                  <a:cs typeface="Arial" panose="020B0604020202020204" pitchFamily="34" charset="0"/>
                  <a:sym typeface="Calibri"/>
                </a:rPr>
                <a:t>18 mos</a:t>
              </a:r>
              <a:endParaRPr dirty="0">
                <a:solidFill>
                  <a:schemeClr val="lt1"/>
                </a:solidFill>
                <a:latin typeface="Arial" panose="020B0604020202020204" pitchFamily="34" charset="0"/>
                <a:ea typeface="Calibri"/>
                <a:cs typeface="Arial" panose="020B0604020202020204" pitchFamily="34" charset="0"/>
                <a:sym typeface="Calibri"/>
              </a:endParaRPr>
            </a:p>
          </p:txBody>
        </p:sp>
        <p:sp>
          <p:nvSpPr>
            <p:cNvPr id="317" name="Google Shape;317;p7"/>
            <p:cNvSpPr/>
            <p:nvPr/>
          </p:nvSpPr>
          <p:spPr>
            <a:xfrm>
              <a:off x="1641127" y="639895"/>
              <a:ext cx="5076298" cy="5076298"/>
            </a:xfrm>
            <a:custGeom>
              <a:avLst/>
              <a:gdLst/>
              <a:ahLst/>
              <a:cxnLst/>
              <a:rect l="l" t="t" r="r" b="b"/>
              <a:pathLst>
                <a:path w="120000" h="120000" extrusionOk="0">
                  <a:moveTo>
                    <a:pt x="119918" y="56862"/>
                  </a:moveTo>
                  <a:cubicBezTo>
                    <a:pt x="120592" y="69729"/>
                    <a:pt x="117106" y="82471"/>
                    <a:pt x="109976" y="93202"/>
                  </a:cubicBezTo>
                </a:path>
              </a:pathLst>
            </a:custGeom>
            <a:noFill/>
            <a:ln w="9525"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endParaRPr sz="1350" dirty="0"/>
            </a:p>
          </p:txBody>
        </p:sp>
        <p:sp>
          <p:nvSpPr>
            <p:cNvPr id="318" name="Google Shape;318;p7"/>
            <p:cNvSpPr/>
            <p:nvPr/>
          </p:nvSpPr>
          <p:spPr>
            <a:xfrm>
              <a:off x="4693686" y="4596089"/>
              <a:ext cx="1954954" cy="12707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dirty="0"/>
            </a:p>
          </p:txBody>
        </p:sp>
        <p:sp>
          <p:nvSpPr>
            <p:cNvPr id="319" name="Google Shape;319;p7"/>
            <p:cNvSpPr txBox="1"/>
            <p:nvPr/>
          </p:nvSpPr>
          <p:spPr>
            <a:xfrm>
              <a:off x="4755717" y="4658120"/>
              <a:ext cx="1830892" cy="1146658"/>
            </a:xfrm>
            <a:prstGeom prst="rect">
              <a:avLst/>
            </a:prstGeom>
            <a:noFill/>
            <a:ln>
              <a:noFill/>
            </a:ln>
          </p:spPr>
          <p:txBody>
            <a:bodyPr spcFirstLastPara="1" wrap="square" lIns="57150" tIns="57150" rIns="57150" bIns="57150" anchor="ctr" anchorCtr="0">
              <a:noAutofit/>
            </a:bodyPr>
            <a:lstStyle/>
            <a:p>
              <a:pPr algn="ctr">
                <a:lnSpc>
                  <a:spcPct val="90000"/>
                </a:lnSpc>
                <a:buClr>
                  <a:schemeClr val="lt1"/>
                </a:buClr>
                <a:buSzPts val="2000"/>
              </a:pPr>
              <a:r>
                <a:rPr lang="en-US" dirty="0">
                  <a:solidFill>
                    <a:schemeClr val="lt1"/>
                  </a:solidFill>
                  <a:latin typeface="Calibri"/>
                  <a:ea typeface="Calibri"/>
                  <a:cs typeface="Calibri"/>
                  <a:sym typeface="Calibri"/>
                </a:rPr>
                <a:t>Board consideration</a:t>
              </a:r>
              <a:endParaRPr dirty="0"/>
            </a:p>
            <a:p>
              <a:pPr algn="ctr">
                <a:lnSpc>
                  <a:spcPct val="90000"/>
                </a:lnSpc>
                <a:spcBef>
                  <a:spcPts val="525"/>
                </a:spcBef>
                <a:buClr>
                  <a:schemeClr val="lt1"/>
                </a:buClr>
                <a:buSzPts val="2000"/>
              </a:pPr>
              <a:r>
                <a:rPr lang="en-US" dirty="0">
                  <a:solidFill>
                    <a:schemeClr val="lt1"/>
                  </a:solidFill>
                  <a:latin typeface="Calibri"/>
                  <a:ea typeface="Calibri"/>
                  <a:cs typeface="Calibri"/>
                  <a:sym typeface="Calibri"/>
                </a:rPr>
                <a:t>6 mos</a:t>
              </a:r>
              <a:endParaRPr dirty="0">
                <a:solidFill>
                  <a:schemeClr val="lt1"/>
                </a:solidFill>
                <a:latin typeface="Calibri"/>
                <a:ea typeface="Calibri"/>
                <a:cs typeface="Calibri"/>
                <a:sym typeface="Calibri"/>
              </a:endParaRPr>
            </a:p>
          </p:txBody>
        </p:sp>
        <p:sp>
          <p:nvSpPr>
            <p:cNvPr id="320" name="Google Shape;320;p7"/>
            <p:cNvSpPr/>
            <p:nvPr/>
          </p:nvSpPr>
          <p:spPr>
            <a:xfrm>
              <a:off x="1641127" y="639895"/>
              <a:ext cx="5076298" cy="5076298"/>
            </a:xfrm>
            <a:custGeom>
              <a:avLst/>
              <a:gdLst/>
              <a:ahLst/>
              <a:cxnLst/>
              <a:rect l="l" t="t" r="r" b="b"/>
              <a:pathLst>
                <a:path w="120000" h="120000" extrusionOk="0">
                  <a:moveTo>
                    <a:pt x="71922" y="118804"/>
                  </a:moveTo>
                  <a:cubicBezTo>
                    <a:pt x="64054" y="120399"/>
                    <a:pt x="55946" y="120399"/>
                    <a:pt x="48078" y="118804"/>
                  </a:cubicBezTo>
                </a:path>
              </a:pathLst>
            </a:custGeom>
            <a:noFill/>
            <a:ln w="9525"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endParaRPr sz="1350" dirty="0"/>
            </a:p>
          </p:txBody>
        </p:sp>
        <p:sp>
          <p:nvSpPr>
            <p:cNvPr id="321" name="Google Shape;321;p7"/>
            <p:cNvSpPr/>
            <p:nvPr/>
          </p:nvSpPr>
          <p:spPr>
            <a:xfrm>
              <a:off x="1709910" y="4596089"/>
              <a:ext cx="2192555" cy="12707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dirty="0"/>
            </a:p>
          </p:txBody>
        </p:sp>
        <p:sp>
          <p:nvSpPr>
            <p:cNvPr id="322" name="Google Shape;322;p7"/>
            <p:cNvSpPr txBox="1"/>
            <p:nvPr/>
          </p:nvSpPr>
          <p:spPr>
            <a:xfrm>
              <a:off x="1771944" y="4658121"/>
              <a:ext cx="2281814" cy="1146657"/>
            </a:xfrm>
            <a:prstGeom prst="rect">
              <a:avLst/>
            </a:prstGeom>
            <a:noFill/>
            <a:ln>
              <a:noFill/>
            </a:ln>
          </p:spPr>
          <p:txBody>
            <a:bodyPr spcFirstLastPara="1" wrap="square" lIns="57150" tIns="57150" rIns="57150" bIns="57150" anchor="ctr" anchorCtr="0">
              <a:noAutofit/>
            </a:bodyPr>
            <a:lstStyle/>
            <a:p>
              <a:pPr algn="ctr">
                <a:lnSpc>
                  <a:spcPct val="90000"/>
                </a:lnSpc>
                <a:buClr>
                  <a:schemeClr val="lt1"/>
                </a:buClr>
                <a:buSzPts val="2000"/>
              </a:pPr>
              <a:r>
                <a:rPr lang="en-US" dirty="0">
                  <a:solidFill>
                    <a:schemeClr val="lt1"/>
                  </a:solidFill>
                  <a:latin typeface="Arial" panose="020B0604020202020204" pitchFamily="34" charset="0"/>
                  <a:ea typeface="Calibri"/>
                  <a:cs typeface="Arial" panose="020B0604020202020204" pitchFamily="34" charset="0"/>
                  <a:sym typeface="Calibri"/>
                </a:rPr>
                <a:t>Implementation</a:t>
              </a:r>
              <a:endParaRPr dirty="0">
                <a:latin typeface="Arial" panose="020B0604020202020204" pitchFamily="34" charset="0"/>
                <a:cs typeface="Arial" panose="020B0604020202020204" pitchFamily="34" charset="0"/>
              </a:endParaRPr>
            </a:p>
            <a:p>
              <a:pPr algn="ctr">
                <a:lnSpc>
                  <a:spcPct val="90000"/>
                </a:lnSpc>
                <a:spcBef>
                  <a:spcPts val="525"/>
                </a:spcBef>
                <a:buClr>
                  <a:schemeClr val="lt1"/>
                </a:buClr>
                <a:buSzPts val="2000"/>
              </a:pPr>
              <a:r>
                <a:rPr lang="en-US" dirty="0">
                  <a:solidFill>
                    <a:schemeClr val="lt1"/>
                  </a:solidFill>
                  <a:latin typeface="Arial" panose="020B0604020202020204" pitchFamily="34" charset="0"/>
                  <a:ea typeface="Calibri"/>
                  <a:cs typeface="Arial" panose="020B0604020202020204" pitchFamily="34" charset="0"/>
                  <a:sym typeface="Calibri"/>
                </a:rPr>
                <a:t>24-30 mos</a:t>
              </a:r>
              <a:endParaRPr dirty="0">
                <a:solidFill>
                  <a:schemeClr val="lt1"/>
                </a:solidFill>
                <a:latin typeface="Arial" panose="020B0604020202020204" pitchFamily="34" charset="0"/>
                <a:ea typeface="Calibri"/>
                <a:cs typeface="Arial" panose="020B0604020202020204" pitchFamily="34" charset="0"/>
                <a:sym typeface="Calibri"/>
              </a:endParaRPr>
            </a:p>
          </p:txBody>
        </p:sp>
        <p:sp>
          <p:nvSpPr>
            <p:cNvPr id="323" name="Google Shape;323;p7"/>
            <p:cNvSpPr/>
            <p:nvPr/>
          </p:nvSpPr>
          <p:spPr>
            <a:xfrm>
              <a:off x="1641127" y="639895"/>
              <a:ext cx="5076298" cy="5076298"/>
            </a:xfrm>
            <a:custGeom>
              <a:avLst/>
              <a:gdLst/>
              <a:ahLst/>
              <a:cxnLst/>
              <a:rect l="l" t="t" r="r" b="b"/>
              <a:pathLst>
                <a:path w="120000" h="120000" extrusionOk="0">
                  <a:moveTo>
                    <a:pt x="10024" y="93202"/>
                  </a:moveTo>
                  <a:lnTo>
                    <a:pt x="10024" y="93202"/>
                  </a:lnTo>
                  <a:cubicBezTo>
                    <a:pt x="2894" y="82470"/>
                    <a:pt x="-592" y="69728"/>
                    <a:pt x="82" y="56862"/>
                  </a:cubicBezTo>
                </a:path>
              </a:pathLst>
            </a:custGeom>
            <a:noFill/>
            <a:ln w="9525"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endParaRPr sz="1350" dirty="0"/>
            </a:p>
          </p:txBody>
        </p:sp>
        <p:sp>
          <p:nvSpPr>
            <p:cNvPr id="324" name="Google Shape;324;p7"/>
            <p:cNvSpPr/>
            <p:nvPr/>
          </p:nvSpPr>
          <p:spPr>
            <a:xfrm>
              <a:off x="787876" y="1758352"/>
              <a:ext cx="1954954" cy="12707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dirty="0"/>
            </a:p>
          </p:txBody>
        </p:sp>
        <p:sp>
          <p:nvSpPr>
            <p:cNvPr id="325" name="Google Shape;325;p7"/>
            <p:cNvSpPr txBox="1"/>
            <p:nvPr/>
          </p:nvSpPr>
          <p:spPr>
            <a:xfrm>
              <a:off x="849907" y="1820383"/>
              <a:ext cx="1830892" cy="1146658"/>
            </a:xfrm>
            <a:prstGeom prst="rect">
              <a:avLst/>
            </a:prstGeom>
            <a:noFill/>
            <a:ln>
              <a:noFill/>
            </a:ln>
          </p:spPr>
          <p:txBody>
            <a:bodyPr spcFirstLastPara="1" wrap="square" lIns="57150" tIns="57150" rIns="57150" bIns="57150" anchor="ctr" anchorCtr="0">
              <a:noAutofit/>
            </a:bodyPr>
            <a:lstStyle/>
            <a:p>
              <a:pPr algn="ctr">
                <a:lnSpc>
                  <a:spcPct val="90000"/>
                </a:lnSpc>
                <a:buClr>
                  <a:schemeClr val="lt1"/>
                </a:buClr>
                <a:buSzPts val="2000"/>
              </a:pPr>
              <a:r>
                <a:rPr lang="en-US" dirty="0">
                  <a:solidFill>
                    <a:schemeClr val="lt1"/>
                  </a:solidFill>
                  <a:latin typeface="Arial" panose="020B0604020202020204" pitchFamily="34" charset="0"/>
                  <a:ea typeface="Calibri"/>
                  <a:cs typeface="Arial" panose="020B0604020202020204" pitchFamily="34" charset="0"/>
                  <a:sym typeface="Calibri"/>
                </a:rPr>
                <a:t>Assess </a:t>
              </a:r>
              <a:endParaRPr dirty="0">
                <a:latin typeface="Arial" panose="020B0604020202020204" pitchFamily="34" charset="0"/>
                <a:cs typeface="Arial" panose="020B0604020202020204" pitchFamily="34" charset="0"/>
              </a:endParaRPr>
            </a:p>
            <a:p>
              <a:pPr algn="ctr">
                <a:lnSpc>
                  <a:spcPct val="90000"/>
                </a:lnSpc>
                <a:spcBef>
                  <a:spcPts val="525"/>
                </a:spcBef>
                <a:buClr>
                  <a:schemeClr val="lt1"/>
                </a:buClr>
                <a:buSzPts val="2000"/>
              </a:pPr>
              <a:r>
                <a:rPr lang="en-US" dirty="0">
                  <a:solidFill>
                    <a:schemeClr val="lt1"/>
                  </a:solidFill>
                  <a:latin typeface="Arial" panose="020B0604020202020204" pitchFamily="34" charset="0"/>
                  <a:ea typeface="Calibri"/>
                  <a:cs typeface="Arial" panose="020B0604020202020204" pitchFamily="34" charset="0"/>
                  <a:sym typeface="Calibri"/>
                </a:rPr>
                <a:t>6-12 mos</a:t>
              </a:r>
              <a:endParaRPr dirty="0">
                <a:solidFill>
                  <a:schemeClr val="lt1"/>
                </a:solidFill>
                <a:latin typeface="Arial" panose="020B0604020202020204" pitchFamily="34" charset="0"/>
                <a:ea typeface="Calibri"/>
                <a:cs typeface="Arial" panose="020B0604020202020204" pitchFamily="34" charset="0"/>
                <a:sym typeface="Calibri"/>
              </a:endParaRPr>
            </a:p>
          </p:txBody>
        </p:sp>
        <p:sp>
          <p:nvSpPr>
            <p:cNvPr id="326" name="Google Shape;326;p7"/>
            <p:cNvSpPr/>
            <p:nvPr/>
          </p:nvSpPr>
          <p:spPr>
            <a:xfrm>
              <a:off x="1641127" y="639895"/>
              <a:ext cx="5076298" cy="5076298"/>
            </a:xfrm>
            <a:custGeom>
              <a:avLst/>
              <a:gdLst/>
              <a:ahLst/>
              <a:cxnLst/>
              <a:rect l="l" t="t" r="r" b="b"/>
              <a:pathLst>
                <a:path w="120000" h="120000" extrusionOk="0">
                  <a:moveTo>
                    <a:pt x="10457" y="26155"/>
                  </a:moveTo>
                  <a:lnTo>
                    <a:pt x="10457" y="26155"/>
                  </a:lnTo>
                  <a:cubicBezTo>
                    <a:pt x="16936" y="16671"/>
                    <a:pt x="26001" y="9246"/>
                    <a:pt x="36576" y="4762"/>
                  </a:cubicBezTo>
                </a:path>
              </a:pathLst>
            </a:custGeom>
            <a:noFill/>
            <a:ln w="9525" cap="flat" cmpd="sng">
              <a:solidFill>
                <a:srgbClr val="4372C3"/>
              </a:solidFill>
              <a:prstDash val="solid"/>
              <a:miter lim="800000"/>
              <a:headEnd type="none" w="sm" len="sm"/>
              <a:tailEnd type="none" w="sm" len="sm"/>
            </a:ln>
          </p:spPr>
          <p:txBody>
            <a:bodyPr spcFirstLastPara="1" wrap="square" lIns="68569" tIns="68569" rIns="68569" bIns="68569" anchor="ctr" anchorCtr="0">
              <a:noAutofit/>
            </a:bodyPr>
            <a:lstStyle/>
            <a:p>
              <a:endParaRPr sz="1350" dirty="0"/>
            </a:p>
          </p:txBody>
        </p:sp>
      </p:grpSp>
      <p:sp>
        <p:nvSpPr>
          <p:cNvPr id="327" name="Google Shape;327;p7"/>
          <p:cNvSpPr txBox="1">
            <a:spLocks noGrp="1"/>
          </p:cNvSpPr>
          <p:nvPr>
            <p:ph type="title"/>
          </p:nvPr>
        </p:nvSpPr>
        <p:spPr>
          <a:xfrm>
            <a:off x="860170" y="752120"/>
            <a:ext cx="7735190" cy="994172"/>
          </a:xfrm>
          <a:prstGeom prst="rect">
            <a:avLst/>
          </a:prstGeom>
          <a:noFill/>
          <a:ln>
            <a:noFill/>
          </a:ln>
        </p:spPr>
        <p:txBody>
          <a:bodyPr spcFirstLastPara="1" vert="horz" wrap="square" lIns="0" tIns="34275" rIns="0" bIns="34275" rtlCol="0" anchor="ctr" anchorCtr="0">
            <a:normAutofit/>
          </a:bodyPr>
          <a:lstStyle/>
          <a:p>
            <a:pPr>
              <a:spcBef>
                <a:spcPts val="0"/>
              </a:spcBef>
              <a:buClr>
                <a:schemeClr val="dk1"/>
              </a:buClr>
              <a:buSzPts val="3959"/>
            </a:pPr>
            <a:r>
              <a:rPr lang="en-US" sz="2400" dirty="0"/>
              <a:t>5 years may not be enough time for specific reviews</a:t>
            </a:r>
            <a:endParaRPr sz="2400" dirty="0"/>
          </a:p>
        </p:txBody>
      </p:sp>
      <p:sp>
        <p:nvSpPr>
          <p:cNvPr id="2" name="Slide Number Placeholder 1">
            <a:extLst>
              <a:ext uri="{FF2B5EF4-FFF2-40B4-BE49-F238E27FC236}">
                <a16:creationId xmlns:a16="http://schemas.microsoft.com/office/drawing/2014/main" id="{D1B832D0-8111-6D41-B8A2-6B22A155B40E}"/>
              </a:ext>
            </a:extLst>
          </p:cNvPr>
          <p:cNvSpPr>
            <a:spLocks noGrp="1"/>
          </p:cNvSpPr>
          <p:nvPr>
            <p:ph type="sldNum" sz="quarter" idx="12"/>
          </p:nvPr>
        </p:nvSpPr>
        <p:spPr/>
        <p:txBody>
          <a:bodyPr/>
          <a:lstStyle/>
          <a:p>
            <a:endParaRPr lang="en-US" dirty="0"/>
          </a:p>
          <a:p>
            <a:endParaRPr lang="en-US" dirty="0"/>
          </a:p>
        </p:txBody>
      </p:sp>
      <p:sp>
        <p:nvSpPr>
          <p:cNvPr id="328" name="Google Shape;328;p7"/>
          <p:cNvSpPr txBox="1"/>
          <p:nvPr/>
        </p:nvSpPr>
        <p:spPr>
          <a:xfrm>
            <a:off x="3736015" y="3500032"/>
            <a:ext cx="1832054" cy="900216"/>
          </a:xfrm>
          <a:prstGeom prst="rect">
            <a:avLst/>
          </a:prstGeom>
          <a:noFill/>
          <a:ln>
            <a:noFill/>
          </a:ln>
        </p:spPr>
        <p:txBody>
          <a:bodyPr spcFirstLastPara="1" wrap="square" lIns="68569" tIns="34275" rIns="68569" bIns="34275" anchor="t" anchorCtr="0">
            <a:spAutoFit/>
          </a:bodyPr>
          <a:lstStyle/>
          <a:p>
            <a:pPr algn="ctr"/>
            <a:r>
              <a:rPr lang="en-US" sz="1800" dirty="0">
                <a:solidFill>
                  <a:schemeClr val="dk1"/>
                </a:solidFill>
                <a:latin typeface="Arial" panose="020B0604020202020204" pitchFamily="34" charset="0"/>
                <a:ea typeface="Calibri"/>
                <a:cs typeface="Arial" panose="020B0604020202020204" pitchFamily="34" charset="0"/>
                <a:sym typeface="Calibri"/>
              </a:rPr>
              <a:t>Total estimate:     </a:t>
            </a:r>
          </a:p>
          <a:p>
            <a:pPr algn="ctr"/>
            <a:r>
              <a:rPr lang="en-US" sz="1800" dirty="0">
                <a:solidFill>
                  <a:schemeClr val="dk1"/>
                </a:solidFill>
                <a:latin typeface="Arial" panose="020B0604020202020204" pitchFamily="34" charset="0"/>
                <a:ea typeface="Calibri"/>
                <a:cs typeface="Arial" panose="020B0604020202020204" pitchFamily="34" charset="0"/>
                <a:sym typeface="Calibri"/>
              </a:rPr>
              <a:t>72 months or </a:t>
            </a:r>
            <a:r>
              <a:rPr lang="en-US" sz="1800" b="1" dirty="0">
                <a:solidFill>
                  <a:srgbClr val="0070C0"/>
                </a:solidFill>
                <a:latin typeface="Arial" panose="020B0604020202020204" pitchFamily="34" charset="0"/>
                <a:ea typeface="Calibri"/>
                <a:cs typeface="Arial" panose="020B0604020202020204" pitchFamily="34" charset="0"/>
                <a:sym typeface="Calibri"/>
              </a:rPr>
              <a:t>6 years</a:t>
            </a:r>
            <a:endParaRPr lang="en-US" sz="1800" b="1" dirty="0">
              <a:solidFill>
                <a:srgbClr val="0070C0"/>
              </a:solidFill>
              <a:latin typeface="Arial" panose="020B0604020202020204" pitchFamily="34" charset="0"/>
              <a:cs typeface="Arial" panose="020B0604020202020204" pitchFamily="34" charset="0"/>
            </a:endParaRPr>
          </a:p>
        </p:txBody>
      </p:sp>
      <p:sp>
        <p:nvSpPr>
          <p:cNvPr id="4" name="Oval Callout 3">
            <a:extLst>
              <a:ext uri="{FF2B5EF4-FFF2-40B4-BE49-F238E27FC236}">
                <a16:creationId xmlns:a16="http://schemas.microsoft.com/office/drawing/2014/main" id="{61AD8062-6577-DA48-AB3C-79DBD91E34C8}"/>
              </a:ext>
            </a:extLst>
          </p:cNvPr>
          <p:cNvSpPr/>
          <p:nvPr/>
        </p:nvSpPr>
        <p:spPr>
          <a:xfrm>
            <a:off x="6316682" y="1541773"/>
            <a:ext cx="2128857" cy="1345853"/>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76DE1C89-C9A6-EC4F-91F5-79EB882D5C33}"/>
              </a:ext>
            </a:extLst>
          </p:cNvPr>
          <p:cNvSpPr txBox="1"/>
          <p:nvPr/>
        </p:nvSpPr>
        <p:spPr>
          <a:xfrm>
            <a:off x="6482794" y="1912001"/>
            <a:ext cx="1658271" cy="507831"/>
          </a:xfrm>
          <a:prstGeom prst="rect">
            <a:avLst/>
          </a:prstGeom>
          <a:noFill/>
        </p:spPr>
        <p:txBody>
          <a:bodyPr wrap="square" rtlCol="0">
            <a:spAutoFit/>
          </a:bodyPr>
          <a:lstStyle/>
          <a:p>
            <a:r>
              <a:rPr lang="en-US" sz="1350" dirty="0"/>
              <a:t>Avg </a:t>
            </a:r>
            <a:r>
              <a:rPr lang="en-US" sz="1350" b="1" dirty="0">
                <a:solidFill>
                  <a:srgbClr val="0070C0"/>
                </a:solidFill>
              </a:rPr>
              <a:t>30</a:t>
            </a:r>
            <a:r>
              <a:rPr lang="en-US" sz="1350" b="1" dirty="0"/>
              <a:t> </a:t>
            </a:r>
            <a:r>
              <a:rPr lang="en-US" sz="1350" dirty="0"/>
              <a:t>months for CCT, SSR2, RDS</a:t>
            </a:r>
          </a:p>
        </p:txBody>
      </p:sp>
      <p:sp>
        <p:nvSpPr>
          <p:cNvPr id="3" name="TextBox 2">
            <a:extLst>
              <a:ext uri="{FF2B5EF4-FFF2-40B4-BE49-F238E27FC236}">
                <a16:creationId xmlns:a16="http://schemas.microsoft.com/office/drawing/2014/main" id="{9108E199-CEF0-9A41-B2FC-920F0B3A28BE}"/>
              </a:ext>
            </a:extLst>
          </p:cNvPr>
          <p:cNvSpPr txBox="1"/>
          <p:nvPr/>
        </p:nvSpPr>
        <p:spPr>
          <a:xfrm>
            <a:off x="1314610" y="5755233"/>
            <a:ext cx="6514779" cy="353943"/>
          </a:xfrm>
          <a:prstGeom prst="rect">
            <a:avLst/>
          </a:prstGeom>
          <a:noFill/>
        </p:spPr>
        <p:txBody>
          <a:bodyPr wrap="square" rtlCol="0">
            <a:spAutoFit/>
          </a:bodyPr>
          <a:lstStyle/>
          <a:p>
            <a:pPr algn="ctr"/>
            <a:r>
              <a:rPr lang="en-US" sz="1700" i="1" dirty="0"/>
              <a:t>Duration is an assumption based on a reasonable estimation</a:t>
            </a:r>
          </a:p>
        </p:txBody>
      </p:sp>
      <p:sp>
        <p:nvSpPr>
          <p:cNvPr id="25" name="Google Shape;955;p18">
            <a:extLst>
              <a:ext uri="{FF2B5EF4-FFF2-40B4-BE49-F238E27FC236}">
                <a16:creationId xmlns:a16="http://schemas.microsoft.com/office/drawing/2014/main" id="{46F96184-68B5-DF4A-B2B8-2E7D171BB3E3}"/>
              </a:ext>
            </a:extLst>
          </p:cNvPr>
          <p:cNvSpPr txBox="1">
            <a:spLocks/>
          </p:cNvSpPr>
          <p:nvPr/>
        </p:nvSpPr>
        <p:spPr>
          <a:xfrm>
            <a:off x="289329" y="65135"/>
            <a:ext cx="8876872" cy="450663"/>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B3458"/>
              </a:buClr>
              <a:buSzPts val="2400"/>
            </a:pPr>
            <a:r>
              <a:rPr lang="en-US" sz="2400" b="1" dirty="0">
                <a:solidFill>
                  <a:srgbClr val="0B3458"/>
                </a:solidFill>
              </a:rPr>
              <a:t>Issues cont’d</a:t>
            </a:r>
          </a:p>
        </p:txBody>
      </p:sp>
    </p:spTree>
    <p:extLst>
      <p:ext uri="{BB962C8B-B14F-4D97-AF65-F5344CB8AC3E}">
        <p14:creationId xmlns:p14="http://schemas.microsoft.com/office/powerpoint/2010/main" val="502557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75ED1B7C-E0E4-1540-BD70-753698D4DBA7}"/>
              </a:ext>
            </a:extLst>
          </p:cNvPr>
          <p:cNvGraphicFramePr/>
          <p:nvPr>
            <p:extLst>
              <p:ext uri="{D42A27DB-BD31-4B8C-83A1-F6EECF244321}">
                <p14:modId xmlns:p14="http://schemas.microsoft.com/office/powerpoint/2010/main" val="1202615419"/>
              </p:ext>
            </p:extLst>
          </p:nvPr>
        </p:nvGraphicFramePr>
        <p:xfrm>
          <a:off x="662940" y="765810"/>
          <a:ext cx="8172450" cy="537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Google Shape;955;p18">
            <a:extLst>
              <a:ext uri="{FF2B5EF4-FFF2-40B4-BE49-F238E27FC236}">
                <a16:creationId xmlns:a16="http://schemas.microsoft.com/office/drawing/2014/main" id="{91C3302C-00D8-A04E-9954-1ED68BF02D85}"/>
              </a:ext>
            </a:extLst>
          </p:cNvPr>
          <p:cNvSpPr txBox="1">
            <a:spLocks/>
          </p:cNvSpPr>
          <p:nvPr/>
        </p:nvSpPr>
        <p:spPr>
          <a:xfrm>
            <a:off x="267128" y="23478"/>
            <a:ext cx="8876872" cy="450663"/>
          </a:xfrm>
          <a:prstGeom prst="rect">
            <a:avLst/>
          </a:prstGeom>
          <a:noFill/>
          <a:ln>
            <a:noFill/>
          </a:ln>
        </p:spPr>
        <p:txBody>
          <a:bodyPr spcFirstLastPara="1" wrap="square" lIns="0" tIns="45700" rIns="0"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B3458"/>
              </a:buClr>
              <a:buSzPts val="2400"/>
            </a:pPr>
            <a:r>
              <a:rPr lang="en-US" sz="2400" b="1" dirty="0">
                <a:solidFill>
                  <a:srgbClr val="0B3458"/>
                </a:solidFill>
              </a:rPr>
              <a:t>Potential Solutions</a:t>
            </a:r>
          </a:p>
        </p:txBody>
      </p:sp>
    </p:spTree>
    <p:extLst>
      <p:ext uri="{BB962C8B-B14F-4D97-AF65-F5344CB8AC3E}">
        <p14:creationId xmlns:p14="http://schemas.microsoft.com/office/powerpoint/2010/main" val="1562423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44" y="119202"/>
            <a:ext cx="8296289" cy="337997"/>
          </a:xfrm>
        </p:spPr>
        <p:txBody>
          <a:bodyPr>
            <a:normAutofit fontScale="90000"/>
          </a:bodyPr>
          <a:lstStyle/>
          <a:p>
            <a:r>
              <a:rPr lang="en-US" sz="2700" dirty="0"/>
              <a:t>Potential Reviews Timeline </a:t>
            </a:r>
            <a:r>
              <a:rPr lang="en-US" sz="1650" dirty="0"/>
              <a:t>– 18 months limit and 6 year cycle </a:t>
            </a:r>
          </a:p>
        </p:txBody>
      </p:sp>
      <p:grpSp>
        <p:nvGrpSpPr>
          <p:cNvPr id="3" name="Group 2"/>
          <p:cNvGrpSpPr/>
          <p:nvPr/>
        </p:nvGrpSpPr>
        <p:grpSpPr>
          <a:xfrm>
            <a:off x="1335685" y="1615285"/>
            <a:ext cx="6192419" cy="3682692"/>
            <a:chOff x="457454" y="1319396"/>
            <a:chExt cx="8256559" cy="4524098"/>
          </a:xfrm>
        </p:grpSpPr>
        <p:cxnSp>
          <p:nvCxnSpPr>
            <p:cNvPr id="4" name="Straight Connector 3"/>
            <p:cNvCxnSpPr/>
            <p:nvPr/>
          </p:nvCxnSpPr>
          <p:spPr>
            <a:xfrm>
              <a:off x="457454" y="1326041"/>
              <a:ext cx="0" cy="4509989"/>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714013" y="1326041"/>
              <a:ext cx="0" cy="4509989"/>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267032"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087746"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769077"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926494"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585129" y="1319396"/>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414437"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242568"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7072906" y="1333505"/>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7896884" y="1333505"/>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grpSp>
      <p:grpSp>
        <p:nvGrpSpPr>
          <p:cNvPr id="30" name="Group 29"/>
          <p:cNvGrpSpPr/>
          <p:nvPr/>
        </p:nvGrpSpPr>
        <p:grpSpPr>
          <a:xfrm>
            <a:off x="-2391984" y="1357689"/>
            <a:ext cx="9943125" cy="271932"/>
            <a:chOff x="457688" y="919762"/>
            <a:chExt cx="8229089" cy="332869"/>
          </a:xfrm>
        </p:grpSpPr>
        <p:sp>
          <p:nvSpPr>
            <p:cNvPr id="31" name="object 2"/>
            <p:cNvSpPr/>
            <p:nvPr/>
          </p:nvSpPr>
          <p:spPr>
            <a:xfrm>
              <a:off x="457688"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32" name="object 5"/>
            <p:cNvSpPr/>
            <p:nvPr/>
          </p:nvSpPr>
          <p:spPr>
            <a:xfrm>
              <a:off x="972007"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33" name="object 8"/>
            <p:cNvSpPr/>
            <p:nvPr/>
          </p:nvSpPr>
          <p:spPr>
            <a:xfrm>
              <a:off x="1486326"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34" name="object 13"/>
            <p:cNvSpPr/>
            <p:nvPr/>
          </p:nvSpPr>
          <p:spPr>
            <a:xfrm>
              <a:off x="1486326"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35" name="object 14"/>
            <p:cNvSpPr/>
            <p:nvPr/>
          </p:nvSpPr>
          <p:spPr>
            <a:xfrm>
              <a:off x="2000646"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36" name="object 19"/>
            <p:cNvSpPr/>
            <p:nvPr/>
          </p:nvSpPr>
          <p:spPr>
            <a:xfrm>
              <a:off x="2000646"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37" name="object 20"/>
            <p:cNvSpPr/>
            <p:nvPr/>
          </p:nvSpPr>
          <p:spPr>
            <a:xfrm>
              <a:off x="3029285"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38" name="object 28"/>
            <p:cNvSpPr/>
            <p:nvPr/>
          </p:nvSpPr>
          <p:spPr>
            <a:xfrm>
              <a:off x="3029285"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39" name="object 118"/>
            <p:cNvSpPr/>
            <p:nvPr/>
          </p:nvSpPr>
          <p:spPr>
            <a:xfrm>
              <a:off x="8172479"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40" name="object 119"/>
            <p:cNvSpPr/>
            <p:nvPr/>
          </p:nvSpPr>
          <p:spPr>
            <a:xfrm>
              <a:off x="2514481"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41" name="object 125"/>
            <p:cNvSpPr/>
            <p:nvPr/>
          </p:nvSpPr>
          <p:spPr>
            <a:xfrm>
              <a:off x="2514481"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42" name="object 152"/>
            <p:cNvSpPr/>
            <p:nvPr/>
          </p:nvSpPr>
          <p:spPr>
            <a:xfrm>
              <a:off x="8686777"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48" name="object 158"/>
            <p:cNvSpPr/>
            <p:nvPr/>
          </p:nvSpPr>
          <p:spPr>
            <a:xfrm>
              <a:off x="3543604" y="1043081"/>
              <a:ext cx="517098"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88898B"/>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2022</a:t>
              </a:r>
              <a:endParaRPr sz="788" b="1" dirty="0">
                <a:latin typeface="Source Sans Pro" charset="0"/>
                <a:ea typeface="Source Sans Pro" charset="0"/>
                <a:cs typeface="Source Sans Pro" charset="0"/>
              </a:endParaRPr>
            </a:p>
          </p:txBody>
        </p:sp>
        <p:sp>
          <p:nvSpPr>
            <p:cNvPr id="49" name="object 159"/>
            <p:cNvSpPr/>
            <p:nvPr/>
          </p:nvSpPr>
          <p:spPr>
            <a:xfrm>
              <a:off x="4054346" y="1043081"/>
              <a:ext cx="516503"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E7E7E8"/>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2023</a:t>
              </a:r>
              <a:endParaRPr sz="788" b="1" dirty="0">
                <a:latin typeface="Source Sans Pro" charset="0"/>
                <a:ea typeface="Source Sans Pro" charset="0"/>
                <a:cs typeface="Source Sans Pro" charset="0"/>
              </a:endParaRPr>
            </a:p>
          </p:txBody>
        </p:sp>
        <p:sp>
          <p:nvSpPr>
            <p:cNvPr id="50" name="object 160"/>
            <p:cNvSpPr/>
            <p:nvPr/>
          </p:nvSpPr>
          <p:spPr>
            <a:xfrm>
              <a:off x="4568110" y="1043081"/>
              <a:ext cx="520815"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AAABAC"/>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2024</a:t>
              </a:r>
              <a:endParaRPr sz="788" b="1" dirty="0">
                <a:latin typeface="Source Sans Pro" charset="0"/>
                <a:ea typeface="Source Sans Pro" charset="0"/>
                <a:cs typeface="Source Sans Pro" charset="0"/>
              </a:endParaRPr>
            </a:p>
          </p:txBody>
        </p:sp>
        <p:sp>
          <p:nvSpPr>
            <p:cNvPr id="51" name="object 161"/>
            <p:cNvSpPr/>
            <p:nvPr/>
          </p:nvSpPr>
          <p:spPr>
            <a:xfrm>
              <a:off x="5082704" y="1043081"/>
              <a:ext cx="518451"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CCCCCE"/>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2025</a:t>
              </a:r>
              <a:endParaRPr sz="788" b="1" dirty="0">
                <a:latin typeface="Source Sans Pro" charset="0"/>
                <a:ea typeface="Source Sans Pro" charset="0"/>
                <a:cs typeface="Source Sans Pro" charset="0"/>
              </a:endParaRPr>
            </a:p>
          </p:txBody>
        </p:sp>
        <p:sp>
          <p:nvSpPr>
            <p:cNvPr id="52" name="object 162"/>
            <p:cNvSpPr/>
            <p:nvPr/>
          </p:nvSpPr>
          <p:spPr>
            <a:xfrm>
              <a:off x="5601154" y="1043081"/>
              <a:ext cx="509907"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AAABAC"/>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2026</a:t>
              </a:r>
              <a:endParaRPr sz="788" b="1" dirty="0">
                <a:latin typeface="Source Sans Pro" charset="0"/>
                <a:ea typeface="Source Sans Pro" charset="0"/>
                <a:cs typeface="Source Sans Pro" charset="0"/>
              </a:endParaRPr>
            </a:p>
          </p:txBody>
        </p:sp>
        <p:sp>
          <p:nvSpPr>
            <p:cNvPr id="53" name="object 163"/>
            <p:cNvSpPr/>
            <p:nvPr/>
          </p:nvSpPr>
          <p:spPr>
            <a:xfrm>
              <a:off x="6111061" y="1043081"/>
              <a:ext cx="515816"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CCCCCE"/>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2027</a:t>
              </a:r>
              <a:endParaRPr sz="788" b="1" dirty="0">
                <a:latin typeface="Source Sans Pro" charset="0"/>
                <a:ea typeface="Source Sans Pro" charset="0"/>
                <a:cs typeface="Source Sans Pro" charset="0"/>
              </a:endParaRPr>
            </a:p>
          </p:txBody>
        </p:sp>
        <p:sp>
          <p:nvSpPr>
            <p:cNvPr id="54" name="object 164"/>
            <p:cNvSpPr/>
            <p:nvPr/>
          </p:nvSpPr>
          <p:spPr>
            <a:xfrm>
              <a:off x="6626878" y="1043081"/>
              <a:ext cx="512580"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88898B"/>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2028</a:t>
              </a:r>
              <a:endParaRPr sz="788" b="1" dirty="0">
                <a:latin typeface="Source Sans Pro" charset="0"/>
                <a:ea typeface="Source Sans Pro" charset="0"/>
                <a:cs typeface="Source Sans Pro" charset="0"/>
              </a:endParaRPr>
            </a:p>
          </p:txBody>
        </p:sp>
        <p:sp>
          <p:nvSpPr>
            <p:cNvPr id="55" name="object 165"/>
            <p:cNvSpPr/>
            <p:nvPr/>
          </p:nvSpPr>
          <p:spPr>
            <a:xfrm>
              <a:off x="7139458" y="1043081"/>
              <a:ext cx="514775"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E7E7E8"/>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2029</a:t>
              </a:r>
              <a:endParaRPr sz="788" b="1" dirty="0">
                <a:latin typeface="Source Sans Pro" charset="0"/>
                <a:ea typeface="Source Sans Pro" charset="0"/>
                <a:cs typeface="Source Sans Pro" charset="0"/>
              </a:endParaRPr>
            </a:p>
          </p:txBody>
        </p:sp>
        <p:sp>
          <p:nvSpPr>
            <p:cNvPr id="56" name="object 166"/>
            <p:cNvSpPr/>
            <p:nvPr/>
          </p:nvSpPr>
          <p:spPr>
            <a:xfrm>
              <a:off x="7655274" y="1043081"/>
              <a:ext cx="513552"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88898B"/>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2030</a:t>
              </a:r>
              <a:endParaRPr sz="788" b="1" dirty="0">
                <a:latin typeface="Source Sans Pro" charset="0"/>
                <a:ea typeface="Source Sans Pro" charset="0"/>
                <a:cs typeface="Source Sans Pro" charset="0"/>
              </a:endParaRPr>
            </a:p>
          </p:txBody>
        </p:sp>
        <p:sp>
          <p:nvSpPr>
            <p:cNvPr id="57" name="object 167"/>
            <p:cNvSpPr/>
            <p:nvPr/>
          </p:nvSpPr>
          <p:spPr>
            <a:xfrm>
              <a:off x="8170083" y="1043081"/>
              <a:ext cx="512984"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E7E7E8"/>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2031</a:t>
              </a:r>
              <a:endParaRPr sz="788" b="1" dirty="0">
                <a:latin typeface="Source Sans Pro" charset="0"/>
                <a:ea typeface="Source Sans Pro" charset="0"/>
                <a:cs typeface="Source Sans Pro" charset="0"/>
              </a:endParaRPr>
            </a:p>
          </p:txBody>
        </p:sp>
      </p:grpSp>
      <p:sp>
        <p:nvSpPr>
          <p:cNvPr id="65" name="object 176"/>
          <p:cNvSpPr/>
          <p:nvPr/>
        </p:nvSpPr>
        <p:spPr>
          <a:xfrm>
            <a:off x="1327257" y="3515857"/>
            <a:ext cx="494951" cy="270722"/>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lstStyle/>
          <a:p>
            <a:pPr marL="10001">
              <a:lnSpc>
                <a:spcPts val="649"/>
              </a:lnSpc>
            </a:pPr>
            <a:r>
              <a:rPr lang="en-US" sz="788" b="1" spc="11" dirty="0">
                <a:latin typeface="Source Sans Pro"/>
                <a:cs typeface="Source Sans Pro"/>
              </a:rPr>
              <a:t>At-Large2</a:t>
            </a:r>
          </a:p>
        </p:txBody>
      </p:sp>
      <p:sp>
        <p:nvSpPr>
          <p:cNvPr id="74" name="object 176"/>
          <p:cNvSpPr/>
          <p:nvPr/>
        </p:nvSpPr>
        <p:spPr>
          <a:xfrm>
            <a:off x="1346301" y="4598265"/>
            <a:ext cx="1477547" cy="300542"/>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Q2 2019</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RSSAC2 Implementation</a:t>
            </a:r>
          </a:p>
        </p:txBody>
      </p:sp>
      <p:sp>
        <p:nvSpPr>
          <p:cNvPr id="77" name="object 176"/>
          <p:cNvSpPr/>
          <p:nvPr/>
        </p:nvSpPr>
        <p:spPr>
          <a:xfrm>
            <a:off x="1347115" y="4217719"/>
            <a:ext cx="1336916" cy="30379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Q1 2020</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SSAC2 Implementation</a:t>
            </a:r>
          </a:p>
        </p:txBody>
      </p:sp>
      <p:sp>
        <p:nvSpPr>
          <p:cNvPr id="86" name="object 176"/>
          <p:cNvSpPr/>
          <p:nvPr/>
        </p:nvSpPr>
        <p:spPr>
          <a:xfrm>
            <a:off x="2690498" y="1711461"/>
            <a:ext cx="953907" cy="27321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1A87C9"/>
          </a:solidFill>
          <a:ln>
            <a:solidFill>
              <a:srgbClr val="1A87C9"/>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Q1 2024</a:t>
            </a:r>
            <a:endParaRPr lang="en-US" sz="675" i="1" dirty="0">
              <a:latin typeface="Source Sans Pro" charset="0"/>
              <a:ea typeface="Source Sans Pro" charset="0"/>
              <a:cs typeface="Source Sans Pro" charset="0"/>
            </a:endParaRPr>
          </a:p>
          <a:p>
            <a:pPr marL="10001">
              <a:lnSpc>
                <a:spcPts val="964"/>
              </a:lnSpc>
            </a:pPr>
            <a:r>
              <a:rPr lang="en-US" sz="675" b="1" spc="11" dirty="0">
                <a:latin typeface="Source Sans Pro"/>
                <a:cs typeface="Source Sans Pro"/>
              </a:rPr>
              <a:t>RDS2/WHOIS3 Review</a:t>
            </a:r>
            <a:endParaRPr lang="en-US" sz="675" spc="11" baseline="30000" dirty="0">
              <a:latin typeface="Source Sans Pro"/>
              <a:cs typeface="Source Sans Pro"/>
            </a:endParaRPr>
          </a:p>
        </p:txBody>
      </p:sp>
      <p:sp>
        <p:nvSpPr>
          <p:cNvPr id="87" name="object 176"/>
          <p:cNvSpPr/>
          <p:nvPr/>
        </p:nvSpPr>
        <p:spPr>
          <a:xfrm>
            <a:off x="1347864" y="1705153"/>
            <a:ext cx="1339457" cy="273218"/>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Q1 2020</a:t>
            </a:r>
            <a:endParaRPr lang="en-US" sz="675" i="1" dirty="0">
              <a:latin typeface="Source Sans Pro" charset="0"/>
              <a:ea typeface="Source Sans Pro" charset="0"/>
              <a:cs typeface="Source Sans Pro" charset="0"/>
            </a:endParaRPr>
          </a:p>
          <a:p>
            <a:pPr>
              <a:lnSpc>
                <a:spcPts val="750"/>
              </a:lnSpc>
            </a:pPr>
            <a:r>
              <a:rPr lang="en-US" sz="675" b="1" spc="11" dirty="0">
                <a:latin typeface="Source Sans Pro"/>
                <a:cs typeface="Source Sans Pro"/>
              </a:rPr>
              <a:t>RDS-WHOIS2 Implementation</a:t>
            </a:r>
          </a:p>
        </p:txBody>
      </p:sp>
      <p:sp>
        <p:nvSpPr>
          <p:cNvPr id="90" name="object 176"/>
          <p:cNvSpPr/>
          <p:nvPr/>
        </p:nvSpPr>
        <p:spPr>
          <a:xfrm>
            <a:off x="1348805" y="2451497"/>
            <a:ext cx="1773695" cy="301753"/>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r>
              <a:rPr lang="en-US" sz="825" i="1" spc="11" dirty="0">
                <a:latin typeface="Source Sans Pro" charset="0"/>
                <a:ea typeface="Source Sans Pro" charset="0"/>
                <a:cs typeface="Source Sans Pro" charset="0"/>
              </a:rPr>
              <a:t>Q4 2020</a:t>
            </a:r>
            <a:endParaRPr lang="en-US" sz="82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SSR2 Implementation</a:t>
            </a:r>
          </a:p>
        </p:txBody>
      </p:sp>
      <p:sp>
        <p:nvSpPr>
          <p:cNvPr id="94" name="object 176"/>
          <p:cNvSpPr/>
          <p:nvPr/>
        </p:nvSpPr>
        <p:spPr>
          <a:xfrm>
            <a:off x="1327256" y="2834014"/>
            <a:ext cx="1868485" cy="277276"/>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Q1 2020</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CCT Implementation</a:t>
            </a:r>
          </a:p>
        </p:txBody>
      </p:sp>
      <p:sp>
        <p:nvSpPr>
          <p:cNvPr id="115" name="Triangle 114"/>
          <p:cNvSpPr/>
          <p:nvPr/>
        </p:nvSpPr>
        <p:spPr>
          <a:xfrm rot="5400000">
            <a:off x="7467181" y="5036620"/>
            <a:ext cx="300361" cy="161080"/>
          </a:xfrm>
          <a:prstGeom prst="triangle">
            <a:avLst/>
          </a:prstGeom>
          <a:solidFill>
            <a:schemeClr val="accent4">
              <a:lumMod val="40000"/>
              <a:lumOff val="60000"/>
            </a:schemeClr>
          </a:solidFill>
          <a:ln>
            <a:noFill/>
          </a:ln>
        </p:spPr>
        <p:txBody>
          <a:bodyPr wrap="square" lIns="68580" tIns="0" rIns="0" bIns="0" rtlCol="0" anchor="ctr"/>
          <a:lstStyle/>
          <a:p>
            <a:pPr marL="10001">
              <a:lnSpc>
                <a:spcPts val="649"/>
              </a:lnSpc>
            </a:pPr>
            <a:endParaRPr lang="en-US" sz="675" spc="11" dirty="0">
              <a:latin typeface="Source Sans Pro" charset="0"/>
            </a:endParaRPr>
          </a:p>
        </p:txBody>
      </p:sp>
      <p:grpSp>
        <p:nvGrpSpPr>
          <p:cNvPr id="117" name="Group 116"/>
          <p:cNvGrpSpPr/>
          <p:nvPr/>
        </p:nvGrpSpPr>
        <p:grpSpPr>
          <a:xfrm>
            <a:off x="1235885" y="5369981"/>
            <a:ext cx="6477951" cy="564922"/>
            <a:chOff x="814188" y="6420556"/>
            <a:chExt cx="7954698" cy="753227"/>
          </a:xfrm>
        </p:grpSpPr>
        <p:sp>
          <p:nvSpPr>
            <p:cNvPr id="118" name="object 220"/>
            <p:cNvSpPr txBox="1"/>
            <p:nvPr/>
          </p:nvSpPr>
          <p:spPr>
            <a:xfrm>
              <a:off x="1502095" y="6632706"/>
              <a:ext cx="1922764" cy="138500"/>
            </a:xfrm>
            <a:prstGeom prst="rect">
              <a:avLst/>
            </a:prstGeom>
          </p:spPr>
          <p:txBody>
            <a:bodyPr vert="horz" wrap="square" lIns="0" tIns="0" rIns="0" bIns="0" rtlCol="0">
              <a:spAutoFit/>
            </a:bodyPr>
            <a:lstStyle/>
            <a:p>
              <a:pPr marL="9525"/>
              <a:r>
                <a:rPr lang="en-US" sz="675" dirty="0">
                  <a:latin typeface="Source Sans Pro"/>
                  <a:cs typeface="Source Sans Pro"/>
                </a:rPr>
                <a:t>Review Conduct (18 months)</a:t>
              </a:r>
              <a:endParaRPr sz="675" dirty="0">
                <a:latin typeface="Source Sans Pro"/>
                <a:cs typeface="Source Sans Pro"/>
              </a:endParaRPr>
            </a:p>
          </p:txBody>
        </p:sp>
        <p:sp>
          <p:nvSpPr>
            <p:cNvPr id="119" name="object 221"/>
            <p:cNvSpPr txBox="1"/>
            <p:nvPr/>
          </p:nvSpPr>
          <p:spPr>
            <a:xfrm>
              <a:off x="814188" y="6420556"/>
              <a:ext cx="607298" cy="153888"/>
            </a:xfrm>
            <a:prstGeom prst="rect">
              <a:avLst/>
            </a:prstGeom>
          </p:spPr>
          <p:txBody>
            <a:bodyPr vert="horz" wrap="square" lIns="0" tIns="0" rIns="0" bIns="0" rtlCol="0">
              <a:spAutoFit/>
            </a:bodyPr>
            <a:lstStyle/>
            <a:p>
              <a:pPr marL="9525"/>
              <a:r>
                <a:rPr sz="750" dirty="0">
                  <a:solidFill>
                    <a:srgbClr val="999A9C"/>
                  </a:solidFill>
                  <a:latin typeface="Source Sans Pro"/>
                  <a:cs typeface="Source Sans Pro"/>
                </a:rPr>
                <a:t>LEGEND:</a:t>
              </a:r>
              <a:endParaRPr sz="750" dirty="0">
                <a:latin typeface="Source Sans Pro"/>
                <a:cs typeface="Source Sans Pro"/>
              </a:endParaRPr>
            </a:p>
          </p:txBody>
        </p:sp>
        <p:sp>
          <p:nvSpPr>
            <p:cNvPr id="120" name="object 222"/>
            <p:cNvSpPr/>
            <p:nvPr/>
          </p:nvSpPr>
          <p:spPr>
            <a:xfrm>
              <a:off x="1354016" y="6665405"/>
              <a:ext cx="83185" cy="87562"/>
            </a:xfrm>
            <a:custGeom>
              <a:avLst/>
              <a:gdLst/>
              <a:ahLst/>
              <a:cxnLst/>
              <a:rect l="l" t="t" r="r" b="b"/>
              <a:pathLst>
                <a:path w="83184" h="83184">
                  <a:moveTo>
                    <a:pt x="82753" y="0"/>
                  </a:moveTo>
                  <a:lnTo>
                    <a:pt x="0" y="0"/>
                  </a:lnTo>
                  <a:lnTo>
                    <a:pt x="0" y="82753"/>
                  </a:lnTo>
                  <a:lnTo>
                    <a:pt x="82753" y="82753"/>
                  </a:lnTo>
                  <a:lnTo>
                    <a:pt x="82753" y="0"/>
                  </a:lnTo>
                  <a:close/>
                </a:path>
              </a:pathLst>
            </a:custGeom>
            <a:solidFill>
              <a:schemeClr val="tx2"/>
            </a:solidFill>
          </p:spPr>
          <p:txBody>
            <a:bodyPr wrap="square" lIns="0" tIns="0" rIns="0" bIns="0" rtlCol="0"/>
            <a:lstStyle/>
            <a:p>
              <a:endParaRPr sz="1350" dirty="0"/>
            </a:p>
          </p:txBody>
        </p:sp>
        <p:sp>
          <p:nvSpPr>
            <p:cNvPr id="121" name="object 223"/>
            <p:cNvSpPr txBox="1"/>
            <p:nvPr/>
          </p:nvSpPr>
          <p:spPr>
            <a:xfrm>
              <a:off x="4767805" y="6626178"/>
              <a:ext cx="2604147" cy="138500"/>
            </a:xfrm>
            <a:prstGeom prst="rect">
              <a:avLst/>
            </a:prstGeom>
          </p:spPr>
          <p:txBody>
            <a:bodyPr vert="horz" wrap="square" lIns="0" tIns="0" rIns="0" bIns="0" rtlCol="0">
              <a:spAutoFit/>
            </a:bodyPr>
            <a:lstStyle/>
            <a:p>
              <a:pPr marL="9525"/>
              <a:r>
                <a:rPr lang="en-US" sz="675" dirty="0">
                  <a:solidFill>
                    <a:srgbClr val="F2A41E"/>
                  </a:solidFill>
                  <a:latin typeface="Source Sans Pro"/>
                  <a:cs typeface="Source Sans Pro"/>
                </a:rPr>
                <a:t>Review Conduct (12 months)</a:t>
              </a:r>
              <a:endParaRPr sz="675" dirty="0">
                <a:latin typeface="Source Sans Pro"/>
                <a:cs typeface="Source Sans Pro"/>
              </a:endParaRPr>
            </a:p>
          </p:txBody>
        </p:sp>
        <p:sp>
          <p:nvSpPr>
            <p:cNvPr id="122" name="object 224"/>
            <p:cNvSpPr/>
            <p:nvPr/>
          </p:nvSpPr>
          <p:spPr>
            <a:xfrm>
              <a:off x="4601820" y="6653833"/>
              <a:ext cx="83185" cy="83185"/>
            </a:xfrm>
            <a:custGeom>
              <a:avLst/>
              <a:gdLst/>
              <a:ahLst/>
              <a:cxnLst/>
              <a:rect l="l" t="t" r="r" b="b"/>
              <a:pathLst>
                <a:path w="83184" h="83184">
                  <a:moveTo>
                    <a:pt x="82753" y="0"/>
                  </a:moveTo>
                  <a:lnTo>
                    <a:pt x="0" y="0"/>
                  </a:lnTo>
                  <a:lnTo>
                    <a:pt x="0" y="82753"/>
                  </a:lnTo>
                  <a:lnTo>
                    <a:pt x="82753" y="82753"/>
                  </a:lnTo>
                  <a:lnTo>
                    <a:pt x="82753" y="0"/>
                  </a:lnTo>
                  <a:close/>
                </a:path>
              </a:pathLst>
            </a:custGeom>
            <a:solidFill>
              <a:srgbClr val="F2A41E"/>
            </a:solidFill>
          </p:spPr>
          <p:txBody>
            <a:bodyPr wrap="square" lIns="0" tIns="0" rIns="0" bIns="0" rtlCol="0"/>
            <a:lstStyle/>
            <a:p>
              <a:endParaRPr sz="1350" dirty="0"/>
            </a:p>
          </p:txBody>
        </p:sp>
        <p:sp>
          <p:nvSpPr>
            <p:cNvPr id="123" name="object 220"/>
            <p:cNvSpPr txBox="1"/>
            <p:nvPr/>
          </p:nvSpPr>
          <p:spPr>
            <a:xfrm>
              <a:off x="1506203" y="6931507"/>
              <a:ext cx="2873091" cy="138500"/>
            </a:xfrm>
            <a:prstGeom prst="rect">
              <a:avLst/>
            </a:prstGeom>
          </p:spPr>
          <p:txBody>
            <a:bodyPr vert="horz" wrap="square" lIns="0" tIns="0" rIns="0" bIns="0" rtlCol="0">
              <a:spAutoFit/>
            </a:bodyPr>
            <a:lstStyle/>
            <a:p>
              <a:pPr marL="9525"/>
              <a:r>
                <a:rPr lang="en-US" sz="675" dirty="0">
                  <a:latin typeface="Source Sans Pro"/>
                  <a:cs typeface="Source Sans Pro"/>
                </a:rPr>
                <a:t>Implementation, assessment, preparation phases (48 months)</a:t>
              </a:r>
              <a:endParaRPr sz="675" dirty="0">
                <a:latin typeface="Source Sans Pro"/>
                <a:cs typeface="Source Sans Pro"/>
              </a:endParaRPr>
            </a:p>
          </p:txBody>
        </p:sp>
        <p:sp>
          <p:nvSpPr>
            <p:cNvPr id="124" name="object 222"/>
            <p:cNvSpPr/>
            <p:nvPr/>
          </p:nvSpPr>
          <p:spPr>
            <a:xfrm>
              <a:off x="1354163" y="6960739"/>
              <a:ext cx="83185" cy="83185"/>
            </a:xfrm>
            <a:custGeom>
              <a:avLst/>
              <a:gdLst/>
              <a:ahLst/>
              <a:cxnLst/>
              <a:rect l="l" t="t" r="r" b="b"/>
              <a:pathLst>
                <a:path w="83184" h="83184">
                  <a:moveTo>
                    <a:pt x="82753" y="0"/>
                  </a:moveTo>
                  <a:lnTo>
                    <a:pt x="0" y="0"/>
                  </a:lnTo>
                  <a:lnTo>
                    <a:pt x="0" y="82753"/>
                  </a:lnTo>
                  <a:lnTo>
                    <a:pt x="82753" y="82753"/>
                  </a:lnTo>
                  <a:lnTo>
                    <a:pt x="82753" y="0"/>
                  </a:lnTo>
                  <a:close/>
                </a:path>
              </a:pathLst>
            </a:custGeom>
            <a:solidFill>
              <a:schemeClr val="tx2">
                <a:lumMod val="40000"/>
                <a:lumOff val="60000"/>
              </a:schemeClr>
            </a:solidFill>
            <a:ln>
              <a:solidFill>
                <a:schemeClr val="tx2"/>
              </a:solidFill>
            </a:ln>
          </p:spPr>
          <p:txBody>
            <a:bodyPr wrap="square" lIns="0" tIns="0" rIns="0" bIns="0" rtlCol="0"/>
            <a:lstStyle/>
            <a:p>
              <a:endParaRPr sz="1350" dirty="0"/>
            </a:p>
          </p:txBody>
        </p:sp>
        <p:sp>
          <p:nvSpPr>
            <p:cNvPr id="125" name="object 223"/>
            <p:cNvSpPr txBox="1"/>
            <p:nvPr/>
          </p:nvSpPr>
          <p:spPr>
            <a:xfrm>
              <a:off x="4767805" y="7035283"/>
              <a:ext cx="3112402" cy="138500"/>
            </a:xfrm>
            <a:prstGeom prst="rect">
              <a:avLst/>
            </a:prstGeom>
          </p:spPr>
          <p:txBody>
            <a:bodyPr vert="horz" wrap="square" lIns="0" tIns="0" rIns="0" bIns="0" rtlCol="0">
              <a:spAutoFit/>
            </a:bodyPr>
            <a:lstStyle/>
            <a:p>
              <a:pPr marL="9525"/>
              <a:r>
                <a:rPr lang="en-US" sz="675" dirty="0">
                  <a:solidFill>
                    <a:srgbClr val="F2A41E"/>
                  </a:solidFill>
                  <a:latin typeface="Source Sans Pro"/>
                  <a:cs typeface="Source Sans Pro"/>
                </a:rPr>
                <a:t>Implementation</a:t>
              </a:r>
              <a:r>
                <a:rPr lang="en-US" sz="675" dirty="0">
                  <a:solidFill>
                    <a:srgbClr val="F2A41E"/>
                  </a:solidFill>
                  <a:latin typeface="Source Sans Pro"/>
                </a:rPr>
                <a:t>, assessment, preparation phases (42 months)</a:t>
              </a:r>
              <a:endParaRPr sz="675" dirty="0">
                <a:solidFill>
                  <a:srgbClr val="F2A41E"/>
                </a:solidFill>
                <a:latin typeface="Source Sans Pro"/>
              </a:endParaRPr>
            </a:p>
          </p:txBody>
        </p:sp>
        <p:sp>
          <p:nvSpPr>
            <p:cNvPr id="126" name="object 224"/>
            <p:cNvSpPr/>
            <p:nvPr/>
          </p:nvSpPr>
          <p:spPr>
            <a:xfrm>
              <a:off x="4592704" y="7062940"/>
              <a:ext cx="83185" cy="83185"/>
            </a:xfrm>
            <a:custGeom>
              <a:avLst/>
              <a:gdLst/>
              <a:ahLst/>
              <a:cxnLst/>
              <a:rect l="l" t="t" r="r" b="b"/>
              <a:pathLst>
                <a:path w="83184" h="83184">
                  <a:moveTo>
                    <a:pt x="82753" y="0"/>
                  </a:moveTo>
                  <a:lnTo>
                    <a:pt x="0" y="0"/>
                  </a:lnTo>
                  <a:lnTo>
                    <a:pt x="0" y="82753"/>
                  </a:lnTo>
                  <a:lnTo>
                    <a:pt x="82753" y="82753"/>
                  </a:lnTo>
                  <a:lnTo>
                    <a:pt x="82753" y="0"/>
                  </a:lnTo>
                  <a:close/>
                </a:path>
              </a:pathLst>
            </a:custGeom>
            <a:solidFill>
              <a:schemeClr val="accent4">
                <a:lumMod val="40000"/>
                <a:lumOff val="60000"/>
              </a:schemeClr>
            </a:solidFill>
            <a:ln>
              <a:solidFill>
                <a:srgbClr val="F2A41E"/>
              </a:solidFill>
            </a:ln>
          </p:spPr>
          <p:txBody>
            <a:bodyPr wrap="square" lIns="0" tIns="0" rIns="0" bIns="0" rtlCol="0"/>
            <a:lstStyle/>
            <a:p>
              <a:endParaRPr sz="1350" dirty="0"/>
            </a:p>
          </p:txBody>
        </p:sp>
        <p:sp>
          <p:nvSpPr>
            <p:cNvPr id="127" name="object 223"/>
            <p:cNvSpPr txBox="1"/>
            <p:nvPr/>
          </p:nvSpPr>
          <p:spPr>
            <a:xfrm>
              <a:off x="1354016" y="6432095"/>
              <a:ext cx="1714705" cy="138500"/>
            </a:xfrm>
            <a:prstGeom prst="rect">
              <a:avLst/>
            </a:prstGeom>
          </p:spPr>
          <p:txBody>
            <a:bodyPr vert="horz" wrap="square" lIns="0" tIns="0" rIns="0" bIns="0" rtlCol="0">
              <a:spAutoFit/>
            </a:bodyPr>
            <a:lstStyle/>
            <a:p>
              <a:pPr marL="9525"/>
              <a:r>
                <a:rPr lang="en-US" sz="675" b="1" dirty="0">
                  <a:latin typeface="Source Sans Pro"/>
                  <a:cs typeface="Source Sans Pro"/>
                </a:rPr>
                <a:t>SPECIFIC REVIEWS</a:t>
              </a:r>
              <a:endParaRPr sz="675" b="1" dirty="0">
                <a:latin typeface="Source Sans Pro"/>
                <a:cs typeface="Source Sans Pro"/>
              </a:endParaRPr>
            </a:p>
          </p:txBody>
        </p:sp>
        <p:sp>
          <p:nvSpPr>
            <p:cNvPr id="128" name="object 223"/>
            <p:cNvSpPr txBox="1"/>
            <p:nvPr/>
          </p:nvSpPr>
          <p:spPr>
            <a:xfrm>
              <a:off x="4579259" y="6435595"/>
              <a:ext cx="1714705" cy="138500"/>
            </a:xfrm>
            <a:prstGeom prst="rect">
              <a:avLst/>
            </a:prstGeom>
          </p:spPr>
          <p:txBody>
            <a:bodyPr vert="horz" wrap="square" lIns="0" tIns="0" rIns="0" bIns="0" rtlCol="0">
              <a:spAutoFit/>
            </a:bodyPr>
            <a:lstStyle/>
            <a:p>
              <a:pPr marL="9525"/>
              <a:r>
                <a:rPr lang="en-US" sz="675" b="1" dirty="0">
                  <a:solidFill>
                    <a:srgbClr val="F2A41E"/>
                  </a:solidFill>
                  <a:latin typeface="Source Sans Pro"/>
                  <a:cs typeface="Source Sans Pro"/>
                </a:rPr>
                <a:t>ORGANIZATIONAL REVIEWS</a:t>
              </a:r>
              <a:endParaRPr sz="675" b="1" dirty="0">
                <a:solidFill>
                  <a:srgbClr val="F2A41E"/>
                </a:solidFill>
                <a:latin typeface="Source Sans Pro"/>
                <a:cs typeface="Source Sans Pro"/>
              </a:endParaRPr>
            </a:p>
          </p:txBody>
        </p:sp>
        <p:sp>
          <p:nvSpPr>
            <p:cNvPr id="129" name="object 223"/>
            <p:cNvSpPr txBox="1"/>
            <p:nvPr/>
          </p:nvSpPr>
          <p:spPr>
            <a:xfrm>
              <a:off x="7378218" y="6484048"/>
              <a:ext cx="1390668" cy="276998"/>
            </a:xfrm>
            <a:prstGeom prst="rect">
              <a:avLst/>
            </a:prstGeom>
          </p:spPr>
          <p:txBody>
            <a:bodyPr vert="horz" wrap="square" lIns="0" tIns="0" rIns="0" bIns="0" rtlCol="0">
              <a:spAutoFit/>
            </a:bodyPr>
            <a:lstStyle/>
            <a:p>
              <a:pPr marL="9525"/>
              <a:r>
                <a:rPr lang="en-US" sz="675" i="1" dirty="0">
                  <a:solidFill>
                    <a:schemeClr val="bg1">
                      <a:lumMod val="50000"/>
                    </a:schemeClr>
                  </a:solidFill>
                  <a:latin typeface="Source Sans Pro" charset="0"/>
                  <a:ea typeface="Source Sans Pro" charset="0"/>
                  <a:cs typeface="Source Sans Pro" charset="0"/>
                </a:rPr>
                <a:t>Future dates are forecasted and subject to change</a:t>
              </a:r>
              <a:endParaRPr sz="675" b="1" i="1" dirty="0">
                <a:solidFill>
                  <a:schemeClr val="bg1">
                    <a:lumMod val="50000"/>
                  </a:schemeClr>
                </a:solidFill>
                <a:latin typeface="Source Sans Pro" charset="0"/>
                <a:ea typeface="Source Sans Pro" charset="0"/>
                <a:cs typeface="Source Sans Pro" charset="0"/>
              </a:endParaRPr>
            </a:p>
          </p:txBody>
        </p:sp>
      </p:grpSp>
      <p:sp>
        <p:nvSpPr>
          <p:cNvPr id="130" name="object 223"/>
          <p:cNvSpPr txBox="1"/>
          <p:nvPr/>
        </p:nvSpPr>
        <p:spPr>
          <a:xfrm>
            <a:off x="1354400" y="1346215"/>
            <a:ext cx="643037" cy="103875"/>
          </a:xfrm>
          <a:prstGeom prst="rect">
            <a:avLst/>
          </a:prstGeom>
        </p:spPr>
        <p:txBody>
          <a:bodyPr vert="horz" wrap="square" lIns="0" tIns="0" rIns="0" bIns="0" rtlCol="0">
            <a:spAutoFit/>
          </a:bodyPr>
          <a:lstStyle/>
          <a:p>
            <a:pPr marL="9525"/>
            <a:r>
              <a:rPr lang="en-US" sz="675" dirty="0">
                <a:solidFill>
                  <a:schemeClr val="bg1">
                    <a:lumMod val="50000"/>
                  </a:schemeClr>
                </a:solidFill>
                <a:latin typeface="Source Sans Pro" charset="0"/>
                <a:ea typeface="Source Sans Pro" charset="0"/>
                <a:cs typeface="Source Sans Pro" charset="0"/>
              </a:rPr>
              <a:t>Calendar Year</a:t>
            </a:r>
            <a:endParaRPr sz="675" b="1" dirty="0">
              <a:solidFill>
                <a:schemeClr val="bg1">
                  <a:lumMod val="50000"/>
                </a:schemeClr>
              </a:solidFill>
              <a:latin typeface="Source Sans Pro" charset="0"/>
              <a:ea typeface="Source Sans Pro" charset="0"/>
              <a:cs typeface="Source Sans Pro" charset="0"/>
            </a:endParaRPr>
          </a:p>
        </p:txBody>
      </p:sp>
      <p:sp>
        <p:nvSpPr>
          <p:cNvPr id="138" name="object 176"/>
          <p:cNvSpPr/>
          <p:nvPr/>
        </p:nvSpPr>
        <p:spPr>
          <a:xfrm>
            <a:off x="1335685" y="3854936"/>
            <a:ext cx="881582" cy="301754"/>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fontScale="62500" lnSpcReduction="20000"/>
          </a:bodyPr>
          <a:lstStyle/>
          <a:p>
            <a:pPr marL="10001">
              <a:lnSpc>
                <a:spcPts val="649"/>
              </a:lnSpc>
            </a:pPr>
            <a:r>
              <a:rPr lang="en-US" sz="675" i="1" spc="11" dirty="0">
                <a:latin typeface="Source Sans Pro" charset="0"/>
                <a:ea typeface="Source Sans Pro" charset="0"/>
                <a:cs typeface="Source Sans Pro" charset="0"/>
              </a:rPr>
              <a:t>Q4 2019</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NomCom2 Implementation</a:t>
            </a:r>
          </a:p>
        </p:txBody>
      </p:sp>
      <p:sp>
        <p:nvSpPr>
          <p:cNvPr id="109" name="Triangle 138">
            <a:extLst>
              <a:ext uri="{FF2B5EF4-FFF2-40B4-BE49-F238E27FC236}">
                <a16:creationId xmlns:a16="http://schemas.microsoft.com/office/drawing/2014/main" id="{77E9C691-2103-4B24-AD4E-F0B11C566E64}"/>
              </a:ext>
            </a:extLst>
          </p:cNvPr>
          <p:cNvSpPr/>
          <p:nvPr/>
        </p:nvSpPr>
        <p:spPr>
          <a:xfrm rot="16200000">
            <a:off x="1133165" y="3250213"/>
            <a:ext cx="273219" cy="140834"/>
          </a:xfrm>
          <a:prstGeom prst="triangle">
            <a:avLst/>
          </a:prstGeom>
          <a:solidFill>
            <a:srgbClr val="F2A41E"/>
          </a:solidFill>
          <a:ln>
            <a:solidFill>
              <a:srgbClr val="F2A41E"/>
            </a:solidFill>
          </a:ln>
        </p:spPr>
        <p:txBody>
          <a:bodyPr wrap="square" lIns="68580" tIns="0" rIns="0" bIns="0" rtlCol="0" anchor="ctr"/>
          <a:lstStyle/>
          <a:p>
            <a:pPr marL="10001">
              <a:lnSpc>
                <a:spcPts val="649"/>
              </a:lnSpc>
            </a:pPr>
            <a:endParaRPr lang="en-US" sz="788" b="1" spc="11" dirty="0">
              <a:latin typeface="Source Sans Pro"/>
            </a:endParaRPr>
          </a:p>
        </p:txBody>
      </p:sp>
      <p:sp>
        <p:nvSpPr>
          <p:cNvPr id="135" name="Triangle 92">
            <a:extLst>
              <a:ext uri="{FF2B5EF4-FFF2-40B4-BE49-F238E27FC236}">
                <a16:creationId xmlns:a16="http://schemas.microsoft.com/office/drawing/2014/main" id="{64594CF6-6CB4-4EA2-8CC3-5F0E128A5BC9}"/>
              </a:ext>
            </a:extLst>
          </p:cNvPr>
          <p:cNvSpPr/>
          <p:nvPr/>
        </p:nvSpPr>
        <p:spPr>
          <a:xfrm rot="16200000">
            <a:off x="1123541" y="2900207"/>
            <a:ext cx="273219" cy="140834"/>
          </a:xfrm>
          <a:prstGeom prst="triangle">
            <a:avLst/>
          </a:prstGeom>
          <a:solidFill>
            <a:schemeClr val="tx2">
              <a:lumMod val="40000"/>
              <a:lumOff val="60000"/>
            </a:schemeClr>
          </a:solidFill>
          <a:ln>
            <a:solidFill>
              <a:srgbClr val="ADB9CA"/>
            </a:solidFill>
          </a:ln>
        </p:spPr>
        <p:txBody>
          <a:bodyPr wrap="square" lIns="68580" tIns="0" rIns="0" bIns="0" rtlCol="0" anchor="ctr">
            <a:normAutofit fontScale="62500" lnSpcReduction="20000"/>
          </a:bodyPr>
          <a:lstStyle/>
          <a:p>
            <a:pPr marL="10001">
              <a:lnSpc>
                <a:spcPts val="649"/>
              </a:lnSpc>
            </a:pPr>
            <a:endParaRPr lang="en-US" sz="675" i="1" spc="11" dirty="0">
              <a:latin typeface="Source Sans Pro" charset="0"/>
            </a:endParaRPr>
          </a:p>
        </p:txBody>
      </p:sp>
      <p:sp>
        <p:nvSpPr>
          <p:cNvPr id="141" name="object 176">
            <a:extLst>
              <a:ext uri="{FF2B5EF4-FFF2-40B4-BE49-F238E27FC236}">
                <a16:creationId xmlns:a16="http://schemas.microsoft.com/office/drawing/2014/main" id="{A18881E2-60CD-40B2-B1A7-54BFD311A96F}"/>
              </a:ext>
            </a:extLst>
          </p:cNvPr>
          <p:cNvSpPr/>
          <p:nvPr/>
        </p:nvSpPr>
        <p:spPr>
          <a:xfrm>
            <a:off x="1338737" y="4966280"/>
            <a:ext cx="2443781" cy="300360"/>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Q2 2020</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ccNSO2 Implementation</a:t>
            </a:r>
          </a:p>
        </p:txBody>
      </p:sp>
      <p:sp>
        <p:nvSpPr>
          <p:cNvPr id="144" name="Triangle 138">
            <a:extLst>
              <a:ext uri="{FF2B5EF4-FFF2-40B4-BE49-F238E27FC236}">
                <a16:creationId xmlns:a16="http://schemas.microsoft.com/office/drawing/2014/main" id="{740A2C48-20C1-4719-BDB1-95A75A8C2F79}"/>
              </a:ext>
            </a:extLst>
          </p:cNvPr>
          <p:cNvSpPr/>
          <p:nvPr/>
        </p:nvSpPr>
        <p:spPr>
          <a:xfrm rot="16200000">
            <a:off x="1138463" y="3582558"/>
            <a:ext cx="273219" cy="140834"/>
          </a:xfrm>
          <a:prstGeom prst="triangle">
            <a:avLst/>
          </a:prstGeom>
          <a:solidFill>
            <a:schemeClr val="accent4">
              <a:lumMod val="40000"/>
              <a:lumOff val="60000"/>
            </a:schemeClr>
          </a:solidFill>
          <a:ln>
            <a:noFill/>
          </a:ln>
        </p:spPr>
        <p:txBody>
          <a:bodyPr wrap="square" lIns="68580" tIns="0" rIns="0" bIns="0" rtlCol="0" anchor="ctr"/>
          <a:lstStyle/>
          <a:p>
            <a:pPr marL="10001">
              <a:lnSpc>
                <a:spcPts val="649"/>
              </a:lnSpc>
            </a:pPr>
            <a:endParaRPr lang="en-US" sz="675" i="1" spc="11" dirty="0">
              <a:latin typeface="Source Sans Pro" charset="0"/>
            </a:endParaRPr>
          </a:p>
        </p:txBody>
      </p:sp>
      <p:sp>
        <p:nvSpPr>
          <p:cNvPr id="108" name="Triangle 114">
            <a:extLst>
              <a:ext uri="{FF2B5EF4-FFF2-40B4-BE49-F238E27FC236}">
                <a16:creationId xmlns:a16="http://schemas.microsoft.com/office/drawing/2014/main" id="{B7AC6FCC-06BA-4778-A0FF-86D55C31C510}"/>
              </a:ext>
            </a:extLst>
          </p:cNvPr>
          <p:cNvSpPr/>
          <p:nvPr/>
        </p:nvSpPr>
        <p:spPr>
          <a:xfrm rot="5400000">
            <a:off x="7469626" y="4666481"/>
            <a:ext cx="303860" cy="161078"/>
          </a:xfrm>
          <a:prstGeom prst="triangle">
            <a:avLst/>
          </a:prstGeom>
          <a:pattFill prst="pct5">
            <a:fgClr>
              <a:schemeClr val="bg1"/>
            </a:fgClr>
            <a:bgClr>
              <a:srgbClr val="F2A41E"/>
            </a:bgClr>
          </a:pattFill>
          <a:ln>
            <a:noFill/>
          </a:ln>
        </p:spPr>
        <p:txBody>
          <a:bodyPr wrap="square" lIns="0" tIns="0" rIns="0" bIns="0" rtlCol="0"/>
          <a:lstStyle/>
          <a:p>
            <a:endParaRPr lang="en-US" sz="1350" dirty="0"/>
          </a:p>
        </p:txBody>
      </p:sp>
      <p:sp>
        <p:nvSpPr>
          <p:cNvPr id="140" name="Triangle 114">
            <a:extLst>
              <a:ext uri="{FF2B5EF4-FFF2-40B4-BE49-F238E27FC236}">
                <a16:creationId xmlns:a16="http://schemas.microsoft.com/office/drawing/2014/main" id="{01C3696A-1EFA-4B9A-9C7B-3EAE9BE53F92}"/>
              </a:ext>
            </a:extLst>
          </p:cNvPr>
          <p:cNvSpPr/>
          <p:nvPr/>
        </p:nvSpPr>
        <p:spPr>
          <a:xfrm rot="5400000">
            <a:off x="7461438" y="2543234"/>
            <a:ext cx="290053" cy="136618"/>
          </a:xfrm>
          <a:prstGeom prst="triangle">
            <a:avLst/>
          </a:prstGeom>
          <a:solidFill>
            <a:srgbClr val="1A87C9"/>
          </a:solidFill>
          <a:ln>
            <a:solidFill>
              <a:srgbClr val="1A87C9"/>
            </a:solidFill>
          </a:ln>
        </p:spPr>
        <p:txBody>
          <a:bodyPr wrap="square" lIns="68580" tIns="0" rIns="0" bIns="0" rtlCol="0" anchor="ctr"/>
          <a:lstStyle/>
          <a:p>
            <a:pPr marL="10001">
              <a:lnSpc>
                <a:spcPts val="649"/>
              </a:lnSpc>
            </a:pPr>
            <a:endParaRPr lang="en-US" sz="675" i="1" spc="11" dirty="0">
              <a:latin typeface="Source Sans Pro" charset="0"/>
            </a:endParaRPr>
          </a:p>
        </p:txBody>
      </p:sp>
      <p:sp>
        <p:nvSpPr>
          <p:cNvPr id="153" name="Triangle 92">
            <a:extLst>
              <a:ext uri="{FF2B5EF4-FFF2-40B4-BE49-F238E27FC236}">
                <a16:creationId xmlns:a16="http://schemas.microsoft.com/office/drawing/2014/main" id="{E696133A-F2FC-4F48-BB71-32389B86EA9B}"/>
              </a:ext>
            </a:extLst>
          </p:cNvPr>
          <p:cNvSpPr/>
          <p:nvPr/>
        </p:nvSpPr>
        <p:spPr>
          <a:xfrm rot="16200000">
            <a:off x="1109746" y="2529964"/>
            <a:ext cx="295340" cy="168230"/>
          </a:xfrm>
          <a:prstGeom prst="triangle">
            <a:avLst/>
          </a:pr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endParaRPr lang="en-US" sz="675" i="1" spc="11" dirty="0">
              <a:latin typeface="Source Sans Pro" charset="0"/>
            </a:endParaRPr>
          </a:p>
        </p:txBody>
      </p:sp>
      <p:sp>
        <p:nvSpPr>
          <p:cNvPr id="159" name="Triangle 92">
            <a:extLst>
              <a:ext uri="{FF2B5EF4-FFF2-40B4-BE49-F238E27FC236}">
                <a16:creationId xmlns:a16="http://schemas.microsoft.com/office/drawing/2014/main" id="{B9ACCCDD-2242-094C-8DBF-6AF9EB0997BB}"/>
              </a:ext>
            </a:extLst>
          </p:cNvPr>
          <p:cNvSpPr/>
          <p:nvPr/>
        </p:nvSpPr>
        <p:spPr>
          <a:xfrm rot="16200000">
            <a:off x="1114327" y="1754922"/>
            <a:ext cx="284530" cy="170693"/>
          </a:xfrm>
          <a:prstGeom prst="triangle">
            <a:avLst/>
          </a:pr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endParaRPr lang="en-US" sz="675" i="1" spc="11" dirty="0">
              <a:latin typeface="Source Sans Pro" charset="0"/>
            </a:endParaRPr>
          </a:p>
        </p:txBody>
      </p:sp>
      <p:sp>
        <p:nvSpPr>
          <p:cNvPr id="160" name="Triangle 114">
            <a:extLst>
              <a:ext uri="{FF2B5EF4-FFF2-40B4-BE49-F238E27FC236}">
                <a16:creationId xmlns:a16="http://schemas.microsoft.com/office/drawing/2014/main" id="{05E64971-E906-6F41-91A3-B5497D965571}"/>
              </a:ext>
            </a:extLst>
          </p:cNvPr>
          <p:cNvSpPr/>
          <p:nvPr/>
        </p:nvSpPr>
        <p:spPr>
          <a:xfrm rot="5400000">
            <a:off x="7482236" y="1781482"/>
            <a:ext cx="278790" cy="140834"/>
          </a:xfrm>
          <a:prstGeom prst="triangle">
            <a:avLst/>
          </a:prstGeom>
          <a:solidFill>
            <a:srgbClr val="1A87C9"/>
          </a:solidFill>
          <a:ln>
            <a:solidFill>
              <a:srgbClr val="1A87C9"/>
            </a:solidFill>
          </a:ln>
        </p:spPr>
        <p:txBody>
          <a:bodyPr wrap="square" lIns="68580" tIns="0" rIns="0" bIns="0" rtlCol="0" anchor="ctr"/>
          <a:lstStyle/>
          <a:p>
            <a:pPr marL="10001">
              <a:lnSpc>
                <a:spcPts val="649"/>
              </a:lnSpc>
            </a:pPr>
            <a:endParaRPr lang="en-US" sz="675" i="1" spc="11" dirty="0">
              <a:latin typeface="Source Sans Pro" charset="0"/>
            </a:endParaRPr>
          </a:p>
        </p:txBody>
      </p:sp>
      <p:sp>
        <p:nvSpPr>
          <p:cNvPr id="161" name="object 176">
            <a:extLst>
              <a:ext uri="{FF2B5EF4-FFF2-40B4-BE49-F238E27FC236}">
                <a16:creationId xmlns:a16="http://schemas.microsoft.com/office/drawing/2014/main" id="{119B37A8-AE9E-C549-A9D5-3251AF058E70}"/>
              </a:ext>
            </a:extLst>
          </p:cNvPr>
          <p:cNvSpPr/>
          <p:nvPr/>
        </p:nvSpPr>
        <p:spPr>
          <a:xfrm>
            <a:off x="3657464" y="1711172"/>
            <a:ext cx="301365" cy="280151"/>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1A87CA"/>
            </a:bgClr>
          </a:pattFill>
          <a:ln>
            <a:noFill/>
          </a:ln>
        </p:spPr>
        <p:txBody>
          <a:bodyPr wrap="square" lIns="0" tIns="0" rIns="0" bIns="0" rtlCol="0"/>
          <a:lstStyle/>
          <a:p>
            <a:endParaRPr lang="en-US" sz="1350" dirty="0"/>
          </a:p>
        </p:txBody>
      </p:sp>
      <p:sp>
        <p:nvSpPr>
          <p:cNvPr id="162" name="Triangle 92">
            <a:extLst>
              <a:ext uri="{FF2B5EF4-FFF2-40B4-BE49-F238E27FC236}">
                <a16:creationId xmlns:a16="http://schemas.microsoft.com/office/drawing/2014/main" id="{106D0779-051C-B745-A154-DA6A3DD5F826}"/>
              </a:ext>
            </a:extLst>
          </p:cNvPr>
          <p:cNvSpPr/>
          <p:nvPr/>
        </p:nvSpPr>
        <p:spPr>
          <a:xfrm rot="16200000">
            <a:off x="1110160" y="2150539"/>
            <a:ext cx="290432" cy="163285"/>
          </a:xfrm>
          <a:prstGeom prst="triangle">
            <a:avLst/>
          </a:pr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endParaRPr lang="en-US" sz="675" i="1" spc="11" dirty="0">
              <a:latin typeface="Source Sans Pro" charset="0"/>
            </a:endParaRPr>
          </a:p>
        </p:txBody>
      </p:sp>
      <p:sp>
        <p:nvSpPr>
          <p:cNvPr id="165" name="object 176">
            <a:extLst>
              <a:ext uri="{FF2B5EF4-FFF2-40B4-BE49-F238E27FC236}">
                <a16:creationId xmlns:a16="http://schemas.microsoft.com/office/drawing/2014/main" id="{00E0ECA2-1204-8348-B9C3-E2C68EC49033}"/>
              </a:ext>
            </a:extLst>
          </p:cNvPr>
          <p:cNvSpPr/>
          <p:nvPr/>
        </p:nvSpPr>
        <p:spPr>
          <a:xfrm>
            <a:off x="4253462" y="2077043"/>
            <a:ext cx="2416057" cy="30919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ADB9CA"/>
          </a:solidFill>
          <a:ln>
            <a:noFill/>
          </a:ln>
        </p:spPr>
        <p:txBody>
          <a:bodyPr wrap="square" lIns="68580" tIns="0" rIns="0" bIns="0" rtlCol="0" anchor="ctr">
            <a:normAutofit/>
          </a:bodyPr>
          <a:lstStyle/>
          <a:p>
            <a:pPr marL="10001">
              <a:lnSpc>
                <a:spcPts val="649"/>
              </a:lnSpc>
            </a:pPr>
            <a:r>
              <a:rPr lang="en-US" sz="788" i="1" spc="11" dirty="0">
                <a:latin typeface="Source Sans Pro" charset="0"/>
                <a:ea typeface="Source Sans Pro" charset="0"/>
                <a:cs typeface="Source Sans Pro" charset="0"/>
              </a:rPr>
              <a:t>Q3 2026</a:t>
            </a:r>
            <a:endParaRPr lang="en-US" sz="788" i="1" dirty="0">
              <a:latin typeface="Source Sans Pro" charset="0"/>
              <a:ea typeface="Source Sans Pro" charset="0"/>
              <a:cs typeface="Source Sans Pro" charset="0"/>
            </a:endParaRPr>
          </a:p>
          <a:p>
            <a:pPr>
              <a:lnSpc>
                <a:spcPts val="750"/>
              </a:lnSpc>
            </a:pPr>
            <a:r>
              <a:rPr lang="en-US" sz="788" b="1" spc="11" dirty="0">
                <a:latin typeface="Source Sans Pro"/>
                <a:cs typeface="Source Sans Pro"/>
              </a:rPr>
              <a:t>ATRT4 Implementation</a:t>
            </a:r>
          </a:p>
        </p:txBody>
      </p:sp>
      <p:sp>
        <p:nvSpPr>
          <p:cNvPr id="166" name="object 176">
            <a:extLst>
              <a:ext uri="{FF2B5EF4-FFF2-40B4-BE49-F238E27FC236}">
                <a16:creationId xmlns:a16="http://schemas.microsoft.com/office/drawing/2014/main" id="{980A2ABD-4E3A-A24D-94CA-BCEFADBBEA88}"/>
              </a:ext>
            </a:extLst>
          </p:cNvPr>
          <p:cNvSpPr/>
          <p:nvPr/>
        </p:nvSpPr>
        <p:spPr>
          <a:xfrm>
            <a:off x="4382376" y="2458881"/>
            <a:ext cx="2461089" cy="29439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r>
              <a:rPr lang="en-US" sz="825" i="1" spc="11" dirty="0">
                <a:latin typeface="Source Sans Pro" charset="0"/>
                <a:ea typeface="Source Sans Pro" charset="0"/>
                <a:cs typeface="Source Sans Pro" charset="0"/>
              </a:rPr>
              <a:t>Q4 2026</a:t>
            </a:r>
            <a:endParaRPr lang="en-US" sz="82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SSR3 Implementation</a:t>
            </a:r>
          </a:p>
        </p:txBody>
      </p:sp>
      <p:sp>
        <p:nvSpPr>
          <p:cNvPr id="168" name="object 176">
            <a:extLst>
              <a:ext uri="{FF2B5EF4-FFF2-40B4-BE49-F238E27FC236}">
                <a16:creationId xmlns:a16="http://schemas.microsoft.com/office/drawing/2014/main" id="{EE262130-A932-5A4C-8C3D-1B613BEA76ED}"/>
              </a:ext>
            </a:extLst>
          </p:cNvPr>
          <p:cNvSpPr/>
          <p:nvPr/>
        </p:nvSpPr>
        <p:spPr>
          <a:xfrm>
            <a:off x="3962360" y="1706902"/>
            <a:ext cx="2491142" cy="280298"/>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r>
              <a:rPr lang="en-US" sz="788" i="1" spc="11" dirty="0">
                <a:latin typeface="Source Sans Pro" charset="0"/>
                <a:ea typeface="Source Sans Pro" charset="0"/>
                <a:cs typeface="Source Sans Pro" charset="0"/>
              </a:rPr>
              <a:t>Q1 2026</a:t>
            </a:r>
            <a:endParaRPr lang="en-US" sz="788" i="1" dirty="0">
              <a:latin typeface="Source Sans Pro" charset="0"/>
              <a:ea typeface="Source Sans Pro" charset="0"/>
              <a:cs typeface="Source Sans Pro" charset="0"/>
            </a:endParaRPr>
          </a:p>
          <a:p>
            <a:pPr>
              <a:lnSpc>
                <a:spcPts val="750"/>
              </a:lnSpc>
            </a:pPr>
            <a:r>
              <a:rPr lang="en-US" sz="788" b="1" spc="11" dirty="0">
                <a:latin typeface="Source Sans Pro"/>
                <a:cs typeface="Source Sans Pro"/>
              </a:rPr>
              <a:t>RDS2/WHOIS3 Implementation</a:t>
            </a:r>
          </a:p>
        </p:txBody>
      </p:sp>
      <p:sp>
        <p:nvSpPr>
          <p:cNvPr id="171" name="object 176">
            <a:extLst>
              <a:ext uri="{FF2B5EF4-FFF2-40B4-BE49-F238E27FC236}">
                <a16:creationId xmlns:a16="http://schemas.microsoft.com/office/drawing/2014/main" id="{679EB165-C4AE-9343-A0FC-130F3CA4A2D2}"/>
              </a:ext>
            </a:extLst>
          </p:cNvPr>
          <p:cNvSpPr/>
          <p:nvPr/>
        </p:nvSpPr>
        <p:spPr>
          <a:xfrm>
            <a:off x="3008660" y="2077220"/>
            <a:ext cx="959853" cy="307018"/>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1A87C9"/>
          </a:solidFill>
          <a:ln>
            <a:solidFill>
              <a:srgbClr val="1A87C9"/>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Q3 2024</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ATRT4 Review</a:t>
            </a:r>
            <a:endParaRPr lang="en-US" sz="788" b="1" spc="11" baseline="30000" dirty="0">
              <a:latin typeface="Source Sans Pro"/>
              <a:cs typeface="Source Sans Pro"/>
            </a:endParaRPr>
          </a:p>
        </p:txBody>
      </p:sp>
      <p:sp>
        <p:nvSpPr>
          <p:cNvPr id="173" name="object 176">
            <a:extLst>
              <a:ext uri="{FF2B5EF4-FFF2-40B4-BE49-F238E27FC236}">
                <a16:creationId xmlns:a16="http://schemas.microsoft.com/office/drawing/2014/main" id="{EA31139F-3CA3-474B-B7EF-94E5DD01CFC1}"/>
              </a:ext>
            </a:extLst>
          </p:cNvPr>
          <p:cNvSpPr/>
          <p:nvPr/>
        </p:nvSpPr>
        <p:spPr>
          <a:xfrm>
            <a:off x="4437114" y="2830062"/>
            <a:ext cx="2486419" cy="288173"/>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wdUpDiag">
            <a:fgClr>
              <a:schemeClr val="tx2">
                <a:lumMod val="40000"/>
                <a:lumOff val="60000"/>
              </a:schemeClr>
            </a:fgClr>
            <a:bgClr>
              <a:schemeClr val="bg1"/>
            </a:bgClr>
          </a:pattFill>
          <a:ln>
            <a:solidFill>
              <a:srgbClr val="ADB9CA"/>
            </a:solid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Q1 2027</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CCT2 Implementation</a:t>
            </a:r>
          </a:p>
        </p:txBody>
      </p:sp>
      <p:sp>
        <p:nvSpPr>
          <p:cNvPr id="175" name="object 220">
            <a:extLst>
              <a:ext uri="{FF2B5EF4-FFF2-40B4-BE49-F238E27FC236}">
                <a16:creationId xmlns:a16="http://schemas.microsoft.com/office/drawing/2014/main" id="{F9724E15-54E7-7946-8414-BE7FFDCE4CED}"/>
              </a:ext>
            </a:extLst>
          </p:cNvPr>
          <p:cNvSpPr txBox="1"/>
          <p:nvPr/>
        </p:nvSpPr>
        <p:spPr>
          <a:xfrm>
            <a:off x="1803707" y="5875288"/>
            <a:ext cx="1874590" cy="103875"/>
          </a:xfrm>
          <a:prstGeom prst="rect">
            <a:avLst/>
          </a:prstGeom>
        </p:spPr>
        <p:txBody>
          <a:bodyPr vert="horz" wrap="square" lIns="0" tIns="0" rIns="0" bIns="0" rtlCol="0">
            <a:spAutoFit/>
          </a:bodyPr>
          <a:lstStyle/>
          <a:p>
            <a:pPr marL="9525"/>
            <a:r>
              <a:rPr lang="en-US" sz="675" dirty="0">
                <a:latin typeface="Source Sans Pro"/>
                <a:cs typeface="Source Sans Pro"/>
              </a:rPr>
              <a:t>Pending new round of gTLDs</a:t>
            </a:r>
            <a:endParaRPr sz="675" dirty="0">
              <a:latin typeface="Source Sans Pro"/>
              <a:cs typeface="Source Sans Pro"/>
            </a:endParaRPr>
          </a:p>
        </p:txBody>
      </p:sp>
      <p:sp>
        <p:nvSpPr>
          <p:cNvPr id="176" name="object 222">
            <a:extLst>
              <a:ext uri="{FF2B5EF4-FFF2-40B4-BE49-F238E27FC236}">
                <a16:creationId xmlns:a16="http://schemas.microsoft.com/office/drawing/2014/main" id="{7BC97204-A1A1-B749-A3D2-E1C6C2A13599}"/>
              </a:ext>
            </a:extLst>
          </p:cNvPr>
          <p:cNvSpPr/>
          <p:nvPr/>
        </p:nvSpPr>
        <p:spPr>
          <a:xfrm>
            <a:off x="1668330" y="5877301"/>
            <a:ext cx="74713" cy="83214"/>
          </a:xfrm>
          <a:custGeom>
            <a:avLst/>
            <a:gdLst/>
            <a:ahLst/>
            <a:cxnLst/>
            <a:rect l="l" t="t" r="r" b="b"/>
            <a:pathLst>
              <a:path w="83184" h="83184">
                <a:moveTo>
                  <a:pt x="82753" y="0"/>
                </a:moveTo>
                <a:lnTo>
                  <a:pt x="0" y="0"/>
                </a:lnTo>
                <a:lnTo>
                  <a:pt x="0" y="82753"/>
                </a:lnTo>
                <a:lnTo>
                  <a:pt x="82753" y="82753"/>
                </a:lnTo>
                <a:lnTo>
                  <a:pt x="82753" y="0"/>
                </a:lnTo>
                <a:close/>
              </a:path>
            </a:pathLst>
          </a:custGeom>
          <a:pattFill prst="wdUpDiag">
            <a:fgClr>
              <a:schemeClr val="tx2">
                <a:lumMod val="40000"/>
                <a:lumOff val="60000"/>
              </a:schemeClr>
            </a:fgClr>
            <a:bgClr>
              <a:schemeClr val="bg1"/>
            </a:bgClr>
          </a:pattFill>
          <a:ln>
            <a:solidFill>
              <a:schemeClr val="tx2"/>
            </a:solidFill>
          </a:ln>
        </p:spPr>
        <p:txBody>
          <a:bodyPr wrap="square" lIns="0" tIns="0" rIns="0" bIns="0" rtlCol="0"/>
          <a:lstStyle/>
          <a:p>
            <a:endParaRPr sz="1350" dirty="0"/>
          </a:p>
        </p:txBody>
      </p:sp>
      <p:sp>
        <p:nvSpPr>
          <p:cNvPr id="177" name="object 176">
            <a:extLst>
              <a:ext uri="{FF2B5EF4-FFF2-40B4-BE49-F238E27FC236}">
                <a16:creationId xmlns:a16="http://schemas.microsoft.com/office/drawing/2014/main" id="{332E55FA-183B-F145-8870-A33FB8D7C9D3}"/>
              </a:ext>
            </a:extLst>
          </p:cNvPr>
          <p:cNvSpPr/>
          <p:nvPr/>
        </p:nvSpPr>
        <p:spPr>
          <a:xfrm>
            <a:off x="1353312" y="3186612"/>
            <a:ext cx="354715" cy="273220"/>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525" b="1" spc="11" dirty="0">
                <a:latin typeface="Source Sans Pro"/>
                <a:cs typeface="Source Sans Pro"/>
              </a:rPr>
              <a:t>GNSO3 Review</a:t>
            </a:r>
          </a:p>
        </p:txBody>
      </p:sp>
      <p:sp>
        <p:nvSpPr>
          <p:cNvPr id="178" name="object 176">
            <a:extLst>
              <a:ext uri="{FF2B5EF4-FFF2-40B4-BE49-F238E27FC236}">
                <a16:creationId xmlns:a16="http://schemas.microsoft.com/office/drawing/2014/main" id="{760ACA50-4AD3-9A48-A3CC-262D8DBD2FAA}"/>
              </a:ext>
            </a:extLst>
          </p:cNvPr>
          <p:cNvSpPr/>
          <p:nvPr/>
        </p:nvSpPr>
        <p:spPr>
          <a:xfrm>
            <a:off x="2508955" y="3184276"/>
            <a:ext cx="2124446" cy="27019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Q4 2023</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GNSO3 Implementation</a:t>
            </a:r>
          </a:p>
        </p:txBody>
      </p:sp>
      <p:sp>
        <p:nvSpPr>
          <p:cNvPr id="181" name="Triangle 114">
            <a:extLst>
              <a:ext uri="{FF2B5EF4-FFF2-40B4-BE49-F238E27FC236}">
                <a16:creationId xmlns:a16="http://schemas.microsoft.com/office/drawing/2014/main" id="{CF8C3AD8-6231-8A45-9408-2ED009EF706A}"/>
              </a:ext>
            </a:extLst>
          </p:cNvPr>
          <p:cNvSpPr/>
          <p:nvPr/>
        </p:nvSpPr>
        <p:spPr>
          <a:xfrm rot="5400000">
            <a:off x="7467055" y="3233383"/>
            <a:ext cx="285641" cy="169991"/>
          </a:xfrm>
          <a:prstGeom prst="triangle">
            <a:avLst/>
          </a:prstGeom>
          <a:solidFill>
            <a:schemeClr val="accent4">
              <a:lumMod val="40000"/>
              <a:lumOff val="60000"/>
            </a:schemeClr>
          </a:solidFill>
          <a:ln>
            <a:noFill/>
          </a:ln>
        </p:spPr>
        <p:txBody>
          <a:bodyPr wrap="square" lIns="68580" tIns="0" rIns="0" bIns="0" rtlCol="0" anchor="ctr"/>
          <a:lstStyle/>
          <a:p>
            <a:pPr marL="10001">
              <a:lnSpc>
                <a:spcPts val="649"/>
              </a:lnSpc>
            </a:pPr>
            <a:endParaRPr lang="en-US" sz="675" spc="11" dirty="0">
              <a:latin typeface="Source Sans Pro" charset="0"/>
              <a:ea typeface="Source Sans Pro" charset="0"/>
              <a:cs typeface="Source Sans Pro" charset="0"/>
            </a:endParaRPr>
          </a:p>
        </p:txBody>
      </p:sp>
      <p:sp>
        <p:nvSpPr>
          <p:cNvPr id="192" name="Triangle 138">
            <a:extLst>
              <a:ext uri="{FF2B5EF4-FFF2-40B4-BE49-F238E27FC236}">
                <a16:creationId xmlns:a16="http://schemas.microsoft.com/office/drawing/2014/main" id="{77F6FAB9-BF56-D54A-8B3D-F5A141BF355C}"/>
              </a:ext>
            </a:extLst>
          </p:cNvPr>
          <p:cNvSpPr/>
          <p:nvPr/>
        </p:nvSpPr>
        <p:spPr>
          <a:xfrm rot="16200000">
            <a:off x="1135467" y="3928417"/>
            <a:ext cx="273219" cy="140834"/>
          </a:xfrm>
          <a:prstGeom prst="triangle">
            <a:avLst/>
          </a:prstGeom>
          <a:solidFill>
            <a:schemeClr val="accent4">
              <a:lumMod val="40000"/>
              <a:lumOff val="60000"/>
            </a:schemeClr>
          </a:solidFill>
          <a:ln>
            <a:noFill/>
          </a:ln>
        </p:spPr>
        <p:txBody>
          <a:bodyPr wrap="square" lIns="68580" tIns="0" rIns="0" bIns="0" rtlCol="0" anchor="ctr">
            <a:normAutofit fontScale="62500" lnSpcReduction="20000"/>
          </a:bodyPr>
          <a:lstStyle/>
          <a:p>
            <a:pPr marL="10001">
              <a:lnSpc>
                <a:spcPts val="649"/>
              </a:lnSpc>
            </a:pPr>
            <a:endParaRPr lang="en-US" sz="675" i="1" spc="11" dirty="0">
              <a:latin typeface="Source Sans Pro" charset="0"/>
            </a:endParaRPr>
          </a:p>
        </p:txBody>
      </p:sp>
      <p:sp>
        <p:nvSpPr>
          <p:cNvPr id="193" name="Triangle 138">
            <a:extLst>
              <a:ext uri="{FF2B5EF4-FFF2-40B4-BE49-F238E27FC236}">
                <a16:creationId xmlns:a16="http://schemas.microsoft.com/office/drawing/2014/main" id="{9F488DE0-B98E-FD48-91F8-65E82C91E674}"/>
              </a:ext>
            </a:extLst>
          </p:cNvPr>
          <p:cNvSpPr/>
          <p:nvPr/>
        </p:nvSpPr>
        <p:spPr>
          <a:xfrm rot="16200000">
            <a:off x="1133561" y="4284871"/>
            <a:ext cx="273219" cy="140834"/>
          </a:xfrm>
          <a:prstGeom prst="triangle">
            <a:avLst/>
          </a:prstGeom>
          <a:solidFill>
            <a:schemeClr val="accent4">
              <a:lumMod val="40000"/>
              <a:lumOff val="60000"/>
            </a:schemeClr>
          </a:solidFill>
          <a:ln>
            <a:noFill/>
          </a:ln>
        </p:spPr>
        <p:txBody>
          <a:bodyPr wrap="square" lIns="68580" tIns="0" rIns="0" bIns="0" rtlCol="0" anchor="ctr">
            <a:normAutofit fontScale="62500" lnSpcReduction="20000"/>
          </a:bodyPr>
          <a:lstStyle/>
          <a:p>
            <a:pPr marL="10001">
              <a:lnSpc>
                <a:spcPts val="649"/>
              </a:lnSpc>
            </a:pPr>
            <a:endParaRPr lang="en-US" sz="675" i="1" spc="11" dirty="0">
              <a:latin typeface="Source Sans Pro" charset="0"/>
            </a:endParaRPr>
          </a:p>
        </p:txBody>
      </p:sp>
      <p:sp>
        <p:nvSpPr>
          <p:cNvPr id="196" name="object 176">
            <a:extLst>
              <a:ext uri="{FF2B5EF4-FFF2-40B4-BE49-F238E27FC236}">
                <a16:creationId xmlns:a16="http://schemas.microsoft.com/office/drawing/2014/main" id="{DBEEDC9F-AB83-5A45-908E-047153C465FB}"/>
              </a:ext>
            </a:extLst>
          </p:cNvPr>
          <p:cNvSpPr/>
          <p:nvPr/>
        </p:nvSpPr>
        <p:spPr>
          <a:xfrm>
            <a:off x="6429846" y="4215978"/>
            <a:ext cx="607526" cy="30035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endParaRPr lang="en-US" sz="788" b="1" spc="11" dirty="0">
              <a:latin typeface="Source Sans Pro"/>
              <a:cs typeface="Source Sans Pro"/>
            </a:endParaRPr>
          </a:p>
        </p:txBody>
      </p:sp>
      <p:sp>
        <p:nvSpPr>
          <p:cNvPr id="197" name="Triangle 114">
            <a:extLst>
              <a:ext uri="{FF2B5EF4-FFF2-40B4-BE49-F238E27FC236}">
                <a16:creationId xmlns:a16="http://schemas.microsoft.com/office/drawing/2014/main" id="{B883BB85-2D8B-D74D-8E21-ABE903348D89}"/>
              </a:ext>
            </a:extLst>
          </p:cNvPr>
          <p:cNvSpPr/>
          <p:nvPr/>
        </p:nvSpPr>
        <p:spPr>
          <a:xfrm rot="5400000">
            <a:off x="7435919" y="4313428"/>
            <a:ext cx="302052" cy="103409"/>
          </a:xfrm>
          <a:prstGeom prst="triangle">
            <a:avLst/>
          </a:prstGeom>
          <a:pattFill prst="pct5">
            <a:fgClr>
              <a:schemeClr val="bg1"/>
            </a:fgClr>
            <a:bgClr>
              <a:srgbClr val="F2A41E"/>
            </a:bgClr>
          </a:pattFill>
          <a:ln>
            <a:noFill/>
          </a:ln>
        </p:spPr>
        <p:txBody>
          <a:bodyPr wrap="square" lIns="0" tIns="0" rIns="0" bIns="0" rtlCol="0"/>
          <a:lstStyle/>
          <a:p>
            <a:endParaRPr lang="en-US" sz="1350" dirty="0"/>
          </a:p>
        </p:txBody>
      </p:sp>
      <p:sp>
        <p:nvSpPr>
          <p:cNvPr id="25" name="Rectangle 24">
            <a:extLst>
              <a:ext uri="{FF2B5EF4-FFF2-40B4-BE49-F238E27FC236}">
                <a16:creationId xmlns:a16="http://schemas.microsoft.com/office/drawing/2014/main" id="{9F183875-71AC-DB4B-8D87-781DFDC9B800}"/>
              </a:ext>
            </a:extLst>
          </p:cNvPr>
          <p:cNvSpPr/>
          <p:nvPr/>
        </p:nvSpPr>
        <p:spPr>
          <a:xfrm>
            <a:off x="6362878" y="4220268"/>
            <a:ext cx="507997" cy="471283"/>
          </a:xfrm>
          <a:prstGeom prst="rect">
            <a:avLst/>
          </a:prstGeom>
        </p:spPr>
        <p:txBody>
          <a:bodyPr wrap="square">
            <a:spAutoFit/>
          </a:bodyPr>
          <a:lstStyle/>
          <a:p>
            <a:pPr marL="10001">
              <a:lnSpc>
                <a:spcPts val="964"/>
              </a:lnSpc>
            </a:pPr>
            <a:r>
              <a:rPr lang="en-US" sz="788" i="1" spc="11" dirty="0">
                <a:latin typeface="Source Sans Pro" charset="0"/>
                <a:ea typeface="Source Sans Pro" charset="0"/>
                <a:cs typeface="Source Sans Pro" charset="0"/>
              </a:rPr>
              <a:t>Q1 2030</a:t>
            </a:r>
            <a:endParaRPr lang="en-US" sz="788"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SSAC4</a:t>
            </a:r>
          </a:p>
        </p:txBody>
      </p:sp>
      <p:sp>
        <p:nvSpPr>
          <p:cNvPr id="199" name="Triangle 138">
            <a:extLst>
              <a:ext uri="{FF2B5EF4-FFF2-40B4-BE49-F238E27FC236}">
                <a16:creationId xmlns:a16="http://schemas.microsoft.com/office/drawing/2014/main" id="{F33AB0E8-EB5F-484F-A38B-1089397B0100}"/>
              </a:ext>
            </a:extLst>
          </p:cNvPr>
          <p:cNvSpPr/>
          <p:nvPr/>
        </p:nvSpPr>
        <p:spPr>
          <a:xfrm rot="16200000">
            <a:off x="1131343" y="4676609"/>
            <a:ext cx="273219" cy="140834"/>
          </a:xfrm>
          <a:prstGeom prst="triangle">
            <a:avLst/>
          </a:prstGeom>
          <a:solidFill>
            <a:schemeClr val="accent4">
              <a:lumMod val="40000"/>
              <a:lumOff val="60000"/>
            </a:schemeClr>
          </a:solidFill>
          <a:ln>
            <a:noFill/>
          </a:ln>
        </p:spPr>
        <p:txBody>
          <a:bodyPr wrap="square" lIns="68580" tIns="0" rIns="0" bIns="0" rtlCol="0" anchor="ctr">
            <a:normAutofit fontScale="62500" lnSpcReduction="20000"/>
          </a:bodyPr>
          <a:lstStyle/>
          <a:p>
            <a:pPr marL="10001">
              <a:lnSpc>
                <a:spcPts val="649"/>
              </a:lnSpc>
            </a:pPr>
            <a:endParaRPr lang="en-US" sz="675" i="1" spc="11" dirty="0">
              <a:latin typeface="Source Sans Pro" charset="0"/>
            </a:endParaRPr>
          </a:p>
        </p:txBody>
      </p:sp>
      <p:sp>
        <p:nvSpPr>
          <p:cNvPr id="202" name="Triangle 138">
            <a:extLst>
              <a:ext uri="{FF2B5EF4-FFF2-40B4-BE49-F238E27FC236}">
                <a16:creationId xmlns:a16="http://schemas.microsoft.com/office/drawing/2014/main" id="{9643FE0A-1AA5-E743-AF45-597439425D05}"/>
              </a:ext>
            </a:extLst>
          </p:cNvPr>
          <p:cNvSpPr/>
          <p:nvPr/>
        </p:nvSpPr>
        <p:spPr>
          <a:xfrm rot="16200000">
            <a:off x="1136908" y="5040829"/>
            <a:ext cx="273219" cy="140834"/>
          </a:xfrm>
          <a:prstGeom prst="triangle">
            <a:avLst/>
          </a:prstGeom>
          <a:solidFill>
            <a:schemeClr val="accent4">
              <a:lumMod val="40000"/>
              <a:lumOff val="60000"/>
            </a:schemeClr>
          </a:solidFill>
          <a:ln>
            <a:noFill/>
          </a:ln>
        </p:spPr>
        <p:txBody>
          <a:bodyPr wrap="square" lIns="68580" tIns="0" rIns="0" bIns="0" rtlCol="0" anchor="ctr">
            <a:normAutofit fontScale="62500" lnSpcReduction="20000"/>
          </a:bodyPr>
          <a:lstStyle/>
          <a:p>
            <a:pPr marL="10001">
              <a:lnSpc>
                <a:spcPts val="649"/>
              </a:lnSpc>
            </a:pPr>
            <a:endParaRPr lang="en-US" sz="675" i="1" spc="11" dirty="0">
              <a:latin typeface="Source Sans Pro" charset="0"/>
            </a:endParaRPr>
          </a:p>
        </p:txBody>
      </p:sp>
      <p:sp>
        <p:nvSpPr>
          <p:cNvPr id="139" name="object 220">
            <a:extLst>
              <a:ext uri="{FF2B5EF4-FFF2-40B4-BE49-F238E27FC236}">
                <a16:creationId xmlns:a16="http://schemas.microsoft.com/office/drawing/2014/main" id="{90496DA1-7AD5-1E4A-ACE6-81AE730DACD9}"/>
              </a:ext>
            </a:extLst>
          </p:cNvPr>
          <p:cNvSpPr txBox="1"/>
          <p:nvPr/>
        </p:nvSpPr>
        <p:spPr>
          <a:xfrm>
            <a:off x="1796534" y="5635976"/>
            <a:ext cx="1874590" cy="103875"/>
          </a:xfrm>
          <a:prstGeom prst="rect">
            <a:avLst/>
          </a:prstGeom>
        </p:spPr>
        <p:txBody>
          <a:bodyPr vert="horz" wrap="square" lIns="0" tIns="0" rIns="0" bIns="0" rtlCol="0">
            <a:spAutoFit/>
          </a:bodyPr>
          <a:lstStyle/>
          <a:p>
            <a:pPr marL="9525"/>
            <a:r>
              <a:rPr lang="en-US" sz="675" dirty="0">
                <a:latin typeface="Source Sans Pro"/>
                <a:cs typeface="Source Sans Pro"/>
              </a:rPr>
              <a:t>Board Consideration (6 months)</a:t>
            </a:r>
            <a:endParaRPr sz="675" dirty="0">
              <a:latin typeface="Source Sans Pro"/>
              <a:cs typeface="Source Sans Pro"/>
            </a:endParaRPr>
          </a:p>
        </p:txBody>
      </p:sp>
      <p:sp>
        <p:nvSpPr>
          <p:cNvPr id="142" name="object 222">
            <a:extLst>
              <a:ext uri="{FF2B5EF4-FFF2-40B4-BE49-F238E27FC236}">
                <a16:creationId xmlns:a16="http://schemas.microsoft.com/office/drawing/2014/main" id="{B6E1298F-CD14-1745-857D-A501E48FB59E}"/>
              </a:ext>
            </a:extLst>
          </p:cNvPr>
          <p:cNvSpPr/>
          <p:nvPr/>
        </p:nvSpPr>
        <p:spPr>
          <a:xfrm>
            <a:off x="1675474" y="5664339"/>
            <a:ext cx="67742" cy="62389"/>
          </a:xfrm>
          <a:custGeom>
            <a:avLst/>
            <a:gdLst/>
            <a:ahLst/>
            <a:cxnLst/>
            <a:rect l="l" t="t" r="r" b="b"/>
            <a:pathLst>
              <a:path w="83184" h="83184">
                <a:moveTo>
                  <a:pt x="82753" y="0"/>
                </a:moveTo>
                <a:lnTo>
                  <a:pt x="0" y="0"/>
                </a:lnTo>
                <a:lnTo>
                  <a:pt x="0" y="82753"/>
                </a:lnTo>
                <a:lnTo>
                  <a:pt x="82753" y="82753"/>
                </a:lnTo>
                <a:lnTo>
                  <a:pt x="82753" y="0"/>
                </a:lnTo>
                <a:close/>
              </a:path>
            </a:pathLst>
          </a:custGeom>
          <a:pattFill prst="pct5">
            <a:fgClr>
              <a:schemeClr val="bg1"/>
            </a:fgClr>
            <a:bgClr>
              <a:srgbClr val="1A87CA"/>
            </a:bgClr>
          </a:pattFill>
          <a:ln>
            <a:solidFill>
              <a:schemeClr val="tx2"/>
            </a:solidFill>
          </a:ln>
        </p:spPr>
        <p:txBody>
          <a:bodyPr wrap="square" lIns="0" tIns="0" rIns="0" bIns="0" rtlCol="0"/>
          <a:lstStyle/>
          <a:p>
            <a:endParaRPr sz="1350" dirty="0"/>
          </a:p>
        </p:txBody>
      </p:sp>
      <p:sp>
        <p:nvSpPr>
          <p:cNvPr id="147" name="object 176">
            <a:extLst>
              <a:ext uri="{FF2B5EF4-FFF2-40B4-BE49-F238E27FC236}">
                <a16:creationId xmlns:a16="http://schemas.microsoft.com/office/drawing/2014/main" id="{7984A3B3-00DC-C942-AD52-34F2DA6C8B59}"/>
              </a:ext>
            </a:extLst>
          </p:cNvPr>
          <p:cNvSpPr/>
          <p:nvPr/>
        </p:nvSpPr>
        <p:spPr>
          <a:xfrm>
            <a:off x="1350823" y="2078883"/>
            <a:ext cx="1643681" cy="30847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ADB9CA"/>
          </a:solidFill>
          <a:ln>
            <a:noFill/>
          </a:ln>
        </p:spPr>
        <p:txBody>
          <a:bodyPr wrap="square" lIns="68580" tIns="0" rIns="0" bIns="0" rtlCol="0" anchor="ctr">
            <a:normAutofit/>
          </a:bodyPr>
          <a:lstStyle/>
          <a:p>
            <a:pPr marL="10001">
              <a:lnSpc>
                <a:spcPts val="649"/>
              </a:lnSpc>
            </a:pPr>
            <a:r>
              <a:rPr lang="en-US" sz="788" i="1" spc="11" dirty="0">
                <a:latin typeface="Source Sans Pro" charset="0"/>
              </a:rPr>
              <a:t>Q3 2020</a:t>
            </a:r>
          </a:p>
          <a:p>
            <a:pPr marL="10001">
              <a:lnSpc>
                <a:spcPts val="649"/>
              </a:lnSpc>
            </a:pPr>
            <a:r>
              <a:rPr lang="en-US" sz="788" b="1" i="1" spc="11" dirty="0">
                <a:latin typeface="Source Sans Pro" charset="0"/>
              </a:rPr>
              <a:t>ATRT3 Implementation</a:t>
            </a:r>
          </a:p>
        </p:txBody>
      </p:sp>
      <p:sp>
        <p:nvSpPr>
          <p:cNvPr id="148" name="object 176">
            <a:extLst>
              <a:ext uri="{FF2B5EF4-FFF2-40B4-BE49-F238E27FC236}">
                <a16:creationId xmlns:a16="http://schemas.microsoft.com/office/drawing/2014/main" id="{3479A883-E0A1-644E-A5CB-61415E8664EA}"/>
              </a:ext>
            </a:extLst>
          </p:cNvPr>
          <p:cNvSpPr/>
          <p:nvPr/>
        </p:nvSpPr>
        <p:spPr>
          <a:xfrm>
            <a:off x="3979413" y="2078160"/>
            <a:ext cx="268361" cy="30906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1A87CA"/>
            </a:bgClr>
          </a:pattFill>
          <a:ln>
            <a:noFill/>
          </a:ln>
        </p:spPr>
        <p:txBody>
          <a:bodyPr wrap="square" lIns="0" tIns="0" rIns="0" bIns="0" rtlCol="0"/>
          <a:lstStyle/>
          <a:p>
            <a:endParaRPr lang="en-US" sz="1350" dirty="0"/>
          </a:p>
        </p:txBody>
      </p:sp>
      <p:sp>
        <p:nvSpPr>
          <p:cNvPr id="149" name="object 176">
            <a:extLst>
              <a:ext uri="{FF2B5EF4-FFF2-40B4-BE49-F238E27FC236}">
                <a16:creationId xmlns:a16="http://schemas.microsoft.com/office/drawing/2014/main" id="{2BC98CB4-A23E-9C4F-9DA2-861505EA7249}"/>
              </a:ext>
            </a:extLst>
          </p:cNvPr>
          <p:cNvSpPr/>
          <p:nvPr/>
        </p:nvSpPr>
        <p:spPr>
          <a:xfrm>
            <a:off x="3138276" y="2447939"/>
            <a:ext cx="953907" cy="307552"/>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1A87C9"/>
          </a:solidFill>
          <a:ln>
            <a:noFill/>
          </a:ln>
        </p:spPr>
        <p:txBody>
          <a:bodyPr wrap="square" lIns="68580" tIns="0" rIns="0" bIns="0" rtlCol="0" anchor="ctr"/>
          <a:lstStyle/>
          <a:p>
            <a:pPr marL="10001">
              <a:lnSpc>
                <a:spcPts val="649"/>
              </a:lnSpc>
            </a:pPr>
            <a:r>
              <a:rPr lang="en-US" sz="788" i="1" spc="11" dirty="0">
                <a:latin typeface="Source Sans Pro" charset="0"/>
                <a:ea typeface="Source Sans Pro" charset="0"/>
                <a:cs typeface="Source Sans Pro" charset="0"/>
              </a:rPr>
              <a:t>Q4 2024</a:t>
            </a:r>
            <a:endParaRPr lang="en-US" sz="788"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SSR3 Review</a:t>
            </a:r>
            <a:endParaRPr lang="en-US" sz="788" spc="11" baseline="30000" dirty="0">
              <a:latin typeface="Source Sans Pro"/>
              <a:cs typeface="Source Sans Pro"/>
            </a:endParaRPr>
          </a:p>
        </p:txBody>
      </p:sp>
      <p:sp>
        <p:nvSpPr>
          <p:cNvPr id="151" name="object 176">
            <a:extLst>
              <a:ext uri="{FF2B5EF4-FFF2-40B4-BE49-F238E27FC236}">
                <a16:creationId xmlns:a16="http://schemas.microsoft.com/office/drawing/2014/main" id="{1A45EE04-FE9D-874D-93B5-19A9B884A15A}"/>
              </a:ext>
            </a:extLst>
          </p:cNvPr>
          <p:cNvSpPr/>
          <p:nvPr/>
        </p:nvSpPr>
        <p:spPr>
          <a:xfrm>
            <a:off x="3197760" y="2832596"/>
            <a:ext cx="953907" cy="285640"/>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wdUpDiag">
            <a:fgClr>
              <a:srgbClr val="1A87C9"/>
            </a:fgClr>
            <a:bgClr>
              <a:schemeClr val="bg1"/>
            </a:bgClr>
          </a:pattFill>
          <a:ln>
            <a:solidFill>
              <a:srgbClr val="1A87C9"/>
            </a:solidFill>
          </a:ln>
        </p:spPr>
        <p:txBody>
          <a:bodyPr wrap="square" lIns="54864" tIns="0" rIns="0" bIns="0" rtlCol="0" anchor="ctr"/>
          <a:lstStyle/>
          <a:p>
            <a:pPr marL="10001">
              <a:lnSpc>
                <a:spcPts val="649"/>
              </a:lnSpc>
            </a:pPr>
            <a:r>
              <a:rPr lang="en-US" sz="788" i="1" spc="11" dirty="0">
                <a:latin typeface="Source Sans Pro" charset="0"/>
              </a:rPr>
              <a:t>Q1 2025</a:t>
            </a:r>
          </a:p>
          <a:p>
            <a:pPr marL="10001">
              <a:lnSpc>
                <a:spcPts val="649"/>
              </a:lnSpc>
            </a:pPr>
            <a:r>
              <a:rPr lang="en-US" sz="788" b="1" i="1" spc="11" dirty="0">
                <a:latin typeface="Source Sans Pro" charset="0"/>
              </a:rPr>
              <a:t>CCT2 Review</a:t>
            </a:r>
          </a:p>
        </p:txBody>
      </p:sp>
      <p:sp>
        <p:nvSpPr>
          <p:cNvPr id="154" name="object 176">
            <a:extLst>
              <a:ext uri="{FF2B5EF4-FFF2-40B4-BE49-F238E27FC236}">
                <a16:creationId xmlns:a16="http://schemas.microsoft.com/office/drawing/2014/main" id="{C982DC24-BB8B-3D49-ACAF-06AFB45033CD}"/>
              </a:ext>
            </a:extLst>
          </p:cNvPr>
          <p:cNvSpPr/>
          <p:nvPr/>
        </p:nvSpPr>
        <p:spPr>
          <a:xfrm>
            <a:off x="4147162" y="2832851"/>
            <a:ext cx="299508" cy="297353"/>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1A87CA"/>
            </a:bgClr>
          </a:pattFill>
          <a:ln>
            <a:noFill/>
          </a:ln>
        </p:spPr>
        <p:txBody>
          <a:bodyPr wrap="square" lIns="0" tIns="0" rIns="0" bIns="0" rtlCol="0"/>
          <a:lstStyle/>
          <a:p>
            <a:endParaRPr lang="en-US" sz="1350" dirty="0"/>
          </a:p>
        </p:txBody>
      </p:sp>
      <p:sp>
        <p:nvSpPr>
          <p:cNvPr id="174" name="object 223">
            <a:extLst>
              <a:ext uri="{FF2B5EF4-FFF2-40B4-BE49-F238E27FC236}">
                <a16:creationId xmlns:a16="http://schemas.microsoft.com/office/drawing/2014/main" id="{8405DA55-DF37-C14F-8C20-68ECDF7AEC1F}"/>
              </a:ext>
            </a:extLst>
          </p:cNvPr>
          <p:cNvSpPr txBox="1"/>
          <p:nvPr/>
        </p:nvSpPr>
        <p:spPr>
          <a:xfrm>
            <a:off x="4450086" y="5675171"/>
            <a:ext cx="2781294" cy="103875"/>
          </a:xfrm>
          <a:prstGeom prst="rect">
            <a:avLst/>
          </a:prstGeom>
        </p:spPr>
        <p:txBody>
          <a:bodyPr vert="horz" wrap="square" lIns="0" tIns="0" rIns="0" bIns="0" rtlCol="0">
            <a:spAutoFit/>
          </a:bodyPr>
          <a:lstStyle/>
          <a:p>
            <a:pPr marL="9525"/>
            <a:r>
              <a:rPr lang="en-US" sz="675" dirty="0">
                <a:solidFill>
                  <a:srgbClr val="F2A41E"/>
                </a:solidFill>
                <a:latin typeface="Source Sans Pro"/>
                <a:cs typeface="Source Sans Pro"/>
              </a:rPr>
              <a:t>Feasibility and implementation planning, Board consideration (18 months) </a:t>
            </a:r>
            <a:endParaRPr sz="675" dirty="0">
              <a:latin typeface="Source Sans Pro"/>
              <a:cs typeface="Source Sans Pro"/>
            </a:endParaRPr>
          </a:p>
        </p:txBody>
      </p:sp>
      <p:sp>
        <p:nvSpPr>
          <p:cNvPr id="182" name="object 224">
            <a:extLst>
              <a:ext uri="{FF2B5EF4-FFF2-40B4-BE49-F238E27FC236}">
                <a16:creationId xmlns:a16="http://schemas.microsoft.com/office/drawing/2014/main" id="{32DAD3C6-7F26-3744-AB92-E5FAC9FC6534}"/>
              </a:ext>
            </a:extLst>
          </p:cNvPr>
          <p:cNvSpPr/>
          <p:nvPr/>
        </p:nvSpPr>
        <p:spPr>
          <a:xfrm>
            <a:off x="4322796" y="5695914"/>
            <a:ext cx="67742" cy="62389"/>
          </a:xfrm>
          <a:custGeom>
            <a:avLst/>
            <a:gdLst/>
            <a:ahLst/>
            <a:cxnLst/>
            <a:rect l="l" t="t" r="r" b="b"/>
            <a:pathLst>
              <a:path w="83184" h="83184">
                <a:moveTo>
                  <a:pt x="82753" y="0"/>
                </a:moveTo>
                <a:lnTo>
                  <a:pt x="0" y="0"/>
                </a:lnTo>
                <a:lnTo>
                  <a:pt x="0" y="82753"/>
                </a:lnTo>
                <a:lnTo>
                  <a:pt x="82753" y="82753"/>
                </a:lnTo>
                <a:lnTo>
                  <a:pt x="82753" y="0"/>
                </a:lnTo>
                <a:close/>
              </a:path>
            </a:pathLst>
          </a:custGeom>
          <a:pattFill prst="pct10">
            <a:fgClr>
              <a:schemeClr val="bg1"/>
            </a:fgClr>
            <a:bgClr>
              <a:srgbClr val="F2A41E"/>
            </a:bgClr>
          </a:pattFill>
        </p:spPr>
        <p:txBody>
          <a:bodyPr wrap="square" lIns="0" tIns="0" rIns="0" bIns="0" rtlCol="0"/>
          <a:lstStyle/>
          <a:p>
            <a:endParaRPr sz="1350" dirty="0"/>
          </a:p>
        </p:txBody>
      </p:sp>
      <p:sp>
        <p:nvSpPr>
          <p:cNvPr id="198" name="object 176">
            <a:extLst>
              <a:ext uri="{FF2B5EF4-FFF2-40B4-BE49-F238E27FC236}">
                <a16:creationId xmlns:a16="http://schemas.microsoft.com/office/drawing/2014/main" id="{4964B9F2-FA07-964B-958A-5B9C7A1553B0}"/>
              </a:ext>
            </a:extLst>
          </p:cNvPr>
          <p:cNvSpPr/>
          <p:nvPr/>
        </p:nvSpPr>
        <p:spPr>
          <a:xfrm>
            <a:off x="1723557" y="3189139"/>
            <a:ext cx="771303" cy="27072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05" name="object 176">
            <a:extLst>
              <a:ext uri="{FF2B5EF4-FFF2-40B4-BE49-F238E27FC236}">
                <a16:creationId xmlns:a16="http://schemas.microsoft.com/office/drawing/2014/main" id="{8078C3AF-027E-CD4C-8B5B-497AEE283834}"/>
              </a:ext>
            </a:extLst>
          </p:cNvPr>
          <p:cNvSpPr/>
          <p:nvPr/>
        </p:nvSpPr>
        <p:spPr>
          <a:xfrm>
            <a:off x="4650811" y="3184019"/>
            <a:ext cx="581885" cy="273220"/>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2027</a:t>
            </a:r>
            <a:endParaRPr lang="en-US" sz="675" i="1" dirty="0">
              <a:latin typeface="Source Sans Pro" charset="0"/>
              <a:ea typeface="Source Sans Pro" charset="0"/>
              <a:cs typeface="Source Sans Pro" charset="0"/>
            </a:endParaRPr>
          </a:p>
          <a:p>
            <a:pPr marL="10001">
              <a:lnSpc>
                <a:spcPts val="649"/>
              </a:lnSpc>
            </a:pPr>
            <a:r>
              <a:rPr lang="en-US" sz="525" b="1" spc="11" dirty="0">
                <a:latin typeface="Source Sans Pro"/>
                <a:cs typeface="Source Sans Pro"/>
              </a:rPr>
              <a:t>GNSO4 Review</a:t>
            </a:r>
          </a:p>
        </p:txBody>
      </p:sp>
      <p:sp>
        <p:nvSpPr>
          <p:cNvPr id="206" name="object 176">
            <a:extLst>
              <a:ext uri="{FF2B5EF4-FFF2-40B4-BE49-F238E27FC236}">
                <a16:creationId xmlns:a16="http://schemas.microsoft.com/office/drawing/2014/main" id="{7D3418DC-5685-7942-86CE-D5EDB3D5322C}"/>
              </a:ext>
            </a:extLst>
          </p:cNvPr>
          <p:cNvSpPr/>
          <p:nvPr/>
        </p:nvSpPr>
        <p:spPr>
          <a:xfrm>
            <a:off x="5247892" y="3182525"/>
            <a:ext cx="930062" cy="27072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07" name="object 176">
            <a:extLst>
              <a:ext uri="{FF2B5EF4-FFF2-40B4-BE49-F238E27FC236}">
                <a16:creationId xmlns:a16="http://schemas.microsoft.com/office/drawing/2014/main" id="{D0DA3936-D2E6-5A4A-9AFA-ACA8CDBA4B88}"/>
              </a:ext>
            </a:extLst>
          </p:cNvPr>
          <p:cNvSpPr/>
          <p:nvPr/>
        </p:nvSpPr>
        <p:spPr>
          <a:xfrm>
            <a:off x="6193149" y="3182298"/>
            <a:ext cx="1316400" cy="27982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900" i="1" spc="11" dirty="0">
                <a:latin typeface="Source Sans Pro" charset="0"/>
                <a:ea typeface="Source Sans Pro" charset="0"/>
                <a:cs typeface="Source Sans Pro" charset="0"/>
              </a:rPr>
              <a:t>Q4 2029</a:t>
            </a:r>
            <a:endParaRPr lang="en-US" sz="900"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GNSO4 Implementation</a:t>
            </a:r>
          </a:p>
        </p:txBody>
      </p:sp>
      <p:sp>
        <p:nvSpPr>
          <p:cNvPr id="208" name="object 176">
            <a:extLst>
              <a:ext uri="{FF2B5EF4-FFF2-40B4-BE49-F238E27FC236}">
                <a16:creationId xmlns:a16="http://schemas.microsoft.com/office/drawing/2014/main" id="{7396052D-C934-0B4B-ADC8-2E44D5807046}"/>
              </a:ext>
            </a:extLst>
          </p:cNvPr>
          <p:cNvSpPr/>
          <p:nvPr/>
        </p:nvSpPr>
        <p:spPr>
          <a:xfrm>
            <a:off x="1827407" y="3521336"/>
            <a:ext cx="581885" cy="267014"/>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788" i="1" spc="11" dirty="0">
                <a:latin typeface="Source Sans Pro" charset="0"/>
                <a:ea typeface="Source Sans Pro" charset="0"/>
                <a:cs typeface="Source Sans Pro" charset="0"/>
              </a:rPr>
              <a:t>Q2 2022</a:t>
            </a:r>
            <a:endParaRPr lang="en-US" sz="788"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At-Large 3</a:t>
            </a:r>
          </a:p>
        </p:txBody>
      </p:sp>
      <p:sp>
        <p:nvSpPr>
          <p:cNvPr id="209" name="object 176">
            <a:extLst>
              <a:ext uri="{FF2B5EF4-FFF2-40B4-BE49-F238E27FC236}">
                <a16:creationId xmlns:a16="http://schemas.microsoft.com/office/drawing/2014/main" id="{188E4A5C-CA4F-BA44-AB7B-2614D66FE2B6}"/>
              </a:ext>
            </a:extLst>
          </p:cNvPr>
          <p:cNvSpPr/>
          <p:nvPr/>
        </p:nvSpPr>
        <p:spPr>
          <a:xfrm>
            <a:off x="3146761" y="3523021"/>
            <a:ext cx="2085353" cy="27019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788" i="1" spc="11" dirty="0">
                <a:latin typeface="Source Sans Pro" charset="0"/>
                <a:ea typeface="Source Sans Pro" charset="0"/>
                <a:cs typeface="Source Sans Pro" charset="0"/>
              </a:rPr>
              <a:t>Q4 2024</a:t>
            </a:r>
            <a:endParaRPr lang="en-US" sz="788"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At-Large 3 Implementation</a:t>
            </a:r>
          </a:p>
        </p:txBody>
      </p:sp>
      <p:sp>
        <p:nvSpPr>
          <p:cNvPr id="210" name="object 176">
            <a:extLst>
              <a:ext uri="{FF2B5EF4-FFF2-40B4-BE49-F238E27FC236}">
                <a16:creationId xmlns:a16="http://schemas.microsoft.com/office/drawing/2014/main" id="{A3A6B6B8-ECB0-B64B-ADBC-340E2914BB58}"/>
              </a:ext>
            </a:extLst>
          </p:cNvPr>
          <p:cNvSpPr/>
          <p:nvPr/>
        </p:nvSpPr>
        <p:spPr>
          <a:xfrm>
            <a:off x="2417427" y="3522385"/>
            <a:ext cx="720850" cy="27072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13" name="object 176">
            <a:extLst>
              <a:ext uri="{FF2B5EF4-FFF2-40B4-BE49-F238E27FC236}">
                <a16:creationId xmlns:a16="http://schemas.microsoft.com/office/drawing/2014/main" id="{B99A45EC-1BEC-264D-ADE6-2FB6BE475E13}"/>
              </a:ext>
            </a:extLst>
          </p:cNvPr>
          <p:cNvSpPr/>
          <p:nvPr/>
        </p:nvSpPr>
        <p:spPr>
          <a:xfrm>
            <a:off x="5247891" y="3525933"/>
            <a:ext cx="690642" cy="267014"/>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788" i="1" spc="11" dirty="0">
                <a:latin typeface="Source Sans Pro" charset="0"/>
                <a:ea typeface="Source Sans Pro" charset="0"/>
                <a:cs typeface="Source Sans Pro" charset="0"/>
              </a:rPr>
              <a:t>Q2 2028</a:t>
            </a:r>
            <a:endParaRPr lang="en-US" sz="788"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At-Large 4</a:t>
            </a:r>
          </a:p>
        </p:txBody>
      </p:sp>
      <p:sp>
        <p:nvSpPr>
          <p:cNvPr id="214" name="object 176">
            <a:extLst>
              <a:ext uri="{FF2B5EF4-FFF2-40B4-BE49-F238E27FC236}">
                <a16:creationId xmlns:a16="http://schemas.microsoft.com/office/drawing/2014/main" id="{3C4925B9-A509-DB45-9DF1-F7CC86CDC9AF}"/>
              </a:ext>
            </a:extLst>
          </p:cNvPr>
          <p:cNvSpPr/>
          <p:nvPr/>
        </p:nvSpPr>
        <p:spPr>
          <a:xfrm>
            <a:off x="5962276" y="3532388"/>
            <a:ext cx="785989" cy="27072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16" name="object 176">
            <a:extLst>
              <a:ext uri="{FF2B5EF4-FFF2-40B4-BE49-F238E27FC236}">
                <a16:creationId xmlns:a16="http://schemas.microsoft.com/office/drawing/2014/main" id="{8BBC58F3-6570-1844-9CF6-C4F836298F10}"/>
              </a:ext>
            </a:extLst>
          </p:cNvPr>
          <p:cNvSpPr/>
          <p:nvPr/>
        </p:nvSpPr>
        <p:spPr>
          <a:xfrm>
            <a:off x="2225417" y="3854418"/>
            <a:ext cx="619762" cy="30158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2023</a:t>
            </a:r>
            <a:endParaRPr lang="en-US" sz="675"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NomCom3</a:t>
            </a:r>
          </a:p>
        </p:txBody>
      </p:sp>
      <p:sp>
        <p:nvSpPr>
          <p:cNvPr id="217" name="object 176">
            <a:extLst>
              <a:ext uri="{FF2B5EF4-FFF2-40B4-BE49-F238E27FC236}">
                <a16:creationId xmlns:a16="http://schemas.microsoft.com/office/drawing/2014/main" id="{361AF38A-55BF-3C4C-9991-7E324A3F1357}"/>
              </a:ext>
            </a:extLst>
          </p:cNvPr>
          <p:cNvSpPr/>
          <p:nvPr/>
        </p:nvSpPr>
        <p:spPr>
          <a:xfrm>
            <a:off x="3799194" y="3853678"/>
            <a:ext cx="2162317" cy="303351"/>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Q4 2025</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NomCom3 Implementation</a:t>
            </a:r>
          </a:p>
        </p:txBody>
      </p:sp>
      <p:sp>
        <p:nvSpPr>
          <p:cNvPr id="218" name="object 176">
            <a:extLst>
              <a:ext uri="{FF2B5EF4-FFF2-40B4-BE49-F238E27FC236}">
                <a16:creationId xmlns:a16="http://schemas.microsoft.com/office/drawing/2014/main" id="{83B0C8A5-FF3A-964A-8C9A-28357E8DB048}"/>
              </a:ext>
            </a:extLst>
          </p:cNvPr>
          <p:cNvSpPr/>
          <p:nvPr/>
        </p:nvSpPr>
        <p:spPr>
          <a:xfrm>
            <a:off x="2856411" y="3854127"/>
            <a:ext cx="926107" cy="303799"/>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19" name="object 176">
            <a:extLst>
              <a:ext uri="{FF2B5EF4-FFF2-40B4-BE49-F238E27FC236}">
                <a16:creationId xmlns:a16="http://schemas.microsoft.com/office/drawing/2014/main" id="{4070858B-0C90-2141-9B63-F81633DFE7B6}"/>
              </a:ext>
            </a:extLst>
          </p:cNvPr>
          <p:cNvSpPr/>
          <p:nvPr/>
        </p:nvSpPr>
        <p:spPr>
          <a:xfrm>
            <a:off x="5985252" y="3855819"/>
            <a:ext cx="573327" cy="299833"/>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2029</a:t>
            </a:r>
            <a:endParaRPr lang="en-US" sz="675"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NomCom4</a:t>
            </a:r>
          </a:p>
        </p:txBody>
      </p:sp>
      <p:sp>
        <p:nvSpPr>
          <p:cNvPr id="220" name="object 176">
            <a:extLst>
              <a:ext uri="{FF2B5EF4-FFF2-40B4-BE49-F238E27FC236}">
                <a16:creationId xmlns:a16="http://schemas.microsoft.com/office/drawing/2014/main" id="{36A32FEA-F6E0-9B44-8D32-0482FBF6229E}"/>
              </a:ext>
            </a:extLst>
          </p:cNvPr>
          <p:cNvSpPr/>
          <p:nvPr/>
        </p:nvSpPr>
        <p:spPr>
          <a:xfrm>
            <a:off x="6577328" y="3854043"/>
            <a:ext cx="857483" cy="302338"/>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21" name="object 176">
            <a:extLst>
              <a:ext uri="{FF2B5EF4-FFF2-40B4-BE49-F238E27FC236}">
                <a16:creationId xmlns:a16="http://schemas.microsoft.com/office/drawing/2014/main" id="{D6CC25E9-0BF7-CA4A-B24D-C36F17D1CC85}"/>
              </a:ext>
            </a:extLst>
          </p:cNvPr>
          <p:cNvSpPr/>
          <p:nvPr/>
        </p:nvSpPr>
        <p:spPr>
          <a:xfrm>
            <a:off x="2687002" y="4229441"/>
            <a:ext cx="581885" cy="30158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Q1 2024</a:t>
            </a:r>
            <a:endParaRPr lang="en-US" sz="675"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SSAC3</a:t>
            </a:r>
          </a:p>
        </p:txBody>
      </p:sp>
      <p:sp>
        <p:nvSpPr>
          <p:cNvPr id="222" name="object 176">
            <a:extLst>
              <a:ext uri="{FF2B5EF4-FFF2-40B4-BE49-F238E27FC236}">
                <a16:creationId xmlns:a16="http://schemas.microsoft.com/office/drawing/2014/main" id="{37AE148E-7187-2248-875D-6325F647D62F}"/>
              </a:ext>
            </a:extLst>
          </p:cNvPr>
          <p:cNvSpPr/>
          <p:nvPr/>
        </p:nvSpPr>
        <p:spPr>
          <a:xfrm>
            <a:off x="4212383" y="4220414"/>
            <a:ext cx="2209961" cy="303351"/>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Q3 2026</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SSAC3 Implementation</a:t>
            </a:r>
          </a:p>
        </p:txBody>
      </p:sp>
      <p:sp>
        <p:nvSpPr>
          <p:cNvPr id="223" name="object 176">
            <a:extLst>
              <a:ext uri="{FF2B5EF4-FFF2-40B4-BE49-F238E27FC236}">
                <a16:creationId xmlns:a16="http://schemas.microsoft.com/office/drawing/2014/main" id="{DE9D6D78-7D38-FC4C-89FE-0DD0B97D8665}"/>
              </a:ext>
            </a:extLst>
          </p:cNvPr>
          <p:cNvSpPr/>
          <p:nvPr/>
        </p:nvSpPr>
        <p:spPr>
          <a:xfrm>
            <a:off x="3287443" y="4219987"/>
            <a:ext cx="930062" cy="303799"/>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24" name="object 176">
            <a:extLst>
              <a:ext uri="{FF2B5EF4-FFF2-40B4-BE49-F238E27FC236}">
                <a16:creationId xmlns:a16="http://schemas.microsoft.com/office/drawing/2014/main" id="{88A4E3B1-0D27-164C-B565-2C43CF6B3491}"/>
              </a:ext>
            </a:extLst>
          </p:cNvPr>
          <p:cNvSpPr/>
          <p:nvPr/>
        </p:nvSpPr>
        <p:spPr>
          <a:xfrm>
            <a:off x="2842435" y="4582047"/>
            <a:ext cx="581885" cy="30158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2024</a:t>
            </a:r>
            <a:endParaRPr lang="en-US" sz="675"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RSSAC3</a:t>
            </a:r>
          </a:p>
        </p:txBody>
      </p:sp>
      <p:sp>
        <p:nvSpPr>
          <p:cNvPr id="226" name="object 176">
            <a:extLst>
              <a:ext uri="{FF2B5EF4-FFF2-40B4-BE49-F238E27FC236}">
                <a16:creationId xmlns:a16="http://schemas.microsoft.com/office/drawing/2014/main" id="{4223F463-5FDF-4049-82B2-1109E5580CBA}"/>
              </a:ext>
            </a:extLst>
          </p:cNvPr>
          <p:cNvSpPr/>
          <p:nvPr/>
        </p:nvSpPr>
        <p:spPr>
          <a:xfrm>
            <a:off x="3451486" y="4577753"/>
            <a:ext cx="989090" cy="303799"/>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27" name="object 176">
            <a:extLst>
              <a:ext uri="{FF2B5EF4-FFF2-40B4-BE49-F238E27FC236}">
                <a16:creationId xmlns:a16="http://schemas.microsoft.com/office/drawing/2014/main" id="{E4144DF4-F315-EA48-91D0-A85C722E3DAC}"/>
              </a:ext>
            </a:extLst>
          </p:cNvPr>
          <p:cNvSpPr/>
          <p:nvPr/>
        </p:nvSpPr>
        <p:spPr>
          <a:xfrm>
            <a:off x="3802758" y="4980610"/>
            <a:ext cx="656369" cy="30158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Q4 2025</a:t>
            </a:r>
            <a:endParaRPr lang="en-US" sz="675"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ccNSO3</a:t>
            </a:r>
          </a:p>
        </p:txBody>
      </p:sp>
      <p:sp>
        <p:nvSpPr>
          <p:cNvPr id="231" name="object 176">
            <a:extLst>
              <a:ext uri="{FF2B5EF4-FFF2-40B4-BE49-F238E27FC236}">
                <a16:creationId xmlns:a16="http://schemas.microsoft.com/office/drawing/2014/main" id="{2C389573-9491-4748-BF21-D2C6A1F321A4}"/>
              </a:ext>
            </a:extLst>
          </p:cNvPr>
          <p:cNvSpPr/>
          <p:nvPr/>
        </p:nvSpPr>
        <p:spPr>
          <a:xfrm>
            <a:off x="5484210" y="4968287"/>
            <a:ext cx="2029727" cy="314366"/>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Q2 2028 </a:t>
            </a:r>
            <a:r>
              <a:rPr lang="en-US" sz="788" b="1" spc="11" dirty="0">
                <a:latin typeface="Source Sans Pro"/>
                <a:cs typeface="Source Sans Pro"/>
              </a:rPr>
              <a:t>ccNSO3 Implementation</a:t>
            </a:r>
          </a:p>
        </p:txBody>
      </p:sp>
      <p:sp>
        <p:nvSpPr>
          <p:cNvPr id="136" name="object 176">
            <a:extLst>
              <a:ext uri="{FF2B5EF4-FFF2-40B4-BE49-F238E27FC236}">
                <a16:creationId xmlns:a16="http://schemas.microsoft.com/office/drawing/2014/main" id="{9936E2FA-7959-CF4A-96AF-6795B6D1EB51}"/>
              </a:ext>
            </a:extLst>
          </p:cNvPr>
          <p:cNvSpPr/>
          <p:nvPr/>
        </p:nvSpPr>
        <p:spPr>
          <a:xfrm>
            <a:off x="6453503" y="1705152"/>
            <a:ext cx="1084652" cy="278216"/>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1A87C9"/>
          </a:solidFill>
          <a:ln>
            <a:solidFill>
              <a:srgbClr val="1A87C9"/>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Q1 2030</a:t>
            </a:r>
            <a:endParaRPr lang="en-US" sz="675" i="1" dirty="0">
              <a:latin typeface="Source Sans Pro" charset="0"/>
              <a:ea typeface="Source Sans Pro" charset="0"/>
              <a:cs typeface="Source Sans Pro" charset="0"/>
            </a:endParaRPr>
          </a:p>
          <a:p>
            <a:pPr marL="10001">
              <a:lnSpc>
                <a:spcPts val="964"/>
              </a:lnSpc>
            </a:pPr>
            <a:r>
              <a:rPr lang="en-US" sz="600" b="1" spc="11" dirty="0">
                <a:latin typeface="Source Sans Pro"/>
                <a:cs typeface="Source Sans Pro"/>
              </a:rPr>
              <a:t>RDS3/WHOIS4</a:t>
            </a:r>
            <a:endParaRPr lang="en-US" sz="600" spc="11" baseline="30000" dirty="0">
              <a:latin typeface="Source Sans Pro"/>
              <a:cs typeface="Source Sans Pro"/>
            </a:endParaRPr>
          </a:p>
        </p:txBody>
      </p:sp>
      <p:sp>
        <p:nvSpPr>
          <p:cNvPr id="179" name="object 176">
            <a:extLst>
              <a:ext uri="{FF2B5EF4-FFF2-40B4-BE49-F238E27FC236}">
                <a16:creationId xmlns:a16="http://schemas.microsoft.com/office/drawing/2014/main" id="{888A86E7-58E3-C943-9F65-5A1340DAE6D6}"/>
              </a:ext>
            </a:extLst>
          </p:cNvPr>
          <p:cNvSpPr/>
          <p:nvPr/>
        </p:nvSpPr>
        <p:spPr>
          <a:xfrm>
            <a:off x="4455249" y="4586579"/>
            <a:ext cx="2189810" cy="303351"/>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Q4 2026</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RSSAC3 Implementation</a:t>
            </a:r>
          </a:p>
        </p:txBody>
      </p:sp>
      <p:sp>
        <p:nvSpPr>
          <p:cNvPr id="180" name="object 176">
            <a:extLst>
              <a:ext uri="{FF2B5EF4-FFF2-40B4-BE49-F238E27FC236}">
                <a16:creationId xmlns:a16="http://schemas.microsoft.com/office/drawing/2014/main" id="{A029E128-8A41-454A-8CD2-FB574CE3856F}"/>
              </a:ext>
            </a:extLst>
          </p:cNvPr>
          <p:cNvSpPr/>
          <p:nvPr/>
        </p:nvSpPr>
        <p:spPr>
          <a:xfrm>
            <a:off x="6666136" y="4589300"/>
            <a:ext cx="581885" cy="30158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2030</a:t>
            </a:r>
            <a:endParaRPr lang="en-US" sz="675"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RSSAC4</a:t>
            </a:r>
          </a:p>
        </p:txBody>
      </p:sp>
      <p:sp>
        <p:nvSpPr>
          <p:cNvPr id="137" name="object 176">
            <a:extLst>
              <a:ext uri="{FF2B5EF4-FFF2-40B4-BE49-F238E27FC236}">
                <a16:creationId xmlns:a16="http://schemas.microsoft.com/office/drawing/2014/main" id="{E85E011E-C4C6-FA47-AD5B-334A77297052}"/>
              </a:ext>
            </a:extLst>
          </p:cNvPr>
          <p:cNvSpPr/>
          <p:nvPr/>
        </p:nvSpPr>
        <p:spPr>
          <a:xfrm>
            <a:off x="6680416" y="2076050"/>
            <a:ext cx="858144" cy="29636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1A87C9"/>
          </a:solidFill>
          <a:ln>
            <a:solidFill>
              <a:srgbClr val="1A87C9"/>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Q32030</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ATRT5</a:t>
            </a:r>
            <a:endParaRPr lang="en-US" sz="788" b="1" spc="11" baseline="30000" dirty="0">
              <a:latin typeface="Source Sans Pro"/>
              <a:cs typeface="Source Sans Pro"/>
            </a:endParaRPr>
          </a:p>
        </p:txBody>
      </p:sp>
      <p:sp>
        <p:nvSpPr>
          <p:cNvPr id="143" name="Triangle 114">
            <a:extLst>
              <a:ext uri="{FF2B5EF4-FFF2-40B4-BE49-F238E27FC236}">
                <a16:creationId xmlns:a16="http://schemas.microsoft.com/office/drawing/2014/main" id="{1BAB3F85-39BF-2543-A82C-B1672DD4A4F1}"/>
              </a:ext>
            </a:extLst>
          </p:cNvPr>
          <p:cNvSpPr/>
          <p:nvPr/>
        </p:nvSpPr>
        <p:spPr>
          <a:xfrm rot="5400000">
            <a:off x="7480481" y="2153818"/>
            <a:ext cx="278790" cy="140834"/>
          </a:xfrm>
          <a:prstGeom prst="triangle">
            <a:avLst/>
          </a:prstGeom>
          <a:solidFill>
            <a:srgbClr val="1A87C9"/>
          </a:solidFill>
          <a:ln>
            <a:solidFill>
              <a:srgbClr val="1A87C9"/>
            </a:solidFill>
          </a:ln>
        </p:spPr>
        <p:txBody>
          <a:bodyPr wrap="square" lIns="68580" tIns="0" rIns="0" bIns="0" rtlCol="0" anchor="ctr"/>
          <a:lstStyle/>
          <a:p>
            <a:pPr marL="10001">
              <a:lnSpc>
                <a:spcPts val="649"/>
              </a:lnSpc>
            </a:pPr>
            <a:endParaRPr lang="en-US" sz="675" i="1" spc="11" dirty="0">
              <a:latin typeface="Source Sans Pro" charset="0"/>
            </a:endParaRPr>
          </a:p>
        </p:txBody>
      </p:sp>
      <p:sp>
        <p:nvSpPr>
          <p:cNvPr id="145" name="object 176">
            <a:extLst>
              <a:ext uri="{FF2B5EF4-FFF2-40B4-BE49-F238E27FC236}">
                <a16:creationId xmlns:a16="http://schemas.microsoft.com/office/drawing/2014/main" id="{CD9BCC83-7891-424C-BE55-4C650B4E7913}"/>
              </a:ext>
            </a:extLst>
          </p:cNvPr>
          <p:cNvSpPr/>
          <p:nvPr/>
        </p:nvSpPr>
        <p:spPr>
          <a:xfrm>
            <a:off x="4097962" y="2454524"/>
            <a:ext cx="268361" cy="30906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1A87CA"/>
            </a:bgClr>
          </a:pattFill>
          <a:ln>
            <a:noFill/>
          </a:ln>
        </p:spPr>
        <p:txBody>
          <a:bodyPr wrap="square" lIns="0" tIns="0" rIns="0" bIns="0" rtlCol="0"/>
          <a:lstStyle/>
          <a:p>
            <a:endParaRPr lang="en-US" sz="1350" dirty="0"/>
          </a:p>
        </p:txBody>
      </p:sp>
      <p:sp>
        <p:nvSpPr>
          <p:cNvPr id="155" name="object 176">
            <a:extLst>
              <a:ext uri="{FF2B5EF4-FFF2-40B4-BE49-F238E27FC236}">
                <a16:creationId xmlns:a16="http://schemas.microsoft.com/office/drawing/2014/main" id="{87C9F893-7E49-954A-BD49-B32F9F39B323}"/>
              </a:ext>
            </a:extLst>
          </p:cNvPr>
          <p:cNvSpPr/>
          <p:nvPr/>
        </p:nvSpPr>
        <p:spPr>
          <a:xfrm>
            <a:off x="6854409" y="2454164"/>
            <a:ext cx="670470" cy="307552"/>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1A87C9"/>
          </a:solidFill>
          <a:ln>
            <a:noFill/>
          </a:ln>
        </p:spPr>
        <p:txBody>
          <a:bodyPr wrap="square" lIns="68580" tIns="0" rIns="0" bIns="0" rtlCol="0" anchor="ctr"/>
          <a:lstStyle/>
          <a:p>
            <a:pPr marL="10001">
              <a:lnSpc>
                <a:spcPts val="649"/>
              </a:lnSpc>
            </a:pPr>
            <a:r>
              <a:rPr lang="en-US" sz="788" i="1" spc="11" dirty="0">
                <a:latin typeface="Source Sans Pro" charset="0"/>
                <a:ea typeface="Source Sans Pro" charset="0"/>
                <a:cs typeface="Source Sans Pro" charset="0"/>
              </a:rPr>
              <a:t>Q4 2030</a:t>
            </a:r>
            <a:endParaRPr lang="en-US" sz="788"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SSR3 Review</a:t>
            </a:r>
            <a:endParaRPr lang="en-US" sz="788" spc="11" baseline="30000" dirty="0">
              <a:latin typeface="Source Sans Pro"/>
              <a:cs typeface="Source Sans Pro"/>
            </a:endParaRPr>
          </a:p>
        </p:txBody>
      </p:sp>
      <p:sp>
        <p:nvSpPr>
          <p:cNvPr id="156" name="Triangle 114">
            <a:extLst>
              <a:ext uri="{FF2B5EF4-FFF2-40B4-BE49-F238E27FC236}">
                <a16:creationId xmlns:a16="http://schemas.microsoft.com/office/drawing/2014/main" id="{7956D74A-800B-CA4C-A081-9184AAB13418}"/>
              </a:ext>
            </a:extLst>
          </p:cNvPr>
          <p:cNvSpPr/>
          <p:nvPr/>
        </p:nvSpPr>
        <p:spPr>
          <a:xfrm rot="5400000">
            <a:off x="7480234" y="3562900"/>
            <a:ext cx="285641" cy="169991"/>
          </a:xfrm>
          <a:prstGeom prst="triangle">
            <a:avLst/>
          </a:prstGeom>
          <a:solidFill>
            <a:schemeClr val="accent4">
              <a:lumMod val="40000"/>
              <a:lumOff val="60000"/>
            </a:schemeClr>
          </a:solidFill>
          <a:ln>
            <a:noFill/>
          </a:ln>
        </p:spPr>
        <p:txBody>
          <a:bodyPr wrap="square" lIns="68580" tIns="0" rIns="0" bIns="0" rtlCol="0" anchor="ctr"/>
          <a:lstStyle/>
          <a:p>
            <a:pPr marL="10001">
              <a:lnSpc>
                <a:spcPts val="649"/>
              </a:lnSpc>
            </a:pPr>
            <a:endParaRPr lang="en-US" sz="675" spc="11" dirty="0">
              <a:latin typeface="Source Sans Pro" charset="0"/>
              <a:ea typeface="Source Sans Pro" charset="0"/>
              <a:cs typeface="Source Sans Pro" charset="0"/>
            </a:endParaRPr>
          </a:p>
        </p:txBody>
      </p:sp>
      <p:sp>
        <p:nvSpPr>
          <p:cNvPr id="158" name="object 176">
            <a:extLst>
              <a:ext uri="{FF2B5EF4-FFF2-40B4-BE49-F238E27FC236}">
                <a16:creationId xmlns:a16="http://schemas.microsoft.com/office/drawing/2014/main" id="{74564E2F-F553-BC43-847D-227C0EBC49F5}"/>
              </a:ext>
            </a:extLst>
          </p:cNvPr>
          <p:cNvSpPr/>
          <p:nvPr/>
        </p:nvSpPr>
        <p:spPr>
          <a:xfrm>
            <a:off x="6772007" y="3527835"/>
            <a:ext cx="743185" cy="27982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fontScale="92500"/>
          </a:bodyPr>
          <a:lstStyle/>
          <a:p>
            <a:pPr marL="10001">
              <a:lnSpc>
                <a:spcPts val="649"/>
              </a:lnSpc>
            </a:pPr>
            <a:r>
              <a:rPr lang="en-US" sz="1200" i="1" spc="11" dirty="0">
                <a:latin typeface="Source Sans Pro" charset="0"/>
                <a:ea typeface="Source Sans Pro" charset="0"/>
                <a:cs typeface="Source Sans Pro" charset="0"/>
              </a:rPr>
              <a:t>Q4 2030</a:t>
            </a:r>
            <a:endParaRPr lang="en-US" sz="1200"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At-Large4 Impl</a:t>
            </a:r>
          </a:p>
        </p:txBody>
      </p:sp>
      <p:sp>
        <p:nvSpPr>
          <p:cNvPr id="163" name="object 176">
            <a:extLst>
              <a:ext uri="{FF2B5EF4-FFF2-40B4-BE49-F238E27FC236}">
                <a16:creationId xmlns:a16="http://schemas.microsoft.com/office/drawing/2014/main" id="{3DF795CC-FA75-4041-8D2C-1E7C77AB5DB6}"/>
              </a:ext>
            </a:extLst>
          </p:cNvPr>
          <p:cNvSpPr/>
          <p:nvPr/>
        </p:nvSpPr>
        <p:spPr>
          <a:xfrm>
            <a:off x="7442257" y="3862502"/>
            <a:ext cx="82622" cy="27982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endParaRPr lang="en-US" sz="788" b="1" spc="11" dirty="0">
              <a:latin typeface="Source Sans Pro"/>
              <a:cs typeface="Source Sans Pro"/>
            </a:endParaRPr>
          </a:p>
        </p:txBody>
      </p:sp>
      <p:sp>
        <p:nvSpPr>
          <p:cNvPr id="170" name="Triangle 114">
            <a:extLst>
              <a:ext uri="{FF2B5EF4-FFF2-40B4-BE49-F238E27FC236}">
                <a16:creationId xmlns:a16="http://schemas.microsoft.com/office/drawing/2014/main" id="{20A7FA8C-C6AD-F141-9E9C-7A2E5D9B9F40}"/>
              </a:ext>
            </a:extLst>
          </p:cNvPr>
          <p:cNvSpPr/>
          <p:nvPr/>
        </p:nvSpPr>
        <p:spPr>
          <a:xfrm rot="5400000">
            <a:off x="7484447" y="3916570"/>
            <a:ext cx="285641" cy="169991"/>
          </a:xfrm>
          <a:prstGeom prst="triangle">
            <a:avLst/>
          </a:prstGeom>
          <a:solidFill>
            <a:schemeClr val="accent4">
              <a:lumMod val="40000"/>
              <a:lumOff val="60000"/>
            </a:schemeClr>
          </a:solidFill>
          <a:ln>
            <a:noFill/>
          </a:ln>
        </p:spPr>
        <p:txBody>
          <a:bodyPr wrap="square" lIns="68580" tIns="0" rIns="0" bIns="0" rtlCol="0" anchor="ctr"/>
          <a:lstStyle/>
          <a:p>
            <a:pPr marL="10001">
              <a:lnSpc>
                <a:spcPts val="649"/>
              </a:lnSpc>
            </a:pPr>
            <a:endParaRPr lang="en-US" sz="675" spc="11" dirty="0">
              <a:latin typeface="Source Sans Pro" charset="0"/>
              <a:ea typeface="Source Sans Pro" charset="0"/>
              <a:cs typeface="Source Sans Pro" charset="0"/>
            </a:endParaRPr>
          </a:p>
        </p:txBody>
      </p:sp>
      <p:sp>
        <p:nvSpPr>
          <p:cNvPr id="184" name="object 176">
            <a:extLst>
              <a:ext uri="{FF2B5EF4-FFF2-40B4-BE49-F238E27FC236}">
                <a16:creationId xmlns:a16="http://schemas.microsoft.com/office/drawing/2014/main" id="{43A001AF-EFBA-EC48-956F-4C3E80001F25}"/>
              </a:ext>
            </a:extLst>
          </p:cNvPr>
          <p:cNvSpPr/>
          <p:nvPr/>
        </p:nvSpPr>
        <p:spPr>
          <a:xfrm>
            <a:off x="7052157" y="4224148"/>
            <a:ext cx="472723" cy="302338"/>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185" name="object 176">
            <a:extLst>
              <a:ext uri="{FF2B5EF4-FFF2-40B4-BE49-F238E27FC236}">
                <a16:creationId xmlns:a16="http://schemas.microsoft.com/office/drawing/2014/main" id="{50AAC94A-92C0-ED4A-B62A-05941245137E}"/>
              </a:ext>
            </a:extLst>
          </p:cNvPr>
          <p:cNvSpPr/>
          <p:nvPr/>
        </p:nvSpPr>
        <p:spPr>
          <a:xfrm>
            <a:off x="7269896" y="4585884"/>
            <a:ext cx="254984" cy="302338"/>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187" name="object 176">
            <a:extLst>
              <a:ext uri="{FF2B5EF4-FFF2-40B4-BE49-F238E27FC236}">
                <a16:creationId xmlns:a16="http://schemas.microsoft.com/office/drawing/2014/main" id="{EEFECEA3-2DC6-3B49-885E-DFC551AD3D42}"/>
              </a:ext>
            </a:extLst>
          </p:cNvPr>
          <p:cNvSpPr/>
          <p:nvPr/>
        </p:nvSpPr>
        <p:spPr>
          <a:xfrm>
            <a:off x="4474005" y="4979504"/>
            <a:ext cx="989090" cy="303799"/>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Tree>
    <p:extLst>
      <p:ext uri="{BB962C8B-B14F-4D97-AF65-F5344CB8AC3E}">
        <p14:creationId xmlns:p14="http://schemas.microsoft.com/office/powerpoint/2010/main" val="3953200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478" y="81776"/>
            <a:ext cx="7591711" cy="337997"/>
          </a:xfrm>
        </p:spPr>
        <p:txBody>
          <a:bodyPr>
            <a:normAutofit fontScale="90000"/>
          </a:bodyPr>
          <a:lstStyle/>
          <a:p>
            <a:r>
              <a:rPr lang="en-US" sz="2325" dirty="0"/>
              <a:t>Potential Reviews Timeline </a:t>
            </a:r>
            <a:r>
              <a:rPr lang="en-US" sz="1650" dirty="0"/>
              <a:t>– limiting duration and avoiding overlap</a:t>
            </a:r>
          </a:p>
        </p:txBody>
      </p:sp>
      <p:sp>
        <p:nvSpPr>
          <p:cNvPr id="6" name="Slide Number Placeholder 5">
            <a:extLst>
              <a:ext uri="{FF2B5EF4-FFF2-40B4-BE49-F238E27FC236}">
                <a16:creationId xmlns:a16="http://schemas.microsoft.com/office/drawing/2014/main" id="{1CF90F74-E489-CB44-A97A-C499724A3B98}"/>
              </a:ext>
            </a:extLst>
          </p:cNvPr>
          <p:cNvSpPr>
            <a:spLocks noGrp="1"/>
          </p:cNvSpPr>
          <p:nvPr>
            <p:ph type="sldNum" idx="12"/>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0000000-1234-1234-1234-123412341234}" type="slidenum">
              <a:rPr lang="en-US" smtClean="0"/>
              <a:pPr/>
              <a:t>25</a:t>
            </a:fld>
            <a:endParaRPr lang="en-US" dirty="0"/>
          </a:p>
        </p:txBody>
      </p:sp>
      <p:grpSp>
        <p:nvGrpSpPr>
          <p:cNvPr id="3" name="Group 2"/>
          <p:cNvGrpSpPr/>
          <p:nvPr/>
        </p:nvGrpSpPr>
        <p:grpSpPr>
          <a:xfrm>
            <a:off x="1343962" y="1612298"/>
            <a:ext cx="6192419" cy="3682692"/>
            <a:chOff x="457454" y="1319396"/>
            <a:chExt cx="8256559" cy="4524098"/>
          </a:xfrm>
        </p:grpSpPr>
        <p:cxnSp>
          <p:nvCxnSpPr>
            <p:cNvPr id="4" name="Straight Connector 3"/>
            <p:cNvCxnSpPr/>
            <p:nvPr/>
          </p:nvCxnSpPr>
          <p:spPr>
            <a:xfrm>
              <a:off x="457454" y="1326041"/>
              <a:ext cx="0" cy="4509989"/>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8714013" y="1326041"/>
              <a:ext cx="0" cy="4509989"/>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267032"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087746"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3769077"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926494"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585129" y="1319396"/>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414437"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242568" y="1326041"/>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7072906" y="1333505"/>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7896884" y="1333505"/>
              <a:ext cx="0" cy="4509989"/>
            </a:xfrm>
            <a:prstGeom prst="line">
              <a:avLst/>
            </a:prstGeom>
            <a:ln>
              <a:solidFill>
                <a:schemeClr val="bg1">
                  <a:lumMod val="75000"/>
                </a:schemeClr>
              </a:solidFill>
              <a:prstDash val="sysDot"/>
            </a:ln>
          </p:spPr>
          <p:style>
            <a:lnRef idx="1">
              <a:schemeClr val="dk1"/>
            </a:lnRef>
            <a:fillRef idx="0">
              <a:schemeClr val="dk1"/>
            </a:fillRef>
            <a:effectRef idx="0">
              <a:schemeClr val="dk1"/>
            </a:effectRef>
            <a:fontRef idx="minor">
              <a:schemeClr val="tx1"/>
            </a:fontRef>
          </p:style>
        </p:cxnSp>
      </p:grpSp>
      <p:grpSp>
        <p:nvGrpSpPr>
          <p:cNvPr id="30" name="Group 29"/>
          <p:cNvGrpSpPr/>
          <p:nvPr/>
        </p:nvGrpSpPr>
        <p:grpSpPr>
          <a:xfrm>
            <a:off x="-2391984" y="1357689"/>
            <a:ext cx="9943125" cy="271932"/>
            <a:chOff x="457688" y="919762"/>
            <a:chExt cx="8229089" cy="332869"/>
          </a:xfrm>
        </p:grpSpPr>
        <p:sp>
          <p:nvSpPr>
            <p:cNvPr id="31" name="object 2"/>
            <p:cNvSpPr/>
            <p:nvPr/>
          </p:nvSpPr>
          <p:spPr>
            <a:xfrm>
              <a:off x="457688"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32" name="object 5"/>
            <p:cNvSpPr/>
            <p:nvPr/>
          </p:nvSpPr>
          <p:spPr>
            <a:xfrm>
              <a:off x="972007"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33" name="object 8"/>
            <p:cNvSpPr/>
            <p:nvPr/>
          </p:nvSpPr>
          <p:spPr>
            <a:xfrm>
              <a:off x="1486326"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34" name="object 13"/>
            <p:cNvSpPr/>
            <p:nvPr/>
          </p:nvSpPr>
          <p:spPr>
            <a:xfrm>
              <a:off x="1486326"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35" name="object 14"/>
            <p:cNvSpPr/>
            <p:nvPr/>
          </p:nvSpPr>
          <p:spPr>
            <a:xfrm>
              <a:off x="2000646"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36" name="object 19"/>
            <p:cNvSpPr/>
            <p:nvPr/>
          </p:nvSpPr>
          <p:spPr>
            <a:xfrm>
              <a:off x="2000646"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37" name="object 20"/>
            <p:cNvSpPr/>
            <p:nvPr/>
          </p:nvSpPr>
          <p:spPr>
            <a:xfrm>
              <a:off x="3029285"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38" name="object 28"/>
            <p:cNvSpPr/>
            <p:nvPr/>
          </p:nvSpPr>
          <p:spPr>
            <a:xfrm>
              <a:off x="3029285"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39" name="object 118"/>
            <p:cNvSpPr/>
            <p:nvPr/>
          </p:nvSpPr>
          <p:spPr>
            <a:xfrm>
              <a:off x="8172479"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40" name="object 119"/>
            <p:cNvSpPr/>
            <p:nvPr/>
          </p:nvSpPr>
          <p:spPr>
            <a:xfrm>
              <a:off x="2514481" y="1043079"/>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nchor="ctr"/>
            <a:lstStyle/>
            <a:p>
              <a:pPr algn="ctr"/>
              <a:endParaRPr sz="675" b="1" dirty="0">
                <a:latin typeface="Source Sans Pro" charset="0"/>
                <a:ea typeface="Source Sans Pro" charset="0"/>
                <a:cs typeface="Source Sans Pro" charset="0"/>
              </a:endParaRPr>
            </a:p>
          </p:txBody>
        </p:sp>
        <p:sp>
          <p:nvSpPr>
            <p:cNvPr id="41" name="object 125"/>
            <p:cNvSpPr/>
            <p:nvPr/>
          </p:nvSpPr>
          <p:spPr>
            <a:xfrm>
              <a:off x="2514481"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42" name="object 152"/>
            <p:cNvSpPr/>
            <p:nvPr/>
          </p:nvSpPr>
          <p:spPr>
            <a:xfrm>
              <a:off x="8686777" y="919762"/>
              <a:ext cx="0" cy="0"/>
            </a:xfrm>
            <a:custGeom>
              <a:avLst/>
              <a:gdLst/>
              <a:ahLst/>
              <a:cxnLst/>
              <a:rect l="l" t="t" r="r" b="b"/>
              <a:pathLst>
                <a:path>
                  <a:moveTo>
                    <a:pt x="0" y="0"/>
                  </a:moveTo>
                  <a:lnTo>
                    <a:pt x="0" y="0"/>
                  </a:lnTo>
                </a:path>
              </a:pathLst>
            </a:custGeom>
            <a:ln w="25400">
              <a:solidFill>
                <a:schemeClr val="bg1"/>
              </a:solidFill>
            </a:ln>
          </p:spPr>
          <p:txBody>
            <a:bodyPr wrap="square" lIns="0" tIns="0" rIns="0" bIns="0" rtlCol="0"/>
            <a:lstStyle/>
            <a:p>
              <a:endParaRPr sz="1350" b="1" dirty="0"/>
            </a:p>
          </p:txBody>
        </p:sp>
        <p:sp>
          <p:nvSpPr>
            <p:cNvPr id="48" name="object 158"/>
            <p:cNvSpPr/>
            <p:nvPr/>
          </p:nvSpPr>
          <p:spPr>
            <a:xfrm>
              <a:off x="3543604" y="1043081"/>
              <a:ext cx="517098"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88898B"/>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2021</a:t>
              </a:r>
              <a:endParaRPr sz="788" b="1" dirty="0">
                <a:latin typeface="Source Sans Pro" charset="0"/>
                <a:ea typeface="Source Sans Pro" charset="0"/>
                <a:cs typeface="Source Sans Pro" charset="0"/>
              </a:endParaRPr>
            </a:p>
          </p:txBody>
        </p:sp>
        <p:sp>
          <p:nvSpPr>
            <p:cNvPr id="49" name="object 159"/>
            <p:cNvSpPr/>
            <p:nvPr/>
          </p:nvSpPr>
          <p:spPr>
            <a:xfrm>
              <a:off x="4054346" y="1043081"/>
              <a:ext cx="516503"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E7E7E8"/>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2022</a:t>
              </a:r>
              <a:endParaRPr sz="788" b="1" dirty="0">
                <a:latin typeface="Source Sans Pro" charset="0"/>
                <a:ea typeface="Source Sans Pro" charset="0"/>
                <a:cs typeface="Source Sans Pro" charset="0"/>
              </a:endParaRPr>
            </a:p>
          </p:txBody>
        </p:sp>
        <p:sp>
          <p:nvSpPr>
            <p:cNvPr id="50" name="object 160"/>
            <p:cNvSpPr/>
            <p:nvPr/>
          </p:nvSpPr>
          <p:spPr>
            <a:xfrm>
              <a:off x="4568110" y="1043081"/>
              <a:ext cx="520815"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AAABAC"/>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2023</a:t>
              </a:r>
              <a:endParaRPr sz="788" b="1" dirty="0">
                <a:latin typeface="Source Sans Pro" charset="0"/>
                <a:ea typeface="Source Sans Pro" charset="0"/>
                <a:cs typeface="Source Sans Pro" charset="0"/>
              </a:endParaRPr>
            </a:p>
          </p:txBody>
        </p:sp>
        <p:sp>
          <p:nvSpPr>
            <p:cNvPr id="51" name="object 161"/>
            <p:cNvSpPr/>
            <p:nvPr/>
          </p:nvSpPr>
          <p:spPr>
            <a:xfrm>
              <a:off x="5082704" y="1043081"/>
              <a:ext cx="518451"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CCCCCE"/>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2024</a:t>
              </a:r>
              <a:endParaRPr sz="788" b="1" dirty="0">
                <a:latin typeface="Source Sans Pro" charset="0"/>
                <a:ea typeface="Source Sans Pro" charset="0"/>
                <a:cs typeface="Source Sans Pro" charset="0"/>
              </a:endParaRPr>
            </a:p>
          </p:txBody>
        </p:sp>
        <p:sp>
          <p:nvSpPr>
            <p:cNvPr id="52" name="object 162"/>
            <p:cNvSpPr/>
            <p:nvPr/>
          </p:nvSpPr>
          <p:spPr>
            <a:xfrm>
              <a:off x="5601154" y="1043081"/>
              <a:ext cx="509907"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AAABAC"/>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2025</a:t>
              </a:r>
              <a:endParaRPr sz="788" b="1" dirty="0">
                <a:latin typeface="Source Sans Pro" charset="0"/>
                <a:ea typeface="Source Sans Pro" charset="0"/>
                <a:cs typeface="Source Sans Pro" charset="0"/>
              </a:endParaRPr>
            </a:p>
          </p:txBody>
        </p:sp>
        <p:sp>
          <p:nvSpPr>
            <p:cNvPr id="53" name="object 163"/>
            <p:cNvSpPr/>
            <p:nvPr/>
          </p:nvSpPr>
          <p:spPr>
            <a:xfrm>
              <a:off x="6111061" y="1043081"/>
              <a:ext cx="515816"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CCCCCE"/>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2026</a:t>
              </a:r>
              <a:endParaRPr sz="788" b="1" dirty="0">
                <a:latin typeface="Source Sans Pro" charset="0"/>
                <a:ea typeface="Source Sans Pro" charset="0"/>
                <a:cs typeface="Source Sans Pro" charset="0"/>
              </a:endParaRPr>
            </a:p>
          </p:txBody>
        </p:sp>
        <p:sp>
          <p:nvSpPr>
            <p:cNvPr id="54" name="object 164"/>
            <p:cNvSpPr/>
            <p:nvPr/>
          </p:nvSpPr>
          <p:spPr>
            <a:xfrm>
              <a:off x="6626878" y="1043081"/>
              <a:ext cx="512580"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88898B"/>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2027</a:t>
              </a:r>
              <a:endParaRPr sz="788" b="1" dirty="0">
                <a:latin typeface="Source Sans Pro" charset="0"/>
                <a:ea typeface="Source Sans Pro" charset="0"/>
                <a:cs typeface="Source Sans Pro" charset="0"/>
              </a:endParaRPr>
            </a:p>
          </p:txBody>
        </p:sp>
        <p:sp>
          <p:nvSpPr>
            <p:cNvPr id="55" name="object 165"/>
            <p:cNvSpPr/>
            <p:nvPr/>
          </p:nvSpPr>
          <p:spPr>
            <a:xfrm>
              <a:off x="7139458" y="1043081"/>
              <a:ext cx="514775"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E7E7E8"/>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2028</a:t>
              </a:r>
              <a:endParaRPr sz="788" b="1" dirty="0">
                <a:latin typeface="Source Sans Pro" charset="0"/>
                <a:ea typeface="Source Sans Pro" charset="0"/>
                <a:cs typeface="Source Sans Pro" charset="0"/>
              </a:endParaRPr>
            </a:p>
          </p:txBody>
        </p:sp>
        <p:sp>
          <p:nvSpPr>
            <p:cNvPr id="56" name="object 166"/>
            <p:cNvSpPr/>
            <p:nvPr/>
          </p:nvSpPr>
          <p:spPr>
            <a:xfrm>
              <a:off x="7655274" y="1043081"/>
              <a:ext cx="513552"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88898B"/>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2029</a:t>
              </a:r>
              <a:endParaRPr sz="788" b="1" dirty="0">
                <a:latin typeface="Source Sans Pro" charset="0"/>
                <a:ea typeface="Source Sans Pro" charset="0"/>
                <a:cs typeface="Source Sans Pro" charset="0"/>
              </a:endParaRPr>
            </a:p>
          </p:txBody>
        </p:sp>
        <p:sp>
          <p:nvSpPr>
            <p:cNvPr id="57" name="object 167"/>
            <p:cNvSpPr/>
            <p:nvPr/>
          </p:nvSpPr>
          <p:spPr>
            <a:xfrm>
              <a:off x="8170083" y="1043081"/>
              <a:ext cx="512984" cy="209550"/>
            </a:xfrm>
            <a:custGeom>
              <a:avLst/>
              <a:gdLst/>
              <a:ahLst/>
              <a:cxnLst/>
              <a:rect l="l" t="t" r="r" b="b"/>
              <a:pathLst>
                <a:path w="514350" h="209550">
                  <a:moveTo>
                    <a:pt x="514324" y="209537"/>
                  </a:moveTo>
                  <a:lnTo>
                    <a:pt x="0" y="209537"/>
                  </a:lnTo>
                  <a:lnTo>
                    <a:pt x="0" y="0"/>
                  </a:lnTo>
                  <a:lnTo>
                    <a:pt x="514324" y="0"/>
                  </a:lnTo>
                  <a:lnTo>
                    <a:pt x="514324" y="209537"/>
                  </a:lnTo>
                  <a:close/>
                </a:path>
              </a:pathLst>
            </a:custGeom>
            <a:solidFill>
              <a:srgbClr val="E7E7E8"/>
            </a:solidFill>
            <a:ln>
              <a:solidFill>
                <a:schemeClr val="bg1"/>
              </a:solidFill>
            </a:ln>
          </p:spPr>
          <p:txBody>
            <a:bodyPr wrap="square" lIns="0" tIns="0" rIns="0" bIns="0" rtlCol="0" anchor="ctr"/>
            <a:lstStyle/>
            <a:p>
              <a:pPr algn="ctr"/>
              <a:r>
                <a:rPr lang="en-US" sz="788" b="1" dirty="0">
                  <a:latin typeface="Source Sans Pro" charset="0"/>
                  <a:ea typeface="Source Sans Pro" charset="0"/>
                  <a:cs typeface="Source Sans Pro" charset="0"/>
                </a:rPr>
                <a:t>2030</a:t>
              </a:r>
              <a:endParaRPr sz="788" b="1" dirty="0">
                <a:latin typeface="Source Sans Pro" charset="0"/>
                <a:ea typeface="Source Sans Pro" charset="0"/>
                <a:cs typeface="Source Sans Pro" charset="0"/>
              </a:endParaRPr>
            </a:p>
          </p:txBody>
        </p:sp>
      </p:grpSp>
      <p:sp>
        <p:nvSpPr>
          <p:cNvPr id="65" name="object 176"/>
          <p:cNvSpPr/>
          <p:nvPr/>
        </p:nvSpPr>
        <p:spPr>
          <a:xfrm>
            <a:off x="1327256" y="3515857"/>
            <a:ext cx="782511" cy="270722"/>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lstStyle/>
          <a:p>
            <a:pPr marL="10001">
              <a:lnSpc>
                <a:spcPts val="649"/>
              </a:lnSpc>
            </a:pPr>
            <a:r>
              <a:rPr lang="en-US" sz="788" i="1" spc="11" dirty="0">
                <a:latin typeface="Source Sans Pro" charset="0"/>
                <a:ea typeface="Source Sans Pro" charset="0"/>
                <a:cs typeface="Source Sans Pro" charset="0"/>
              </a:rPr>
              <a:t>Q1 2019</a:t>
            </a:r>
            <a:endParaRPr lang="en-US" sz="788"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At-Large2</a:t>
            </a:r>
          </a:p>
        </p:txBody>
      </p:sp>
      <p:sp>
        <p:nvSpPr>
          <p:cNvPr id="74" name="object 176"/>
          <p:cNvSpPr/>
          <p:nvPr/>
        </p:nvSpPr>
        <p:spPr>
          <a:xfrm>
            <a:off x="1346302" y="4598265"/>
            <a:ext cx="2573956" cy="300542"/>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Q2 2019</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RSSAC2 Implementation</a:t>
            </a:r>
          </a:p>
        </p:txBody>
      </p:sp>
      <p:sp>
        <p:nvSpPr>
          <p:cNvPr id="77" name="object 176"/>
          <p:cNvSpPr/>
          <p:nvPr/>
        </p:nvSpPr>
        <p:spPr>
          <a:xfrm>
            <a:off x="1347116" y="4217719"/>
            <a:ext cx="1995701" cy="30379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Q1 2020</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SSAC2 Implementation</a:t>
            </a:r>
          </a:p>
        </p:txBody>
      </p:sp>
      <p:sp>
        <p:nvSpPr>
          <p:cNvPr id="86" name="object 176"/>
          <p:cNvSpPr/>
          <p:nvPr/>
        </p:nvSpPr>
        <p:spPr>
          <a:xfrm>
            <a:off x="2101636" y="1705785"/>
            <a:ext cx="953907" cy="27321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1A87C9"/>
          </a:solidFill>
          <a:ln>
            <a:solidFill>
              <a:srgbClr val="1A87C9"/>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2022</a:t>
            </a:r>
            <a:endParaRPr lang="en-US" sz="675" i="1" dirty="0">
              <a:latin typeface="Source Sans Pro" charset="0"/>
              <a:ea typeface="Source Sans Pro" charset="0"/>
              <a:cs typeface="Source Sans Pro" charset="0"/>
            </a:endParaRPr>
          </a:p>
          <a:p>
            <a:pPr marL="10001">
              <a:lnSpc>
                <a:spcPts val="964"/>
              </a:lnSpc>
            </a:pPr>
            <a:r>
              <a:rPr lang="en-US" sz="675" b="1" spc="11" dirty="0">
                <a:latin typeface="Source Sans Pro"/>
                <a:cs typeface="Source Sans Pro"/>
              </a:rPr>
              <a:t>RDS-WHOIS3 Review</a:t>
            </a:r>
            <a:endParaRPr lang="en-US" sz="675" spc="11" baseline="30000" dirty="0">
              <a:latin typeface="Source Sans Pro"/>
              <a:cs typeface="Source Sans Pro"/>
            </a:endParaRPr>
          </a:p>
        </p:txBody>
      </p:sp>
      <p:sp>
        <p:nvSpPr>
          <p:cNvPr id="87" name="object 176"/>
          <p:cNvSpPr/>
          <p:nvPr/>
        </p:nvSpPr>
        <p:spPr>
          <a:xfrm>
            <a:off x="1347864" y="1705153"/>
            <a:ext cx="744444" cy="273218"/>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solidFill>
              <a:srgbClr val="ADB9CA"/>
            </a:solidFill>
          </a:ln>
        </p:spPr>
        <p:txBody>
          <a:bodyPr wrap="square" lIns="68580" tIns="0" rIns="0" bIns="0" rtlCol="0" anchor="ctr">
            <a:normAutofit fontScale="77500" lnSpcReduction="20000"/>
          </a:bodyPr>
          <a:lstStyle/>
          <a:p>
            <a:pPr marL="10001">
              <a:lnSpc>
                <a:spcPts val="649"/>
              </a:lnSpc>
            </a:pPr>
            <a:r>
              <a:rPr lang="en-US" sz="675" i="1" spc="11" dirty="0">
                <a:latin typeface="Source Sans Pro" charset="0"/>
                <a:ea typeface="Source Sans Pro" charset="0"/>
                <a:cs typeface="Source Sans Pro" charset="0"/>
              </a:rPr>
              <a:t>Q1 2020</a:t>
            </a:r>
            <a:endParaRPr lang="en-US" sz="675" i="1" dirty="0">
              <a:latin typeface="Source Sans Pro" charset="0"/>
              <a:ea typeface="Source Sans Pro" charset="0"/>
              <a:cs typeface="Source Sans Pro" charset="0"/>
            </a:endParaRPr>
          </a:p>
          <a:p>
            <a:pPr>
              <a:lnSpc>
                <a:spcPts val="750"/>
              </a:lnSpc>
            </a:pPr>
            <a:r>
              <a:rPr lang="en-US" sz="675" b="1" spc="11" dirty="0">
                <a:latin typeface="Source Sans Pro"/>
                <a:cs typeface="Source Sans Pro"/>
              </a:rPr>
              <a:t>RDS-WHOIS2 Implementation</a:t>
            </a:r>
          </a:p>
        </p:txBody>
      </p:sp>
      <p:sp>
        <p:nvSpPr>
          <p:cNvPr id="90" name="object 176"/>
          <p:cNvSpPr/>
          <p:nvPr/>
        </p:nvSpPr>
        <p:spPr>
          <a:xfrm>
            <a:off x="1340623" y="2458171"/>
            <a:ext cx="2653603" cy="301753"/>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r>
              <a:rPr lang="en-US" sz="825" i="1" spc="11" dirty="0">
                <a:latin typeface="Source Sans Pro" charset="0"/>
                <a:ea typeface="Source Sans Pro" charset="0"/>
                <a:cs typeface="Source Sans Pro" charset="0"/>
              </a:rPr>
              <a:t>Q1 2021</a:t>
            </a:r>
            <a:endParaRPr lang="en-US" sz="82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SSR2 Implementation</a:t>
            </a:r>
          </a:p>
        </p:txBody>
      </p:sp>
      <p:sp>
        <p:nvSpPr>
          <p:cNvPr id="94" name="object 176"/>
          <p:cNvSpPr/>
          <p:nvPr/>
        </p:nvSpPr>
        <p:spPr>
          <a:xfrm>
            <a:off x="1327256" y="2834014"/>
            <a:ext cx="1868485" cy="27321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Q1 2020</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CCT Implementation</a:t>
            </a:r>
          </a:p>
        </p:txBody>
      </p:sp>
      <p:sp>
        <p:nvSpPr>
          <p:cNvPr id="98" name="object 176">
            <a:hlinkClick r:id="rId3"/>
          </p:cNvPr>
          <p:cNvSpPr/>
          <p:nvPr/>
        </p:nvSpPr>
        <p:spPr>
          <a:xfrm>
            <a:off x="1339105" y="3183414"/>
            <a:ext cx="211607" cy="273218"/>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lstStyle/>
          <a:p>
            <a:pPr marL="10001">
              <a:lnSpc>
                <a:spcPts val="649"/>
              </a:lnSpc>
            </a:pPr>
            <a:endParaRPr lang="en-US" sz="525" b="1" spc="11" dirty="0">
              <a:latin typeface="Source Sans Pro"/>
              <a:cs typeface="Source Sans Pro"/>
            </a:endParaRPr>
          </a:p>
        </p:txBody>
      </p:sp>
      <p:sp>
        <p:nvSpPr>
          <p:cNvPr id="115" name="Triangle 114"/>
          <p:cNvSpPr/>
          <p:nvPr/>
        </p:nvSpPr>
        <p:spPr>
          <a:xfrm rot="5400000">
            <a:off x="7490214" y="5041408"/>
            <a:ext cx="273219" cy="154918"/>
          </a:xfrm>
          <a:prstGeom prst="triangle">
            <a:avLst/>
          </a:prstGeom>
          <a:solidFill>
            <a:schemeClr val="accent4">
              <a:lumMod val="40000"/>
              <a:lumOff val="60000"/>
            </a:schemeClr>
          </a:solidFill>
          <a:ln>
            <a:noFill/>
          </a:ln>
        </p:spPr>
        <p:txBody>
          <a:bodyPr wrap="square" lIns="68580" tIns="0" rIns="0" bIns="0" rtlCol="0" anchor="ctr"/>
          <a:lstStyle/>
          <a:p>
            <a:pPr marL="10001">
              <a:lnSpc>
                <a:spcPts val="649"/>
              </a:lnSpc>
            </a:pPr>
            <a:endParaRPr lang="en-US" sz="675" spc="11" dirty="0">
              <a:latin typeface="Source Sans Pro" charset="0"/>
              <a:ea typeface="Source Sans Pro" charset="0"/>
              <a:cs typeface="Source Sans Pro" charset="0"/>
            </a:endParaRPr>
          </a:p>
        </p:txBody>
      </p:sp>
      <p:grpSp>
        <p:nvGrpSpPr>
          <p:cNvPr id="117" name="Group 116"/>
          <p:cNvGrpSpPr/>
          <p:nvPr/>
        </p:nvGrpSpPr>
        <p:grpSpPr>
          <a:xfrm>
            <a:off x="1235885" y="5369981"/>
            <a:ext cx="6477951" cy="564922"/>
            <a:chOff x="814188" y="6420556"/>
            <a:chExt cx="7954698" cy="753227"/>
          </a:xfrm>
        </p:grpSpPr>
        <p:sp>
          <p:nvSpPr>
            <p:cNvPr id="118" name="object 220"/>
            <p:cNvSpPr txBox="1"/>
            <p:nvPr/>
          </p:nvSpPr>
          <p:spPr>
            <a:xfrm>
              <a:off x="1502095" y="6632706"/>
              <a:ext cx="1922764" cy="138500"/>
            </a:xfrm>
            <a:prstGeom prst="rect">
              <a:avLst/>
            </a:prstGeom>
          </p:spPr>
          <p:txBody>
            <a:bodyPr vert="horz" wrap="square" lIns="0" tIns="0" rIns="0" bIns="0" rtlCol="0">
              <a:spAutoFit/>
            </a:bodyPr>
            <a:lstStyle/>
            <a:p>
              <a:pPr marL="9525"/>
              <a:r>
                <a:rPr lang="en-US" sz="675" dirty="0">
                  <a:latin typeface="Source Sans Pro"/>
                  <a:cs typeface="Source Sans Pro"/>
                </a:rPr>
                <a:t>Review Conduct (18 months)</a:t>
              </a:r>
              <a:endParaRPr sz="675" dirty="0">
                <a:latin typeface="Source Sans Pro"/>
                <a:cs typeface="Source Sans Pro"/>
              </a:endParaRPr>
            </a:p>
          </p:txBody>
        </p:sp>
        <p:sp>
          <p:nvSpPr>
            <p:cNvPr id="119" name="object 221"/>
            <p:cNvSpPr txBox="1"/>
            <p:nvPr/>
          </p:nvSpPr>
          <p:spPr>
            <a:xfrm>
              <a:off x="814188" y="6420556"/>
              <a:ext cx="607298" cy="153888"/>
            </a:xfrm>
            <a:prstGeom prst="rect">
              <a:avLst/>
            </a:prstGeom>
          </p:spPr>
          <p:txBody>
            <a:bodyPr vert="horz" wrap="square" lIns="0" tIns="0" rIns="0" bIns="0" rtlCol="0">
              <a:spAutoFit/>
            </a:bodyPr>
            <a:lstStyle/>
            <a:p>
              <a:pPr marL="9525"/>
              <a:r>
                <a:rPr sz="750" dirty="0">
                  <a:solidFill>
                    <a:srgbClr val="999A9C"/>
                  </a:solidFill>
                  <a:latin typeface="Source Sans Pro"/>
                  <a:cs typeface="Source Sans Pro"/>
                </a:rPr>
                <a:t>LEGEND:</a:t>
              </a:r>
              <a:endParaRPr sz="750" dirty="0">
                <a:latin typeface="Source Sans Pro"/>
                <a:cs typeface="Source Sans Pro"/>
              </a:endParaRPr>
            </a:p>
          </p:txBody>
        </p:sp>
        <p:sp>
          <p:nvSpPr>
            <p:cNvPr id="120" name="object 222"/>
            <p:cNvSpPr/>
            <p:nvPr/>
          </p:nvSpPr>
          <p:spPr>
            <a:xfrm>
              <a:off x="1354016" y="6665405"/>
              <a:ext cx="83185" cy="87562"/>
            </a:xfrm>
            <a:custGeom>
              <a:avLst/>
              <a:gdLst/>
              <a:ahLst/>
              <a:cxnLst/>
              <a:rect l="l" t="t" r="r" b="b"/>
              <a:pathLst>
                <a:path w="83184" h="83184">
                  <a:moveTo>
                    <a:pt x="82753" y="0"/>
                  </a:moveTo>
                  <a:lnTo>
                    <a:pt x="0" y="0"/>
                  </a:lnTo>
                  <a:lnTo>
                    <a:pt x="0" y="82753"/>
                  </a:lnTo>
                  <a:lnTo>
                    <a:pt x="82753" y="82753"/>
                  </a:lnTo>
                  <a:lnTo>
                    <a:pt x="82753" y="0"/>
                  </a:lnTo>
                  <a:close/>
                </a:path>
              </a:pathLst>
            </a:custGeom>
            <a:solidFill>
              <a:schemeClr val="tx2"/>
            </a:solidFill>
          </p:spPr>
          <p:txBody>
            <a:bodyPr wrap="square" lIns="0" tIns="0" rIns="0" bIns="0" rtlCol="0"/>
            <a:lstStyle/>
            <a:p>
              <a:endParaRPr sz="1350" dirty="0"/>
            </a:p>
          </p:txBody>
        </p:sp>
        <p:sp>
          <p:nvSpPr>
            <p:cNvPr id="121" name="object 223"/>
            <p:cNvSpPr txBox="1"/>
            <p:nvPr/>
          </p:nvSpPr>
          <p:spPr>
            <a:xfrm>
              <a:off x="4767805" y="6626178"/>
              <a:ext cx="2604147" cy="138500"/>
            </a:xfrm>
            <a:prstGeom prst="rect">
              <a:avLst/>
            </a:prstGeom>
          </p:spPr>
          <p:txBody>
            <a:bodyPr vert="horz" wrap="square" lIns="0" tIns="0" rIns="0" bIns="0" rtlCol="0">
              <a:spAutoFit/>
            </a:bodyPr>
            <a:lstStyle/>
            <a:p>
              <a:pPr marL="9525"/>
              <a:r>
                <a:rPr lang="en-US" sz="675" dirty="0">
                  <a:solidFill>
                    <a:srgbClr val="F2A41E"/>
                  </a:solidFill>
                  <a:latin typeface="Source Sans Pro"/>
                  <a:cs typeface="Source Sans Pro"/>
                </a:rPr>
                <a:t>Review Conduct (12 months)</a:t>
              </a:r>
              <a:endParaRPr sz="675" dirty="0">
                <a:latin typeface="Source Sans Pro"/>
                <a:cs typeface="Source Sans Pro"/>
              </a:endParaRPr>
            </a:p>
          </p:txBody>
        </p:sp>
        <p:sp>
          <p:nvSpPr>
            <p:cNvPr id="122" name="object 224"/>
            <p:cNvSpPr/>
            <p:nvPr/>
          </p:nvSpPr>
          <p:spPr>
            <a:xfrm>
              <a:off x="4601820" y="6653833"/>
              <a:ext cx="83185" cy="83185"/>
            </a:xfrm>
            <a:custGeom>
              <a:avLst/>
              <a:gdLst/>
              <a:ahLst/>
              <a:cxnLst/>
              <a:rect l="l" t="t" r="r" b="b"/>
              <a:pathLst>
                <a:path w="83184" h="83184">
                  <a:moveTo>
                    <a:pt x="82753" y="0"/>
                  </a:moveTo>
                  <a:lnTo>
                    <a:pt x="0" y="0"/>
                  </a:lnTo>
                  <a:lnTo>
                    <a:pt x="0" y="82753"/>
                  </a:lnTo>
                  <a:lnTo>
                    <a:pt x="82753" y="82753"/>
                  </a:lnTo>
                  <a:lnTo>
                    <a:pt x="82753" y="0"/>
                  </a:lnTo>
                  <a:close/>
                </a:path>
              </a:pathLst>
            </a:custGeom>
            <a:solidFill>
              <a:srgbClr val="F2A41E"/>
            </a:solidFill>
          </p:spPr>
          <p:txBody>
            <a:bodyPr wrap="square" lIns="0" tIns="0" rIns="0" bIns="0" rtlCol="0"/>
            <a:lstStyle/>
            <a:p>
              <a:endParaRPr sz="1350" dirty="0"/>
            </a:p>
          </p:txBody>
        </p:sp>
        <p:sp>
          <p:nvSpPr>
            <p:cNvPr id="123" name="object 220"/>
            <p:cNvSpPr txBox="1"/>
            <p:nvPr/>
          </p:nvSpPr>
          <p:spPr>
            <a:xfrm>
              <a:off x="1506203" y="6931507"/>
              <a:ext cx="2873091" cy="138500"/>
            </a:xfrm>
            <a:prstGeom prst="rect">
              <a:avLst/>
            </a:prstGeom>
          </p:spPr>
          <p:txBody>
            <a:bodyPr vert="horz" wrap="square" lIns="0" tIns="0" rIns="0" bIns="0" rtlCol="0">
              <a:spAutoFit/>
            </a:bodyPr>
            <a:lstStyle/>
            <a:p>
              <a:pPr marL="9525"/>
              <a:r>
                <a:rPr lang="en-US" sz="675" dirty="0">
                  <a:latin typeface="Source Sans Pro"/>
                  <a:cs typeface="Source Sans Pro"/>
                </a:rPr>
                <a:t>Implementation, assessment, preparation phases (48 months)</a:t>
              </a:r>
              <a:endParaRPr sz="675" dirty="0">
                <a:latin typeface="Source Sans Pro"/>
                <a:cs typeface="Source Sans Pro"/>
              </a:endParaRPr>
            </a:p>
          </p:txBody>
        </p:sp>
        <p:sp>
          <p:nvSpPr>
            <p:cNvPr id="124" name="object 222"/>
            <p:cNvSpPr/>
            <p:nvPr/>
          </p:nvSpPr>
          <p:spPr>
            <a:xfrm>
              <a:off x="1354163" y="6960739"/>
              <a:ext cx="83185" cy="83185"/>
            </a:xfrm>
            <a:custGeom>
              <a:avLst/>
              <a:gdLst/>
              <a:ahLst/>
              <a:cxnLst/>
              <a:rect l="l" t="t" r="r" b="b"/>
              <a:pathLst>
                <a:path w="83184" h="83184">
                  <a:moveTo>
                    <a:pt x="82753" y="0"/>
                  </a:moveTo>
                  <a:lnTo>
                    <a:pt x="0" y="0"/>
                  </a:lnTo>
                  <a:lnTo>
                    <a:pt x="0" y="82753"/>
                  </a:lnTo>
                  <a:lnTo>
                    <a:pt x="82753" y="82753"/>
                  </a:lnTo>
                  <a:lnTo>
                    <a:pt x="82753" y="0"/>
                  </a:lnTo>
                  <a:close/>
                </a:path>
              </a:pathLst>
            </a:custGeom>
            <a:solidFill>
              <a:schemeClr val="tx2">
                <a:lumMod val="40000"/>
                <a:lumOff val="60000"/>
              </a:schemeClr>
            </a:solidFill>
            <a:ln>
              <a:solidFill>
                <a:schemeClr val="tx2"/>
              </a:solidFill>
            </a:ln>
          </p:spPr>
          <p:txBody>
            <a:bodyPr wrap="square" lIns="0" tIns="0" rIns="0" bIns="0" rtlCol="0"/>
            <a:lstStyle/>
            <a:p>
              <a:endParaRPr sz="1350" dirty="0"/>
            </a:p>
          </p:txBody>
        </p:sp>
        <p:sp>
          <p:nvSpPr>
            <p:cNvPr id="125" name="object 223"/>
            <p:cNvSpPr txBox="1"/>
            <p:nvPr/>
          </p:nvSpPr>
          <p:spPr>
            <a:xfrm>
              <a:off x="4767805" y="7035283"/>
              <a:ext cx="3112402" cy="138500"/>
            </a:xfrm>
            <a:prstGeom prst="rect">
              <a:avLst/>
            </a:prstGeom>
          </p:spPr>
          <p:txBody>
            <a:bodyPr vert="horz" wrap="square" lIns="0" tIns="0" rIns="0" bIns="0" rtlCol="0">
              <a:spAutoFit/>
            </a:bodyPr>
            <a:lstStyle/>
            <a:p>
              <a:pPr marL="9525"/>
              <a:r>
                <a:rPr lang="en-US" sz="675" dirty="0">
                  <a:solidFill>
                    <a:srgbClr val="F2A41E"/>
                  </a:solidFill>
                  <a:latin typeface="Source Sans Pro"/>
                  <a:cs typeface="Source Sans Pro"/>
                </a:rPr>
                <a:t>Implementation</a:t>
              </a:r>
              <a:r>
                <a:rPr lang="en-US" sz="675" dirty="0">
                  <a:solidFill>
                    <a:srgbClr val="F2A41E"/>
                  </a:solidFill>
                  <a:latin typeface="Source Sans Pro"/>
                </a:rPr>
                <a:t>, assessment, preparation phases (42 months)</a:t>
              </a:r>
              <a:endParaRPr sz="675" dirty="0">
                <a:solidFill>
                  <a:srgbClr val="F2A41E"/>
                </a:solidFill>
                <a:latin typeface="Source Sans Pro"/>
              </a:endParaRPr>
            </a:p>
          </p:txBody>
        </p:sp>
        <p:sp>
          <p:nvSpPr>
            <p:cNvPr id="126" name="object 224"/>
            <p:cNvSpPr/>
            <p:nvPr/>
          </p:nvSpPr>
          <p:spPr>
            <a:xfrm>
              <a:off x="4592704" y="7062940"/>
              <a:ext cx="83185" cy="83185"/>
            </a:xfrm>
            <a:custGeom>
              <a:avLst/>
              <a:gdLst/>
              <a:ahLst/>
              <a:cxnLst/>
              <a:rect l="l" t="t" r="r" b="b"/>
              <a:pathLst>
                <a:path w="83184" h="83184">
                  <a:moveTo>
                    <a:pt x="82753" y="0"/>
                  </a:moveTo>
                  <a:lnTo>
                    <a:pt x="0" y="0"/>
                  </a:lnTo>
                  <a:lnTo>
                    <a:pt x="0" y="82753"/>
                  </a:lnTo>
                  <a:lnTo>
                    <a:pt x="82753" y="82753"/>
                  </a:lnTo>
                  <a:lnTo>
                    <a:pt x="82753" y="0"/>
                  </a:lnTo>
                  <a:close/>
                </a:path>
              </a:pathLst>
            </a:custGeom>
            <a:solidFill>
              <a:schemeClr val="accent4">
                <a:lumMod val="40000"/>
                <a:lumOff val="60000"/>
              </a:schemeClr>
            </a:solidFill>
            <a:ln>
              <a:solidFill>
                <a:srgbClr val="F2A41E"/>
              </a:solidFill>
            </a:ln>
          </p:spPr>
          <p:txBody>
            <a:bodyPr wrap="square" lIns="0" tIns="0" rIns="0" bIns="0" rtlCol="0"/>
            <a:lstStyle/>
            <a:p>
              <a:endParaRPr sz="1350" dirty="0"/>
            </a:p>
          </p:txBody>
        </p:sp>
        <p:sp>
          <p:nvSpPr>
            <p:cNvPr id="127" name="object 223"/>
            <p:cNvSpPr txBox="1"/>
            <p:nvPr/>
          </p:nvSpPr>
          <p:spPr>
            <a:xfrm>
              <a:off x="1354016" y="6432095"/>
              <a:ext cx="1714705" cy="138500"/>
            </a:xfrm>
            <a:prstGeom prst="rect">
              <a:avLst/>
            </a:prstGeom>
          </p:spPr>
          <p:txBody>
            <a:bodyPr vert="horz" wrap="square" lIns="0" tIns="0" rIns="0" bIns="0" rtlCol="0">
              <a:spAutoFit/>
            </a:bodyPr>
            <a:lstStyle/>
            <a:p>
              <a:pPr marL="9525"/>
              <a:r>
                <a:rPr lang="en-US" sz="675" b="1" dirty="0">
                  <a:latin typeface="Source Sans Pro"/>
                  <a:cs typeface="Source Sans Pro"/>
                </a:rPr>
                <a:t>SPECIFIC REVIEWS</a:t>
              </a:r>
              <a:endParaRPr sz="675" b="1" dirty="0">
                <a:latin typeface="Source Sans Pro"/>
                <a:cs typeface="Source Sans Pro"/>
              </a:endParaRPr>
            </a:p>
          </p:txBody>
        </p:sp>
        <p:sp>
          <p:nvSpPr>
            <p:cNvPr id="128" name="object 223"/>
            <p:cNvSpPr txBox="1"/>
            <p:nvPr/>
          </p:nvSpPr>
          <p:spPr>
            <a:xfrm>
              <a:off x="4579259" y="6435595"/>
              <a:ext cx="1714705" cy="138500"/>
            </a:xfrm>
            <a:prstGeom prst="rect">
              <a:avLst/>
            </a:prstGeom>
          </p:spPr>
          <p:txBody>
            <a:bodyPr vert="horz" wrap="square" lIns="0" tIns="0" rIns="0" bIns="0" rtlCol="0">
              <a:spAutoFit/>
            </a:bodyPr>
            <a:lstStyle/>
            <a:p>
              <a:pPr marL="9525"/>
              <a:r>
                <a:rPr lang="en-US" sz="675" b="1" dirty="0">
                  <a:solidFill>
                    <a:srgbClr val="F2A41E"/>
                  </a:solidFill>
                  <a:latin typeface="Source Sans Pro"/>
                  <a:cs typeface="Source Sans Pro"/>
                </a:rPr>
                <a:t>ORGANIZATIONAL REVIEWS</a:t>
              </a:r>
              <a:endParaRPr sz="675" b="1" dirty="0">
                <a:solidFill>
                  <a:srgbClr val="F2A41E"/>
                </a:solidFill>
                <a:latin typeface="Source Sans Pro"/>
                <a:cs typeface="Source Sans Pro"/>
              </a:endParaRPr>
            </a:p>
          </p:txBody>
        </p:sp>
        <p:sp>
          <p:nvSpPr>
            <p:cNvPr id="129" name="object 223"/>
            <p:cNvSpPr txBox="1"/>
            <p:nvPr/>
          </p:nvSpPr>
          <p:spPr>
            <a:xfrm>
              <a:off x="7378218" y="6484048"/>
              <a:ext cx="1390668" cy="276998"/>
            </a:xfrm>
            <a:prstGeom prst="rect">
              <a:avLst/>
            </a:prstGeom>
          </p:spPr>
          <p:txBody>
            <a:bodyPr vert="horz" wrap="square" lIns="0" tIns="0" rIns="0" bIns="0" rtlCol="0">
              <a:spAutoFit/>
            </a:bodyPr>
            <a:lstStyle/>
            <a:p>
              <a:pPr marL="9525"/>
              <a:r>
                <a:rPr lang="en-US" sz="675" i="1" dirty="0">
                  <a:solidFill>
                    <a:schemeClr val="bg1">
                      <a:lumMod val="50000"/>
                    </a:schemeClr>
                  </a:solidFill>
                  <a:latin typeface="Source Sans Pro" charset="0"/>
                  <a:ea typeface="Source Sans Pro" charset="0"/>
                  <a:cs typeface="Source Sans Pro" charset="0"/>
                </a:rPr>
                <a:t>Future dates are forecasted and subject to change</a:t>
              </a:r>
              <a:endParaRPr sz="675" b="1" i="1" dirty="0">
                <a:solidFill>
                  <a:schemeClr val="bg1">
                    <a:lumMod val="50000"/>
                  </a:schemeClr>
                </a:solidFill>
                <a:latin typeface="Source Sans Pro" charset="0"/>
                <a:ea typeface="Source Sans Pro" charset="0"/>
                <a:cs typeface="Source Sans Pro" charset="0"/>
              </a:endParaRPr>
            </a:p>
          </p:txBody>
        </p:sp>
      </p:grpSp>
      <p:sp>
        <p:nvSpPr>
          <p:cNvPr id="130" name="object 223"/>
          <p:cNvSpPr txBox="1"/>
          <p:nvPr/>
        </p:nvSpPr>
        <p:spPr>
          <a:xfrm>
            <a:off x="1354400" y="1346215"/>
            <a:ext cx="643037" cy="103875"/>
          </a:xfrm>
          <a:prstGeom prst="rect">
            <a:avLst/>
          </a:prstGeom>
        </p:spPr>
        <p:txBody>
          <a:bodyPr vert="horz" wrap="square" lIns="0" tIns="0" rIns="0" bIns="0" rtlCol="0">
            <a:spAutoFit/>
          </a:bodyPr>
          <a:lstStyle/>
          <a:p>
            <a:pPr marL="9525"/>
            <a:r>
              <a:rPr lang="en-US" sz="675" dirty="0">
                <a:solidFill>
                  <a:schemeClr val="bg1">
                    <a:lumMod val="50000"/>
                  </a:schemeClr>
                </a:solidFill>
                <a:latin typeface="Source Sans Pro" charset="0"/>
                <a:ea typeface="Source Sans Pro" charset="0"/>
                <a:cs typeface="Source Sans Pro" charset="0"/>
              </a:rPr>
              <a:t>Calendar Year</a:t>
            </a:r>
            <a:endParaRPr sz="675" b="1" dirty="0">
              <a:solidFill>
                <a:schemeClr val="bg1">
                  <a:lumMod val="50000"/>
                </a:schemeClr>
              </a:solidFill>
              <a:latin typeface="Source Sans Pro" charset="0"/>
              <a:ea typeface="Source Sans Pro" charset="0"/>
              <a:cs typeface="Source Sans Pro" charset="0"/>
            </a:endParaRPr>
          </a:p>
        </p:txBody>
      </p:sp>
      <p:sp>
        <p:nvSpPr>
          <p:cNvPr id="138" name="object 176"/>
          <p:cNvSpPr/>
          <p:nvPr/>
        </p:nvSpPr>
        <p:spPr>
          <a:xfrm>
            <a:off x="1335684" y="3854936"/>
            <a:ext cx="1403144" cy="301754"/>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Q4 2019</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NomCom2 Implementation</a:t>
            </a:r>
          </a:p>
        </p:txBody>
      </p:sp>
      <p:sp>
        <p:nvSpPr>
          <p:cNvPr id="109" name="Triangle 138">
            <a:extLst>
              <a:ext uri="{FF2B5EF4-FFF2-40B4-BE49-F238E27FC236}">
                <a16:creationId xmlns:a16="http://schemas.microsoft.com/office/drawing/2014/main" id="{77E9C691-2103-4B24-AD4E-F0B11C566E64}"/>
              </a:ext>
            </a:extLst>
          </p:cNvPr>
          <p:cNvSpPr/>
          <p:nvPr/>
        </p:nvSpPr>
        <p:spPr>
          <a:xfrm rot="16200000">
            <a:off x="1133165" y="3250213"/>
            <a:ext cx="273219" cy="140834"/>
          </a:xfrm>
          <a:prstGeom prst="triangle">
            <a:avLst/>
          </a:prstGeom>
          <a:solidFill>
            <a:schemeClr val="accent4">
              <a:lumMod val="40000"/>
              <a:lumOff val="60000"/>
            </a:schemeClr>
          </a:solidFill>
          <a:ln>
            <a:noFill/>
          </a:ln>
        </p:spPr>
        <p:txBody>
          <a:bodyPr wrap="square" lIns="68580" tIns="0" rIns="0" bIns="0" rtlCol="0" anchor="ctr"/>
          <a:lstStyle/>
          <a:p>
            <a:pPr marL="10001">
              <a:lnSpc>
                <a:spcPts val="649"/>
              </a:lnSpc>
            </a:pPr>
            <a:endParaRPr lang="en-US" sz="525" b="1" spc="11" dirty="0">
              <a:latin typeface="Source Sans Pro"/>
            </a:endParaRPr>
          </a:p>
        </p:txBody>
      </p:sp>
      <p:sp>
        <p:nvSpPr>
          <p:cNvPr id="135" name="Triangle 92">
            <a:extLst>
              <a:ext uri="{FF2B5EF4-FFF2-40B4-BE49-F238E27FC236}">
                <a16:creationId xmlns:a16="http://schemas.microsoft.com/office/drawing/2014/main" id="{64594CF6-6CB4-4EA2-8CC3-5F0E128A5BC9}"/>
              </a:ext>
            </a:extLst>
          </p:cNvPr>
          <p:cNvSpPr/>
          <p:nvPr/>
        </p:nvSpPr>
        <p:spPr>
          <a:xfrm rot="16200000">
            <a:off x="1123541" y="2900207"/>
            <a:ext cx="273219" cy="140834"/>
          </a:xfrm>
          <a:prstGeom prst="triangle">
            <a:avLst/>
          </a:prstGeom>
          <a:solidFill>
            <a:schemeClr val="tx2">
              <a:lumMod val="40000"/>
              <a:lumOff val="60000"/>
            </a:schemeClr>
          </a:solidFill>
          <a:ln>
            <a:solidFill>
              <a:srgbClr val="ADB9CA"/>
            </a:solidFill>
          </a:ln>
        </p:spPr>
        <p:txBody>
          <a:bodyPr wrap="square" lIns="68580" tIns="0" rIns="0" bIns="0" rtlCol="0" anchor="ctr">
            <a:normAutofit fontScale="62500" lnSpcReduction="20000"/>
          </a:bodyPr>
          <a:lstStyle/>
          <a:p>
            <a:pPr marL="10001">
              <a:lnSpc>
                <a:spcPts val="649"/>
              </a:lnSpc>
            </a:pPr>
            <a:endParaRPr lang="en-US" sz="675" i="1" spc="11" dirty="0">
              <a:latin typeface="Source Sans Pro" charset="0"/>
            </a:endParaRPr>
          </a:p>
        </p:txBody>
      </p:sp>
      <p:sp>
        <p:nvSpPr>
          <p:cNvPr id="141" name="object 176">
            <a:extLst>
              <a:ext uri="{FF2B5EF4-FFF2-40B4-BE49-F238E27FC236}">
                <a16:creationId xmlns:a16="http://schemas.microsoft.com/office/drawing/2014/main" id="{A18881E2-60CD-40B2-B1A7-54BFD311A96F}"/>
              </a:ext>
            </a:extLst>
          </p:cNvPr>
          <p:cNvSpPr/>
          <p:nvPr/>
        </p:nvSpPr>
        <p:spPr>
          <a:xfrm>
            <a:off x="1338738" y="4966280"/>
            <a:ext cx="3233263" cy="300360"/>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Q2 2020</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ccNSO2 Implementation</a:t>
            </a:r>
          </a:p>
        </p:txBody>
      </p:sp>
      <p:sp>
        <p:nvSpPr>
          <p:cNvPr id="144" name="Triangle 138">
            <a:extLst>
              <a:ext uri="{FF2B5EF4-FFF2-40B4-BE49-F238E27FC236}">
                <a16:creationId xmlns:a16="http://schemas.microsoft.com/office/drawing/2014/main" id="{740A2C48-20C1-4719-BDB1-95A75A8C2F79}"/>
              </a:ext>
            </a:extLst>
          </p:cNvPr>
          <p:cNvSpPr/>
          <p:nvPr/>
        </p:nvSpPr>
        <p:spPr>
          <a:xfrm rot="16200000">
            <a:off x="1138463" y="3582558"/>
            <a:ext cx="273219" cy="140834"/>
          </a:xfrm>
          <a:prstGeom prst="triangle">
            <a:avLst/>
          </a:prstGeom>
          <a:solidFill>
            <a:schemeClr val="accent4">
              <a:lumMod val="40000"/>
              <a:lumOff val="60000"/>
            </a:schemeClr>
          </a:solidFill>
          <a:ln>
            <a:noFill/>
          </a:ln>
        </p:spPr>
        <p:txBody>
          <a:bodyPr wrap="square" lIns="68580" tIns="0" rIns="0" bIns="0" rtlCol="0" anchor="ctr"/>
          <a:lstStyle/>
          <a:p>
            <a:pPr marL="10001">
              <a:lnSpc>
                <a:spcPts val="649"/>
              </a:lnSpc>
            </a:pPr>
            <a:endParaRPr lang="en-US" sz="675" i="1" spc="11" dirty="0">
              <a:latin typeface="Source Sans Pro" charset="0"/>
            </a:endParaRPr>
          </a:p>
        </p:txBody>
      </p:sp>
      <p:sp>
        <p:nvSpPr>
          <p:cNvPr id="108" name="Triangle 114">
            <a:extLst>
              <a:ext uri="{FF2B5EF4-FFF2-40B4-BE49-F238E27FC236}">
                <a16:creationId xmlns:a16="http://schemas.microsoft.com/office/drawing/2014/main" id="{B7AC6FCC-06BA-4778-A0FF-86D55C31C510}"/>
              </a:ext>
            </a:extLst>
          </p:cNvPr>
          <p:cNvSpPr/>
          <p:nvPr/>
        </p:nvSpPr>
        <p:spPr>
          <a:xfrm rot="5400000">
            <a:off x="7469626" y="4666481"/>
            <a:ext cx="303860" cy="161078"/>
          </a:xfrm>
          <a:prstGeom prst="triangle">
            <a:avLst/>
          </a:prstGeom>
          <a:solidFill>
            <a:schemeClr val="accent4">
              <a:lumMod val="40000"/>
              <a:lumOff val="60000"/>
            </a:schemeClr>
          </a:solidFill>
          <a:ln>
            <a:noFill/>
          </a:ln>
        </p:spPr>
        <p:txBody>
          <a:bodyPr wrap="square" lIns="68580" tIns="0" rIns="0" bIns="0" rtlCol="0" anchor="ctr"/>
          <a:lstStyle/>
          <a:p>
            <a:pPr marL="10001">
              <a:lnSpc>
                <a:spcPts val="649"/>
              </a:lnSpc>
            </a:pPr>
            <a:endParaRPr lang="en-US" sz="675" spc="11" dirty="0">
              <a:latin typeface="Source Sans Pro" charset="0"/>
              <a:ea typeface="Source Sans Pro" charset="0"/>
              <a:cs typeface="Source Sans Pro" charset="0"/>
            </a:endParaRPr>
          </a:p>
        </p:txBody>
      </p:sp>
      <p:sp>
        <p:nvSpPr>
          <p:cNvPr id="140" name="Triangle 114">
            <a:extLst>
              <a:ext uri="{FF2B5EF4-FFF2-40B4-BE49-F238E27FC236}">
                <a16:creationId xmlns:a16="http://schemas.microsoft.com/office/drawing/2014/main" id="{01C3696A-1EFA-4B9A-9C7B-3EAE9BE53F92}"/>
              </a:ext>
            </a:extLst>
          </p:cNvPr>
          <p:cNvSpPr/>
          <p:nvPr/>
        </p:nvSpPr>
        <p:spPr>
          <a:xfrm rot="5400000">
            <a:off x="7461438" y="2543234"/>
            <a:ext cx="290053" cy="136618"/>
          </a:xfrm>
          <a:prstGeom prst="triangle">
            <a:avLst/>
          </a:prstGeom>
          <a:solidFill>
            <a:srgbClr val="ADB9CA"/>
          </a:solidFill>
          <a:ln>
            <a:solidFill>
              <a:srgbClr val="ADB9CA"/>
            </a:solidFill>
          </a:ln>
        </p:spPr>
        <p:txBody>
          <a:bodyPr wrap="square" lIns="68580" tIns="0" rIns="0" bIns="0" rtlCol="0" anchor="ctr"/>
          <a:lstStyle/>
          <a:p>
            <a:pPr marL="10001">
              <a:lnSpc>
                <a:spcPts val="649"/>
              </a:lnSpc>
            </a:pPr>
            <a:endParaRPr lang="en-US" sz="675" spc="11" dirty="0">
              <a:latin typeface="Source Sans Pro" charset="0"/>
            </a:endParaRPr>
          </a:p>
        </p:txBody>
      </p:sp>
      <p:sp>
        <p:nvSpPr>
          <p:cNvPr id="146" name="Triangle 114">
            <a:extLst>
              <a:ext uri="{FF2B5EF4-FFF2-40B4-BE49-F238E27FC236}">
                <a16:creationId xmlns:a16="http://schemas.microsoft.com/office/drawing/2014/main" id="{82C4D378-5473-4817-9183-E05D9C13BFC6}"/>
              </a:ext>
            </a:extLst>
          </p:cNvPr>
          <p:cNvSpPr/>
          <p:nvPr/>
        </p:nvSpPr>
        <p:spPr>
          <a:xfrm rot="5400000">
            <a:off x="7472104" y="2162332"/>
            <a:ext cx="299055" cy="136601"/>
          </a:xfrm>
          <a:prstGeom prst="triangle">
            <a:avLst/>
          </a:prstGeom>
          <a:solidFill>
            <a:srgbClr val="1A87C9"/>
          </a:solidFill>
          <a:ln>
            <a:solidFill>
              <a:srgbClr val="1A87C9"/>
            </a:solidFill>
          </a:ln>
        </p:spPr>
        <p:txBody>
          <a:bodyPr wrap="square" lIns="68580" tIns="0" rIns="0" bIns="0" rtlCol="0" anchor="ctr"/>
          <a:lstStyle/>
          <a:p>
            <a:pPr marL="10001">
              <a:lnSpc>
                <a:spcPts val="649"/>
              </a:lnSpc>
            </a:pPr>
            <a:endParaRPr lang="en-US" sz="675" i="1" spc="11" dirty="0">
              <a:latin typeface="Source Sans Pro" charset="0"/>
            </a:endParaRPr>
          </a:p>
        </p:txBody>
      </p:sp>
      <p:sp>
        <p:nvSpPr>
          <p:cNvPr id="152" name="Triangle 114">
            <a:extLst>
              <a:ext uri="{FF2B5EF4-FFF2-40B4-BE49-F238E27FC236}">
                <a16:creationId xmlns:a16="http://schemas.microsoft.com/office/drawing/2014/main" id="{7D01FE18-521F-4A3F-8A80-8FCDFBAF971A}"/>
              </a:ext>
            </a:extLst>
          </p:cNvPr>
          <p:cNvSpPr/>
          <p:nvPr/>
        </p:nvSpPr>
        <p:spPr>
          <a:xfrm rot="5400000">
            <a:off x="7474937" y="2894378"/>
            <a:ext cx="278790" cy="161079"/>
          </a:xfrm>
          <a:prstGeom prst="triangle">
            <a:avLst/>
          </a:prstGeom>
          <a:pattFill prst="wdUpDiag">
            <a:fgClr>
              <a:srgbClr val="1A87C9"/>
            </a:fgClr>
            <a:bgClr>
              <a:schemeClr val="bg1"/>
            </a:bgClr>
          </a:pattFill>
          <a:ln>
            <a:solidFill>
              <a:srgbClr val="1A87C9"/>
            </a:solidFill>
          </a:ln>
        </p:spPr>
        <p:txBody>
          <a:bodyPr wrap="square" lIns="54864" tIns="0" rIns="0" bIns="0" rtlCol="0" anchor="ctr"/>
          <a:lstStyle/>
          <a:p>
            <a:pPr marL="10001">
              <a:lnSpc>
                <a:spcPts val="649"/>
              </a:lnSpc>
            </a:pPr>
            <a:endParaRPr lang="en-US" sz="788" i="1" spc="11" dirty="0">
              <a:latin typeface="Source Sans Pro" charset="0"/>
            </a:endParaRPr>
          </a:p>
        </p:txBody>
      </p:sp>
      <p:sp>
        <p:nvSpPr>
          <p:cNvPr id="153" name="Triangle 92">
            <a:extLst>
              <a:ext uri="{FF2B5EF4-FFF2-40B4-BE49-F238E27FC236}">
                <a16:creationId xmlns:a16="http://schemas.microsoft.com/office/drawing/2014/main" id="{E696133A-F2FC-4F48-BB71-32389B86EA9B}"/>
              </a:ext>
            </a:extLst>
          </p:cNvPr>
          <p:cNvSpPr/>
          <p:nvPr/>
        </p:nvSpPr>
        <p:spPr>
          <a:xfrm rot="16200000">
            <a:off x="1109746" y="2529964"/>
            <a:ext cx="295340" cy="168230"/>
          </a:xfrm>
          <a:prstGeom prst="triangle">
            <a:avLst/>
          </a:pr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endParaRPr lang="en-US" sz="675" i="1" spc="11" dirty="0">
              <a:latin typeface="Source Sans Pro" charset="0"/>
            </a:endParaRPr>
          </a:p>
        </p:txBody>
      </p:sp>
      <p:sp>
        <p:nvSpPr>
          <p:cNvPr id="159" name="Triangle 92">
            <a:extLst>
              <a:ext uri="{FF2B5EF4-FFF2-40B4-BE49-F238E27FC236}">
                <a16:creationId xmlns:a16="http://schemas.microsoft.com/office/drawing/2014/main" id="{B9ACCCDD-2242-094C-8DBF-6AF9EB0997BB}"/>
              </a:ext>
            </a:extLst>
          </p:cNvPr>
          <p:cNvSpPr/>
          <p:nvPr/>
        </p:nvSpPr>
        <p:spPr>
          <a:xfrm rot="16200000">
            <a:off x="1114327" y="1754922"/>
            <a:ext cx="284530" cy="170693"/>
          </a:xfrm>
          <a:prstGeom prst="triangle">
            <a:avLst/>
          </a:pr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endParaRPr lang="en-US" sz="675" i="1" spc="11" dirty="0">
              <a:latin typeface="Source Sans Pro" charset="0"/>
            </a:endParaRPr>
          </a:p>
        </p:txBody>
      </p:sp>
      <p:sp>
        <p:nvSpPr>
          <p:cNvPr id="160" name="Triangle 114">
            <a:extLst>
              <a:ext uri="{FF2B5EF4-FFF2-40B4-BE49-F238E27FC236}">
                <a16:creationId xmlns:a16="http://schemas.microsoft.com/office/drawing/2014/main" id="{05E64971-E906-6F41-91A3-B5497D965571}"/>
              </a:ext>
            </a:extLst>
          </p:cNvPr>
          <p:cNvSpPr/>
          <p:nvPr/>
        </p:nvSpPr>
        <p:spPr>
          <a:xfrm rot="5400000">
            <a:off x="7482236" y="1781482"/>
            <a:ext cx="278790" cy="140834"/>
          </a:xfrm>
          <a:prstGeom prst="triangle">
            <a:avLst/>
          </a:prstGeom>
          <a:solidFill>
            <a:srgbClr val="ADB9CA"/>
          </a:solidFill>
          <a:ln>
            <a:solidFill>
              <a:srgbClr val="ADB9CA"/>
            </a:solidFill>
          </a:ln>
        </p:spPr>
        <p:txBody>
          <a:bodyPr wrap="square" lIns="68580" tIns="0" rIns="0" bIns="0" rtlCol="0" anchor="ctr"/>
          <a:lstStyle/>
          <a:p>
            <a:pPr marL="10001">
              <a:lnSpc>
                <a:spcPts val="649"/>
              </a:lnSpc>
            </a:pPr>
            <a:endParaRPr lang="en-US" sz="675" spc="11" dirty="0">
              <a:latin typeface="Source Sans Pro" charset="0"/>
            </a:endParaRPr>
          </a:p>
        </p:txBody>
      </p:sp>
      <p:sp>
        <p:nvSpPr>
          <p:cNvPr id="161" name="object 176">
            <a:extLst>
              <a:ext uri="{FF2B5EF4-FFF2-40B4-BE49-F238E27FC236}">
                <a16:creationId xmlns:a16="http://schemas.microsoft.com/office/drawing/2014/main" id="{119B37A8-AE9E-C549-A9D5-3251AF058E70}"/>
              </a:ext>
            </a:extLst>
          </p:cNvPr>
          <p:cNvSpPr/>
          <p:nvPr/>
        </p:nvSpPr>
        <p:spPr>
          <a:xfrm>
            <a:off x="3051280" y="1705068"/>
            <a:ext cx="299508" cy="280151"/>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1A87CA"/>
            </a:bgClr>
          </a:pattFill>
          <a:ln>
            <a:noFill/>
          </a:ln>
        </p:spPr>
        <p:txBody>
          <a:bodyPr wrap="square" lIns="0" tIns="0" rIns="0" bIns="0" rtlCol="0"/>
          <a:lstStyle/>
          <a:p>
            <a:endParaRPr lang="en-US" sz="1350" dirty="0"/>
          </a:p>
        </p:txBody>
      </p:sp>
      <p:sp>
        <p:nvSpPr>
          <p:cNvPr id="162" name="Triangle 92">
            <a:extLst>
              <a:ext uri="{FF2B5EF4-FFF2-40B4-BE49-F238E27FC236}">
                <a16:creationId xmlns:a16="http://schemas.microsoft.com/office/drawing/2014/main" id="{106D0779-051C-B745-A154-DA6A3DD5F826}"/>
              </a:ext>
            </a:extLst>
          </p:cNvPr>
          <p:cNvSpPr/>
          <p:nvPr/>
        </p:nvSpPr>
        <p:spPr>
          <a:xfrm rot="16200000">
            <a:off x="1110160" y="2150539"/>
            <a:ext cx="290432" cy="163285"/>
          </a:xfrm>
          <a:prstGeom prst="triangle">
            <a:avLst/>
          </a:pr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endParaRPr lang="en-US" sz="675" i="1" spc="11" dirty="0">
              <a:latin typeface="Source Sans Pro" charset="0"/>
            </a:endParaRPr>
          </a:p>
        </p:txBody>
      </p:sp>
      <p:sp>
        <p:nvSpPr>
          <p:cNvPr id="163" name="object 176">
            <a:extLst>
              <a:ext uri="{FF2B5EF4-FFF2-40B4-BE49-F238E27FC236}">
                <a16:creationId xmlns:a16="http://schemas.microsoft.com/office/drawing/2014/main" id="{563D74EC-6853-9A41-AB61-7A551223EF12}"/>
              </a:ext>
            </a:extLst>
          </p:cNvPr>
          <p:cNvSpPr/>
          <p:nvPr/>
        </p:nvSpPr>
        <p:spPr>
          <a:xfrm>
            <a:off x="1343520" y="2079822"/>
            <a:ext cx="1707760" cy="307958"/>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noFill/>
          </a:ln>
        </p:spPr>
        <p:txBody>
          <a:bodyPr wrap="square" lIns="68580" tIns="0" rIns="0" bIns="0" rtlCol="0" anchor="ctr">
            <a:normAutofit/>
          </a:bodyPr>
          <a:lstStyle/>
          <a:p>
            <a:pPr marL="10001">
              <a:lnSpc>
                <a:spcPts val="649"/>
              </a:lnSpc>
            </a:pPr>
            <a:r>
              <a:rPr lang="en-US" sz="788" i="1" spc="11" dirty="0">
                <a:latin typeface="Source Sans Pro" charset="0"/>
                <a:ea typeface="Source Sans Pro" charset="0"/>
                <a:cs typeface="Source Sans Pro" charset="0"/>
              </a:rPr>
              <a:t>Q4 2020</a:t>
            </a:r>
            <a:endParaRPr lang="en-US" sz="788" i="1" dirty="0">
              <a:latin typeface="Source Sans Pro" charset="0"/>
              <a:ea typeface="Source Sans Pro" charset="0"/>
              <a:cs typeface="Source Sans Pro" charset="0"/>
            </a:endParaRPr>
          </a:p>
          <a:p>
            <a:pPr>
              <a:lnSpc>
                <a:spcPts val="750"/>
              </a:lnSpc>
            </a:pPr>
            <a:r>
              <a:rPr lang="en-US" sz="788" b="1" spc="11" dirty="0">
                <a:latin typeface="Source Sans Pro"/>
                <a:cs typeface="Source Sans Pro"/>
              </a:rPr>
              <a:t>ATRT3 Implementation</a:t>
            </a:r>
          </a:p>
        </p:txBody>
      </p:sp>
      <p:sp>
        <p:nvSpPr>
          <p:cNvPr id="165" name="object 176">
            <a:extLst>
              <a:ext uri="{FF2B5EF4-FFF2-40B4-BE49-F238E27FC236}">
                <a16:creationId xmlns:a16="http://schemas.microsoft.com/office/drawing/2014/main" id="{00E0ECA2-1204-8348-B9C3-E2C68EC49033}"/>
              </a:ext>
            </a:extLst>
          </p:cNvPr>
          <p:cNvSpPr/>
          <p:nvPr/>
        </p:nvSpPr>
        <p:spPr>
          <a:xfrm>
            <a:off x="4300341" y="2078583"/>
            <a:ext cx="2514905" cy="30919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ADB9CA"/>
          </a:solidFill>
          <a:ln>
            <a:noFill/>
          </a:ln>
        </p:spPr>
        <p:txBody>
          <a:bodyPr wrap="square" lIns="68580" tIns="0" rIns="0" bIns="0" rtlCol="0" anchor="ctr">
            <a:normAutofit/>
          </a:bodyPr>
          <a:lstStyle/>
          <a:p>
            <a:pPr marL="10001">
              <a:lnSpc>
                <a:spcPts val="649"/>
              </a:lnSpc>
            </a:pPr>
            <a:r>
              <a:rPr lang="en-US" sz="788" i="1" spc="11" dirty="0">
                <a:latin typeface="Source Sans Pro" charset="0"/>
                <a:ea typeface="Source Sans Pro" charset="0"/>
                <a:cs typeface="Source Sans Pro" charset="0"/>
              </a:rPr>
              <a:t>Q4 2025</a:t>
            </a:r>
            <a:endParaRPr lang="en-US" sz="788" i="1" dirty="0">
              <a:latin typeface="Source Sans Pro" charset="0"/>
              <a:ea typeface="Source Sans Pro" charset="0"/>
              <a:cs typeface="Source Sans Pro" charset="0"/>
            </a:endParaRPr>
          </a:p>
          <a:p>
            <a:pPr>
              <a:lnSpc>
                <a:spcPts val="750"/>
              </a:lnSpc>
            </a:pPr>
            <a:r>
              <a:rPr lang="en-US" sz="788" b="1" spc="11" dirty="0">
                <a:latin typeface="Source Sans Pro"/>
                <a:cs typeface="Source Sans Pro"/>
              </a:rPr>
              <a:t>ATRT4 Implementation</a:t>
            </a:r>
          </a:p>
        </p:txBody>
      </p:sp>
      <p:sp>
        <p:nvSpPr>
          <p:cNvPr id="166" name="object 176">
            <a:extLst>
              <a:ext uri="{FF2B5EF4-FFF2-40B4-BE49-F238E27FC236}">
                <a16:creationId xmlns:a16="http://schemas.microsoft.com/office/drawing/2014/main" id="{980A2ABD-4E3A-A24D-94CA-BCEFADBBEA88}"/>
              </a:ext>
            </a:extLst>
          </p:cNvPr>
          <p:cNvSpPr/>
          <p:nvPr/>
        </p:nvSpPr>
        <p:spPr>
          <a:xfrm>
            <a:off x="5222767" y="2465527"/>
            <a:ext cx="2322944" cy="29439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r>
              <a:rPr lang="en-US" sz="825" i="1" spc="11" dirty="0">
                <a:latin typeface="Source Sans Pro" charset="0"/>
                <a:ea typeface="Source Sans Pro" charset="0"/>
                <a:cs typeface="Source Sans Pro" charset="0"/>
              </a:rPr>
              <a:t>Q2 2027</a:t>
            </a:r>
            <a:endParaRPr lang="en-US" sz="82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SSR3 Implementation</a:t>
            </a:r>
          </a:p>
        </p:txBody>
      </p:sp>
      <p:sp>
        <p:nvSpPr>
          <p:cNvPr id="168" name="object 176">
            <a:extLst>
              <a:ext uri="{FF2B5EF4-FFF2-40B4-BE49-F238E27FC236}">
                <a16:creationId xmlns:a16="http://schemas.microsoft.com/office/drawing/2014/main" id="{EE262130-A932-5A4C-8C3D-1B613BEA76ED}"/>
              </a:ext>
            </a:extLst>
          </p:cNvPr>
          <p:cNvSpPr/>
          <p:nvPr/>
        </p:nvSpPr>
        <p:spPr>
          <a:xfrm>
            <a:off x="3343080" y="1697427"/>
            <a:ext cx="2452885" cy="283984"/>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r>
              <a:rPr lang="en-US" sz="788" i="1" spc="11" dirty="0">
                <a:latin typeface="Source Sans Pro" charset="0"/>
                <a:ea typeface="Source Sans Pro" charset="0"/>
                <a:cs typeface="Source Sans Pro" charset="0"/>
              </a:rPr>
              <a:t>Q2 2024</a:t>
            </a:r>
            <a:endParaRPr lang="en-US" sz="788" i="1" dirty="0">
              <a:latin typeface="Source Sans Pro" charset="0"/>
              <a:ea typeface="Source Sans Pro" charset="0"/>
              <a:cs typeface="Source Sans Pro" charset="0"/>
            </a:endParaRPr>
          </a:p>
          <a:p>
            <a:pPr>
              <a:lnSpc>
                <a:spcPts val="750"/>
              </a:lnSpc>
            </a:pPr>
            <a:r>
              <a:rPr lang="en-US" sz="788" b="1" spc="11" dirty="0">
                <a:latin typeface="Source Sans Pro"/>
                <a:cs typeface="Source Sans Pro"/>
              </a:rPr>
              <a:t>RDS-WHOIS3 Implementation</a:t>
            </a:r>
          </a:p>
        </p:txBody>
      </p:sp>
      <p:sp>
        <p:nvSpPr>
          <p:cNvPr id="170" name="object 176">
            <a:extLst>
              <a:ext uri="{FF2B5EF4-FFF2-40B4-BE49-F238E27FC236}">
                <a16:creationId xmlns:a16="http://schemas.microsoft.com/office/drawing/2014/main" id="{19A276F8-B5EF-A04B-B290-F992E055F9D5}"/>
              </a:ext>
            </a:extLst>
          </p:cNvPr>
          <p:cNvSpPr/>
          <p:nvPr/>
        </p:nvSpPr>
        <p:spPr>
          <a:xfrm>
            <a:off x="7037043" y="1705068"/>
            <a:ext cx="504475" cy="277468"/>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tx2">
              <a:lumMod val="40000"/>
              <a:lumOff val="60000"/>
            </a:schemeClr>
          </a:solidFill>
          <a:ln>
            <a:solidFill>
              <a:srgbClr val="ADB9CA"/>
            </a:solidFill>
          </a:ln>
        </p:spPr>
        <p:txBody>
          <a:bodyPr wrap="square" lIns="68580" tIns="0" rIns="0" bIns="0" rtlCol="0" anchor="ctr">
            <a:normAutofit/>
          </a:bodyPr>
          <a:lstStyle/>
          <a:p>
            <a:pPr marL="10001">
              <a:lnSpc>
                <a:spcPts val="649"/>
              </a:lnSpc>
            </a:pPr>
            <a:endParaRPr lang="en-US" sz="675" b="1" spc="11" dirty="0">
              <a:latin typeface="Source Sans Pro"/>
            </a:endParaRPr>
          </a:p>
        </p:txBody>
      </p:sp>
      <p:sp>
        <p:nvSpPr>
          <p:cNvPr id="171" name="object 176">
            <a:extLst>
              <a:ext uri="{FF2B5EF4-FFF2-40B4-BE49-F238E27FC236}">
                <a16:creationId xmlns:a16="http://schemas.microsoft.com/office/drawing/2014/main" id="{679EB165-C4AE-9343-A0FC-130F3CA4A2D2}"/>
              </a:ext>
            </a:extLst>
          </p:cNvPr>
          <p:cNvSpPr/>
          <p:nvPr/>
        </p:nvSpPr>
        <p:spPr>
          <a:xfrm>
            <a:off x="6815137" y="2072863"/>
            <a:ext cx="730576" cy="307018"/>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1A87C9"/>
          </a:solidFill>
          <a:ln>
            <a:solidFill>
              <a:srgbClr val="1A87C9"/>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Q4 2029</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ATRT5 Review</a:t>
            </a:r>
            <a:endParaRPr lang="en-US" sz="788" b="1" spc="11" baseline="30000" dirty="0">
              <a:latin typeface="Source Sans Pro"/>
              <a:cs typeface="Source Sans Pro"/>
            </a:endParaRPr>
          </a:p>
        </p:txBody>
      </p:sp>
      <p:sp>
        <p:nvSpPr>
          <p:cNvPr id="173" name="object 176">
            <a:extLst>
              <a:ext uri="{FF2B5EF4-FFF2-40B4-BE49-F238E27FC236}">
                <a16:creationId xmlns:a16="http://schemas.microsoft.com/office/drawing/2014/main" id="{EA31139F-3CA3-474B-B7EF-94E5DD01CFC1}"/>
              </a:ext>
            </a:extLst>
          </p:cNvPr>
          <p:cNvSpPr/>
          <p:nvPr/>
        </p:nvSpPr>
        <p:spPr>
          <a:xfrm>
            <a:off x="4437114" y="2830062"/>
            <a:ext cx="2486419" cy="288173"/>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wdUpDiag">
            <a:fgClr>
              <a:schemeClr val="tx2">
                <a:lumMod val="40000"/>
                <a:lumOff val="60000"/>
              </a:schemeClr>
            </a:fgClr>
            <a:bgClr>
              <a:schemeClr val="bg1"/>
            </a:bgClr>
          </a:pattFill>
          <a:ln>
            <a:solidFill>
              <a:srgbClr val="ADB9CA"/>
            </a:solid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Q1 2026</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CCT2 Implementation</a:t>
            </a:r>
          </a:p>
        </p:txBody>
      </p:sp>
      <p:sp>
        <p:nvSpPr>
          <p:cNvPr id="175" name="object 220">
            <a:extLst>
              <a:ext uri="{FF2B5EF4-FFF2-40B4-BE49-F238E27FC236}">
                <a16:creationId xmlns:a16="http://schemas.microsoft.com/office/drawing/2014/main" id="{F9724E15-54E7-7946-8414-BE7FFDCE4CED}"/>
              </a:ext>
            </a:extLst>
          </p:cNvPr>
          <p:cNvSpPr txBox="1"/>
          <p:nvPr/>
        </p:nvSpPr>
        <p:spPr>
          <a:xfrm>
            <a:off x="1803707" y="5875288"/>
            <a:ext cx="1874590" cy="103875"/>
          </a:xfrm>
          <a:prstGeom prst="rect">
            <a:avLst/>
          </a:prstGeom>
        </p:spPr>
        <p:txBody>
          <a:bodyPr vert="horz" wrap="square" lIns="0" tIns="0" rIns="0" bIns="0" rtlCol="0">
            <a:spAutoFit/>
          </a:bodyPr>
          <a:lstStyle/>
          <a:p>
            <a:pPr marL="9525"/>
            <a:r>
              <a:rPr lang="en-US" sz="675" dirty="0">
                <a:latin typeface="Source Sans Pro"/>
                <a:cs typeface="Source Sans Pro"/>
              </a:rPr>
              <a:t>Pending new round of gTLDs</a:t>
            </a:r>
            <a:endParaRPr sz="675" dirty="0">
              <a:latin typeface="Source Sans Pro"/>
              <a:cs typeface="Source Sans Pro"/>
            </a:endParaRPr>
          </a:p>
        </p:txBody>
      </p:sp>
      <p:sp>
        <p:nvSpPr>
          <p:cNvPr id="176" name="object 222">
            <a:extLst>
              <a:ext uri="{FF2B5EF4-FFF2-40B4-BE49-F238E27FC236}">
                <a16:creationId xmlns:a16="http://schemas.microsoft.com/office/drawing/2014/main" id="{7BC97204-A1A1-B749-A3D2-E1C6C2A13599}"/>
              </a:ext>
            </a:extLst>
          </p:cNvPr>
          <p:cNvSpPr/>
          <p:nvPr/>
        </p:nvSpPr>
        <p:spPr>
          <a:xfrm>
            <a:off x="1668330" y="5877301"/>
            <a:ext cx="74713" cy="83214"/>
          </a:xfrm>
          <a:custGeom>
            <a:avLst/>
            <a:gdLst/>
            <a:ahLst/>
            <a:cxnLst/>
            <a:rect l="l" t="t" r="r" b="b"/>
            <a:pathLst>
              <a:path w="83184" h="83184">
                <a:moveTo>
                  <a:pt x="82753" y="0"/>
                </a:moveTo>
                <a:lnTo>
                  <a:pt x="0" y="0"/>
                </a:lnTo>
                <a:lnTo>
                  <a:pt x="0" y="82753"/>
                </a:lnTo>
                <a:lnTo>
                  <a:pt x="82753" y="82753"/>
                </a:lnTo>
                <a:lnTo>
                  <a:pt x="82753" y="0"/>
                </a:lnTo>
                <a:close/>
              </a:path>
            </a:pathLst>
          </a:custGeom>
          <a:pattFill prst="wdUpDiag">
            <a:fgClr>
              <a:schemeClr val="tx2">
                <a:lumMod val="40000"/>
                <a:lumOff val="60000"/>
              </a:schemeClr>
            </a:fgClr>
            <a:bgClr>
              <a:schemeClr val="bg1"/>
            </a:bgClr>
          </a:pattFill>
          <a:ln>
            <a:solidFill>
              <a:schemeClr val="tx2"/>
            </a:solidFill>
          </a:ln>
        </p:spPr>
        <p:txBody>
          <a:bodyPr wrap="square" lIns="0" tIns="0" rIns="0" bIns="0" rtlCol="0"/>
          <a:lstStyle/>
          <a:p>
            <a:endParaRPr sz="1350" dirty="0"/>
          </a:p>
        </p:txBody>
      </p:sp>
      <p:sp>
        <p:nvSpPr>
          <p:cNvPr id="177" name="object 176">
            <a:extLst>
              <a:ext uri="{FF2B5EF4-FFF2-40B4-BE49-F238E27FC236}">
                <a16:creationId xmlns:a16="http://schemas.microsoft.com/office/drawing/2014/main" id="{332E55FA-183B-F145-8870-A33FB8D7C9D3}"/>
              </a:ext>
            </a:extLst>
          </p:cNvPr>
          <p:cNvSpPr/>
          <p:nvPr/>
        </p:nvSpPr>
        <p:spPr>
          <a:xfrm>
            <a:off x="1531253" y="3178262"/>
            <a:ext cx="581885" cy="273220"/>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2021</a:t>
            </a:r>
            <a:endParaRPr lang="en-US" sz="675" i="1" dirty="0">
              <a:latin typeface="Source Sans Pro" charset="0"/>
              <a:ea typeface="Source Sans Pro" charset="0"/>
              <a:cs typeface="Source Sans Pro" charset="0"/>
            </a:endParaRPr>
          </a:p>
          <a:p>
            <a:pPr marL="10001">
              <a:lnSpc>
                <a:spcPts val="649"/>
              </a:lnSpc>
            </a:pPr>
            <a:r>
              <a:rPr lang="en-US" sz="525" b="1" spc="11" dirty="0">
                <a:latin typeface="Source Sans Pro"/>
                <a:cs typeface="Source Sans Pro"/>
              </a:rPr>
              <a:t>GNSO3 Review</a:t>
            </a:r>
          </a:p>
        </p:txBody>
      </p:sp>
      <p:sp>
        <p:nvSpPr>
          <p:cNvPr id="178" name="object 176">
            <a:extLst>
              <a:ext uri="{FF2B5EF4-FFF2-40B4-BE49-F238E27FC236}">
                <a16:creationId xmlns:a16="http://schemas.microsoft.com/office/drawing/2014/main" id="{760ACA50-4AD3-9A48-A3CC-262D8DBD2FAA}"/>
              </a:ext>
            </a:extLst>
          </p:cNvPr>
          <p:cNvSpPr/>
          <p:nvPr/>
        </p:nvSpPr>
        <p:spPr>
          <a:xfrm>
            <a:off x="3041053" y="3183928"/>
            <a:ext cx="2124446" cy="27019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Q4 2023</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GNSO3 Implementation</a:t>
            </a:r>
          </a:p>
        </p:txBody>
      </p:sp>
      <p:sp>
        <p:nvSpPr>
          <p:cNvPr id="181" name="Triangle 114">
            <a:extLst>
              <a:ext uri="{FF2B5EF4-FFF2-40B4-BE49-F238E27FC236}">
                <a16:creationId xmlns:a16="http://schemas.microsoft.com/office/drawing/2014/main" id="{CF8C3AD8-6231-8A45-9408-2ED009EF706A}"/>
              </a:ext>
            </a:extLst>
          </p:cNvPr>
          <p:cNvSpPr/>
          <p:nvPr/>
        </p:nvSpPr>
        <p:spPr>
          <a:xfrm rot="5400000">
            <a:off x="7467055" y="3233383"/>
            <a:ext cx="285641" cy="169991"/>
          </a:xfrm>
          <a:prstGeom prst="triangle">
            <a:avLst/>
          </a:prstGeom>
          <a:solidFill>
            <a:schemeClr val="accent4">
              <a:lumMod val="40000"/>
              <a:lumOff val="60000"/>
            </a:schemeClr>
          </a:solidFill>
          <a:ln>
            <a:noFill/>
          </a:ln>
        </p:spPr>
        <p:txBody>
          <a:bodyPr wrap="square" lIns="68580" tIns="0" rIns="0" bIns="0" rtlCol="0" anchor="ctr"/>
          <a:lstStyle/>
          <a:p>
            <a:pPr marL="10001">
              <a:lnSpc>
                <a:spcPts val="649"/>
              </a:lnSpc>
            </a:pPr>
            <a:endParaRPr lang="en-US" sz="675" spc="11" dirty="0">
              <a:latin typeface="Source Sans Pro" charset="0"/>
              <a:ea typeface="Source Sans Pro" charset="0"/>
              <a:cs typeface="Source Sans Pro" charset="0"/>
            </a:endParaRPr>
          </a:p>
        </p:txBody>
      </p:sp>
      <p:sp>
        <p:nvSpPr>
          <p:cNvPr id="188" name="Triangle 114">
            <a:extLst>
              <a:ext uri="{FF2B5EF4-FFF2-40B4-BE49-F238E27FC236}">
                <a16:creationId xmlns:a16="http://schemas.microsoft.com/office/drawing/2014/main" id="{79F40568-63F4-FD45-A742-A0D1CD601794}"/>
              </a:ext>
            </a:extLst>
          </p:cNvPr>
          <p:cNvSpPr/>
          <p:nvPr/>
        </p:nvSpPr>
        <p:spPr>
          <a:xfrm rot="5400000">
            <a:off x="7485755" y="3554010"/>
            <a:ext cx="278217" cy="192207"/>
          </a:xfrm>
          <a:prstGeom prst="triangle">
            <a:avLst/>
          </a:prstGeom>
          <a:solidFill>
            <a:schemeClr val="accent4">
              <a:lumMod val="40000"/>
              <a:lumOff val="60000"/>
            </a:schemeClr>
          </a:solidFill>
          <a:ln>
            <a:noFill/>
          </a:ln>
        </p:spPr>
        <p:txBody>
          <a:bodyPr wrap="square" lIns="68580" tIns="0" rIns="0" bIns="0" rtlCol="0" anchor="ctr"/>
          <a:lstStyle/>
          <a:p>
            <a:pPr marL="10001">
              <a:lnSpc>
                <a:spcPts val="649"/>
              </a:lnSpc>
            </a:pPr>
            <a:endParaRPr lang="en-US" sz="675" spc="11" dirty="0">
              <a:latin typeface="Source Sans Pro" charset="0"/>
            </a:endParaRPr>
          </a:p>
        </p:txBody>
      </p:sp>
      <p:sp>
        <p:nvSpPr>
          <p:cNvPr id="191" name="Triangle 114">
            <a:extLst>
              <a:ext uri="{FF2B5EF4-FFF2-40B4-BE49-F238E27FC236}">
                <a16:creationId xmlns:a16="http://schemas.microsoft.com/office/drawing/2014/main" id="{8540DEE1-1585-5E4A-9135-075F636BFE00}"/>
              </a:ext>
            </a:extLst>
          </p:cNvPr>
          <p:cNvSpPr/>
          <p:nvPr/>
        </p:nvSpPr>
        <p:spPr>
          <a:xfrm rot="5400000">
            <a:off x="7467946" y="3933000"/>
            <a:ext cx="303860" cy="161078"/>
          </a:xfrm>
          <a:prstGeom prst="triangle">
            <a:avLst/>
          </a:prstGeom>
          <a:pattFill prst="pct5">
            <a:fgClr>
              <a:schemeClr val="bg1"/>
            </a:fgClr>
            <a:bgClr>
              <a:srgbClr val="F2A41E"/>
            </a:bgClr>
          </a:pattFill>
          <a:ln>
            <a:noFill/>
          </a:ln>
        </p:spPr>
        <p:txBody>
          <a:bodyPr wrap="square" lIns="0" tIns="0" rIns="0" bIns="0" rtlCol="0"/>
          <a:lstStyle/>
          <a:p>
            <a:endParaRPr lang="en-US" sz="1350" dirty="0"/>
          </a:p>
        </p:txBody>
      </p:sp>
      <p:sp>
        <p:nvSpPr>
          <p:cNvPr id="192" name="Triangle 138">
            <a:extLst>
              <a:ext uri="{FF2B5EF4-FFF2-40B4-BE49-F238E27FC236}">
                <a16:creationId xmlns:a16="http://schemas.microsoft.com/office/drawing/2014/main" id="{77F6FAB9-BF56-D54A-8B3D-F5A141BF355C}"/>
              </a:ext>
            </a:extLst>
          </p:cNvPr>
          <p:cNvSpPr/>
          <p:nvPr/>
        </p:nvSpPr>
        <p:spPr>
          <a:xfrm rot="16200000">
            <a:off x="1135467" y="3928417"/>
            <a:ext cx="273219" cy="140834"/>
          </a:xfrm>
          <a:prstGeom prst="triangle">
            <a:avLst/>
          </a:prstGeom>
          <a:solidFill>
            <a:schemeClr val="accent4">
              <a:lumMod val="40000"/>
              <a:lumOff val="60000"/>
            </a:schemeClr>
          </a:solidFill>
          <a:ln>
            <a:noFill/>
          </a:ln>
        </p:spPr>
        <p:txBody>
          <a:bodyPr wrap="square" lIns="68580" tIns="0" rIns="0" bIns="0" rtlCol="0" anchor="ctr">
            <a:normAutofit fontScale="62500" lnSpcReduction="20000"/>
          </a:bodyPr>
          <a:lstStyle/>
          <a:p>
            <a:pPr marL="10001">
              <a:lnSpc>
                <a:spcPts val="649"/>
              </a:lnSpc>
            </a:pPr>
            <a:endParaRPr lang="en-US" sz="675" i="1" spc="11" dirty="0">
              <a:latin typeface="Source Sans Pro" charset="0"/>
            </a:endParaRPr>
          </a:p>
        </p:txBody>
      </p:sp>
      <p:sp>
        <p:nvSpPr>
          <p:cNvPr id="193" name="Triangle 138">
            <a:extLst>
              <a:ext uri="{FF2B5EF4-FFF2-40B4-BE49-F238E27FC236}">
                <a16:creationId xmlns:a16="http://schemas.microsoft.com/office/drawing/2014/main" id="{9F488DE0-B98E-FD48-91F8-65E82C91E674}"/>
              </a:ext>
            </a:extLst>
          </p:cNvPr>
          <p:cNvSpPr/>
          <p:nvPr/>
        </p:nvSpPr>
        <p:spPr>
          <a:xfrm rot="16200000">
            <a:off x="1133561" y="4284871"/>
            <a:ext cx="273219" cy="140834"/>
          </a:xfrm>
          <a:prstGeom prst="triangle">
            <a:avLst/>
          </a:prstGeom>
          <a:solidFill>
            <a:schemeClr val="accent4">
              <a:lumMod val="40000"/>
              <a:lumOff val="60000"/>
            </a:schemeClr>
          </a:solidFill>
          <a:ln>
            <a:noFill/>
          </a:ln>
        </p:spPr>
        <p:txBody>
          <a:bodyPr wrap="square" lIns="68580" tIns="0" rIns="0" bIns="0" rtlCol="0" anchor="ctr">
            <a:normAutofit fontScale="62500" lnSpcReduction="20000"/>
          </a:bodyPr>
          <a:lstStyle/>
          <a:p>
            <a:pPr marL="10001">
              <a:lnSpc>
                <a:spcPts val="649"/>
              </a:lnSpc>
            </a:pPr>
            <a:endParaRPr lang="en-US" sz="675" i="1" spc="11" dirty="0">
              <a:latin typeface="Source Sans Pro" charset="0"/>
            </a:endParaRPr>
          </a:p>
        </p:txBody>
      </p:sp>
      <p:sp>
        <p:nvSpPr>
          <p:cNvPr id="196" name="object 176">
            <a:extLst>
              <a:ext uri="{FF2B5EF4-FFF2-40B4-BE49-F238E27FC236}">
                <a16:creationId xmlns:a16="http://schemas.microsoft.com/office/drawing/2014/main" id="{DBEEDC9F-AB83-5A45-908E-047153C465FB}"/>
              </a:ext>
            </a:extLst>
          </p:cNvPr>
          <p:cNvSpPr/>
          <p:nvPr/>
        </p:nvSpPr>
        <p:spPr>
          <a:xfrm>
            <a:off x="7037715" y="4216510"/>
            <a:ext cx="507997" cy="30035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endParaRPr lang="en-US" sz="788" b="1" spc="11" dirty="0">
              <a:latin typeface="Source Sans Pro"/>
              <a:cs typeface="Source Sans Pro"/>
            </a:endParaRPr>
          </a:p>
        </p:txBody>
      </p:sp>
      <p:sp>
        <p:nvSpPr>
          <p:cNvPr id="197" name="Triangle 114">
            <a:extLst>
              <a:ext uri="{FF2B5EF4-FFF2-40B4-BE49-F238E27FC236}">
                <a16:creationId xmlns:a16="http://schemas.microsoft.com/office/drawing/2014/main" id="{B883BB85-2D8B-D74D-8E21-ABE903348D89}"/>
              </a:ext>
            </a:extLst>
          </p:cNvPr>
          <p:cNvSpPr/>
          <p:nvPr/>
        </p:nvSpPr>
        <p:spPr>
          <a:xfrm rot="5400000">
            <a:off x="7457219" y="4291391"/>
            <a:ext cx="302052" cy="148905"/>
          </a:xfrm>
          <a:prstGeom prst="triangle">
            <a:avLst/>
          </a:prstGeom>
          <a:solidFill>
            <a:srgbClr val="F2A41E"/>
          </a:solidFill>
          <a:ln>
            <a:solidFill>
              <a:srgbClr val="F2A41E"/>
            </a:solidFill>
          </a:ln>
        </p:spPr>
        <p:txBody>
          <a:bodyPr wrap="square" lIns="68580" tIns="0" rIns="0" bIns="0" rtlCol="0" anchor="ctr"/>
          <a:lstStyle/>
          <a:p>
            <a:pPr marL="10001">
              <a:lnSpc>
                <a:spcPts val="649"/>
              </a:lnSpc>
            </a:pPr>
            <a:endParaRPr lang="en-US" sz="675" spc="11" dirty="0">
              <a:latin typeface="Source Sans Pro" charset="0"/>
              <a:ea typeface="Source Sans Pro" charset="0"/>
              <a:cs typeface="Source Sans Pro" charset="0"/>
            </a:endParaRPr>
          </a:p>
        </p:txBody>
      </p:sp>
      <p:sp>
        <p:nvSpPr>
          <p:cNvPr id="25" name="Rectangle 24">
            <a:extLst>
              <a:ext uri="{FF2B5EF4-FFF2-40B4-BE49-F238E27FC236}">
                <a16:creationId xmlns:a16="http://schemas.microsoft.com/office/drawing/2014/main" id="{9F183875-71AC-DB4B-8D87-781DFDC9B800}"/>
              </a:ext>
            </a:extLst>
          </p:cNvPr>
          <p:cNvSpPr/>
          <p:nvPr/>
        </p:nvSpPr>
        <p:spPr>
          <a:xfrm>
            <a:off x="7008846" y="4220800"/>
            <a:ext cx="507997" cy="471283"/>
          </a:xfrm>
          <a:prstGeom prst="rect">
            <a:avLst/>
          </a:prstGeom>
        </p:spPr>
        <p:txBody>
          <a:bodyPr wrap="square">
            <a:spAutoFit/>
          </a:bodyPr>
          <a:lstStyle/>
          <a:p>
            <a:pPr marL="10001">
              <a:lnSpc>
                <a:spcPts val="964"/>
              </a:lnSpc>
            </a:pPr>
            <a:r>
              <a:rPr lang="en-US" sz="788" i="1" spc="11" dirty="0">
                <a:latin typeface="Source Sans Pro" charset="0"/>
                <a:ea typeface="Source Sans Pro" charset="0"/>
                <a:cs typeface="Source Sans Pro" charset="0"/>
              </a:rPr>
              <a:t>Q2 2030</a:t>
            </a:r>
            <a:endParaRPr lang="en-US" sz="788"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SSAC4</a:t>
            </a:r>
          </a:p>
        </p:txBody>
      </p:sp>
      <p:sp>
        <p:nvSpPr>
          <p:cNvPr id="199" name="Triangle 138">
            <a:extLst>
              <a:ext uri="{FF2B5EF4-FFF2-40B4-BE49-F238E27FC236}">
                <a16:creationId xmlns:a16="http://schemas.microsoft.com/office/drawing/2014/main" id="{F33AB0E8-EB5F-484F-A38B-1089397B0100}"/>
              </a:ext>
            </a:extLst>
          </p:cNvPr>
          <p:cNvSpPr/>
          <p:nvPr/>
        </p:nvSpPr>
        <p:spPr>
          <a:xfrm rot="16200000">
            <a:off x="1131343" y="4676609"/>
            <a:ext cx="273219" cy="140834"/>
          </a:xfrm>
          <a:prstGeom prst="triangle">
            <a:avLst/>
          </a:prstGeom>
          <a:solidFill>
            <a:schemeClr val="accent4">
              <a:lumMod val="40000"/>
              <a:lumOff val="60000"/>
            </a:schemeClr>
          </a:solidFill>
          <a:ln>
            <a:noFill/>
          </a:ln>
        </p:spPr>
        <p:txBody>
          <a:bodyPr wrap="square" lIns="68580" tIns="0" rIns="0" bIns="0" rtlCol="0" anchor="ctr">
            <a:normAutofit fontScale="62500" lnSpcReduction="20000"/>
          </a:bodyPr>
          <a:lstStyle/>
          <a:p>
            <a:pPr marL="10001">
              <a:lnSpc>
                <a:spcPts val="649"/>
              </a:lnSpc>
            </a:pPr>
            <a:endParaRPr lang="en-US" sz="675" i="1" spc="11" dirty="0">
              <a:latin typeface="Source Sans Pro" charset="0"/>
            </a:endParaRPr>
          </a:p>
        </p:txBody>
      </p:sp>
      <p:sp>
        <p:nvSpPr>
          <p:cNvPr id="202" name="Triangle 138">
            <a:extLst>
              <a:ext uri="{FF2B5EF4-FFF2-40B4-BE49-F238E27FC236}">
                <a16:creationId xmlns:a16="http://schemas.microsoft.com/office/drawing/2014/main" id="{9643FE0A-1AA5-E743-AF45-597439425D05}"/>
              </a:ext>
            </a:extLst>
          </p:cNvPr>
          <p:cNvSpPr/>
          <p:nvPr/>
        </p:nvSpPr>
        <p:spPr>
          <a:xfrm rot="16200000">
            <a:off x="1136908" y="5040829"/>
            <a:ext cx="273219" cy="140834"/>
          </a:xfrm>
          <a:prstGeom prst="triangle">
            <a:avLst/>
          </a:prstGeom>
          <a:solidFill>
            <a:schemeClr val="accent4">
              <a:lumMod val="40000"/>
              <a:lumOff val="60000"/>
            </a:schemeClr>
          </a:solidFill>
          <a:ln>
            <a:noFill/>
          </a:ln>
        </p:spPr>
        <p:txBody>
          <a:bodyPr wrap="square" lIns="68580" tIns="0" rIns="0" bIns="0" rtlCol="0" anchor="ctr">
            <a:normAutofit fontScale="62500" lnSpcReduction="20000"/>
          </a:bodyPr>
          <a:lstStyle/>
          <a:p>
            <a:pPr marL="10001">
              <a:lnSpc>
                <a:spcPts val="649"/>
              </a:lnSpc>
            </a:pPr>
            <a:endParaRPr lang="en-US" sz="675" i="1" spc="11" dirty="0">
              <a:latin typeface="Source Sans Pro" charset="0"/>
            </a:endParaRPr>
          </a:p>
        </p:txBody>
      </p:sp>
      <p:sp>
        <p:nvSpPr>
          <p:cNvPr id="139" name="object 220">
            <a:extLst>
              <a:ext uri="{FF2B5EF4-FFF2-40B4-BE49-F238E27FC236}">
                <a16:creationId xmlns:a16="http://schemas.microsoft.com/office/drawing/2014/main" id="{90496DA1-7AD5-1E4A-ACE6-81AE730DACD9}"/>
              </a:ext>
            </a:extLst>
          </p:cNvPr>
          <p:cNvSpPr txBox="1"/>
          <p:nvPr/>
        </p:nvSpPr>
        <p:spPr>
          <a:xfrm>
            <a:off x="1796534" y="5635976"/>
            <a:ext cx="1874590" cy="103875"/>
          </a:xfrm>
          <a:prstGeom prst="rect">
            <a:avLst/>
          </a:prstGeom>
        </p:spPr>
        <p:txBody>
          <a:bodyPr vert="horz" wrap="square" lIns="0" tIns="0" rIns="0" bIns="0" rtlCol="0">
            <a:spAutoFit/>
          </a:bodyPr>
          <a:lstStyle/>
          <a:p>
            <a:pPr marL="9525"/>
            <a:r>
              <a:rPr lang="en-US" sz="675" dirty="0">
                <a:latin typeface="Source Sans Pro"/>
                <a:cs typeface="Source Sans Pro"/>
              </a:rPr>
              <a:t>Board Consideration (6 months)</a:t>
            </a:r>
            <a:endParaRPr sz="675" dirty="0">
              <a:latin typeface="Source Sans Pro"/>
              <a:cs typeface="Source Sans Pro"/>
            </a:endParaRPr>
          </a:p>
        </p:txBody>
      </p:sp>
      <p:sp>
        <p:nvSpPr>
          <p:cNvPr id="142" name="object 222">
            <a:extLst>
              <a:ext uri="{FF2B5EF4-FFF2-40B4-BE49-F238E27FC236}">
                <a16:creationId xmlns:a16="http://schemas.microsoft.com/office/drawing/2014/main" id="{B6E1298F-CD14-1745-857D-A501E48FB59E}"/>
              </a:ext>
            </a:extLst>
          </p:cNvPr>
          <p:cNvSpPr/>
          <p:nvPr/>
        </p:nvSpPr>
        <p:spPr>
          <a:xfrm>
            <a:off x="1675474" y="5664339"/>
            <a:ext cx="67742" cy="62389"/>
          </a:xfrm>
          <a:custGeom>
            <a:avLst/>
            <a:gdLst/>
            <a:ahLst/>
            <a:cxnLst/>
            <a:rect l="l" t="t" r="r" b="b"/>
            <a:pathLst>
              <a:path w="83184" h="83184">
                <a:moveTo>
                  <a:pt x="82753" y="0"/>
                </a:moveTo>
                <a:lnTo>
                  <a:pt x="0" y="0"/>
                </a:lnTo>
                <a:lnTo>
                  <a:pt x="0" y="82753"/>
                </a:lnTo>
                <a:lnTo>
                  <a:pt x="82753" y="82753"/>
                </a:lnTo>
                <a:lnTo>
                  <a:pt x="82753" y="0"/>
                </a:lnTo>
                <a:close/>
              </a:path>
            </a:pathLst>
          </a:custGeom>
          <a:pattFill prst="pct5">
            <a:fgClr>
              <a:schemeClr val="bg1"/>
            </a:fgClr>
            <a:bgClr>
              <a:srgbClr val="1A87CA"/>
            </a:bgClr>
          </a:pattFill>
          <a:ln>
            <a:solidFill>
              <a:schemeClr val="tx2"/>
            </a:solidFill>
          </a:ln>
        </p:spPr>
        <p:txBody>
          <a:bodyPr wrap="square" lIns="0" tIns="0" rIns="0" bIns="0" rtlCol="0"/>
          <a:lstStyle/>
          <a:p>
            <a:endParaRPr sz="1350" dirty="0"/>
          </a:p>
        </p:txBody>
      </p:sp>
      <p:sp>
        <p:nvSpPr>
          <p:cNvPr id="143" name="object 176">
            <a:extLst>
              <a:ext uri="{FF2B5EF4-FFF2-40B4-BE49-F238E27FC236}">
                <a16:creationId xmlns:a16="http://schemas.microsoft.com/office/drawing/2014/main" id="{04EE18A4-45B8-AF4A-AFAD-E1BBF34DF8E4}"/>
              </a:ext>
            </a:extLst>
          </p:cNvPr>
          <p:cNvSpPr/>
          <p:nvPr/>
        </p:nvSpPr>
        <p:spPr>
          <a:xfrm>
            <a:off x="5803609" y="1696934"/>
            <a:ext cx="953907" cy="290803"/>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1A87C9"/>
          </a:solidFill>
          <a:ln>
            <a:solidFill>
              <a:srgbClr val="1A87C9"/>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2028</a:t>
            </a:r>
            <a:endParaRPr lang="en-US" sz="675" i="1" dirty="0">
              <a:latin typeface="Source Sans Pro" charset="0"/>
              <a:ea typeface="Source Sans Pro" charset="0"/>
              <a:cs typeface="Source Sans Pro" charset="0"/>
            </a:endParaRPr>
          </a:p>
          <a:p>
            <a:pPr marL="10001">
              <a:lnSpc>
                <a:spcPts val="964"/>
              </a:lnSpc>
            </a:pPr>
            <a:r>
              <a:rPr lang="en-US" sz="675" b="1" spc="11" dirty="0">
                <a:latin typeface="Source Sans Pro"/>
                <a:cs typeface="Source Sans Pro"/>
              </a:rPr>
              <a:t>RDS-WHOIS4 Review</a:t>
            </a:r>
            <a:endParaRPr lang="en-US" sz="675" spc="11" baseline="30000" dirty="0">
              <a:latin typeface="Source Sans Pro"/>
              <a:cs typeface="Source Sans Pro"/>
            </a:endParaRPr>
          </a:p>
        </p:txBody>
      </p:sp>
      <p:sp>
        <p:nvSpPr>
          <p:cNvPr id="145" name="object 176">
            <a:extLst>
              <a:ext uri="{FF2B5EF4-FFF2-40B4-BE49-F238E27FC236}">
                <a16:creationId xmlns:a16="http://schemas.microsoft.com/office/drawing/2014/main" id="{5F0AB1CF-63DA-7443-8B2B-5FE2F3829BB8}"/>
              </a:ext>
            </a:extLst>
          </p:cNvPr>
          <p:cNvSpPr/>
          <p:nvPr/>
        </p:nvSpPr>
        <p:spPr>
          <a:xfrm>
            <a:off x="6762465" y="1694416"/>
            <a:ext cx="280499" cy="296878"/>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1A87CA"/>
            </a:bgClr>
          </a:pattFill>
          <a:ln>
            <a:noFill/>
          </a:ln>
        </p:spPr>
        <p:txBody>
          <a:bodyPr wrap="square" lIns="0" tIns="0" rIns="0" bIns="0" rtlCol="0"/>
          <a:lstStyle/>
          <a:p>
            <a:endParaRPr lang="en-US" sz="1350" dirty="0"/>
          </a:p>
        </p:txBody>
      </p:sp>
      <p:sp>
        <p:nvSpPr>
          <p:cNvPr id="147" name="object 176">
            <a:extLst>
              <a:ext uri="{FF2B5EF4-FFF2-40B4-BE49-F238E27FC236}">
                <a16:creationId xmlns:a16="http://schemas.microsoft.com/office/drawing/2014/main" id="{7984A3B3-00DC-C942-AD52-34F2DA6C8B59}"/>
              </a:ext>
            </a:extLst>
          </p:cNvPr>
          <p:cNvSpPr/>
          <p:nvPr/>
        </p:nvSpPr>
        <p:spPr>
          <a:xfrm>
            <a:off x="3048697" y="2078584"/>
            <a:ext cx="953907" cy="30847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1A87C9"/>
          </a:solidFill>
          <a:ln>
            <a:noFill/>
          </a:ln>
        </p:spPr>
        <p:txBody>
          <a:bodyPr wrap="square" lIns="68580" tIns="0" rIns="0" bIns="0" rtlCol="0" anchor="ctr"/>
          <a:lstStyle/>
          <a:p>
            <a:pPr marL="10001">
              <a:lnSpc>
                <a:spcPts val="649"/>
              </a:lnSpc>
            </a:pPr>
            <a:r>
              <a:rPr lang="en-US" sz="788" i="1" spc="11" dirty="0">
                <a:latin typeface="Source Sans Pro" charset="0"/>
                <a:ea typeface="Source Sans Pro" charset="0"/>
                <a:cs typeface="Source Sans Pro" charset="0"/>
              </a:rPr>
              <a:t>Q4 2023</a:t>
            </a:r>
            <a:endParaRPr lang="en-US" sz="788"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ATRT4 Review</a:t>
            </a:r>
            <a:endParaRPr lang="en-US" sz="788" spc="11" baseline="30000" dirty="0">
              <a:latin typeface="Source Sans Pro"/>
              <a:cs typeface="Source Sans Pro"/>
            </a:endParaRPr>
          </a:p>
        </p:txBody>
      </p:sp>
      <p:sp>
        <p:nvSpPr>
          <p:cNvPr id="148" name="object 176">
            <a:extLst>
              <a:ext uri="{FF2B5EF4-FFF2-40B4-BE49-F238E27FC236}">
                <a16:creationId xmlns:a16="http://schemas.microsoft.com/office/drawing/2014/main" id="{3479A883-E0A1-644E-A5CB-61415E8664EA}"/>
              </a:ext>
            </a:extLst>
          </p:cNvPr>
          <p:cNvSpPr/>
          <p:nvPr/>
        </p:nvSpPr>
        <p:spPr>
          <a:xfrm>
            <a:off x="3998341" y="2077999"/>
            <a:ext cx="299508" cy="30906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1A87CA"/>
            </a:bgClr>
          </a:pattFill>
          <a:ln>
            <a:noFill/>
          </a:ln>
        </p:spPr>
        <p:txBody>
          <a:bodyPr wrap="square" lIns="0" tIns="0" rIns="0" bIns="0" rtlCol="0"/>
          <a:lstStyle/>
          <a:p>
            <a:endParaRPr lang="en-US" sz="1350" dirty="0"/>
          </a:p>
        </p:txBody>
      </p:sp>
      <p:sp>
        <p:nvSpPr>
          <p:cNvPr id="149" name="object 176">
            <a:extLst>
              <a:ext uri="{FF2B5EF4-FFF2-40B4-BE49-F238E27FC236}">
                <a16:creationId xmlns:a16="http://schemas.microsoft.com/office/drawing/2014/main" id="{2BC98CB4-A23E-9C4F-9DA2-861505EA7249}"/>
              </a:ext>
            </a:extLst>
          </p:cNvPr>
          <p:cNvSpPr/>
          <p:nvPr/>
        </p:nvSpPr>
        <p:spPr>
          <a:xfrm>
            <a:off x="3997907" y="2460577"/>
            <a:ext cx="953907" cy="307552"/>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1A87C9"/>
          </a:solidFill>
          <a:ln>
            <a:noFill/>
          </a:ln>
        </p:spPr>
        <p:txBody>
          <a:bodyPr wrap="square" lIns="68580" tIns="0" rIns="0" bIns="0" rtlCol="0" anchor="ctr"/>
          <a:lstStyle/>
          <a:p>
            <a:pPr marL="10001">
              <a:lnSpc>
                <a:spcPts val="649"/>
              </a:lnSpc>
            </a:pPr>
            <a:r>
              <a:rPr lang="en-US" sz="788" i="1" spc="11" dirty="0">
                <a:latin typeface="Source Sans Pro" charset="0"/>
                <a:ea typeface="Source Sans Pro" charset="0"/>
                <a:cs typeface="Source Sans Pro" charset="0"/>
              </a:rPr>
              <a:t>Q2 2025</a:t>
            </a:r>
            <a:endParaRPr lang="en-US" sz="788"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SSR3 Review</a:t>
            </a:r>
            <a:endParaRPr lang="en-US" sz="788" spc="11" baseline="30000" dirty="0">
              <a:latin typeface="Source Sans Pro"/>
              <a:cs typeface="Source Sans Pro"/>
            </a:endParaRPr>
          </a:p>
        </p:txBody>
      </p:sp>
      <p:sp>
        <p:nvSpPr>
          <p:cNvPr id="150" name="object 176">
            <a:extLst>
              <a:ext uri="{FF2B5EF4-FFF2-40B4-BE49-F238E27FC236}">
                <a16:creationId xmlns:a16="http://schemas.microsoft.com/office/drawing/2014/main" id="{D276AA9C-7DBC-9F46-9DCD-D5C3016C4D75}"/>
              </a:ext>
            </a:extLst>
          </p:cNvPr>
          <p:cNvSpPr/>
          <p:nvPr/>
        </p:nvSpPr>
        <p:spPr>
          <a:xfrm>
            <a:off x="4947551" y="2459971"/>
            <a:ext cx="299508" cy="30790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1A87CA"/>
            </a:bgClr>
          </a:pattFill>
          <a:ln>
            <a:noFill/>
          </a:ln>
        </p:spPr>
        <p:txBody>
          <a:bodyPr wrap="square" lIns="0" tIns="0" rIns="0" bIns="0" rtlCol="0"/>
          <a:lstStyle/>
          <a:p>
            <a:endParaRPr lang="en-US" sz="1350" dirty="0"/>
          </a:p>
        </p:txBody>
      </p:sp>
      <p:sp>
        <p:nvSpPr>
          <p:cNvPr id="151" name="object 176">
            <a:extLst>
              <a:ext uri="{FF2B5EF4-FFF2-40B4-BE49-F238E27FC236}">
                <a16:creationId xmlns:a16="http://schemas.microsoft.com/office/drawing/2014/main" id="{1A45EE04-FE9D-874D-93B5-19A9B884A15A}"/>
              </a:ext>
            </a:extLst>
          </p:cNvPr>
          <p:cNvSpPr/>
          <p:nvPr/>
        </p:nvSpPr>
        <p:spPr>
          <a:xfrm>
            <a:off x="3197760" y="2832596"/>
            <a:ext cx="953907" cy="285640"/>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wdUpDiag">
            <a:fgClr>
              <a:srgbClr val="1A87C9"/>
            </a:fgClr>
            <a:bgClr>
              <a:schemeClr val="bg1"/>
            </a:bgClr>
          </a:pattFill>
          <a:ln>
            <a:solidFill>
              <a:srgbClr val="1A87C9"/>
            </a:solidFill>
          </a:ln>
        </p:spPr>
        <p:txBody>
          <a:bodyPr wrap="square" lIns="54864" tIns="0" rIns="0" bIns="0" rtlCol="0" anchor="ctr"/>
          <a:lstStyle/>
          <a:p>
            <a:pPr marL="10001">
              <a:lnSpc>
                <a:spcPts val="649"/>
              </a:lnSpc>
            </a:pPr>
            <a:r>
              <a:rPr lang="en-US" sz="788" i="1" spc="11" dirty="0">
                <a:latin typeface="Source Sans Pro" charset="0"/>
              </a:rPr>
              <a:t>Q1 2024</a:t>
            </a:r>
          </a:p>
          <a:p>
            <a:pPr marL="10001">
              <a:lnSpc>
                <a:spcPts val="649"/>
              </a:lnSpc>
            </a:pPr>
            <a:r>
              <a:rPr lang="en-US" sz="788" b="1" i="1" spc="11" dirty="0">
                <a:latin typeface="Source Sans Pro" charset="0"/>
              </a:rPr>
              <a:t>CCT2 Review</a:t>
            </a:r>
          </a:p>
        </p:txBody>
      </p:sp>
      <p:sp>
        <p:nvSpPr>
          <p:cNvPr id="154" name="object 176">
            <a:extLst>
              <a:ext uri="{FF2B5EF4-FFF2-40B4-BE49-F238E27FC236}">
                <a16:creationId xmlns:a16="http://schemas.microsoft.com/office/drawing/2014/main" id="{C982DC24-BB8B-3D49-ACAF-06AFB45033CD}"/>
              </a:ext>
            </a:extLst>
          </p:cNvPr>
          <p:cNvSpPr/>
          <p:nvPr/>
        </p:nvSpPr>
        <p:spPr>
          <a:xfrm>
            <a:off x="4147162" y="2832851"/>
            <a:ext cx="299508" cy="297353"/>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1A87CA"/>
            </a:bgClr>
          </a:pattFill>
          <a:ln>
            <a:noFill/>
          </a:ln>
        </p:spPr>
        <p:txBody>
          <a:bodyPr wrap="square" lIns="0" tIns="0" rIns="0" bIns="0" rtlCol="0"/>
          <a:lstStyle/>
          <a:p>
            <a:endParaRPr lang="en-US" sz="1350" dirty="0"/>
          </a:p>
        </p:txBody>
      </p:sp>
      <p:sp>
        <p:nvSpPr>
          <p:cNvPr id="157" name="object 176">
            <a:extLst>
              <a:ext uri="{FF2B5EF4-FFF2-40B4-BE49-F238E27FC236}">
                <a16:creationId xmlns:a16="http://schemas.microsoft.com/office/drawing/2014/main" id="{FB734236-C79D-D346-BA69-A9010C2DA51C}"/>
              </a:ext>
            </a:extLst>
          </p:cNvPr>
          <p:cNvSpPr/>
          <p:nvPr/>
        </p:nvSpPr>
        <p:spPr>
          <a:xfrm>
            <a:off x="6923533" y="2832596"/>
            <a:ext cx="615028" cy="285640"/>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wdUpDiag">
            <a:fgClr>
              <a:srgbClr val="1A87C9"/>
            </a:fgClr>
            <a:bgClr>
              <a:schemeClr val="bg1"/>
            </a:bgClr>
          </a:pattFill>
          <a:ln>
            <a:solidFill>
              <a:srgbClr val="1A87C9"/>
            </a:solidFill>
          </a:ln>
        </p:spPr>
        <p:txBody>
          <a:bodyPr wrap="square" lIns="54864" tIns="0" rIns="0" bIns="0" rtlCol="0" anchor="ctr"/>
          <a:lstStyle/>
          <a:p>
            <a:pPr marL="10001">
              <a:lnSpc>
                <a:spcPts val="649"/>
              </a:lnSpc>
            </a:pPr>
            <a:r>
              <a:rPr lang="en-US" sz="788" i="1" spc="11" dirty="0">
                <a:latin typeface="Source Sans Pro" charset="0"/>
              </a:rPr>
              <a:t>Q1 2030</a:t>
            </a:r>
          </a:p>
          <a:p>
            <a:pPr marL="10001">
              <a:lnSpc>
                <a:spcPts val="649"/>
              </a:lnSpc>
            </a:pPr>
            <a:r>
              <a:rPr lang="en-US" sz="788" b="1" i="1" spc="11" dirty="0">
                <a:latin typeface="Source Sans Pro" charset="0"/>
              </a:rPr>
              <a:t>CCT3</a:t>
            </a:r>
          </a:p>
        </p:txBody>
      </p:sp>
      <p:sp>
        <p:nvSpPr>
          <p:cNvPr id="174" name="object 223">
            <a:extLst>
              <a:ext uri="{FF2B5EF4-FFF2-40B4-BE49-F238E27FC236}">
                <a16:creationId xmlns:a16="http://schemas.microsoft.com/office/drawing/2014/main" id="{8405DA55-DF37-C14F-8C20-68ECDF7AEC1F}"/>
              </a:ext>
            </a:extLst>
          </p:cNvPr>
          <p:cNvSpPr txBox="1"/>
          <p:nvPr/>
        </p:nvSpPr>
        <p:spPr>
          <a:xfrm>
            <a:off x="4450086" y="5675171"/>
            <a:ext cx="2781294" cy="103875"/>
          </a:xfrm>
          <a:prstGeom prst="rect">
            <a:avLst/>
          </a:prstGeom>
        </p:spPr>
        <p:txBody>
          <a:bodyPr vert="horz" wrap="square" lIns="0" tIns="0" rIns="0" bIns="0" rtlCol="0">
            <a:spAutoFit/>
          </a:bodyPr>
          <a:lstStyle/>
          <a:p>
            <a:pPr marL="9525"/>
            <a:r>
              <a:rPr lang="en-US" sz="675" dirty="0">
                <a:solidFill>
                  <a:srgbClr val="F2A41E"/>
                </a:solidFill>
                <a:latin typeface="Source Sans Pro"/>
                <a:cs typeface="Source Sans Pro"/>
              </a:rPr>
              <a:t>Feasibility and implementation planning, Board consideration (18 months) </a:t>
            </a:r>
            <a:endParaRPr sz="675" dirty="0">
              <a:latin typeface="Source Sans Pro"/>
              <a:cs typeface="Source Sans Pro"/>
            </a:endParaRPr>
          </a:p>
        </p:txBody>
      </p:sp>
      <p:sp>
        <p:nvSpPr>
          <p:cNvPr id="182" name="object 224">
            <a:extLst>
              <a:ext uri="{FF2B5EF4-FFF2-40B4-BE49-F238E27FC236}">
                <a16:creationId xmlns:a16="http://schemas.microsoft.com/office/drawing/2014/main" id="{32DAD3C6-7F26-3744-AB92-E5FAC9FC6534}"/>
              </a:ext>
            </a:extLst>
          </p:cNvPr>
          <p:cNvSpPr/>
          <p:nvPr/>
        </p:nvSpPr>
        <p:spPr>
          <a:xfrm>
            <a:off x="4322796" y="5695914"/>
            <a:ext cx="67742" cy="62389"/>
          </a:xfrm>
          <a:custGeom>
            <a:avLst/>
            <a:gdLst/>
            <a:ahLst/>
            <a:cxnLst/>
            <a:rect l="l" t="t" r="r" b="b"/>
            <a:pathLst>
              <a:path w="83184" h="83184">
                <a:moveTo>
                  <a:pt x="82753" y="0"/>
                </a:moveTo>
                <a:lnTo>
                  <a:pt x="0" y="0"/>
                </a:lnTo>
                <a:lnTo>
                  <a:pt x="0" y="82753"/>
                </a:lnTo>
                <a:lnTo>
                  <a:pt x="82753" y="82753"/>
                </a:lnTo>
                <a:lnTo>
                  <a:pt x="82753" y="0"/>
                </a:lnTo>
                <a:close/>
              </a:path>
            </a:pathLst>
          </a:custGeom>
          <a:pattFill prst="pct10">
            <a:fgClr>
              <a:schemeClr val="bg1"/>
            </a:fgClr>
            <a:bgClr>
              <a:srgbClr val="F2A41E"/>
            </a:bgClr>
          </a:pattFill>
        </p:spPr>
        <p:txBody>
          <a:bodyPr wrap="square" lIns="0" tIns="0" rIns="0" bIns="0" rtlCol="0"/>
          <a:lstStyle/>
          <a:p>
            <a:endParaRPr sz="1350" dirty="0"/>
          </a:p>
        </p:txBody>
      </p:sp>
      <p:sp>
        <p:nvSpPr>
          <p:cNvPr id="198" name="object 176">
            <a:extLst>
              <a:ext uri="{FF2B5EF4-FFF2-40B4-BE49-F238E27FC236}">
                <a16:creationId xmlns:a16="http://schemas.microsoft.com/office/drawing/2014/main" id="{4964B9F2-FA07-964B-958A-5B9C7A1553B0}"/>
              </a:ext>
            </a:extLst>
          </p:cNvPr>
          <p:cNvSpPr/>
          <p:nvPr/>
        </p:nvSpPr>
        <p:spPr>
          <a:xfrm>
            <a:off x="2116111" y="3183502"/>
            <a:ext cx="930062" cy="27072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05" name="object 176">
            <a:extLst>
              <a:ext uri="{FF2B5EF4-FFF2-40B4-BE49-F238E27FC236}">
                <a16:creationId xmlns:a16="http://schemas.microsoft.com/office/drawing/2014/main" id="{8078C3AF-027E-CD4C-8B5B-497AEE283834}"/>
              </a:ext>
            </a:extLst>
          </p:cNvPr>
          <p:cNvSpPr/>
          <p:nvPr/>
        </p:nvSpPr>
        <p:spPr>
          <a:xfrm>
            <a:off x="5165497" y="3177783"/>
            <a:ext cx="581885" cy="273220"/>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2027</a:t>
            </a:r>
            <a:endParaRPr lang="en-US" sz="675" i="1" dirty="0">
              <a:latin typeface="Source Sans Pro" charset="0"/>
              <a:ea typeface="Source Sans Pro" charset="0"/>
              <a:cs typeface="Source Sans Pro" charset="0"/>
            </a:endParaRPr>
          </a:p>
          <a:p>
            <a:pPr marL="10001">
              <a:lnSpc>
                <a:spcPts val="649"/>
              </a:lnSpc>
            </a:pPr>
            <a:r>
              <a:rPr lang="en-US" sz="525" b="1" spc="11" dirty="0">
                <a:latin typeface="Source Sans Pro"/>
                <a:cs typeface="Source Sans Pro"/>
              </a:rPr>
              <a:t>GNSO4 Review</a:t>
            </a:r>
          </a:p>
        </p:txBody>
      </p:sp>
      <p:sp>
        <p:nvSpPr>
          <p:cNvPr id="206" name="object 176">
            <a:extLst>
              <a:ext uri="{FF2B5EF4-FFF2-40B4-BE49-F238E27FC236}">
                <a16:creationId xmlns:a16="http://schemas.microsoft.com/office/drawing/2014/main" id="{7D3418DC-5685-7942-86CE-D5EDB3D5322C}"/>
              </a:ext>
            </a:extLst>
          </p:cNvPr>
          <p:cNvSpPr/>
          <p:nvPr/>
        </p:nvSpPr>
        <p:spPr>
          <a:xfrm>
            <a:off x="5750355" y="3183023"/>
            <a:ext cx="930062" cy="27072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07" name="object 176">
            <a:extLst>
              <a:ext uri="{FF2B5EF4-FFF2-40B4-BE49-F238E27FC236}">
                <a16:creationId xmlns:a16="http://schemas.microsoft.com/office/drawing/2014/main" id="{D0DA3936-D2E6-5A4A-9AFA-ACA8CDBA4B88}"/>
              </a:ext>
            </a:extLst>
          </p:cNvPr>
          <p:cNvSpPr/>
          <p:nvPr/>
        </p:nvSpPr>
        <p:spPr>
          <a:xfrm>
            <a:off x="6680416" y="3175785"/>
            <a:ext cx="847853" cy="27982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fontScale="62500" lnSpcReduction="20000"/>
          </a:bodyPr>
          <a:lstStyle/>
          <a:p>
            <a:pPr marL="10001">
              <a:lnSpc>
                <a:spcPts val="649"/>
              </a:lnSpc>
            </a:pPr>
            <a:r>
              <a:rPr lang="en-US" sz="1200" i="1" spc="11" dirty="0">
                <a:latin typeface="Source Sans Pro" charset="0"/>
                <a:ea typeface="Source Sans Pro" charset="0"/>
                <a:cs typeface="Source Sans Pro" charset="0"/>
              </a:rPr>
              <a:t>Q3 2029</a:t>
            </a:r>
            <a:endParaRPr lang="en-US" sz="1200"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GNSO4 Implementation</a:t>
            </a:r>
          </a:p>
        </p:txBody>
      </p:sp>
      <p:sp>
        <p:nvSpPr>
          <p:cNvPr id="208" name="object 176">
            <a:extLst>
              <a:ext uri="{FF2B5EF4-FFF2-40B4-BE49-F238E27FC236}">
                <a16:creationId xmlns:a16="http://schemas.microsoft.com/office/drawing/2014/main" id="{7396052D-C934-0B4B-ADC8-2E44D5807046}"/>
              </a:ext>
            </a:extLst>
          </p:cNvPr>
          <p:cNvSpPr/>
          <p:nvPr/>
        </p:nvSpPr>
        <p:spPr>
          <a:xfrm>
            <a:off x="2119467" y="3516021"/>
            <a:ext cx="581885" cy="267014"/>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788" i="1" spc="11" dirty="0">
                <a:latin typeface="Source Sans Pro" charset="0"/>
                <a:ea typeface="Source Sans Pro" charset="0"/>
                <a:cs typeface="Source Sans Pro" charset="0"/>
              </a:rPr>
              <a:t>Q3 2022</a:t>
            </a:r>
            <a:endParaRPr lang="en-US" sz="788"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At-Large 3</a:t>
            </a:r>
          </a:p>
        </p:txBody>
      </p:sp>
      <p:sp>
        <p:nvSpPr>
          <p:cNvPr id="209" name="object 176">
            <a:extLst>
              <a:ext uri="{FF2B5EF4-FFF2-40B4-BE49-F238E27FC236}">
                <a16:creationId xmlns:a16="http://schemas.microsoft.com/office/drawing/2014/main" id="{188E4A5C-CA4F-BA44-AB7B-2614D66FE2B6}"/>
              </a:ext>
            </a:extLst>
          </p:cNvPr>
          <p:cNvSpPr/>
          <p:nvPr/>
        </p:nvSpPr>
        <p:spPr>
          <a:xfrm>
            <a:off x="3636471" y="3517066"/>
            <a:ext cx="2190957" cy="27019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788" i="1" spc="11" dirty="0">
                <a:latin typeface="Source Sans Pro" charset="0"/>
                <a:ea typeface="Source Sans Pro" charset="0"/>
                <a:cs typeface="Source Sans Pro" charset="0"/>
              </a:rPr>
              <a:t>Q3 2024</a:t>
            </a:r>
            <a:endParaRPr lang="en-US" sz="788"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At-Large 3 Implementation</a:t>
            </a:r>
          </a:p>
        </p:txBody>
      </p:sp>
      <p:sp>
        <p:nvSpPr>
          <p:cNvPr id="210" name="object 176">
            <a:extLst>
              <a:ext uri="{FF2B5EF4-FFF2-40B4-BE49-F238E27FC236}">
                <a16:creationId xmlns:a16="http://schemas.microsoft.com/office/drawing/2014/main" id="{A3A6B6B8-ECB0-B64B-ADBC-340E2914BB58}"/>
              </a:ext>
            </a:extLst>
          </p:cNvPr>
          <p:cNvSpPr/>
          <p:nvPr/>
        </p:nvSpPr>
        <p:spPr>
          <a:xfrm>
            <a:off x="2703910" y="3516640"/>
            <a:ext cx="930062" cy="27072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13" name="object 176">
            <a:extLst>
              <a:ext uri="{FF2B5EF4-FFF2-40B4-BE49-F238E27FC236}">
                <a16:creationId xmlns:a16="http://schemas.microsoft.com/office/drawing/2014/main" id="{B99A45EC-1BEC-264D-ADE6-2FB6BE475E13}"/>
              </a:ext>
            </a:extLst>
          </p:cNvPr>
          <p:cNvSpPr/>
          <p:nvPr/>
        </p:nvSpPr>
        <p:spPr>
          <a:xfrm>
            <a:off x="5831308" y="3509232"/>
            <a:ext cx="581885" cy="267014"/>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788" i="1" spc="11" dirty="0">
                <a:latin typeface="Source Sans Pro" charset="0"/>
                <a:ea typeface="Source Sans Pro" charset="0"/>
                <a:cs typeface="Source Sans Pro" charset="0"/>
              </a:rPr>
              <a:t>Q2 2028</a:t>
            </a:r>
            <a:endParaRPr lang="en-US" sz="788"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At-Large 4</a:t>
            </a:r>
          </a:p>
        </p:txBody>
      </p:sp>
      <p:sp>
        <p:nvSpPr>
          <p:cNvPr id="214" name="object 176">
            <a:extLst>
              <a:ext uri="{FF2B5EF4-FFF2-40B4-BE49-F238E27FC236}">
                <a16:creationId xmlns:a16="http://schemas.microsoft.com/office/drawing/2014/main" id="{3C4925B9-A509-DB45-9DF1-F7CC86CDC9AF}"/>
              </a:ext>
            </a:extLst>
          </p:cNvPr>
          <p:cNvSpPr/>
          <p:nvPr/>
        </p:nvSpPr>
        <p:spPr>
          <a:xfrm>
            <a:off x="6415752" y="3509851"/>
            <a:ext cx="930062" cy="270722"/>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15" name="object 176">
            <a:extLst>
              <a:ext uri="{FF2B5EF4-FFF2-40B4-BE49-F238E27FC236}">
                <a16:creationId xmlns:a16="http://schemas.microsoft.com/office/drawing/2014/main" id="{6C482AAC-BA17-2F48-9B31-7510CE8C4D99}"/>
              </a:ext>
            </a:extLst>
          </p:cNvPr>
          <p:cNvSpPr/>
          <p:nvPr/>
        </p:nvSpPr>
        <p:spPr>
          <a:xfrm>
            <a:off x="7334093" y="3510375"/>
            <a:ext cx="192588" cy="270197"/>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endParaRPr lang="en-US" sz="788" b="1" spc="11" dirty="0">
              <a:latin typeface="Source Sans Pro"/>
              <a:cs typeface="Source Sans Pro"/>
            </a:endParaRPr>
          </a:p>
        </p:txBody>
      </p:sp>
      <p:sp>
        <p:nvSpPr>
          <p:cNvPr id="216" name="object 176">
            <a:extLst>
              <a:ext uri="{FF2B5EF4-FFF2-40B4-BE49-F238E27FC236}">
                <a16:creationId xmlns:a16="http://schemas.microsoft.com/office/drawing/2014/main" id="{8BBC58F3-6570-1844-9CF6-C4F836298F10}"/>
              </a:ext>
            </a:extLst>
          </p:cNvPr>
          <p:cNvSpPr/>
          <p:nvPr/>
        </p:nvSpPr>
        <p:spPr>
          <a:xfrm>
            <a:off x="2733040" y="3848908"/>
            <a:ext cx="581885" cy="30158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2023</a:t>
            </a:r>
            <a:endParaRPr lang="en-US" sz="675"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NomCom3</a:t>
            </a:r>
          </a:p>
        </p:txBody>
      </p:sp>
      <p:sp>
        <p:nvSpPr>
          <p:cNvPr id="217" name="object 176">
            <a:extLst>
              <a:ext uri="{FF2B5EF4-FFF2-40B4-BE49-F238E27FC236}">
                <a16:creationId xmlns:a16="http://schemas.microsoft.com/office/drawing/2014/main" id="{361AF38A-55BF-3C4C-9991-7E324A3F1357}"/>
              </a:ext>
            </a:extLst>
          </p:cNvPr>
          <p:cNvSpPr/>
          <p:nvPr/>
        </p:nvSpPr>
        <p:spPr>
          <a:xfrm>
            <a:off x="4242840" y="3854574"/>
            <a:ext cx="2170166" cy="303351"/>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Q4 2025</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NomCom3 Implementation</a:t>
            </a:r>
          </a:p>
        </p:txBody>
      </p:sp>
      <p:sp>
        <p:nvSpPr>
          <p:cNvPr id="218" name="object 176">
            <a:extLst>
              <a:ext uri="{FF2B5EF4-FFF2-40B4-BE49-F238E27FC236}">
                <a16:creationId xmlns:a16="http://schemas.microsoft.com/office/drawing/2014/main" id="{83B0C8A5-FF3A-964A-8C9A-28357E8DB048}"/>
              </a:ext>
            </a:extLst>
          </p:cNvPr>
          <p:cNvSpPr/>
          <p:nvPr/>
        </p:nvSpPr>
        <p:spPr>
          <a:xfrm>
            <a:off x="3317898" y="3854148"/>
            <a:ext cx="930062" cy="303799"/>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19" name="object 176">
            <a:extLst>
              <a:ext uri="{FF2B5EF4-FFF2-40B4-BE49-F238E27FC236}">
                <a16:creationId xmlns:a16="http://schemas.microsoft.com/office/drawing/2014/main" id="{4070858B-0C90-2141-9B63-F81633DFE7B6}"/>
              </a:ext>
            </a:extLst>
          </p:cNvPr>
          <p:cNvSpPr/>
          <p:nvPr/>
        </p:nvSpPr>
        <p:spPr>
          <a:xfrm>
            <a:off x="6413005" y="3848429"/>
            <a:ext cx="581885" cy="299833"/>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2029</a:t>
            </a:r>
            <a:endParaRPr lang="en-US" sz="675"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NomCom4</a:t>
            </a:r>
          </a:p>
        </p:txBody>
      </p:sp>
      <p:sp>
        <p:nvSpPr>
          <p:cNvPr id="220" name="object 176">
            <a:extLst>
              <a:ext uri="{FF2B5EF4-FFF2-40B4-BE49-F238E27FC236}">
                <a16:creationId xmlns:a16="http://schemas.microsoft.com/office/drawing/2014/main" id="{36A32FEA-F6E0-9B44-8D32-0482FBF6229E}"/>
              </a:ext>
            </a:extLst>
          </p:cNvPr>
          <p:cNvSpPr/>
          <p:nvPr/>
        </p:nvSpPr>
        <p:spPr>
          <a:xfrm>
            <a:off x="6997861" y="3853669"/>
            <a:ext cx="540699" cy="302338"/>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21" name="object 176">
            <a:extLst>
              <a:ext uri="{FF2B5EF4-FFF2-40B4-BE49-F238E27FC236}">
                <a16:creationId xmlns:a16="http://schemas.microsoft.com/office/drawing/2014/main" id="{D6CC25E9-0BF7-CA4A-B24D-C36F17D1CC85}"/>
              </a:ext>
            </a:extLst>
          </p:cNvPr>
          <p:cNvSpPr/>
          <p:nvPr/>
        </p:nvSpPr>
        <p:spPr>
          <a:xfrm>
            <a:off x="3348553" y="4215280"/>
            <a:ext cx="581885" cy="30158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2024</a:t>
            </a:r>
            <a:endParaRPr lang="en-US" sz="675"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SSAC3</a:t>
            </a:r>
          </a:p>
        </p:txBody>
      </p:sp>
      <p:sp>
        <p:nvSpPr>
          <p:cNvPr id="222" name="object 176">
            <a:extLst>
              <a:ext uri="{FF2B5EF4-FFF2-40B4-BE49-F238E27FC236}">
                <a16:creationId xmlns:a16="http://schemas.microsoft.com/office/drawing/2014/main" id="{37AE148E-7187-2248-875D-6325F647D62F}"/>
              </a:ext>
            </a:extLst>
          </p:cNvPr>
          <p:cNvSpPr/>
          <p:nvPr/>
        </p:nvSpPr>
        <p:spPr>
          <a:xfrm>
            <a:off x="4858353" y="4220946"/>
            <a:ext cx="2189810" cy="303351"/>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Q4 2026</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SSAC3 Implementation</a:t>
            </a:r>
          </a:p>
        </p:txBody>
      </p:sp>
      <p:sp>
        <p:nvSpPr>
          <p:cNvPr id="223" name="object 176">
            <a:extLst>
              <a:ext uri="{FF2B5EF4-FFF2-40B4-BE49-F238E27FC236}">
                <a16:creationId xmlns:a16="http://schemas.microsoft.com/office/drawing/2014/main" id="{DE9D6D78-7D38-FC4C-89FE-0DD0B97D8665}"/>
              </a:ext>
            </a:extLst>
          </p:cNvPr>
          <p:cNvSpPr/>
          <p:nvPr/>
        </p:nvSpPr>
        <p:spPr>
          <a:xfrm>
            <a:off x="3933411" y="4220520"/>
            <a:ext cx="930062" cy="303799"/>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24" name="object 176">
            <a:extLst>
              <a:ext uri="{FF2B5EF4-FFF2-40B4-BE49-F238E27FC236}">
                <a16:creationId xmlns:a16="http://schemas.microsoft.com/office/drawing/2014/main" id="{88A4E3B1-0D27-164C-B565-2C43CF6B3491}"/>
              </a:ext>
            </a:extLst>
          </p:cNvPr>
          <p:cNvSpPr/>
          <p:nvPr/>
        </p:nvSpPr>
        <p:spPr>
          <a:xfrm>
            <a:off x="3919996" y="4597043"/>
            <a:ext cx="581885" cy="30158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2025</a:t>
            </a:r>
            <a:endParaRPr lang="en-US" sz="675"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RSSAC3</a:t>
            </a:r>
          </a:p>
        </p:txBody>
      </p:sp>
      <p:sp>
        <p:nvSpPr>
          <p:cNvPr id="225" name="object 176">
            <a:extLst>
              <a:ext uri="{FF2B5EF4-FFF2-40B4-BE49-F238E27FC236}">
                <a16:creationId xmlns:a16="http://schemas.microsoft.com/office/drawing/2014/main" id="{90A6E13E-BD6B-7F4E-BA80-42DB2E0945C6}"/>
              </a:ext>
            </a:extLst>
          </p:cNvPr>
          <p:cNvSpPr/>
          <p:nvPr/>
        </p:nvSpPr>
        <p:spPr>
          <a:xfrm>
            <a:off x="5429795" y="4595089"/>
            <a:ext cx="2106585" cy="303351"/>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Q4 2026</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RSSAC3 Implementation</a:t>
            </a:r>
          </a:p>
        </p:txBody>
      </p:sp>
      <p:sp>
        <p:nvSpPr>
          <p:cNvPr id="226" name="object 176">
            <a:extLst>
              <a:ext uri="{FF2B5EF4-FFF2-40B4-BE49-F238E27FC236}">
                <a16:creationId xmlns:a16="http://schemas.microsoft.com/office/drawing/2014/main" id="{4223F463-5FDF-4049-82B2-1109E5580CBA}"/>
              </a:ext>
            </a:extLst>
          </p:cNvPr>
          <p:cNvSpPr/>
          <p:nvPr/>
        </p:nvSpPr>
        <p:spPr>
          <a:xfrm>
            <a:off x="4504854" y="4602282"/>
            <a:ext cx="930062" cy="303799"/>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27" name="object 176">
            <a:extLst>
              <a:ext uri="{FF2B5EF4-FFF2-40B4-BE49-F238E27FC236}">
                <a16:creationId xmlns:a16="http://schemas.microsoft.com/office/drawing/2014/main" id="{E4144DF4-F315-EA48-91D0-A85C722E3DAC}"/>
              </a:ext>
            </a:extLst>
          </p:cNvPr>
          <p:cNvSpPr/>
          <p:nvPr/>
        </p:nvSpPr>
        <p:spPr>
          <a:xfrm>
            <a:off x="4574689" y="4964041"/>
            <a:ext cx="581885" cy="301589"/>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rgbClr val="F2A41E"/>
          </a:solidFill>
          <a:ln>
            <a:solidFill>
              <a:srgbClr val="F2A41E"/>
            </a:solidFill>
          </a:ln>
        </p:spPr>
        <p:txBody>
          <a:bodyPr wrap="square" lIns="68580" tIns="0" rIns="0" bIns="0" rtlCol="0" anchor="ctr"/>
          <a:lstStyle/>
          <a:p>
            <a:pPr marL="10001">
              <a:lnSpc>
                <a:spcPts val="649"/>
              </a:lnSpc>
            </a:pPr>
            <a:r>
              <a:rPr lang="en-US" sz="675" i="1" spc="11" dirty="0">
                <a:latin typeface="Source Sans Pro" charset="0"/>
                <a:ea typeface="Source Sans Pro" charset="0"/>
                <a:cs typeface="Source Sans Pro" charset="0"/>
              </a:rPr>
              <a:t>Q2 2026</a:t>
            </a:r>
            <a:endParaRPr lang="en-US" sz="675" i="1" dirty="0">
              <a:latin typeface="Source Sans Pro" charset="0"/>
              <a:ea typeface="Source Sans Pro" charset="0"/>
              <a:cs typeface="Source Sans Pro" charset="0"/>
            </a:endParaRPr>
          </a:p>
          <a:p>
            <a:pPr marL="10001">
              <a:lnSpc>
                <a:spcPts val="649"/>
              </a:lnSpc>
            </a:pPr>
            <a:r>
              <a:rPr lang="en-US" sz="788" b="1" spc="11" dirty="0">
                <a:latin typeface="Source Sans Pro"/>
                <a:cs typeface="Source Sans Pro"/>
              </a:rPr>
              <a:t>ccNSO3</a:t>
            </a:r>
          </a:p>
        </p:txBody>
      </p:sp>
      <p:sp>
        <p:nvSpPr>
          <p:cNvPr id="228" name="object 176">
            <a:extLst>
              <a:ext uri="{FF2B5EF4-FFF2-40B4-BE49-F238E27FC236}">
                <a16:creationId xmlns:a16="http://schemas.microsoft.com/office/drawing/2014/main" id="{D60CBA57-7B43-AF43-94CB-7CE64A8775BC}"/>
              </a:ext>
            </a:extLst>
          </p:cNvPr>
          <p:cNvSpPr/>
          <p:nvPr/>
        </p:nvSpPr>
        <p:spPr>
          <a:xfrm>
            <a:off x="5167227" y="4961446"/>
            <a:ext cx="930062" cy="313514"/>
          </a:xfrm>
          <a:custGeom>
            <a:avLst/>
            <a:gdLst/>
            <a:ahLst/>
            <a:cxnLst/>
            <a:rect l="l" t="t" r="r" b="b"/>
            <a:pathLst>
              <a:path w="5143500" h="325755">
                <a:moveTo>
                  <a:pt x="5143195" y="325310"/>
                </a:moveTo>
                <a:lnTo>
                  <a:pt x="0" y="325310"/>
                </a:lnTo>
                <a:lnTo>
                  <a:pt x="0" y="0"/>
                </a:lnTo>
                <a:lnTo>
                  <a:pt x="5143195" y="0"/>
                </a:lnTo>
                <a:lnTo>
                  <a:pt x="5143195" y="325310"/>
                </a:lnTo>
                <a:close/>
              </a:path>
            </a:pathLst>
          </a:custGeom>
          <a:pattFill prst="pct5">
            <a:fgClr>
              <a:schemeClr val="bg1"/>
            </a:fgClr>
            <a:bgClr>
              <a:srgbClr val="F2A41E"/>
            </a:bgClr>
          </a:pattFill>
          <a:ln>
            <a:noFill/>
          </a:ln>
        </p:spPr>
        <p:txBody>
          <a:bodyPr wrap="square" lIns="0" tIns="0" rIns="0" bIns="0" rtlCol="0"/>
          <a:lstStyle/>
          <a:p>
            <a:endParaRPr lang="en-US" sz="1350" dirty="0"/>
          </a:p>
        </p:txBody>
      </p:sp>
      <p:sp>
        <p:nvSpPr>
          <p:cNvPr id="231" name="object 176">
            <a:extLst>
              <a:ext uri="{FF2B5EF4-FFF2-40B4-BE49-F238E27FC236}">
                <a16:creationId xmlns:a16="http://schemas.microsoft.com/office/drawing/2014/main" id="{2C389573-9491-4748-BF21-D2C6A1F321A4}"/>
              </a:ext>
            </a:extLst>
          </p:cNvPr>
          <p:cNvSpPr/>
          <p:nvPr/>
        </p:nvSpPr>
        <p:spPr>
          <a:xfrm>
            <a:off x="6097288" y="4961445"/>
            <a:ext cx="1456043" cy="314366"/>
          </a:xfrm>
          <a:custGeom>
            <a:avLst/>
            <a:gdLst/>
            <a:ahLst/>
            <a:cxnLst/>
            <a:rect l="l" t="t" r="r" b="b"/>
            <a:pathLst>
              <a:path w="5143500" h="325755">
                <a:moveTo>
                  <a:pt x="5143195" y="325310"/>
                </a:moveTo>
                <a:lnTo>
                  <a:pt x="0" y="325310"/>
                </a:lnTo>
                <a:lnTo>
                  <a:pt x="0" y="0"/>
                </a:lnTo>
                <a:lnTo>
                  <a:pt x="5143195" y="0"/>
                </a:lnTo>
                <a:lnTo>
                  <a:pt x="5143195" y="325310"/>
                </a:lnTo>
                <a:close/>
              </a:path>
            </a:pathLst>
          </a:custGeom>
          <a:solidFill>
            <a:schemeClr val="accent4">
              <a:lumMod val="40000"/>
              <a:lumOff val="60000"/>
            </a:schemeClr>
          </a:solidFill>
          <a:ln>
            <a:noFill/>
          </a:ln>
        </p:spPr>
        <p:txBody>
          <a:bodyPr wrap="square" lIns="68580" tIns="0" rIns="0" bIns="0" rtlCol="0" anchor="ctr">
            <a:normAutofit/>
          </a:bodyPr>
          <a:lstStyle/>
          <a:p>
            <a:pPr marL="10001">
              <a:lnSpc>
                <a:spcPts val="649"/>
              </a:lnSpc>
            </a:pPr>
            <a:r>
              <a:rPr lang="en-US" sz="675" i="1" spc="11" dirty="0">
                <a:latin typeface="Source Sans Pro" charset="0"/>
                <a:ea typeface="Source Sans Pro" charset="0"/>
                <a:cs typeface="Source Sans Pro" charset="0"/>
              </a:rPr>
              <a:t>Q4 2028</a:t>
            </a:r>
            <a:endParaRPr lang="en-US" sz="675" i="1" dirty="0">
              <a:latin typeface="Source Sans Pro" charset="0"/>
              <a:ea typeface="Source Sans Pro" charset="0"/>
              <a:cs typeface="Source Sans Pro" charset="0"/>
            </a:endParaRPr>
          </a:p>
          <a:p>
            <a:pPr marL="10001">
              <a:lnSpc>
                <a:spcPts val="964"/>
              </a:lnSpc>
            </a:pPr>
            <a:r>
              <a:rPr lang="en-US" sz="788" b="1" spc="11" dirty="0">
                <a:latin typeface="Source Sans Pro"/>
                <a:cs typeface="Source Sans Pro"/>
              </a:rPr>
              <a:t>ccNSO3 Implementation</a:t>
            </a:r>
          </a:p>
        </p:txBody>
      </p:sp>
      <p:sp>
        <p:nvSpPr>
          <p:cNvPr id="232" name="Rectangle 231">
            <a:extLst>
              <a:ext uri="{FF2B5EF4-FFF2-40B4-BE49-F238E27FC236}">
                <a16:creationId xmlns:a16="http://schemas.microsoft.com/office/drawing/2014/main" id="{4C6A9904-BF2A-4C42-940E-FDCDD71E80E7}"/>
              </a:ext>
            </a:extLst>
          </p:cNvPr>
          <p:cNvSpPr/>
          <p:nvPr/>
        </p:nvSpPr>
        <p:spPr>
          <a:xfrm>
            <a:off x="6994890" y="1690835"/>
            <a:ext cx="786856" cy="339324"/>
          </a:xfrm>
          <a:prstGeom prst="rect">
            <a:avLst/>
          </a:prstGeom>
        </p:spPr>
        <p:txBody>
          <a:bodyPr wrap="square">
            <a:spAutoFit/>
          </a:bodyPr>
          <a:lstStyle/>
          <a:p>
            <a:pPr marL="10001">
              <a:lnSpc>
                <a:spcPts val="964"/>
              </a:lnSpc>
            </a:pPr>
            <a:r>
              <a:rPr lang="en-US" sz="788" i="1" spc="11" dirty="0">
                <a:latin typeface="Source Sans Pro" charset="0"/>
                <a:ea typeface="Source Sans Pro" charset="0"/>
                <a:cs typeface="Source Sans Pro" charset="0"/>
              </a:rPr>
              <a:t>Q2 2030</a:t>
            </a:r>
            <a:endParaRPr lang="en-US" sz="788" i="1" dirty="0">
              <a:latin typeface="Source Sans Pro" charset="0"/>
              <a:ea typeface="Source Sans Pro" charset="0"/>
              <a:cs typeface="Source Sans Pro" charset="0"/>
            </a:endParaRPr>
          </a:p>
          <a:p>
            <a:pPr marL="10001">
              <a:lnSpc>
                <a:spcPts val="964"/>
              </a:lnSpc>
            </a:pPr>
            <a:r>
              <a:rPr lang="en-US" sz="675" b="1" spc="11" dirty="0">
                <a:latin typeface="Source Sans Pro"/>
                <a:cs typeface="Source Sans Pro"/>
              </a:rPr>
              <a:t>RDS-WHOIS4</a:t>
            </a:r>
          </a:p>
        </p:txBody>
      </p:sp>
    </p:spTree>
    <p:extLst>
      <p:ext uri="{BB962C8B-B14F-4D97-AF65-F5344CB8AC3E}">
        <p14:creationId xmlns:p14="http://schemas.microsoft.com/office/powerpoint/2010/main" val="2959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Discussion</a:t>
            </a:r>
          </a:p>
        </p:txBody>
      </p:sp>
      <p:sp>
        <p:nvSpPr>
          <p:cNvPr id="5" name="Text Placeholder 4"/>
          <p:cNvSpPr>
            <a:spLocks noGrp="1"/>
          </p:cNvSpPr>
          <p:nvPr>
            <p:ph type="body" sz="quarter" idx="11"/>
          </p:nvPr>
        </p:nvSpPr>
        <p:spPr/>
        <p:txBody>
          <a:bodyPr>
            <a:normAutofit/>
          </a:bodyPr>
          <a:lstStyle/>
          <a:p>
            <a:r>
              <a:rPr lang="en-US" dirty="0"/>
              <a:t>Agenda Item #3</a:t>
            </a:r>
          </a:p>
        </p:txBody>
      </p:sp>
    </p:spTree>
    <p:extLst>
      <p:ext uri="{BB962C8B-B14F-4D97-AF65-F5344CB8AC3E}">
        <p14:creationId xmlns:p14="http://schemas.microsoft.com/office/powerpoint/2010/main" val="57897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3"/>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800"/>
              <a:buFont typeface="Arial"/>
              <a:buNone/>
            </a:pPr>
            <a:r>
              <a:rPr lang="en-US" dirty="0"/>
              <a:t>Introduction</a:t>
            </a:r>
            <a:endParaRPr dirty="0"/>
          </a:p>
        </p:txBody>
      </p:sp>
      <p:sp>
        <p:nvSpPr>
          <p:cNvPr id="866" name="Google Shape;866;p3"/>
          <p:cNvSpPr/>
          <p:nvPr/>
        </p:nvSpPr>
        <p:spPr>
          <a:xfrm>
            <a:off x="251717" y="991306"/>
            <a:ext cx="8640566" cy="5355272"/>
          </a:xfrm>
          <a:prstGeom prst="rect">
            <a:avLst/>
          </a:prstGeom>
          <a:noFill/>
          <a:ln>
            <a:noFill/>
          </a:ln>
        </p:spPr>
        <p:txBody>
          <a:bodyPr spcFirstLastPara="1" wrap="square" lIns="91425" tIns="45700" rIns="91425" bIns="45700" anchor="t" anchorCtr="0">
            <a:spAutoFit/>
          </a:bodyPr>
          <a:lstStyle/>
          <a:p>
            <a:pPr marL="285750" lvl="0" indent="-285750">
              <a:buClr>
                <a:schemeClr val="dk1"/>
              </a:buClr>
              <a:buSzPts val="1750"/>
              <a:buFont typeface="Arial"/>
              <a:buChar char="•"/>
            </a:pPr>
            <a:r>
              <a:rPr lang="en-US" sz="1800" b="0" i="0" u="none" strike="noStrike" cap="none" dirty="0">
                <a:solidFill>
                  <a:schemeClr val="dk1"/>
                </a:solidFill>
                <a:latin typeface="Arial"/>
                <a:ea typeface="Arial"/>
                <a:cs typeface="Arial"/>
                <a:sym typeface="Arial"/>
              </a:rPr>
              <a:t>Reviews and cross-community working group efforts are an important element of ICANN’s multistakeholder model and continuous improvement. There is a need for streamlining different aspects of ICANN reviews, and ATRT3 may recommend some improvements, which </a:t>
            </a:r>
            <a:r>
              <a:rPr lang="en-US" sz="1800" dirty="0">
                <a:solidFill>
                  <a:schemeClr val="dk1"/>
                </a:solidFill>
              </a:rPr>
              <a:t>will be coordinated with and complement other review streamlining efforts</a:t>
            </a:r>
            <a:r>
              <a:rPr lang="en-US" sz="1800" b="0" i="0" u="none" strike="noStrike" cap="none" dirty="0">
                <a:solidFill>
                  <a:schemeClr val="dk1"/>
                </a:solidFill>
                <a:latin typeface="Arial"/>
                <a:ea typeface="Arial"/>
                <a:cs typeface="Arial"/>
                <a:sym typeface="Arial"/>
              </a:rPr>
              <a:t>.</a:t>
            </a:r>
            <a:endParaRPr sz="1800" dirty="0"/>
          </a:p>
          <a:p>
            <a:pPr marL="285750" marR="0" lvl="0" indent="-174625" algn="l" rtl="0">
              <a:spcBef>
                <a:spcPts val="0"/>
              </a:spcBef>
              <a:spcAft>
                <a:spcPts val="0"/>
              </a:spcAft>
              <a:buClr>
                <a:schemeClr val="dk1"/>
              </a:buClr>
              <a:buSzPts val="1750"/>
              <a:buFont typeface="Arial"/>
              <a:buNone/>
            </a:pPr>
            <a:endParaRPr sz="1800" b="0" i="0" u="none" strike="noStrike" cap="none" dirty="0">
              <a:solidFill>
                <a:schemeClr val="dk1"/>
              </a:solidFill>
              <a:latin typeface="Arial"/>
              <a:ea typeface="Arial"/>
              <a:cs typeface="Arial"/>
              <a:sym typeface="Arial"/>
            </a:endParaRPr>
          </a:p>
          <a:p>
            <a:pPr marL="342900" indent="-342900">
              <a:buClr>
                <a:schemeClr val="dk1"/>
              </a:buClr>
              <a:buSzPts val="1800"/>
              <a:buFont typeface="Arial"/>
              <a:buChar char="•"/>
            </a:pPr>
            <a:r>
              <a:rPr lang="en-US" sz="1800" dirty="0">
                <a:solidFill>
                  <a:schemeClr val="dk1"/>
                </a:solidFill>
              </a:rPr>
              <a:t>ATRT3 is currently assessing reviews and is empowered to recommend the termination or amendment of specific reviews and/or the creation of additional ones. The Board looks forward to ATRT3 recommendations leading the development of a more sustainable schedule and timing for the next round of all reviews. </a:t>
            </a:r>
          </a:p>
          <a:p>
            <a:pPr marR="0" lvl="0" algn="l" rtl="0">
              <a:spcBef>
                <a:spcPts val="0"/>
              </a:spcBef>
              <a:spcAft>
                <a:spcPts val="0"/>
              </a:spcAft>
              <a:buClr>
                <a:schemeClr val="dk1"/>
              </a:buClr>
              <a:buSzPts val="1750"/>
            </a:pPr>
            <a:endParaRPr lang="en-US" sz="1800" dirty="0">
              <a:solidFill>
                <a:schemeClr val="dk1"/>
              </a:solidFill>
            </a:endParaRPr>
          </a:p>
          <a:p>
            <a:pPr marL="285750" indent="-285750">
              <a:buClr>
                <a:schemeClr val="dk1"/>
              </a:buClr>
              <a:buSzPts val="1750"/>
              <a:buFont typeface="Arial"/>
              <a:buChar char="•"/>
            </a:pPr>
            <a:r>
              <a:rPr lang="en-US" sz="1800" dirty="0">
                <a:solidFill>
                  <a:schemeClr val="dk1"/>
                </a:solidFill>
              </a:rPr>
              <a:t>This Daft Paper is also a component of the wider discussion on streamlining organizational and specific reviews. As input into this discussion, ICANN org </a:t>
            </a:r>
            <a:r>
              <a:rPr lang="en-US" sz="1800" u="sng" dirty="0">
                <a:solidFill>
                  <a:schemeClr val="dk1"/>
                </a:solidFill>
                <a:hlinkClick r:id="rId3"/>
              </a:rPr>
              <a:t>posted for public comment</a:t>
            </a:r>
            <a:r>
              <a:rPr lang="en-US" sz="1800" dirty="0">
                <a:solidFill>
                  <a:schemeClr val="dk1"/>
                </a:solidFill>
              </a:rPr>
              <a:t> on 30 April 2019 a discussion paper on streamlining organizational reviews, and provided a </a:t>
            </a:r>
            <a:r>
              <a:rPr lang="en-US" sz="1800" u="sng" dirty="0">
                <a:solidFill>
                  <a:schemeClr val="dk1"/>
                </a:solidFill>
                <a:hlinkClick r:id="rId4"/>
              </a:rPr>
              <a:t>report on those public comments</a:t>
            </a:r>
            <a:r>
              <a:rPr lang="en-US" sz="1800" dirty="0">
                <a:solidFill>
                  <a:schemeClr val="dk1"/>
                </a:solidFill>
              </a:rPr>
              <a:t> on  30 July 2019.</a:t>
            </a:r>
            <a:endParaRPr lang="en-US" sz="1800" dirty="0"/>
          </a:p>
          <a:p>
            <a:pPr marL="285750" marR="0" lvl="0" indent="-285750" algn="l" rtl="0">
              <a:spcBef>
                <a:spcPts val="0"/>
              </a:spcBef>
              <a:spcAft>
                <a:spcPts val="0"/>
              </a:spcAft>
              <a:buClr>
                <a:schemeClr val="dk1"/>
              </a:buClr>
              <a:buSzPts val="1750"/>
              <a:buFont typeface="Arial"/>
              <a:buChar char="•"/>
            </a:pPr>
            <a:endParaRPr sz="1800" dirty="0"/>
          </a:p>
          <a:p>
            <a:pPr marL="285750" marR="0" lvl="0" indent="-174625" algn="l" rtl="0">
              <a:spcBef>
                <a:spcPts val="0"/>
              </a:spcBef>
              <a:spcAft>
                <a:spcPts val="0"/>
              </a:spcAft>
              <a:buClr>
                <a:schemeClr val="dk1"/>
              </a:buClr>
              <a:buSzPts val="175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200" b="1" dirty="0"/>
              <a:t>Resourcing and Prioritization of Community Recommendations:</a:t>
            </a:r>
            <a:br>
              <a:rPr lang="en-US" sz="3200" b="1" dirty="0"/>
            </a:br>
            <a:r>
              <a:rPr lang="en-US" sz="3200" b="1" dirty="0"/>
              <a:t>Draft Proposal for Community Discussions</a:t>
            </a:r>
          </a:p>
        </p:txBody>
      </p:sp>
      <p:sp>
        <p:nvSpPr>
          <p:cNvPr id="5" name="Text Placeholder 4"/>
          <p:cNvSpPr>
            <a:spLocks noGrp="1"/>
          </p:cNvSpPr>
          <p:nvPr>
            <p:ph type="body" sz="quarter" idx="11"/>
          </p:nvPr>
        </p:nvSpPr>
        <p:spPr/>
        <p:txBody>
          <a:bodyPr/>
          <a:lstStyle/>
          <a:p>
            <a:r>
              <a:rPr lang="en-US" dirty="0"/>
              <a:t>Agenda Item #1</a:t>
            </a:r>
          </a:p>
        </p:txBody>
      </p:sp>
    </p:spTree>
    <p:extLst>
      <p:ext uri="{BB962C8B-B14F-4D97-AF65-F5344CB8AC3E}">
        <p14:creationId xmlns:p14="http://schemas.microsoft.com/office/powerpoint/2010/main" val="135132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5"/>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800"/>
              <a:buFont typeface="Arial"/>
              <a:buNone/>
            </a:pPr>
            <a:r>
              <a:rPr lang="en-US" dirty="0"/>
              <a:t>Overview  </a:t>
            </a:r>
            <a:endParaRPr dirty="0"/>
          </a:p>
        </p:txBody>
      </p:sp>
      <p:sp>
        <p:nvSpPr>
          <p:cNvPr id="878" name="Google Shape;878;p5"/>
          <p:cNvSpPr/>
          <p:nvPr/>
        </p:nvSpPr>
        <p:spPr>
          <a:xfrm>
            <a:off x="374904" y="1028343"/>
            <a:ext cx="8012951"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The Draft </a:t>
            </a:r>
            <a:r>
              <a:rPr lang="en-US" sz="1800" dirty="0">
                <a:solidFill>
                  <a:schemeClr val="dk1"/>
                </a:solidFill>
              </a:rPr>
              <a:t>Proposal</a:t>
            </a:r>
            <a:r>
              <a:rPr lang="en-US" sz="1800" b="0" i="0" u="none" strike="noStrike" cap="none" dirty="0">
                <a:solidFill>
                  <a:schemeClr val="dk1"/>
                </a:solidFill>
                <a:latin typeface="Arial"/>
                <a:ea typeface="Arial"/>
                <a:cs typeface="Arial"/>
                <a:sym typeface="Arial"/>
              </a:rPr>
              <a:t> contains three sections: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dirty="0"/>
          </a:p>
          <a:p>
            <a:pPr marL="342900" marR="0" lvl="0" indent="-342900" algn="l" rtl="0">
              <a:spcBef>
                <a:spcPts val="0"/>
              </a:spcBef>
              <a:spcAft>
                <a:spcPts val="0"/>
              </a:spcAft>
              <a:buClr>
                <a:schemeClr val="dk1"/>
              </a:buClr>
              <a:buSzPts val="1800"/>
              <a:buFont typeface="Arial"/>
              <a:buAutoNum type="arabicPeriod"/>
            </a:pPr>
            <a:r>
              <a:rPr lang="en-US" sz="1800" dirty="0">
                <a:solidFill>
                  <a:schemeClr val="dk1"/>
                </a:solidFill>
                <a:latin typeface="Arial"/>
                <a:ea typeface="Arial"/>
                <a:cs typeface="Arial"/>
                <a:sym typeface="Arial"/>
              </a:rPr>
              <a:t>An overview of proposed principles to guide the formulation of effective community recommendations and their effective implementation, including applicable process steps; </a:t>
            </a:r>
            <a:endParaRPr dirty="0"/>
          </a:p>
          <a:p>
            <a:pPr marL="457200" marR="0" lvl="0" indent="-342900" algn="l" rtl="0">
              <a:spcBef>
                <a:spcPts val="0"/>
              </a:spcBef>
              <a:spcAft>
                <a:spcPts val="0"/>
              </a:spcAft>
              <a:buClr>
                <a:schemeClr val="dk1"/>
              </a:buClr>
              <a:buSzPts val="1800"/>
              <a:buFont typeface="+mj-lt"/>
              <a:buAutoNum type="arabicPeriod"/>
            </a:pPr>
            <a:endParaRPr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AutoNum type="arabicPeriod"/>
            </a:pPr>
            <a:r>
              <a:rPr lang="en-US" sz="1800" dirty="0">
                <a:solidFill>
                  <a:schemeClr val="dk1"/>
                </a:solidFill>
                <a:latin typeface="Arial"/>
                <a:ea typeface="Arial"/>
                <a:cs typeface="Arial"/>
                <a:sym typeface="Arial"/>
              </a:rPr>
              <a:t>Details on the proposal for ongoing review teams to test the principles and process steps laid out in this paper; and </a:t>
            </a:r>
            <a:endParaRPr dirty="0"/>
          </a:p>
          <a:p>
            <a:pPr marL="457200" marR="0" lvl="0" indent="-342900" algn="l" rtl="0">
              <a:spcBef>
                <a:spcPts val="0"/>
              </a:spcBef>
              <a:spcAft>
                <a:spcPts val="0"/>
              </a:spcAft>
              <a:buClr>
                <a:schemeClr val="dk1"/>
              </a:buClr>
              <a:buSzPts val="1800"/>
              <a:buFont typeface="+mj-lt"/>
              <a:buAutoNum type="arabicPeriod"/>
            </a:pPr>
            <a:endParaRPr sz="1800" dirty="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1800"/>
              <a:buFont typeface="Arial"/>
              <a:buAutoNum type="arabicPeriod"/>
            </a:pPr>
            <a:r>
              <a:rPr lang="en-US" sz="1800" dirty="0">
                <a:solidFill>
                  <a:schemeClr val="dk1"/>
                </a:solidFill>
                <a:latin typeface="Arial"/>
                <a:ea typeface="Arial"/>
                <a:cs typeface="Arial"/>
                <a:sym typeface="Arial"/>
              </a:rPr>
              <a:t>A high-level timeline for updating the Operating Standards for specific reviews, based on the outcome of the community-wide discussion initiated by this paper.  While much of the paper focuses on specific reviews, we believe the proposed principles and framework are equally relevant to other processes for developing community recommendations, including cross-community working groups.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6"/>
          <p:cNvSpPr txBox="1">
            <a:spLocks noGrp="1"/>
          </p:cNvSpPr>
          <p:nvPr>
            <p:ph type="title"/>
          </p:nvPr>
        </p:nvSpPr>
        <p:spPr>
          <a:xfrm>
            <a:off x="184935" y="46179"/>
            <a:ext cx="8876872"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1800"/>
              <a:buFont typeface="Arial"/>
              <a:buNone/>
            </a:pPr>
            <a:r>
              <a:rPr lang="en-US" sz="2600" dirty="0"/>
              <a:t>Principles for developing effective recommendations</a:t>
            </a:r>
            <a:endParaRPr sz="2600" dirty="0"/>
          </a:p>
        </p:txBody>
      </p:sp>
      <p:sp>
        <p:nvSpPr>
          <p:cNvPr id="884" name="Google Shape;884;p6"/>
          <p:cNvSpPr/>
          <p:nvPr/>
        </p:nvSpPr>
        <p:spPr>
          <a:xfrm>
            <a:off x="404622" y="1166862"/>
            <a:ext cx="8334756" cy="452427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1800" dirty="0">
                <a:solidFill>
                  <a:schemeClr val="dk1"/>
                </a:solidFill>
                <a:latin typeface="Arial"/>
                <a:ea typeface="Arial"/>
                <a:cs typeface="Arial"/>
                <a:sym typeface="Arial"/>
              </a:rPr>
              <a:t>Effective community recommendations should:</a:t>
            </a:r>
            <a:endParaRPr sz="1800" dirty="0"/>
          </a:p>
          <a:p>
            <a:pPr marL="285750" marR="0" lvl="0" indent="-285750" algn="l" rtl="0">
              <a:spcBef>
                <a:spcPts val="0"/>
              </a:spcBef>
              <a:spcAft>
                <a:spcPts val="0"/>
              </a:spcAft>
              <a:buFont typeface="Arial" panose="020B0604020202020204" pitchFamily="34" charset="0"/>
              <a:buChar char="•"/>
            </a:pPr>
            <a:endParaRPr sz="1800" dirty="0"/>
          </a:p>
          <a:p>
            <a:pPr marL="285750" lvl="0" indent="-285750">
              <a:buFont typeface="Arial" panose="020B0604020202020204" pitchFamily="34" charset="0"/>
              <a:buChar char="•"/>
            </a:pPr>
            <a:r>
              <a:rPr lang="en-US" sz="1800" dirty="0"/>
              <a:t>Address an observed issue;</a:t>
            </a:r>
          </a:p>
          <a:p>
            <a:pPr marL="285750" lvl="0" indent="-285750">
              <a:buFont typeface="Arial" panose="020B0604020202020204" pitchFamily="34" charset="0"/>
              <a:buChar char="•"/>
            </a:pPr>
            <a:r>
              <a:rPr lang="en-US" sz="1800" dirty="0"/>
              <a:t>Be supported by articulated fact-based findings;</a:t>
            </a:r>
          </a:p>
          <a:p>
            <a:pPr marL="285750" lvl="0" indent="-285750">
              <a:buFont typeface="Arial" panose="020B0604020202020204" pitchFamily="34" charset="0"/>
              <a:buChar char="•"/>
            </a:pPr>
            <a:r>
              <a:rPr lang="en-US" sz="1800" dirty="0"/>
              <a:t>Address an observed issue that has significant consequences to ICANN as a whole;</a:t>
            </a:r>
          </a:p>
          <a:p>
            <a:pPr marL="285750" lvl="0" indent="-285750">
              <a:buFont typeface="Arial" panose="020B0604020202020204" pitchFamily="34" charset="0"/>
              <a:buChar char="•"/>
            </a:pPr>
            <a:r>
              <a:rPr lang="en-US" sz="1800" dirty="0"/>
              <a:t>Address issues and propose solutions within ICANN's mission;</a:t>
            </a:r>
          </a:p>
          <a:p>
            <a:pPr marL="285750" lvl="0" indent="-285750">
              <a:buFont typeface="Arial" panose="020B0604020202020204" pitchFamily="34" charset="0"/>
              <a:buChar char="•"/>
            </a:pPr>
            <a:r>
              <a:rPr lang="en-US" sz="1800" dirty="0"/>
              <a:t>Promote the global public interest in the manner set forth in ICANN’s Articles of Incorporation and Bylaws;</a:t>
            </a:r>
          </a:p>
          <a:p>
            <a:pPr marL="285750" lvl="0" indent="-285750">
              <a:buFont typeface="Arial" panose="020B0604020202020204" pitchFamily="34" charset="0"/>
              <a:buChar char="•"/>
            </a:pPr>
            <a:r>
              <a:rPr lang="en-US" sz="1800" dirty="0"/>
              <a:t>Align with ICANN's strategic plan and is within Board and org remit;</a:t>
            </a:r>
          </a:p>
          <a:p>
            <a:pPr marL="285750" lvl="0" indent="-285750">
              <a:buFont typeface="Arial" panose="020B0604020202020204" pitchFamily="34" charset="0"/>
              <a:buChar char="•"/>
            </a:pPr>
            <a:r>
              <a:rPr lang="en-US" sz="1800" dirty="0"/>
              <a:t>Clearly identify a desired outcome and describe how success will be measured, in support of outcome-based recommendations;</a:t>
            </a:r>
          </a:p>
          <a:p>
            <a:pPr marL="285750" lvl="0" indent="-285750">
              <a:buFont typeface="Arial" panose="020B0604020202020204" pitchFamily="34" charset="0"/>
              <a:buChar char="•"/>
            </a:pPr>
            <a:r>
              <a:rPr lang="en-US" sz="1800" dirty="0"/>
              <a:t>Include cost and resource estimates and realistic implementation timelines;</a:t>
            </a:r>
          </a:p>
          <a:p>
            <a:pPr marL="285750" lvl="0" indent="-285750">
              <a:buFont typeface="Arial" panose="020B0604020202020204" pitchFamily="34" charset="0"/>
              <a:buChar char="•"/>
            </a:pPr>
            <a:r>
              <a:rPr lang="en-US" sz="1800" dirty="0"/>
              <a:t>Identify dependencies on and implications for other work are identified and considered;</a:t>
            </a:r>
          </a:p>
          <a:p>
            <a:pPr marL="285750" lvl="0" indent="-285750">
              <a:buFont typeface="Arial" panose="020B0604020202020204" pitchFamily="34" charset="0"/>
              <a:buChar char="•"/>
            </a:pPr>
            <a:r>
              <a:rPr lang="en-US" sz="1800" dirty="0"/>
              <a:t>Establish internal priorities by and within a given review team.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7"/>
          <p:cNvSpPr txBox="1">
            <a:spLocks noGrp="1"/>
          </p:cNvSpPr>
          <p:nvPr>
            <p:ph type="title"/>
          </p:nvPr>
        </p:nvSpPr>
        <p:spPr>
          <a:xfrm>
            <a:off x="184935" y="46179"/>
            <a:ext cx="8876872"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1800"/>
              <a:buFont typeface="Arial"/>
              <a:buNone/>
            </a:pPr>
            <a:r>
              <a:rPr lang="en-US" dirty="0"/>
              <a:t>Principles for effective implementation </a:t>
            </a:r>
            <a:endParaRPr dirty="0"/>
          </a:p>
        </p:txBody>
      </p:sp>
      <p:sp>
        <p:nvSpPr>
          <p:cNvPr id="890" name="Google Shape;890;p7"/>
          <p:cNvSpPr/>
          <p:nvPr/>
        </p:nvSpPr>
        <p:spPr>
          <a:xfrm>
            <a:off x="359595" y="635090"/>
            <a:ext cx="8424809" cy="5730441"/>
          </a:xfrm>
          <a:prstGeom prst="rect">
            <a:avLst/>
          </a:prstGeom>
          <a:noFill/>
          <a:ln>
            <a:noFill/>
          </a:ln>
        </p:spPr>
        <p:txBody>
          <a:bodyPr spcFirstLastPara="1" wrap="square" lIns="38100" tIns="38100" rIns="38100" bIns="38100" anchor="t" anchorCtr="0">
            <a:noAutofit/>
          </a:bodyPr>
          <a:lstStyle/>
          <a:p>
            <a:pPr marL="0" marR="0" lvl="0" indent="0" algn="l" rtl="0">
              <a:lnSpc>
                <a:spcPct val="89000"/>
              </a:lnSpc>
              <a:spcBef>
                <a:spcPts val="0"/>
              </a:spcBef>
              <a:spcAft>
                <a:spcPts val="0"/>
              </a:spcAft>
              <a:buNone/>
            </a:pPr>
            <a:r>
              <a:rPr lang="en-US" sz="1800" dirty="0">
                <a:solidFill>
                  <a:schemeClr val="dk1"/>
                </a:solidFill>
                <a:latin typeface="Arial"/>
                <a:ea typeface="Arial"/>
                <a:cs typeface="Arial"/>
                <a:sym typeface="Arial"/>
              </a:rPr>
              <a:t>Effective implementation of recommendations requires:</a:t>
            </a:r>
            <a:endParaRPr sz="1800" dirty="0"/>
          </a:p>
          <a:p>
            <a:pPr marL="285750" marR="0" lvl="0" indent="-177800" algn="l" rtl="0">
              <a:lnSpc>
                <a:spcPct val="89000"/>
              </a:lnSpc>
              <a:spcBef>
                <a:spcPts val="0"/>
              </a:spcBef>
              <a:spcAft>
                <a:spcPts val="0"/>
              </a:spcAft>
              <a:buClr>
                <a:schemeClr val="dk1"/>
              </a:buClr>
              <a:buSzPts val="1700"/>
              <a:buFont typeface="Arial"/>
              <a:buNone/>
            </a:pPr>
            <a:endParaRPr sz="1800" dirty="0">
              <a:solidFill>
                <a:schemeClr val="dk1"/>
              </a:solidFill>
              <a:latin typeface="Arial"/>
              <a:ea typeface="Arial"/>
              <a:cs typeface="Arial"/>
              <a:sym typeface="Arial"/>
            </a:endParaRPr>
          </a:p>
          <a:p>
            <a:pPr marL="285750" marR="0" lvl="0" indent="-285750" algn="l" rtl="0">
              <a:lnSpc>
                <a:spcPct val="89000"/>
              </a:lnSpc>
              <a:spcBef>
                <a:spcPts val="0"/>
              </a:spcBef>
              <a:spcAft>
                <a:spcPts val="0"/>
              </a:spcAft>
              <a:buClr>
                <a:schemeClr val="dk1"/>
              </a:buClr>
              <a:buSzPts val="1700"/>
              <a:buFont typeface="Arial"/>
              <a:buChar char="•"/>
            </a:pPr>
            <a:r>
              <a:rPr lang="en-US" sz="1800" dirty="0">
                <a:solidFill>
                  <a:schemeClr val="dk1"/>
                </a:solidFill>
                <a:latin typeface="Arial"/>
                <a:ea typeface="Arial"/>
                <a:cs typeface="Arial"/>
                <a:sym typeface="Arial"/>
              </a:rPr>
              <a:t>Community, Board and org to concur that recommendations reflect the effectiveness framework principles;</a:t>
            </a:r>
            <a:endParaRPr sz="1800" dirty="0"/>
          </a:p>
          <a:p>
            <a:pPr marL="285750" marR="0" lvl="0" indent="-177800" algn="l" rtl="0">
              <a:lnSpc>
                <a:spcPct val="89000"/>
              </a:lnSpc>
              <a:spcBef>
                <a:spcPts val="0"/>
              </a:spcBef>
              <a:spcAft>
                <a:spcPts val="0"/>
              </a:spcAft>
              <a:buClr>
                <a:schemeClr val="dk1"/>
              </a:buClr>
              <a:buSzPts val="1700"/>
              <a:buFont typeface="Arial"/>
              <a:buNone/>
            </a:pPr>
            <a:endParaRPr sz="1800" dirty="0">
              <a:solidFill>
                <a:schemeClr val="dk1"/>
              </a:solidFill>
              <a:latin typeface="Arial"/>
              <a:ea typeface="Arial"/>
              <a:cs typeface="Arial"/>
              <a:sym typeface="Arial"/>
            </a:endParaRPr>
          </a:p>
          <a:p>
            <a:pPr marL="285750" marR="0" lvl="0" indent="-285750" algn="l" rtl="0">
              <a:lnSpc>
                <a:spcPct val="89000"/>
              </a:lnSpc>
              <a:spcBef>
                <a:spcPts val="0"/>
              </a:spcBef>
              <a:spcAft>
                <a:spcPts val="0"/>
              </a:spcAft>
              <a:buClr>
                <a:schemeClr val="dk1"/>
              </a:buClr>
              <a:buSzPts val="1700"/>
              <a:buFont typeface="Arial"/>
              <a:buChar char="•"/>
            </a:pPr>
            <a:r>
              <a:rPr lang="en-US" sz="1800" dirty="0">
                <a:solidFill>
                  <a:schemeClr val="dk1"/>
                </a:solidFill>
                <a:latin typeface="Arial"/>
                <a:ea typeface="Arial"/>
                <a:cs typeface="Arial"/>
                <a:sym typeface="Arial"/>
              </a:rPr>
              <a:t>Board and org to ensure that reasonable and appropriate funding will be available for the implementation of all Board-accepted recommendations as part of ICANN’s budgetary planning process;</a:t>
            </a:r>
            <a:endParaRPr sz="1800" dirty="0"/>
          </a:p>
          <a:p>
            <a:pPr marL="285750" marR="0" lvl="0" indent="-177800" algn="l" rtl="0">
              <a:lnSpc>
                <a:spcPct val="89000"/>
              </a:lnSpc>
              <a:spcBef>
                <a:spcPts val="0"/>
              </a:spcBef>
              <a:spcAft>
                <a:spcPts val="0"/>
              </a:spcAft>
              <a:buClr>
                <a:schemeClr val="dk1"/>
              </a:buClr>
              <a:buSzPts val="1700"/>
              <a:buFont typeface="Arial"/>
              <a:buNone/>
            </a:pPr>
            <a:endParaRPr sz="1800" dirty="0">
              <a:solidFill>
                <a:schemeClr val="dk1"/>
              </a:solidFill>
              <a:latin typeface="Arial"/>
              <a:ea typeface="Arial"/>
              <a:cs typeface="Arial"/>
              <a:sym typeface="Arial"/>
            </a:endParaRPr>
          </a:p>
          <a:p>
            <a:pPr marL="285750" marR="0" lvl="0" indent="-285750" algn="l" rtl="0">
              <a:lnSpc>
                <a:spcPct val="89000"/>
              </a:lnSpc>
              <a:spcBef>
                <a:spcPts val="0"/>
              </a:spcBef>
              <a:spcAft>
                <a:spcPts val="0"/>
              </a:spcAft>
              <a:buClr>
                <a:schemeClr val="dk1"/>
              </a:buClr>
              <a:buSzPts val="1700"/>
              <a:buFont typeface="Arial"/>
              <a:buChar char="•"/>
            </a:pPr>
            <a:r>
              <a:rPr lang="en-US" sz="1800" dirty="0">
                <a:solidFill>
                  <a:schemeClr val="dk1"/>
                </a:solidFill>
                <a:latin typeface="Arial"/>
                <a:ea typeface="Arial"/>
                <a:cs typeface="Arial"/>
                <a:sym typeface="Arial"/>
              </a:rPr>
              <a:t>Org and Board to be transparent about implementation work (e.g., to develop a "register" of recommendations in implementation, including cost, dependencies, timelines and prioritization, etc.);</a:t>
            </a:r>
            <a:endParaRPr sz="1800" dirty="0"/>
          </a:p>
          <a:p>
            <a:pPr marL="285750" marR="0" lvl="0" indent="-177800" algn="l" rtl="0">
              <a:lnSpc>
                <a:spcPct val="89000"/>
              </a:lnSpc>
              <a:spcBef>
                <a:spcPts val="0"/>
              </a:spcBef>
              <a:spcAft>
                <a:spcPts val="0"/>
              </a:spcAft>
              <a:buClr>
                <a:schemeClr val="dk1"/>
              </a:buClr>
              <a:buSzPts val="1700"/>
              <a:buFont typeface="Arial"/>
              <a:buNone/>
            </a:pPr>
            <a:endParaRPr sz="1800" dirty="0">
              <a:solidFill>
                <a:schemeClr val="dk1"/>
              </a:solidFill>
              <a:latin typeface="Arial"/>
              <a:ea typeface="Arial"/>
              <a:cs typeface="Arial"/>
              <a:sym typeface="Arial"/>
            </a:endParaRPr>
          </a:p>
          <a:p>
            <a:pPr marL="285750" marR="0" lvl="0" indent="-285750" algn="l" rtl="0">
              <a:lnSpc>
                <a:spcPct val="89000"/>
              </a:lnSpc>
              <a:spcBef>
                <a:spcPts val="0"/>
              </a:spcBef>
              <a:spcAft>
                <a:spcPts val="0"/>
              </a:spcAft>
              <a:buClr>
                <a:schemeClr val="dk1"/>
              </a:buClr>
              <a:buSzPts val="1700"/>
              <a:buFont typeface="Arial"/>
              <a:buChar char="•"/>
            </a:pPr>
            <a:r>
              <a:rPr lang="en-US" sz="1800" dirty="0">
                <a:solidFill>
                  <a:schemeClr val="dk1"/>
                </a:solidFill>
                <a:latin typeface="Arial"/>
                <a:ea typeface="Arial"/>
                <a:cs typeface="Arial"/>
                <a:sym typeface="Arial"/>
              </a:rPr>
              <a:t>Community makes trade-offs within the context of all other work, informing timing of implementation based on available resources;</a:t>
            </a:r>
            <a:endParaRPr sz="1800" dirty="0"/>
          </a:p>
          <a:p>
            <a:pPr marL="285750" marR="0" lvl="0" indent="-177800" algn="l" rtl="0">
              <a:lnSpc>
                <a:spcPct val="89000"/>
              </a:lnSpc>
              <a:spcBef>
                <a:spcPts val="0"/>
              </a:spcBef>
              <a:spcAft>
                <a:spcPts val="0"/>
              </a:spcAft>
              <a:buClr>
                <a:schemeClr val="dk1"/>
              </a:buClr>
              <a:buSzPts val="1700"/>
              <a:buFont typeface="Arial"/>
              <a:buNone/>
            </a:pPr>
            <a:endParaRPr sz="1800" dirty="0">
              <a:solidFill>
                <a:schemeClr val="dk1"/>
              </a:solidFill>
              <a:latin typeface="Arial"/>
              <a:ea typeface="Arial"/>
              <a:cs typeface="Arial"/>
              <a:sym typeface="Arial"/>
            </a:endParaRPr>
          </a:p>
          <a:p>
            <a:pPr marL="285750" marR="0" lvl="0" indent="-285750" algn="l" rtl="0">
              <a:lnSpc>
                <a:spcPct val="89000"/>
              </a:lnSpc>
              <a:spcBef>
                <a:spcPts val="0"/>
              </a:spcBef>
              <a:spcAft>
                <a:spcPts val="0"/>
              </a:spcAft>
              <a:buClr>
                <a:schemeClr val="dk1"/>
              </a:buClr>
              <a:buSzPts val="1700"/>
              <a:buFont typeface="Arial"/>
              <a:buChar char="•"/>
            </a:pPr>
            <a:r>
              <a:rPr lang="en-US" sz="1800" dirty="0">
                <a:solidFill>
                  <a:schemeClr val="dk1"/>
                </a:solidFill>
                <a:latin typeface="Arial"/>
                <a:ea typeface="Arial"/>
                <a:cs typeface="Arial"/>
                <a:sym typeface="Arial"/>
              </a:rPr>
              <a:t>Org and Board to provide clear and timely updates on the status of implementation, flagging significant developments (using the register and existing processes - e.g. Annual Review Implementation Report and Annual Budget and Operating Plan);</a:t>
            </a:r>
            <a:endParaRPr sz="1800" dirty="0"/>
          </a:p>
          <a:p>
            <a:pPr marL="285750" marR="0" lvl="0" indent="-177800" algn="l" rtl="0">
              <a:lnSpc>
                <a:spcPct val="89000"/>
              </a:lnSpc>
              <a:spcBef>
                <a:spcPts val="0"/>
              </a:spcBef>
              <a:spcAft>
                <a:spcPts val="0"/>
              </a:spcAft>
              <a:buClr>
                <a:schemeClr val="dk1"/>
              </a:buClr>
              <a:buSzPts val="1700"/>
              <a:buFont typeface="Arial"/>
              <a:buNone/>
            </a:pPr>
            <a:endParaRPr sz="1800" dirty="0">
              <a:solidFill>
                <a:schemeClr val="dk1"/>
              </a:solidFill>
              <a:latin typeface="Arial"/>
              <a:ea typeface="Arial"/>
              <a:cs typeface="Arial"/>
              <a:sym typeface="Arial"/>
            </a:endParaRPr>
          </a:p>
          <a:p>
            <a:pPr marL="285750" marR="0" lvl="0" indent="-285750" algn="l" rtl="0">
              <a:lnSpc>
                <a:spcPct val="89000"/>
              </a:lnSpc>
              <a:spcBef>
                <a:spcPts val="0"/>
              </a:spcBef>
              <a:spcAft>
                <a:spcPts val="0"/>
              </a:spcAft>
              <a:buClr>
                <a:schemeClr val="dk1"/>
              </a:buClr>
              <a:buSzPts val="1700"/>
              <a:buFont typeface="Arial"/>
              <a:buChar char="•"/>
            </a:pPr>
            <a:r>
              <a:rPr lang="en-US" sz="1800" dirty="0">
                <a:solidFill>
                  <a:schemeClr val="dk1"/>
                </a:solidFill>
                <a:latin typeface="Arial"/>
                <a:ea typeface="Arial"/>
                <a:cs typeface="Arial"/>
                <a:sym typeface="Arial"/>
              </a:rPr>
              <a:t>The community to have a workable means of providing input on proposed actions for implementations where change is proposed.</a:t>
            </a:r>
            <a:endParaRPr sz="1800" dirty="0"/>
          </a:p>
          <a:p>
            <a:pPr marL="0" marR="0" lvl="0" indent="0" algn="l" rtl="0">
              <a:lnSpc>
                <a:spcPct val="89000"/>
              </a:lnSpc>
              <a:spcBef>
                <a:spcPts val="350"/>
              </a:spcBef>
              <a:spcAft>
                <a:spcPts val="0"/>
              </a:spcAft>
              <a:buNone/>
            </a:pPr>
            <a:r>
              <a:rPr lang="en-US" sz="1800" dirty="0">
                <a:solidFill>
                  <a:schemeClr val="dk1"/>
                </a:solidFill>
                <a:latin typeface="Arial"/>
                <a:ea typeface="Arial"/>
                <a:cs typeface="Arial"/>
                <a:sym typeface="Arial"/>
              </a:rPr>
              <a:t> </a:t>
            </a: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8"/>
          <p:cNvSpPr txBox="1">
            <a:spLocks noGrp="1"/>
          </p:cNvSpPr>
          <p:nvPr>
            <p:ph type="title"/>
          </p:nvPr>
        </p:nvSpPr>
        <p:spPr>
          <a:xfrm>
            <a:off x="184935" y="46179"/>
            <a:ext cx="8876872"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1800"/>
              <a:buFont typeface="Arial"/>
              <a:buNone/>
            </a:pPr>
            <a:r>
              <a:rPr lang="en-US" dirty="0"/>
              <a:t>Processes Steps within Relevant Review Phases</a:t>
            </a:r>
            <a:endParaRPr sz="4000" dirty="0"/>
          </a:p>
        </p:txBody>
      </p:sp>
      <p:sp>
        <p:nvSpPr>
          <p:cNvPr id="896" name="Google Shape;896;p8"/>
          <p:cNvSpPr/>
          <p:nvPr/>
        </p:nvSpPr>
        <p:spPr>
          <a:xfrm>
            <a:off x="184935" y="634784"/>
            <a:ext cx="8741895" cy="5834596"/>
          </a:xfrm>
          <a:prstGeom prst="rect">
            <a:avLst/>
          </a:prstGeom>
          <a:noFill/>
          <a:ln>
            <a:noFill/>
          </a:ln>
        </p:spPr>
        <p:txBody>
          <a:bodyPr spcFirstLastPara="1" wrap="square" lIns="38100" tIns="38100" rIns="38100" bIns="38100" anchor="t" anchorCtr="0">
            <a:no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The proposed principles listed on the previous two slides are supported by proposed process steps grouped into relevant review phases.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1</a:t>
            </a:r>
            <a:r>
              <a:rPr lang="en-US" sz="1800" b="1" dirty="0">
                <a:solidFill>
                  <a:schemeClr val="dk1"/>
                </a:solidFill>
                <a:latin typeface="Arial"/>
                <a:ea typeface="Arial"/>
                <a:cs typeface="Arial"/>
                <a:sym typeface="Arial"/>
              </a:rPr>
              <a:t>. Fact-finding phase:</a:t>
            </a:r>
            <a:endParaRPr b="1"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dirty="0"/>
          </a:p>
          <a:p>
            <a:pPr marL="800100" lvl="1" indent="-342900">
              <a:buAutoNum type="alphaLcParenR"/>
            </a:pPr>
            <a:r>
              <a:rPr lang="en-US" sz="1800" b="0" i="0" u="none" strike="noStrike" cap="none" dirty="0">
                <a:solidFill>
                  <a:schemeClr val="dk1"/>
                </a:solidFill>
                <a:latin typeface="Arial"/>
                <a:ea typeface="Arial"/>
                <a:cs typeface="Arial"/>
                <a:sym typeface="Arial"/>
              </a:rPr>
              <a:t>The ICANN community, ICANN org and/or ICANN Board should identify and flag potential dependencies with other work across the ICANN ecosystem. </a:t>
            </a:r>
            <a:r>
              <a:rPr lang="en-US" sz="1800" dirty="0"/>
              <a:t>This could be accomplished through engagement and interactions with the review teams.</a:t>
            </a:r>
            <a:endParaRPr lang="en-US" sz="1800" b="0" i="0" u="none" strike="noStrike" cap="none" dirty="0">
              <a:solidFill>
                <a:schemeClr val="dk1"/>
              </a:solidFill>
              <a:latin typeface="Arial"/>
              <a:ea typeface="Arial"/>
              <a:cs typeface="Arial"/>
              <a:sym typeface="Arial"/>
            </a:endParaRPr>
          </a:p>
          <a:p>
            <a:pPr marL="800100" marR="0" lvl="1" indent="-342900" algn="l" rtl="0">
              <a:spcBef>
                <a:spcPts val="0"/>
              </a:spcBef>
              <a:spcAft>
                <a:spcPts val="0"/>
              </a:spcAft>
              <a:buAutoNum type="alphaLcParenR"/>
            </a:pPr>
            <a:endParaRPr dirty="0"/>
          </a:p>
          <a:p>
            <a:pPr marL="457200" marR="0" lvl="1" indent="0" algn="l" rtl="0">
              <a:spcBef>
                <a:spcPts val="0"/>
              </a:spcBef>
              <a:spcAft>
                <a:spcPts val="0"/>
              </a:spcAft>
              <a:buNone/>
            </a:pPr>
            <a:r>
              <a:rPr lang="en-US" sz="1800" b="0" i="0" u="none" strike="noStrike" cap="none" dirty="0">
                <a:solidFill>
                  <a:schemeClr val="dk1"/>
                </a:solidFill>
                <a:latin typeface="Arial"/>
                <a:ea typeface="Arial"/>
                <a:cs typeface="Arial"/>
                <a:sym typeface="Arial"/>
              </a:rPr>
              <a:t>b) Review teams should consider and describe the impact of those dependencies on their review work.</a:t>
            </a:r>
            <a:endParaRPr dirty="0"/>
          </a:p>
          <a:p>
            <a:pPr marL="0" marR="0" lvl="0" indent="0" algn="l" rtl="0">
              <a:lnSpc>
                <a:spcPct val="89000"/>
              </a:lnSpc>
              <a:spcBef>
                <a:spcPts val="0"/>
              </a:spcBef>
              <a:spcAft>
                <a:spcPts val="0"/>
              </a:spcAft>
              <a:buNone/>
            </a:pPr>
            <a:endParaRPr sz="17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2. </a:t>
            </a:r>
            <a:r>
              <a:rPr lang="en-US" sz="1800" b="1" dirty="0">
                <a:solidFill>
                  <a:schemeClr val="dk1"/>
                </a:solidFill>
                <a:latin typeface="Arial"/>
                <a:ea typeface="Arial"/>
                <a:cs typeface="Arial"/>
                <a:sym typeface="Arial"/>
              </a:rPr>
              <a:t>Drafting of recommendations phase:</a:t>
            </a:r>
            <a:endParaRPr b="1"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sz="1800" dirty="0"/>
          </a:p>
          <a:p>
            <a:pPr marL="457200" lvl="1"/>
            <a:r>
              <a:rPr lang="en-US" sz="1800" b="0" i="0" u="none" strike="noStrike" cap="none" dirty="0">
                <a:solidFill>
                  <a:schemeClr val="dk1"/>
                </a:solidFill>
                <a:latin typeface="Arial"/>
                <a:ea typeface="Arial"/>
                <a:cs typeface="Arial"/>
                <a:sym typeface="Arial"/>
              </a:rPr>
              <a:t>a) </a:t>
            </a:r>
            <a:r>
              <a:rPr lang="en-US" sz="1800" dirty="0"/>
              <a:t>Review teams should ensure that recommendations being developed reflect the principles for effective recommendations outlined above. In doing this, review teams may engage with ICANN org to ensure alignment between draft recommendations and effectiveness principles. ICANN org’s involvement is intended to inform the work of review teams without impacting their impartiality or limiting the scope of their Bylaws-mandated work.</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9"/>
          <p:cNvSpPr txBox="1">
            <a:spLocks noGrp="1"/>
          </p:cNvSpPr>
          <p:nvPr>
            <p:ph type="title"/>
          </p:nvPr>
        </p:nvSpPr>
        <p:spPr>
          <a:xfrm>
            <a:off x="184935" y="46179"/>
            <a:ext cx="8876872" cy="450663"/>
          </a:xfrm>
          <a:prstGeom prst="rect">
            <a:avLst/>
          </a:prstGeom>
          <a:noFill/>
          <a:ln>
            <a:noFill/>
          </a:ln>
        </p:spPr>
        <p:txBody>
          <a:bodyPr spcFirstLastPara="1" wrap="square" lIns="0" tIns="45700" rIns="0" bIns="45700" anchor="t" anchorCtr="0">
            <a:noAutofit/>
          </a:bodyPr>
          <a:lstStyle/>
          <a:p>
            <a:pPr lvl="0">
              <a:buSzPts val="1800"/>
            </a:pPr>
            <a:r>
              <a:rPr lang="en-US" dirty="0"/>
              <a:t>Processes Steps within Relevant Review Phases </a:t>
            </a:r>
            <a:r>
              <a:rPr lang="en-US" sz="1400" dirty="0"/>
              <a:t>cont’d</a:t>
            </a:r>
            <a:endParaRPr dirty="0"/>
          </a:p>
        </p:txBody>
      </p:sp>
      <p:sp>
        <p:nvSpPr>
          <p:cNvPr id="902" name="Google Shape;902;p9"/>
          <p:cNvSpPr/>
          <p:nvPr/>
        </p:nvSpPr>
        <p:spPr>
          <a:xfrm>
            <a:off x="359595" y="563779"/>
            <a:ext cx="8424809" cy="5730441"/>
          </a:xfrm>
          <a:prstGeom prst="rect">
            <a:avLst/>
          </a:prstGeom>
          <a:noFill/>
          <a:ln>
            <a:noFill/>
          </a:ln>
        </p:spPr>
        <p:txBody>
          <a:bodyPr spcFirstLastPara="1" wrap="square" lIns="38100" tIns="38100" rIns="38100" bIns="38100" anchor="t" anchorCtr="0">
            <a:noAutofit/>
          </a:bodyPr>
          <a:lstStyle/>
          <a:p>
            <a:pPr marL="0" marR="0" lvl="0" indent="0" algn="l" rtl="0">
              <a:lnSpc>
                <a:spcPct val="89000"/>
              </a:lnSpc>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US" sz="1800" dirty="0">
                <a:solidFill>
                  <a:schemeClr val="dk1"/>
                </a:solidFill>
                <a:latin typeface="Arial"/>
                <a:ea typeface="Arial"/>
                <a:cs typeface="Arial"/>
                <a:sym typeface="Arial"/>
              </a:rPr>
              <a:t>2. </a:t>
            </a:r>
            <a:r>
              <a:rPr lang="en-US" sz="1800" b="1" dirty="0">
                <a:solidFill>
                  <a:schemeClr val="dk1"/>
                </a:solidFill>
                <a:latin typeface="Arial"/>
                <a:ea typeface="Arial"/>
                <a:cs typeface="Arial"/>
                <a:sym typeface="Arial"/>
              </a:rPr>
              <a:t>Drafting of recommendations phase (continued):</a:t>
            </a:r>
            <a:endParaRPr sz="1800" b="1"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 </a:t>
            </a:r>
            <a:endParaRPr sz="1800" dirty="0"/>
          </a:p>
          <a:p>
            <a:pPr marL="800100" lvl="1" indent="-342900">
              <a:buClr>
                <a:schemeClr val="dk1"/>
              </a:buClr>
              <a:buSzPts val="1800"/>
              <a:buFont typeface="+mj-lt"/>
              <a:buAutoNum type="alphaLcParenR" startAt="2"/>
            </a:pPr>
            <a:r>
              <a:rPr lang="en-US" sz="1800" dirty="0"/>
              <a:t>Proposed recommendations that call for policy outcomes (and, accordingly, must be developed through defined policy development processes) should not be addressed to the Board, org, or advisory committees.   Rather, they should be addressed to the appropriate policy development bodies (the GNSO, ccNSO or ASO) and should respect the independence and authority of those bodies and the Bylaws-mandated policy development process</a:t>
            </a:r>
            <a:r>
              <a:rPr lang="en-US" sz="1800" b="0" i="0" u="none" strike="noStrike" cap="none" dirty="0">
                <a:solidFill>
                  <a:schemeClr val="dk1"/>
                </a:solidFill>
                <a:latin typeface="Arial"/>
                <a:ea typeface="Arial"/>
                <a:cs typeface="Arial"/>
                <a:sym typeface="Arial"/>
              </a:rPr>
              <a:t>.</a:t>
            </a:r>
            <a:endParaRPr sz="1800" dirty="0"/>
          </a:p>
          <a:p>
            <a:pPr marL="914400" marR="0" lvl="1" indent="-342900" algn="l" rtl="0">
              <a:spcBef>
                <a:spcPts val="0"/>
              </a:spcBef>
              <a:spcAft>
                <a:spcPts val="0"/>
              </a:spcAft>
              <a:buClr>
                <a:schemeClr val="dk1"/>
              </a:buClr>
              <a:buSzPts val="1800"/>
              <a:buFont typeface="+mj-lt"/>
              <a:buAutoNum type="alphaLcParenR" startAt="2"/>
            </a:pPr>
            <a:endParaRPr sz="1800" b="0" i="0" u="none" strike="noStrike" cap="none" dirty="0">
              <a:solidFill>
                <a:schemeClr val="dk1"/>
              </a:solidFill>
              <a:latin typeface="Arial"/>
              <a:ea typeface="Arial"/>
              <a:cs typeface="Arial"/>
              <a:sym typeface="Arial"/>
            </a:endParaRPr>
          </a:p>
          <a:p>
            <a:pPr marL="800100" lvl="1" indent="-342900">
              <a:buClr>
                <a:schemeClr val="dk1"/>
              </a:buClr>
              <a:buSzPts val="1800"/>
              <a:buFont typeface="+mj-lt"/>
              <a:buAutoNum type="alphaLcParenR" startAt="2"/>
            </a:pPr>
            <a:r>
              <a:rPr lang="en-US" sz="1800" dirty="0"/>
              <a:t>Review teams should deliberately assess proposed recommendations to ensure that they are clear and focused, actionable, rest on articulated findings of fact, specify desired, measurable outcomes, and are prioritized against the team’s other recommendations</a:t>
            </a:r>
            <a:r>
              <a:rPr lang="en-US" sz="1800" b="0" i="0" u="none" strike="noStrike" cap="none" dirty="0">
                <a:solidFill>
                  <a:schemeClr val="dk1"/>
                </a:solidFill>
                <a:latin typeface="Arial"/>
                <a:ea typeface="Arial"/>
                <a:cs typeface="Arial"/>
                <a:sym typeface="Arial"/>
              </a:rPr>
              <a:t>.</a:t>
            </a:r>
            <a:endParaRPr sz="1800" dirty="0"/>
          </a:p>
          <a:p>
            <a:pPr marL="914400" marR="0" lvl="1" indent="-342900" algn="l" rtl="0">
              <a:spcBef>
                <a:spcPts val="0"/>
              </a:spcBef>
              <a:spcAft>
                <a:spcPts val="0"/>
              </a:spcAft>
              <a:buClr>
                <a:schemeClr val="dk1"/>
              </a:buClr>
              <a:buSzPts val="1800"/>
              <a:buFont typeface="+mj-lt"/>
              <a:buAutoNum type="alphaLcParenR" startAt="2"/>
            </a:pPr>
            <a:endParaRPr sz="1800" b="0" i="0" u="none" strike="noStrike" cap="none" dirty="0">
              <a:solidFill>
                <a:schemeClr val="dk1"/>
              </a:solidFill>
              <a:latin typeface="Arial"/>
              <a:ea typeface="Arial"/>
              <a:cs typeface="Arial"/>
              <a:sym typeface="Arial"/>
            </a:endParaRPr>
          </a:p>
          <a:p>
            <a:pPr marL="800100" lvl="1" indent="-342900">
              <a:buClr>
                <a:schemeClr val="dk1"/>
              </a:buClr>
              <a:buSzPts val="1800"/>
              <a:buFont typeface="+mj-lt"/>
              <a:buAutoNum type="alphaLcParenR" startAt="2"/>
            </a:pPr>
            <a:r>
              <a:rPr lang="en-US" sz="1800" dirty="0"/>
              <a:t>ICANN Board and ICANN org should provide review teams with input on recommendations, including dependencies, high-level indications of cost (one time and ongoing) and possible implementation timelines (estimated by ICANN org) during the drafting process to the extent possible </a:t>
            </a:r>
            <a:r>
              <a:rPr lang="en-US" sz="1800" b="0" i="0" u="none" strike="noStrike" cap="none" dirty="0">
                <a:solidFill>
                  <a:schemeClr val="dk1"/>
                </a:solidFill>
                <a:latin typeface="Arial"/>
                <a:ea typeface="Arial"/>
                <a:cs typeface="Arial"/>
                <a:sym typeface="Arial"/>
              </a:rPr>
              <a:t>.</a:t>
            </a:r>
            <a:endParaRPr sz="1800" dirty="0"/>
          </a:p>
          <a:p>
            <a:pPr marL="0" marR="0" lvl="0" indent="0" algn="l" rtl="0">
              <a:lnSpc>
                <a:spcPct val="89000"/>
              </a:lnSpc>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3615</Words>
  <Application>Microsoft Macintosh PowerPoint</Application>
  <PresentationFormat>On-screen Show (4:3)</PresentationFormat>
  <Paragraphs>520</Paragraphs>
  <Slides>26</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Noto Sans Symbols</vt:lpstr>
      <vt:lpstr>Source Sans Pro</vt:lpstr>
      <vt:lpstr>ICANNPPT_Arial_4x3_June 2017_potx</vt:lpstr>
      <vt:lpstr>Call between Board Caucus Group and Leadership of Specific Review Teams</vt:lpstr>
      <vt:lpstr>Agenda</vt:lpstr>
      <vt:lpstr>Introduction</vt:lpstr>
      <vt:lpstr>Resourcing and Prioritization of Community Recommendations: Draft Proposal for Community Discussions</vt:lpstr>
      <vt:lpstr>Overview  </vt:lpstr>
      <vt:lpstr>Principles for developing effective recommendations</vt:lpstr>
      <vt:lpstr>Principles for effective implementation </vt:lpstr>
      <vt:lpstr>Processes Steps within Relevant Review Phases</vt:lpstr>
      <vt:lpstr>Processes Steps within Relevant Review Phases cont’d</vt:lpstr>
      <vt:lpstr>Processes Steps within Relevant Review Phases cont’d</vt:lpstr>
      <vt:lpstr>Processes Steps within Relevant Review Phases cont’d</vt:lpstr>
      <vt:lpstr>Processes Steps within Relevant Review Phases cont’d</vt:lpstr>
      <vt:lpstr>Processes Steps within Relevant Review Phases cont’d</vt:lpstr>
      <vt:lpstr>Processes Steps within Relevant Review Phases cont’d</vt:lpstr>
      <vt:lpstr>Community Input: Testing and Public Consultation </vt:lpstr>
      <vt:lpstr>Community Input: Testing and Public Consultation cont’d</vt:lpstr>
      <vt:lpstr>Timeline and Next Steps on the Draft Proposal </vt:lpstr>
      <vt:lpstr>Timing and Cadence of Reviews</vt:lpstr>
      <vt:lpstr>Cadence and Timing of Review are Mandated by the Bylaws</vt:lpstr>
      <vt:lpstr>Reviews Timeline – if no changes are made</vt:lpstr>
      <vt:lpstr>Issues</vt:lpstr>
      <vt:lpstr>5 years may not be enough time for specific reviews</vt:lpstr>
      <vt:lpstr>PowerPoint Presentation</vt:lpstr>
      <vt:lpstr>Potential Reviews Timeline – 18 months limit and 6 year cycle </vt:lpstr>
      <vt:lpstr>Potential Reviews Timeline – limiting duration and avoiding overlap</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Resourcing and Prioritization of Community Recommendations</dc:title>
  <dc:creator>Jean-Baptiste Deroulez</dc:creator>
  <cp:lastModifiedBy>Larisa B. Gurnick</cp:lastModifiedBy>
  <cp:revision>81</cp:revision>
  <dcterms:created xsi:type="dcterms:W3CDTF">2019-10-15T14:49:43Z</dcterms:created>
  <dcterms:modified xsi:type="dcterms:W3CDTF">2019-10-29T22:22:19Z</dcterms:modified>
</cp:coreProperties>
</file>