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599"/>
  </p:normalViewPr>
  <p:slideViewPr>
    <p:cSldViewPr snapToGrid="0" snapToObjects="1">
      <p:cViewPr varScale="1">
        <p:scale>
          <a:sx n="112" d="100"/>
          <a:sy n="112" d="100"/>
        </p:scale>
        <p:origin x="5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D253F0-9BCC-2A47-8980-2173E271447F}" type="datetimeFigureOut">
              <a:rPr lang="en-US" smtClean="0"/>
              <a:t>6/19/17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FE6999-692C-BF4A-8C3F-D86C45E6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889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is a simpler agenda slide, the outline for your presentation.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0824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is a simpler agenda slide, the outline for your presentation.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328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is a simpler agenda slide, the outline for your presentation.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196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emf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8BFD7-EE5F-E340-BE00-4F8DE1BC984A}" type="datetimeFigureOut">
              <a:rPr lang="en-US" smtClean="0"/>
              <a:t>6/19/17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2C475-249A-4E4D-9430-E7D1B07EA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805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8BFD7-EE5F-E340-BE00-4F8DE1BC984A}" type="datetimeFigureOut">
              <a:rPr lang="en-US" smtClean="0"/>
              <a:t>6/19/17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2C475-249A-4E4D-9430-E7D1B07EA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901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8BFD7-EE5F-E340-BE00-4F8DE1BC984A}" type="datetimeFigureOut">
              <a:rPr lang="en-US" smtClean="0"/>
              <a:t>6/19/17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2C475-249A-4E4D-9430-E7D1B07EA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7892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219" r="3872"/>
          <a:stretch/>
        </p:blipFill>
        <p:spPr>
          <a:xfrm>
            <a:off x="-81280" y="-8390"/>
            <a:ext cx="12395200" cy="6881326"/>
          </a:xfrm>
          <a:prstGeom prst="rect">
            <a:avLst/>
          </a:prstGeom>
        </p:spPr>
      </p:pic>
      <p:sp>
        <p:nvSpPr>
          <p:cNvPr id="9" name="Text Placeholder 35"/>
          <p:cNvSpPr>
            <a:spLocks noGrp="1"/>
          </p:cNvSpPr>
          <p:nvPr>
            <p:ph type="body" sz="quarter" idx="13" hasCustomPrompt="1"/>
          </p:nvPr>
        </p:nvSpPr>
        <p:spPr>
          <a:xfrm>
            <a:off x="759885" y="2377590"/>
            <a:ext cx="8341783" cy="17287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>
                <a:solidFill>
                  <a:schemeClr val="bg1"/>
                </a:solidFill>
                <a:latin typeface="Source Sans Pro Light"/>
                <a:cs typeface="Source Sans Pro Ligh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Name of an Agenda Item</a:t>
            </a:r>
          </a:p>
          <a:p>
            <a:pPr lvl="0"/>
            <a:r>
              <a:rPr lang="en-US" dirty="0" smtClean="0"/>
              <a:t>Section Divider</a:t>
            </a:r>
          </a:p>
        </p:txBody>
      </p:sp>
      <p:pic>
        <p:nvPicPr>
          <p:cNvPr id="4" name="Picture 3" descr="ICANN Logo-06.eps"/>
          <p:cNvPicPr>
            <a:picLocks noChangeAspect="1"/>
          </p:cNvPicPr>
          <p:nvPr userDrawn="1"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165" y="6402264"/>
            <a:ext cx="600740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6163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9"/>
          <p:cNvSpPr>
            <a:spLocks noGrp="1"/>
          </p:cNvSpPr>
          <p:nvPr>
            <p:ph type="title" hasCustomPrompt="1"/>
          </p:nvPr>
        </p:nvSpPr>
        <p:spPr>
          <a:xfrm>
            <a:off x="0" y="-7478"/>
            <a:ext cx="12192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>
              <a:lnSpc>
                <a:spcPts val="3980"/>
              </a:lnSpc>
              <a:defRPr sz="3000" b="0" i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15" name="Picture 14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6318497"/>
            <a:ext cx="12202855" cy="547644"/>
          </a:xfrm>
          <a:prstGeom prst="rect">
            <a:avLst/>
          </a:prstGeom>
        </p:spPr>
      </p:pic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9102309" y="6414965"/>
            <a:ext cx="284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300" dirty="0" smtClean="0">
                <a:solidFill>
                  <a:srgbClr val="FFFFFF"/>
                </a:solidFill>
                <a:latin typeface="Arial"/>
                <a:cs typeface="Arial"/>
              </a:rPr>
              <a:t>   |   </a:t>
            </a:r>
            <a:fld id="{D43A6F16-D3CF-4F46-B6D9-B3CAB1B87938}" type="slidenum">
              <a:rPr lang="en-US" sz="1300" smtClean="0">
                <a:solidFill>
                  <a:srgbClr val="FFFFFF"/>
                </a:solidFill>
                <a:latin typeface="Arial"/>
                <a:cs typeface="Arial"/>
              </a:rPr>
              <a:pPr algn="r"/>
              <a:t>‹#›</a:t>
            </a:fld>
            <a:endParaRPr lang="en-US" sz="1300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895671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9"/>
          <p:cNvSpPr>
            <a:spLocks noGrp="1"/>
          </p:cNvSpPr>
          <p:nvPr>
            <p:ph type="title" hasCustomPrompt="1"/>
          </p:nvPr>
        </p:nvSpPr>
        <p:spPr>
          <a:xfrm>
            <a:off x="0" y="-7478"/>
            <a:ext cx="12192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>
              <a:lnSpc>
                <a:spcPts val="3980"/>
              </a:lnSpc>
              <a:defRPr sz="3000" b="0" i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15" name="Picture 14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6318497"/>
            <a:ext cx="12202855" cy="547644"/>
          </a:xfrm>
          <a:prstGeom prst="rect">
            <a:avLst/>
          </a:prstGeom>
        </p:spPr>
      </p:pic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9102309" y="6414965"/>
            <a:ext cx="284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300" dirty="0" smtClean="0">
                <a:solidFill>
                  <a:srgbClr val="FFFFFF"/>
                </a:solidFill>
                <a:latin typeface="Arial"/>
                <a:cs typeface="Arial"/>
              </a:rPr>
              <a:t>   |   </a:t>
            </a:r>
            <a:fld id="{D43A6F16-D3CF-4F46-B6D9-B3CAB1B87938}" type="slidenum">
              <a:rPr lang="en-US" sz="1300" smtClean="0">
                <a:solidFill>
                  <a:srgbClr val="FFFFFF"/>
                </a:solidFill>
                <a:latin typeface="Arial"/>
                <a:cs typeface="Arial"/>
              </a:rPr>
              <a:pPr algn="r"/>
              <a:t>‹#›</a:t>
            </a:fld>
            <a:endParaRPr lang="en-US" sz="1300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72061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9"/>
          <p:cNvSpPr>
            <a:spLocks noGrp="1"/>
          </p:cNvSpPr>
          <p:nvPr>
            <p:ph type="title" hasCustomPrompt="1"/>
          </p:nvPr>
        </p:nvSpPr>
        <p:spPr>
          <a:xfrm>
            <a:off x="0" y="-7478"/>
            <a:ext cx="12192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>
              <a:lnSpc>
                <a:spcPts val="3980"/>
              </a:lnSpc>
              <a:defRPr sz="3200" b="0" i="0" baseline="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15" name="Picture 14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6318497"/>
            <a:ext cx="12202855" cy="547644"/>
          </a:xfrm>
          <a:prstGeom prst="rect">
            <a:avLst/>
          </a:prstGeom>
        </p:spPr>
      </p:pic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9102309" y="6414965"/>
            <a:ext cx="284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smtClean="0">
                <a:solidFill>
                  <a:srgbClr val="FFFFFF"/>
                </a:solidFill>
                <a:latin typeface="Source Sans Pro"/>
                <a:cs typeface="Source Sans Pro"/>
              </a:rPr>
              <a:t>   |   </a:t>
            </a:r>
            <a:fld id="{D43A6F16-D3CF-4F46-B6D9-B3CAB1B87938}" type="slidenum">
              <a:rPr lang="en-US" sz="1400" smtClean="0">
                <a:solidFill>
                  <a:srgbClr val="FFFFFF"/>
                </a:solidFill>
                <a:latin typeface="Source Sans Pro"/>
                <a:cs typeface="Source Sans Pro"/>
              </a:rPr>
              <a:pPr algn="r"/>
              <a:t>‹#›</a:t>
            </a:fld>
            <a:endParaRPr lang="en-US" sz="14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456012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8BFD7-EE5F-E340-BE00-4F8DE1BC984A}" type="datetimeFigureOut">
              <a:rPr lang="en-US" smtClean="0"/>
              <a:t>6/19/17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2C475-249A-4E4D-9430-E7D1B07EA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526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8BFD7-EE5F-E340-BE00-4F8DE1BC984A}" type="datetimeFigureOut">
              <a:rPr lang="en-US" smtClean="0"/>
              <a:t>6/19/17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2C475-249A-4E4D-9430-E7D1B07EA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134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8BFD7-EE5F-E340-BE00-4F8DE1BC984A}" type="datetimeFigureOut">
              <a:rPr lang="en-US" smtClean="0"/>
              <a:t>6/19/17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2C475-249A-4E4D-9430-E7D1B07EA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196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8BFD7-EE5F-E340-BE00-4F8DE1BC984A}" type="datetimeFigureOut">
              <a:rPr lang="en-US" smtClean="0"/>
              <a:t>6/19/17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2C475-249A-4E4D-9430-E7D1B07EA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870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8BFD7-EE5F-E340-BE00-4F8DE1BC984A}" type="datetimeFigureOut">
              <a:rPr lang="en-US" smtClean="0"/>
              <a:t>6/19/17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2C475-249A-4E4D-9430-E7D1B07EA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50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8BFD7-EE5F-E340-BE00-4F8DE1BC984A}" type="datetimeFigureOut">
              <a:rPr lang="en-US" smtClean="0"/>
              <a:t>6/19/17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2C475-249A-4E4D-9430-E7D1B07EA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784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8BFD7-EE5F-E340-BE00-4F8DE1BC984A}" type="datetimeFigureOut">
              <a:rPr lang="en-US" smtClean="0"/>
              <a:t>6/19/17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2C475-249A-4E4D-9430-E7D1B07EA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572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8BFD7-EE5F-E340-BE00-4F8DE1BC984A}" type="datetimeFigureOut">
              <a:rPr lang="en-US" smtClean="0"/>
              <a:t>6/19/17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2C475-249A-4E4D-9430-E7D1B07EA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06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8BFD7-EE5F-E340-BE00-4F8DE1BC984A}" type="datetimeFigureOut">
              <a:rPr lang="en-US" smtClean="0"/>
              <a:t>6/19/17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2C475-249A-4E4D-9430-E7D1B07EA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544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 txBox="1">
            <a:spLocks/>
          </p:cNvSpPr>
          <p:nvPr/>
        </p:nvSpPr>
        <p:spPr>
          <a:xfrm>
            <a:off x="3200819" y="2618222"/>
            <a:ext cx="6256337" cy="1728788"/>
          </a:xfrm>
          <a:prstGeom prst="rect">
            <a:avLst/>
          </a:prstGeom>
        </p:spPr>
        <p:txBody>
          <a:bodyPr vert="horz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600" kern="1200">
                <a:solidFill>
                  <a:schemeClr val="bg1"/>
                </a:solidFill>
                <a:latin typeface="Source Sans Pro Light"/>
                <a:ea typeface="+mn-ea"/>
                <a:cs typeface="Source Sans Pro Light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Review Team Leadership</a:t>
            </a:r>
          </a:p>
          <a:p>
            <a:pPr algn="ctr"/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21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8601" y="1406125"/>
            <a:ext cx="810307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dirty="0">
                <a:latin typeface="Trebuchet MS" charset="0"/>
                <a:ea typeface="Trebuchet MS" charset="0"/>
                <a:cs typeface="Trebuchet MS" charset="0"/>
              </a:rPr>
              <a:t>Review Teams </a:t>
            </a:r>
            <a:r>
              <a:rPr lang="en-US" dirty="0">
                <a:latin typeface="Trebuchet MS" charset="0"/>
                <a:ea typeface="Trebuchet MS" charset="0"/>
                <a:cs typeface="Trebuchet MS" charset="0"/>
              </a:rPr>
              <a:t>will </a:t>
            </a:r>
            <a:r>
              <a:rPr lang="en-US" dirty="0">
                <a:latin typeface="Trebuchet MS" charset="0"/>
                <a:ea typeface="Trebuchet MS" charset="0"/>
                <a:cs typeface="Trebuchet MS" charset="0"/>
              </a:rPr>
              <a:t>make its selection keeping </a:t>
            </a:r>
            <a:r>
              <a:rPr lang="en-US" dirty="0">
                <a:latin typeface="Trebuchet MS" charset="0"/>
                <a:ea typeface="Trebuchet MS" charset="0"/>
                <a:cs typeface="Trebuchet MS" charset="0"/>
              </a:rPr>
              <a:t>in mind that the </a:t>
            </a:r>
            <a:r>
              <a:rPr lang="en-US" dirty="0">
                <a:latin typeface="Trebuchet MS" charset="0"/>
                <a:ea typeface="Trebuchet MS" charset="0"/>
                <a:cs typeface="Trebuchet MS" charset="0"/>
              </a:rPr>
              <a:t>leadership must </a:t>
            </a:r>
            <a:r>
              <a:rPr lang="en-US" dirty="0">
                <a:latin typeface="Trebuchet MS" charset="0"/>
                <a:ea typeface="Trebuchet MS" charset="0"/>
                <a:cs typeface="Trebuchet MS" charset="0"/>
              </a:rPr>
              <a:t>have the expertise to effectively lead the group so that it functions properly, the ability to communicate, subject matter expertise, time management skills and budget/financial management capabilities. </a:t>
            </a:r>
            <a:endParaRPr lang="en-US" dirty="0">
              <a:latin typeface="Trebuchet MS" charset="0"/>
              <a:ea typeface="Trebuchet MS" charset="0"/>
              <a:cs typeface="Trebuchet MS" charset="0"/>
            </a:endParaRPr>
          </a:p>
          <a:p>
            <a:pPr marL="342900" indent="-342900">
              <a:buFont typeface="Arial"/>
              <a:buChar char="•"/>
            </a:pPr>
            <a:endParaRPr lang="en-US" dirty="0">
              <a:latin typeface="Trebuchet MS" charset="0"/>
              <a:ea typeface="Trebuchet MS" charset="0"/>
              <a:cs typeface="Trebuchet MS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dirty="0">
                <a:latin typeface="Trebuchet MS" charset="0"/>
                <a:ea typeface="Trebuchet MS" charset="0"/>
                <a:cs typeface="Trebuchet MS" charset="0"/>
              </a:rPr>
              <a:t>The </a:t>
            </a:r>
            <a:r>
              <a:rPr lang="en-US" dirty="0">
                <a:latin typeface="Trebuchet MS" charset="0"/>
                <a:ea typeface="Trebuchet MS" charset="0"/>
                <a:cs typeface="Trebuchet MS" charset="0"/>
              </a:rPr>
              <a:t>designated Review </a:t>
            </a:r>
            <a:r>
              <a:rPr lang="en-US" dirty="0">
                <a:latin typeface="Trebuchet MS" charset="0"/>
                <a:ea typeface="Trebuchet MS" charset="0"/>
                <a:cs typeface="Trebuchet MS" charset="0"/>
              </a:rPr>
              <a:t>Team leadership </a:t>
            </a:r>
            <a:r>
              <a:rPr lang="en-US" dirty="0">
                <a:latin typeface="Trebuchet MS" charset="0"/>
                <a:ea typeface="Trebuchet MS" charset="0"/>
                <a:cs typeface="Trebuchet MS" charset="0"/>
              </a:rPr>
              <a:t>will have responsibilities for managing the work of the review team </a:t>
            </a:r>
            <a:r>
              <a:rPr lang="en-US" dirty="0">
                <a:latin typeface="Trebuchet MS" charset="0"/>
                <a:ea typeface="Trebuchet MS" charset="0"/>
                <a:cs typeface="Trebuchet MS" charset="0"/>
              </a:rPr>
              <a:t>and </a:t>
            </a:r>
            <a:r>
              <a:rPr lang="en-US" dirty="0">
                <a:latin typeface="Trebuchet MS" charset="0"/>
                <a:ea typeface="Trebuchet MS" charset="0"/>
                <a:cs typeface="Trebuchet MS" charset="0"/>
              </a:rPr>
              <a:t>will also </a:t>
            </a:r>
            <a:r>
              <a:rPr lang="en-US" dirty="0">
                <a:latin typeface="Trebuchet MS" charset="0"/>
                <a:ea typeface="Trebuchet MS" charset="0"/>
                <a:cs typeface="Trebuchet MS" charset="0"/>
              </a:rPr>
              <a:t>be </a:t>
            </a:r>
            <a:r>
              <a:rPr lang="en-US" dirty="0">
                <a:latin typeface="Trebuchet MS" charset="0"/>
                <a:ea typeface="Trebuchet MS" charset="0"/>
                <a:cs typeface="Trebuchet MS" charset="0"/>
              </a:rPr>
              <a:t>responsible for </a:t>
            </a:r>
            <a:r>
              <a:rPr lang="en-US" dirty="0">
                <a:latin typeface="Trebuchet MS" charset="0"/>
                <a:ea typeface="Trebuchet MS" charset="0"/>
                <a:cs typeface="Trebuchet MS" charset="0"/>
              </a:rPr>
              <a:t>determining consensus (per Bylaws Section 4.6 (a) (iii).</a:t>
            </a:r>
          </a:p>
          <a:p>
            <a:pPr>
              <a:buSzPct val="75000"/>
            </a:pPr>
            <a:endParaRPr lang="en-US" dirty="0">
              <a:solidFill>
                <a:srgbClr val="0C1F24"/>
              </a:solidFill>
              <a:latin typeface="Arial"/>
              <a:cs typeface="Arial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524000" y="-7478"/>
            <a:ext cx="9144000" cy="681246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>
                <a:latin typeface="Trebuchet MS" charset="0"/>
                <a:ea typeface="Trebuchet MS" charset="0"/>
                <a:cs typeface="Trebuchet MS" charset="0"/>
              </a:rPr>
              <a:t>Responsibilities </a:t>
            </a:r>
            <a:endParaRPr lang="en-US" sz="2400" dirty="0">
              <a:latin typeface="Trebuchet MS" charset="0"/>
              <a:ea typeface="Trebuchet MS" charset="0"/>
              <a:cs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48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93977" y="1073699"/>
            <a:ext cx="8319837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dirty="0">
                <a:latin typeface="Trebuchet MS" charset="0"/>
                <a:ea typeface="Trebuchet MS" charset="0"/>
                <a:cs typeface="Trebuchet MS" charset="0"/>
              </a:rPr>
              <a:t>Remain neutral when </a:t>
            </a:r>
            <a:r>
              <a:rPr lang="en-US" dirty="0">
                <a:latin typeface="Trebuchet MS" charset="0"/>
                <a:ea typeface="Trebuchet MS" charset="0"/>
                <a:cs typeface="Trebuchet MS" charset="0"/>
              </a:rPr>
              <a:t>serving </a:t>
            </a:r>
            <a:endParaRPr lang="en-US" i="1" dirty="0">
              <a:latin typeface="Trebuchet MS" charset="0"/>
              <a:ea typeface="Trebuchet MS" charset="0"/>
              <a:cs typeface="Trebuchet MS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dirty="0">
                <a:latin typeface="Trebuchet MS" charset="0"/>
                <a:ea typeface="Trebuchet MS" charset="0"/>
                <a:cs typeface="Trebuchet MS" charset="0"/>
              </a:rPr>
              <a:t>Identify </a:t>
            </a:r>
            <a:r>
              <a:rPr lang="en-US" dirty="0">
                <a:latin typeface="Trebuchet MS" charset="0"/>
                <a:ea typeface="Trebuchet MS" charset="0"/>
                <a:cs typeface="Trebuchet MS" charset="0"/>
              </a:rPr>
              <a:t>when speaking as an </a:t>
            </a:r>
            <a:r>
              <a:rPr lang="en-US" dirty="0">
                <a:latin typeface="Trebuchet MS" charset="0"/>
                <a:ea typeface="Trebuchet MS" charset="0"/>
                <a:cs typeface="Trebuchet MS" charset="0"/>
              </a:rPr>
              <a:t>advocate</a:t>
            </a:r>
            <a:endParaRPr lang="en-US" dirty="0">
              <a:latin typeface="Trebuchet MS" charset="0"/>
              <a:ea typeface="Trebuchet MS" charset="0"/>
              <a:cs typeface="Trebuchet MS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dirty="0">
                <a:latin typeface="Trebuchet MS" charset="0"/>
                <a:ea typeface="Trebuchet MS" charset="0"/>
                <a:cs typeface="Trebuchet MS" charset="0"/>
              </a:rPr>
              <a:t>Maintain standards and focus on the aims of the Review </a:t>
            </a:r>
            <a:r>
              <a:rPr lang="en-US" dirty="0">
                <a:latin typeface="Trebuchet MS" charset="0"/>
                <a:ea typeface="Trebuchet MS" charset="0"/>
                <a:cs typeface="Trebuchet MS" charset="0"/>
              </a:rPr>
              <a:t>T</a:t>
            </a:r>
            <a:r>
              <a:rPr lang="en-US" dirty="0">
                <a:latin typeface="Trebuchet MS" charset="0"/>
                <a:ea typeface="Trebuchet MS" charset="0"/>
                <a:cs typeface="Trebuchet MS" charset="0"/>
              </a:rPr>
              <a:t>eam as established in its Terms of Reference</a:t>
            </a:r>
          </a:p>
          <a:p>
            <a:pPr marL="342900" indent="-342900">
              <a:buFont typeface="Arial"/>
              <a:buChar char="•"/>
            </a:pPr>
            <a:r>
              <a:rPr lang="en-US" dirty="0">
                <a:latin typeface="Trebuchet MS" charset="0"/>
                <a:ea typeface="Trebuchet MS" charset="0"/>
                <a:cs typeface="Trebuchet MS" charset="0"/>
              </a:rPr>
              <a:t>Drive toward </a:t>
            </a:r>
            <a:r>
              <a:rPr lang="en-US" dirty="0">
                <a:latin typeface="Trebuchet MS" charset="0"/>
                <a:ea typeface="Trebuchet MS" charset="0"/>
                <a:cs typeface="Trebuchet MS" charset="0"/>
              </a:rPr>
              <a:t>delivery of key milestones according </a:t>
            </a:r>
            <a:r>
              <a:rPr lang="en-US" dirty="0">
                <a:latin typeface="Trebuchet MS" charset="0"/>
                <a:ea typeface="Trebuchet MS" charset="0"/>
                <a:cs typeface="Trebuchet MS" charset="0"/>
              </a:rPr>
              <a:t>to the </a:t>
            </a:r>
            <a:r>
              <a:rPr lang="en-US" dirty="0">
                <a:latin typeface="Trebuchet MS" charset="0"/>
                <a:ea typeface="Trebuchet MS" charset="0"/>
                <a:cs typeface="Trebuchet MS" charset="0"/>
              </a:rPr>
              <a:t>Work Plan</a:t>
            </a:r>
          </a:p>
          <a:p>
            <a:pPr marL="342900" indent="-342900">
              <a:buFont typeface="Arial"/>
              <a:buChar char="•"/>
            </a:pPr>
            <a:r>
              <a:rPr lang="en-US" dirty="0">
                <a:latin typeface="Trebuchet MS" charset="0"/>
                <a:ea typeface="Trebuchet MS" charset="0"/>
                <a:cs typeface="Trebuchet MS" charset="0"/>
              </a:rPr>
              <a:t>Ensure </a:t>
            </a:r>
            <a:r>
              <a:rPr lang="en-US" dirty="0">
                <a:latin typeface="Trebuchet MS" charset="0"/>
                <a:ea typeface="Trebuchet MS" charset="0"/>
                <a:cs typeface="Trebuchet MS" charset="0"/>
              </a:rPr>
              <a:t>effective communication between members and </a:t>
            </a:r>
            <a:r>
              <a:rPr lang="en-US" dirty="0">
                <a:solidFill>
                  <a:srgbClr val="0A1F24"/>
                </a:solidFill>
                <a:latin typeface="Trebuchet MS" charset="0"/>
                <a:ea typeface="Trebuchet MS" charset="0"/>
                <a:cs typeface="Trebuchet MS" charset="0"/>
              </a:rPr>
              <a:t>with broader community, Board and ICANN org</a:t>
            </a:r>
            <a:endParaRPr lang="en-US" strike="sngStrike" dirty="0">
              <a:solidFill>
                <a:srgbClr val="0A1F24"/>
              </a:solidFill>
              <a:latin typeface="Trebuchet MS" charset="0"/>
              <a:ea typeface="Trebuchet MS" charset="0"/>
              <a:cs typeface="Trebuchet MS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dirty="0">
                <a:latin typeface="Trebuchet MS" charset="0"/>
                <a:ea typeface="Trebuchet MS" charset="0"/>
                <a:cs typeface="Trebuchet MS" charset="0"/>
              </a:rPr>
              <a:t>S</a:t>
            </a:r>
            <a:r>
              <a:rPr lang="en-US" dirty="0">
                <a:latin typeface="Trebuchet MS" charset="0"/>
                <a:ea typeface="Trebuchet MS" charset="0"/>
                <a:cs typeface="Trebuchet MS" charset="0"/>
              </a:rPr>
              <a:t>et </a:t>
            </a:r>
            <a:r>
              <a:rPr lang="en-US" dirty="0">
                <a:latin typeface="Trebuchet MS" charset="0"/>
                <a:ea typeface="Trebuchet MS" charset="0"/>
                <a:cs typeface="Trebuchet MS" charset="0"/>
              </a:rPr>
              <a:t>the agenda </a:t>
            </a:r>
            <a:r>
              <a:rPr lang="en-US" dirty="0">
                <a:latin typeface="Trebuchet MS" charset="0"/>
                <a:ea typeface="Trebuchet MS" charset="0"/>
                <a:cs typeface="Trebuchet MS" charset="0"/>
              </a:rPr>
              <a:t>and run </a:t>
            </a:r>
            <a:r>
              <a:rPr lang="en-US" dirty="0">
                <a:latin typeface="Trebuchet MS" charset="0"/>
                <a:ea typeface="Trebuchet MS" charset="0"/>
                <a:cs typeface="Trebuchet MS" charset="0"/>
              </a:rPr>
              <a:t>the </a:t>
            </a:r>
            <a:r>
              <a:rPr lang="en-US" dirty="0">
                <a:latin typeface="Trebuchet MS" charset="0"/>
                <a:ea typeface="Trebuchet MS" charset="0"/>
                <a:cs typeface="Trebuchet MS" charset="0"/>
              </a:rPr>
              <a:t>meetings</a:t>
            </a:r>
            <a:endParaRPr lang="en-US" dirty="0">
              <a:latin typeface="Trebuchet MS" charset="0"/>
              <a:ea typeface="Trebuchet MS" charset="0"/>
              <a:cs typeface="Trebuchet MS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dirty="0">
                <a:latin typeface="Trebuchet MS" charset="0"/>
                <a:ea typeface="Trebuchet MS" charset="0"/>
                <a:cs typeface="Trebuchet MS" charset="0"/>
              </a:rPr>
              <a:t>Ensure </a:t>
            </a:r>
            <a:r>
              <a:rPr lang="en-US" dirty="0">
                <a:latin typeface="Trebuchet MS" charset="0"/>
                <a:ea typeface="Trebuchet MS" charset="0"/>
                <a:cs typeface="Trebuchet MS" charset="0"/>
              </a:rPr>
              <a:t>that </a:t>
            </a:r>
            <a:r>
              <a:rPr lang="en-US" dirty="0">
                <a:latin typeface="Trebuchet MS" charset="0"/>
                <a:ea typeface="Trebuchet MS" charset="0"/>
                <a:cs typeface="Trebuchet MS" charset="0"/>
              </a:rPr>
              <a:t>all meeting attendees </a:t>
            </a:r>
            <a:r>
              <a:rPr lang="en-US" dirty="0">
                <a:latin typeface="Trebuchet MS" charset="0"/>
                <a:ea typeface="Trebuchet MS" charset="0"/>
                <a:cs typeface="Trebuchet MS" charset="0"/>
              </a:rPr>
              <a:t>get accurate, timely and clear information</a:t>
            </a:r>
          </a:p>
          <a:p>
            <a:pPr marL="342900" indent="-342900">
              <a:buFont typeface="Arial"/>
              <a:buChar char="•"/>
            </a:pPr>
            <a:r>
              <a:rPr lang="en-US" dirty="0">
                <a:latin typeface="Trebuchet MS" charset="0"/>
                <a:ea typeface="Trebuchet MS" charset="0"/>
                <a:cs typeface="Trebuchet MS" charset="0"/>
              </a:rPr>
              <a:t>Determine and identify </a:t>
            </a:r>
            <a:r>
              <a:rPr lang="en-US" dirty="0">
                <a:latin typeface="Trebuchet MS" charset="0"/>
                <a:ea typeface="Trebuchet MS" charset="0"/>
                <a:cs typeface="Trebuchet MS" charset="0"/>
              </a:rPr>
              <a:t>the level of consensus within </a:t>
            </a:r>
            <a:r>
              <a:rPr lang="en-US" dirty="0">
                <a:latin typeface="Trebuchet MS" charset="0"/>
                <a:ea typeface="Trebuchet MS" charset="0"/>
                <a:cs typeface="Trebuchet MS" charset="0"/>
              </a:rPr>
              <a:t>the team</a:t>
            </a:r>
            <a:endParaRPr lang="en-US" dirty="0">
              <a:latin typeface="Trebuchet MS" charset="0"/>
              <a:ea typeface="Trebuchet MS" charset="0"/>
              <a:cs typeface="Trebuchet MS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dirty="0">
                <a:latin typeface="Trebuchet MS" charset="0"/>
                <a:ea typeface="Trebuchet MS" charset="0"/>
                <a:cs typeface="Trebuchet MS" charset="0"/>
              </a:rPr>
              <a:t>Provide clarity </a:t>
            </a:r>
            <a:r>
              <a:rPr lang="en-US" dirty="0">
                <a:latin typeface="Trebuchet MS" charset="0"/>
                <a:ea typeface="Trebuchet MS" charset="0"/>
                <a:cs typeface="Trebuchet MS" charset="0"/>
              </a:rPr>
              <a:t>on </a:t>
            </a:r>
            <a:r>
              <a:rPr lang="en-US" dirty="0">
                <a:latin typeface="Trebuchet MS" charset="0"/>
                <a:ea typeface="Trebuchet MS" charset="0"/>
                <a:cs typeface="Trebuchet MS" charset="0"/>
              </a:rPr>
              <a:t>team decisions</a:t>
            </a:r>
            <a:endParaRPr lang="en-US" dirty="0">
              <a:latin typeface="Trebuchet MS" charset="0"/>
              <a:ea typeface="Trebuchet MS" charset="0"/>
              <a:cs typeface="Trebuchet MS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dirty="0">
                <a:latin typeface="Trebuchet MS" charset="0"/>
                <a:ea typeface="Trebuchet MS" charset="0"/>
                <a:cs typeface="Trebuchet MS" charset="0"/>
              </a:rPr>
              <a:t>Ensure decisions </a:t>
            </a:r>
            <a:r>
              <a:rPr lang="en-US" dirty="0">
                <a:latin typeface="Trebuchet MS" charset="0"/>
                <a:ea typeface="Trebuchet MS" charset="0"/>
                <a:cs typeface="Trebuchet MS" charset="0"/>
              </a:rPr>
              <a:t>are acted upon</a:t>
            </a:r>
          </a:p>
          <a:p>
            <a:pPr marL="342900" indent="-342900">
              <a:buFont typeface="Arial"/>
              <a:buChar char="•"/>
            </a:pPr>
            <a:r>
              <a:rPr lang="en-US" dirty="0">
                <a:latin typeface="Trebuchet MS" charset="0"/>
                <a:ea typeface="Trebuchet MS" charset="0"/>
                <a:cs typeface="Trebuchet MS" charset="0"/>
              </a:rPr>
              <a:t>Build </a:t>
            </a:r>
            <a:r>
              <a:rPr lang="en-US" dirty="0">
                <a:latin typeface="Trebuchet MS" charset="0"/>
                <a:ea typeface="Trebuchet MS" charset="0"/>
                <a:cs typeface="Trebuchet MS" charset="0"/>
              </a:rPr>
              <a:t>and </a:t>
            </a:r>
            <a:r>
              <a:rPr lang="en-US" dirty="0">
                <a:latin typeface="Trebuchet MS" charset="0"/>
                <a:ea typeface="Trebuchet MS" charset="0"/>
                <a:cs typeface="Trebuchet MS" charset="0"/>
              </a:rPr>
              <a:t>develop teamwork </a:t>
            </a:r>
          </a:p>
          <a:p>
            <a:pPr marL="342900" indent="-342900">
              <a:buFont typeface="Arial"/>
              <a:buChar char="•"/>
            </a:pPr>
            <a:r>
              <a:rPr lang="en-US" dirty="0">
                <a:latin typeface="Trebuchet MS" charset="0"/>
                <a:ea typeface="Trebuchet MS" charset="0"/>
                <a:cs typeface="Trebuchet MS" charset="0"/>
              </a:rPr>
              <a:t>Manage the team’s </a:t>
            </a:r>
            <a:r>
              <a:rPr lang="en-US" dirty="0">
                <a:latin typeface="Trebuchet MS" charset="0"/>
                <a:ea typeface="Trebuchet MS" charset="0"/>
                <a:cs typeface="Trebuchet MS" charset="0"/>
              </a:rPr>
              <a:t>budget and </a:t>
            </a:r>
            <a:r>
              <a:rPr lang="en-US" dirty="0">
                <a:latin typeface="Trebuchet MS" charset="0"/>
                <a:ea typeface="Trebuchet MS" charset="0"/>
                <a:cs typeface="Trebuchet MS" charset="0"/>
              </a:rPr>
              <a:t>financial reporting to maintain accountability and transparency </a:t>
            </a:r>
            <a:endParaRPr lang="en-US" dirty="0">
              <a:latin typeface="Trebuchet MS" charset="0"/>
              <a:ea typeface="Trebuchet MS" charset="0"/>
              <a:cs typeface="Trebuchet MS" charset="0"/>
            </a:endParaRPr>
          </a:p>
          <a:p>
            <a:r>
              <a:rPr lang="en-US" dirty="0">
                <a:latin typeface="Trebuchet MS" charset="0"/>
                <a:ea typeface="Trebuchet MS" charset="0"/>
                <a:cs typeface="Trebuchet MS" charset="0"/>
              </a:rPr>
              <a:t> </a:t>
            </a:r>
          </a:p>
          <a:p>
            <a:pPr>
              <a:buSzPct val="75000"/>
            </a:pPr>
            <a:endParaRPr lang="en-US" sz="1900" dirty="0">
              <a:solidFill>
                <a:srgbClr val="0C1F24"/>
              </a:solidFill>
              <a:latin typeface="Arial"/>
              <a:cs typeface="Arial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524000" y="1"/>
            <a:ext cx="9144000" cy="727586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rebuchet MS" charset="0"/>
                <a:ea typeface="Trebuchet MS" charset="0"/>
                <a:cs typeface="Trebuchet MS" charset="0"/>
              </a:rPr>
              <a:t>Proposed Role </a:t>
            </a:r>
            <a:r>
              <a:rPr lang="en-US" dirty="0">
                <a:latin typeface="Trebuchet MS" charset="0"/>
                <a:ea typeface="Trebuchet MS" charset="0"/>
                <a:cs typeface="Trebuchet MS" charset="0"/>
              </a:rPr>
              <a:t>of </a:t>
            </a:r>
            <a:r>
              <a:rPr lang="en-US" dirty="0" smtClean="0">
                <a:latin typeface="Trebuchet MS" charset="0"/>
                <a:ea typeface="Trebuchet MS" charset="0"/>
                <a:cs typeface="Trebuchet MS" charset="0"/>
              </a:rPr>
              <a:t>Leadership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112608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93977" y="1073700"/>
            <a:ext cx="8319837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 </a:t>
            </a:r>
          </a:p>
          <a:p>
            <a:pPr>
              <a:buSzPct val="75000"/>
            </a:pPr>
            <a:endParaRPr lang="en-US" sz="1900" dirty="0">
              <a:solidFill>
                <a:srgbClr val="0C1F24"/>
              </a:solidFill>
              <a:latin typeface="Arial"/>
              <a:cs typeface="Arial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524000" y="1"/>
            <a:ext cx="9144000" cy="727586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latin typeface="Trebuchet MS" charset="0"/>
                <a:ea typeface="Trebuchet MS" charset="0"/>
                <a:cs typeface="Trebuchet MS" charset="0"/>
              </a:rPr>
              <a:t>Background on Leadership Structure</a:t>
            </a:r>
            <a:endParaRPr lang="en-US" sz="2400" i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2835442" y="1239254"/>
          <a:ext cx="6075949" cy="432348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91328"/>
                <a:gridCol w="3284621"/>
              </a:tblGrid>
              <a:tr h="48300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rebuchet MS" charset="0"/>
                          <a:ea typeface="Trebuchet MS" charset="0"/>
                          <a:cs typeface="Trebuchet MS" charset="0"/>
                        </a:rPr>
                        <a:t>Ongoing/Former</a:t>
                      </a:r>
                      <a:r>
                        <a:rPr lang="en-US" baseline="0" dirty="0" smtClean="0">
                          <a:latin typeface="Trebuchet MS" charset="0"/>
                          <a:ea typeface="Trebuchet MS" charset="0"/>
                          <a:cs typeface="Trebuchet MS" charset="0"/>
                        </a:rPr>
                        <a:t> </a:t>
                      </a:r>
                    </a:p>
                    <a:p>
                      <a:r>
                        <a:rPr lang="en-US" dirty="0" smtClean="0">
                          <a:latin typeface="Trebuchet MS" charset="0"/>
                          <a:ea typeface="Trebuchet MS" charset="0"/>
                          <a:cs typeface="Trebuchet MS" charset="0"/>
                        </a:rPr>
                        <a:t>Review</a:t>
                      </a:r>
                      <a:r>
                        <a:rPr lang="en-US" baseline="0" dirty="0" smtClean="0">
                          <a:latin typeface="Trebuchet MS" charset="0"/>
                          <a:ea typeface="Trebuchet MS" charset="0"/>
                          <a:cs typeface="Trebuchet MS" charset="0"/>
                        </a:rPr>
                        <a:t> Teams</a:t>
                      </a:r>
                      <a:endParaRPr lang="en-US" dirty="0"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 smtClean="0">
                          <a:latin typeface="Trebuchet MS" charset="0"/>
                          <a:ea typeface="Trebuchet MS" charset="0"/>
                          <a:cs typeface="Trebuchet MS" charset="0"/>
                        </a:rPr>
                        <a:t>Structure</a:t>
                      </a:r>
                      <a:endParaRPr lang="en-US" dirty="0"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/>
                </a:tc>
              </a:tr>
              <a:tr h="483004">
                <a:tc>
                  <a:txBody>
                    <a:bodyPr/>
                    <a:lstStyle/>
                    <a:p>
                      <a:pPr lvl="1"/>
                      <a:r>
                        <a:rPr lang="en-US" dirty="0" smtClean="0">
                          <a:latin typeface="Trebuchet MS" charset="0"/>
                          <a:ea typeface="Trebuchet MS" charset="0"/>
                          <a:cs typeface="Trebuchet MS" charset="0"/>
                        </a:rPr>
                        <a:t>SSR2 (ongoing)</a:t>
                      </a:r>
                      <a:endParaRPr lang="en-US" dirty="0"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 smtClean="0">
                          <a:latin typeface="Trebuchet MS" charset="0"/>
                          <a:ea typeface="Trebuchet MS" charset="0"/>
                          <a:cs typeface="Trebuchet MS" charset="0"/>
                        </a:rPr>
                        <a:t>3 Co-Chairs</a:t>
                      </a:r>
                      <a:endParaRPr lang="en-US" dirty="0"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/>
                </a:tc>
              </a:tr>
              <a:tr h="332735">
                <a:tc>
                  <a:txBody>
                    <a:bodyPr/>
                    <a:lstStyle/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rebuchet MS" charset="0"/>
                          <a:ea typeface="Trebuchet MS" charset="0"/>
                          <a:cs typeface="Trebuchet MS" charset="0"/>
                        </a:rPr>
                        <a:t>CCT (ongoing)</a:t>
                      </a:r>
                    </a:p>
                    <a:p>
                      <a:pPr lvl="1"/>
                      <a:endParaRPr lang="en-US" dirty="0"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 smtClean="0">
                          <a:latin typeface="Trebuchet MS" charset="0"/>
                          <a:ea typeface="Trebuchet MS" charset="0"/>
                          <a:cs typeface="Trebuchet MS" charset="0"/>
                        </a:rPr>
                        <a:t>1 Chair</a:t>
                      </a:r>
                    </a:p>
                  </a:txBody>
                  <a:tcPr/>
                </a:tc>
              </a:tr>
              <a:tr h="483004">
                <a:tc>
                  <a:txBody>
                    <a:bodyPr/>
                    <a:lstStyle/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rebuchet MS" charset="0"/>
                          <a:ea typeface="Trebuchet MS" charset="0"/>
                          <a:cs typeface="Trebuchet MS" charset="0"/>
                        </a:rPr>
                        <a:t>ATRT2 (former)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 smtClean="0">
                          <a:latin typeface="Trebuchet MS" charset="0"/>
                          <a:ea typeface="Trebuchet MS" charset="0"/>
                          <a:cs typeface="Trebuchet MS" charset="0"/>
                        </a:rPr>
                        <a:t>1 Chair</a:t>
                      </a:r>
                    </a:p>
                    <a:p>
                      <a:pPr lvl="1"/>
                      <a:r>
                        <a:rPr lang="en-US" dirty="0" smtClean="0">
                          <a:latin typeface="Trebuchet MS" charset="0"/>
                          <a:ea typeface="Trebuchet MS" charset="0"/>
                          <a:cs typeface="Trebuchet MS" charset="0"/>
                        </a:rPr>
                        <a:t>3</a:t>
                      </a:r>
                      <a:r>
                        <a:rPr lang="en-US" baseline="0" dirty="0" smtClean="0">
                          <a:latin typeface="Trebuchet MS" charset="0"/>
                          <a:ea typeface="Trebuchet MS" charset="0"/>
                          <a:cs typeface="Trebuchet MS" charset="0"/>
                        </a:rPr>
                        <a:t> Vice-Chairs</a:t>
                      </a:r>
                      <a:endParaRPr lang="en-US" dirty="0"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/>
                </a:tc>
              </a:tr>
              <a:tr h="483004">
                <a:tc>
                  <a:txBody>
                    <a:bodyPr/>
                    <a:lstStyle/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rebuchet MS" charset="0"/>
                          <a:ea typeface="Trebuchet MS" charset="0"/>
                          <a:cs typeface="Trebuchet MS" charset="0"/>
                        </a:rPr>
                        <a:t>WHOIS1 (former)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 smtClean="0">
                          <a:latin typeface="Trebuchet MS" charset="0"/>
                          <a:ea typeface="Trebuchet MS" charset="0"/>
                          <a:cs typeface="Trebuchet MS" charset="0"/>
                        </a:rPr>
                        <a:t>1 Chair</a:t>
                      </a:r>
                    </a:p>
                    <a:p>
                      <a:pPr lvl="1"/>
                      <a:r>
                        <a:rPr lang="en-US" dirty="0" smtClean="0">
                          <a:latin typeface="Trebuchet MS" charset="0"/>
                          <a:ea typeface="Trebuchet MS" charset="0"/>
                          <a:cs typeface="Trebuchet MS" charset="0"/>
                        </a:rPr>
                        <a:t>1</a:t>
                      </a:r>
                      <a:r>
                        <a:rPr lang="en-US" baseline="0" dirty="0" smtClean="0">
                          <a:latin typeface="Trebuchet MS" charset="0"/>
                          <a:ea typeface="Trebuchet MS" charset="0"/>
                          <a:cs typeface="Trebuchet MS" charset="0"/>
                        </a:rPr>
                        <a:t> Vice-Chair</a:t>
                      </a:r>
                      <a:endParaRPr lang="en-US" dirty="0"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/>
                </a:tc>
              </a:tr>
              <a:tr h="483004">
                <a:tc>
                  <a:txBody>
                    <a:bodyPr/>
                    <a:lstStyle/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rebuchet MS" charset="0"/>
                          <a:ea typeface="Trebuchet MS" charset="0"/>
                          <a:cs typeface="Trebuchet MS" charset="0"/>
                        </a:rPr>
                        <a:t>SSR1 (former)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 smtClean="0">
                          <a:latin typeface="Trebuchet MS" charset="0"/>
                          <a:ea typeface="Trebuchet MS" charset="0"/>
                          <a:cs typeface="Trebuchet MS" charset="0"/>
                        </a:rPr>
                        <a:t>1 Chair</a:t>
                      </a:r>
                    </a:p>
                    <a:p>
                      <a:pPr lvl="1"/>
                      <a:endParaRPr lang="en-US" dirty="0"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/>
                </a:tc>
              </a:tr>
              <a:tr h="483004">
                <a:tc>
                  <a:txBody>
                    <a:bodyPr/>
                    <a:lstStyle/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rebuchet MS" charset="0"/>
                          <a:ea typeface="Trebuchet MS" charset="0"/>
                          <a:cs typeface="Trebuchet MS" charset="0"/>
                        </a:rPr>
                        <a:t>ATRT1 (former)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 smtClean="0">
                          <a:latin typeface="Trebuchet MS" charset="0"/>
                          <a:ea typeface="Trebuchet MS" charset="0"/>
                          <a:cs typeface="Trebuchet MS" charset="0"/>
                        </a:rPr>
                        <a:t>1 Chair</a:t>
                      </a:r>
                    </a:p>
                    <a:p>
                      <a:pPr lvl="1"/>
                      <a:r>
                        <a:rPr lang="en-US" dirty="0" smtClean="0">
                          <a:latin typeface="Trebuchet MS" charset="0"/>
                          <a:ea typeface="Trebuchet MS" charset="0"/>
                          <a:cs typeface="Trebuchet MS" charset="0"/>
                        </a:rPr>
                        <a:t>1 Vice-Chair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047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rebuchet MS" charset="0"/>
                <a:ea typeface="Trebuchet MS" charset="0"/>
                <a:cs typeface="Trebuchet MS" charset="0"/>
              </a:rPr>
              <a:t>Next Steps</a:t>
            </a:r>
            <a:endParaRPr lang="en-US" dirty="0">
              <a:latin typeface="Trebuchet MS" charset="0"/>
              <a:ea typeface="Trebuchet MS" charset="0"/>
              <a:cs typeface="Trebuchet MS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07781" y="1531088"/>
            <a:ext cx="78361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400" dirty="0">
                <a:latin typeface="Trebuchet MS" charset="0"/>
                <a:ea typeface="Trebuchet MS" charset="0"/>
                <a:cs typeface="Trebuchet MS" charset="0"/>
              </a:rPr>
              <a:t>What process should be undertaken to select the Review Teams leadership?</a:t>
            </a:r>
            <a:endParaRPr lang="en-US" sz="2400" dirty="0">
              <a:latin typeface="Trebuchet MS" charset="0"/>
              <a:ea typeface="Trebuchet MS" charset="0"/>
              <a:cs typeface="Trebuchet MS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2400" dirty="0">
                <a:latin typeface="Trebuchet MS" charset="0"/>
                <a:ea typeface="Trebuchet MS" charset="0"/>
                <a:cs typeface="Trebuchet MS" charset="0"/>
              </a:rPr>
              <a:t>Should there be a single Chair, Chair &amp; Vice-Chairs, or Co-Chairs elected?</a:t>
            </a:r>
            <a:endParaRPr lang="en-US" sz="2400" dirty="0">
              <a:latin typeface="Trebuchet MS" charset="0"/>
              <a:ea typeface="Trebuchet MS" charset="0"/>
              <a:cs typeface="Trebuchet MS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2400" dirty="0">
                <a:latin typeface="Trebuchet MS" charset="0"/>
                <a:ea typeface="Trebuchet MS" charset="0"/>
                <a:cs typeface="Trebuchet MS" charset="0"/>
              </a:rPr>
              <a:t>How should expressions of interest for the role be noted? </a:t>
            </a:r>
            <a:endParaRPr lang="en-US" sz="2400" dirty="0">
              <a:latin typeface="Trebuchet MS" charset="0"/>
              <a:ea typeface="Trebuchet MS" charset="0"/>
              <a:cs typeface="Trebuchet MS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2400" dirty="0">
                <a:latin typeface="Trebuchet MS" charset="0"/>
                <a:ea typeface="Trebuchet MS" charset="0"/>
                <a:cs typeface="Trebuchet MS" charset="0"/>
              </a:rPr>
              <a:t>Can this take place on the team email list?</a:t>
            </a:r>
            <a:endParaRPr lang="en-US" sz="2400" dirty="0">
              <a:latin typeface="Trebuchet MS" charset="0"/>
              <a:ea typeface="Trebuchet MS" charset="0"/>
              <a:cs typeface="Trebuchet MS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2400" dirty="0">
                <a:latin typeface="Trebuchet MS" charset="0"/>
                <a:ea typeface="Trebuchet MS" charset="0"/>
                <a:cs typeface="Trebuchet MS" charset="0"/>
              </a:rPr>
              <a:t>How long should the process take to select the leadership</a:t>
            </a:r>
            <a:r>
              <a:rPr lang="en-US" sz="2400" dirty="0">
                <a:latin typeface="Trebuchet MS" charset="0"/>
                <a:ea typeface="Trebuchet MS" charset="0"/>
                <a:cs typeface="Trebuchet MS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17862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348</Words>
  <Application>Microsoft Macintosh PowerPoint</Application>
  <PresentationFormat>Widescreen</PresentationFormat>
  <Paragraphs>51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Source Sans Pro</vt:lpstr>
      <vt:lpstr>Source Sans Pro Light</vt:lpstr>
      <vt:lpstr>Trebuchet MS</vt:lpstr>
      <vt:lpstr>Office Theme</vt:lpstr>
      <vt:lpstr>PowerPoint Presentation</vt:lpstr>
      <vt:lpstr>Responsibilities </vt:lpstr>
      <vt:lpstr>Proposed Role of Leadership </vt:lpstr>
      <vt:lpstr>Background on Leadership Structure</vt:lpstr>
      <vt:lpstr>Next Steps</vt:lpstr>
    </vt:vector>
  </TitlesOfParts>
  <Company/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Alice Jansen</dc:creator>
  <cp:lastModifiedBy>Alice Jansen</cp:lastModifiedBy>
  <cp:revision>1</cp:revision>
  <dcterms:created xsi:type="dcterms:W3CDTF">2017-06-19T11:10:05Z</dcterms:created>
  <dcterms:modified xsi:type="dcterms:W3CDTF">2017-06-19T11:10:40Z</dcterms:modified>
</cp:coreProperties>
</file>