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783" r:id="rId2"/>
    <p:sldId id="786" r:id="rId3"/>
    <p:sldId id="785" r:id="rId4"/>
    <p:sldId id="784" r:id="rId5"/>
    <p:sldId id="787" r:id="rId6"/>
    <p:sldId id="78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8432" autoAdjust="0"/>
    <p:restoredTop sz="94136" autoAdjust="0"/>
  </p:normalViewPr>
  <p:slideViewPr>
    <p:cSldViewPr snapToGrid="0" snapToObjects="1">
      <p:cViewPr>
        <p:scale>
          <a:sx n="150" d="100"/>
          <a:sy n="150" d="100"/>
        </p:scale>
        <p:origin x="-544" y="2488"/>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commentAuthors" Target="commentAuthor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18-04-12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18-04-12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dirty="0"/>
          </a:p>
        </p:txBody>
      </p:sp>
    </p:spTree>
    <p:extLst>
      <p:ext uri="{BB962C8B-B14F-4D97-AF65-F5344CB8AC3E}">
        <p14:creationId xmlns:p14="http://schemas.microsoft.com/office/powerpoint/2010/main" val="206506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dirty="0"/>
          </a:p>
        </p:txBody>
      </p:sp>
    </p:spTree>
    <p:extLst>
      <p:ext uri="{BB962C8B-B14F-4D97-AF65-F5344CB8AC3E}">
        <p14:creationId xmlns:p14="http://schemas.microsoft.com/office/powerpoint/2010/main" val="206506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dirty="0"/>
          </a:p>
        </p:txBody>
      </p:sp>
    </p:spTree>
    <p:extLst>
      <p:ext uri="{BB962C8B-B14F-4D97-AF65-F5344CB8AC3E}">
        <p14:creationId xmlns:p14="http://schemas.microsoft.com/office/powerpoint/2010/main" val="206506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dirty="0"/>
          </a:p>
        </p:txBody>
      </p:sp>
    </p:spTree>
    <p:extLst>
      <p:ext uri="{BB962C8B-B14F-4D97-AF65-F5344CB8AC3E}">
        <p14:creationId xmlns:p14="http://schemas.microsoft.com/office/powerpoint/2010/main" val="206506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9" Type="http://schemas.openxmlformats.org/officeDocument/2006/relationships/hyperlink" Target="https://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5Cicann" TargetMode="External"/><Relationship Id="rId11" Type="http://schemas.openxmlformats.org/officeDocument/2006/relationships/image" Target="../media/image22.png"/><Relationship Id="rId12" Type="http://schemas.openxmlformats.org/officeDocument/2006/relationships/hyperlink" Target="http://www.facebook.com/icannorg" TargetMode="External"/><Relationship Id="rId13" Type="http://schemas.openxmlformats.org/officeDocument/2006/relationships/hyperlink" Target="facebook.com%5Cicannorg" TargetMode="External"/><Relationship Id="rId14" Type="http://schemas.openxmlformats.org/officeDocument/2006/relationships/image" Target="../media/image23.png"/><Relationship Id="rId15" Type="http://schemas.openxmlformats.org/officeDocument/2006/relationships/hyperlink" Target="youtube.com%5Cuser%5CICANNnews" TargetMode="External"/><Relationship Id="rId16" Type="http://schemas.openxmlformats.org/officeDocument/2006/relationships/image" Target="../media/image24.png"/><Relationship Id="rId17" Type="http://schemas.openxmlformats.org/officeDocument/2006/relationships/hyperlink" Target="http://www.youtube.com/icannnews" TargetMode="External"/><Relationship Id="rId18" Type="http://schemas.openxmlformats.org/officeDocument/2006/relationships/hyperlink" Target="https://soundcloud.com/icann" TargetMode="External"/><Relationship Id="rId19" Type="http://schemas.openxmlformats.org/officeDocument/2006/relationships/image" Target="../media/image25.png"/><Relationship Id="rId1" Type="http://schemas.openxmlformats.org/officeDocument/2006/relationships/slideMaster" Target="../slideMasters/slideMaster1.xml"/><Relationship Id="rId2" Type="http://schemas.openxmlformats.org/officeDocument/2006/relationships/image" Target="../media/image19.emf"/><Relationship Id="rId3" Type="http://schemas.openxmlformats.org/officeDocument/2006/relationships/hyperlink" Target="http://www.flickr.com/photos/icann" TargetMode="External"/><Relationship Id="rId4" Type="http://schemas.openxmlformats.org/officeDocument/2006/relationships/hyperlink" Target="flickr.com%5Cphotos%5Cicann" TargetMode="External"/><Relationship Id="rId5" Type="http://schemas.openxmlformats.org/officeDocument/2006/relationships/image" Target="../media/image20.png"/><Relationship Id="rId6" Type="http://schemas.openxmlformats.org/officeDocument/2006/relationships/hyperlink" Target="https://www.linkedin.com/company/icann" TargetMode="External"/><Relationship Id="rId7" Type="http://schemas.openxmlformats.org/officeDocument/2006/relationships/hyperlink" Target="linkedin.com%5Ccompany%5Cicann" TargetMode="External"/><Relationship Id="rId8"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emf"/><Relationship Id="rId3" Type="http://schemas.openxmlformats.org/officeDocument/2006/relationships/image" Target="../media/image27.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a:t>
              </a:r>
              <a:r>
                <a:rPr lang="en-US" sz="1400" err="1">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a:solidFill>
                  <a:schemeClr val="bg1"/>
                </a:solidFill>
                <a:latin typeface="+mn-lt"/>
                <a:cs typeface="Arial"/>
              </a:rPr>
              <a:t>Visit us at </a:t>
            </a:r>
            <a:r>
              <a:rPr lang="en-US" sz="1500" b="1" err="1">
                <a:solidFill>
                  <a:schemeClr val="bg1"/>
                </a:solidFill>
                <a:latin typeface="+mn-lt"/>
                <a:cs typeface="Arial"/>
              </a:rPr>
              <a:t>icann.org</a:t>
            </a:r>
            <a:endParaRPr lang="en-US" sz="1500" b="1">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theme" Target="../theme/theme1.xml"/><Relationship Id="rId55" Type="http://schemas.openxmlformats.org/officeDocument/2006/relationships/image" Target="../media/image1.png"/><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s://community.icann.org/x/_5lE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icann.org/resources/pages/transfer-policy-2016-06-01-en" TargetMode="External"/><Relationship Id="rId4" Type="http://schemas.openxmlformats.org/officeDocument/2006/relationships/hyperlink" Target="https://www.icann.org/resources/pages/policy-awip-2014-07-02-en" TargetMode="External"/><Relationship Id="rId5" Type="http://schemas.openxmlformats.org/officeDocument/2006/relationships/hyperlink" Target="https://newgtlds.icann.org/en/applicants/urs/procedure-01mar13-en.pdf" TargetMode="External"/><Relationship Id="rId6" Type="http://schemas.openxmlformats.org/officeDocument/2006/relationships/hyperlink" Target="https://newgtlds.icann.org/en/announcements-and-media/announcement-05mar13-en" TargetMode="External"/><Relationship Id="rId7" Type="http://schemas.openxmlformats.org/officeDocument/2006/relationships/hyperlink" Target="https://newgtlds.icann.org/en/applicants/urs/rules-28jun13-en.pdf" TargetMode="External"/><Relationship Id="rId8" Type="http://schemas.openxmlformats.org/officeDocument/2006/relationships/hyperlink" Target="https://www.icann.org/resources/pages/errp-2013-02-28-en" TargetMode="Externa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hyperlink" Target="http://gnso.icann.org/en/group-activities/active/thick-whois" TargetMode="External"/><Relationship Id="rId4" Type="http://schemas.openxmlformats.org/officeDocument/2006/relationships/hyperlink" Target="http://gnso.icann.org/en/issues/whois/thick-final-21oct13-en.pdf" TargetMode="External"/><Relationship Id="rId5" Type="http://schemas.openxmlformats.org/officeDocument/2006/relationships/hyperlink" Target="https://www.icann.org/resources/pages/thick-whois-transition-policy-2017-02-01-en" TargetMode="External"/><Relationship Id="rId6" Type="http://schemas.openxmlformats.org/officeDocument/2006/relationships/hyperlink" Target="https://www.icann.org/resources/pages/rdds-labeling-policy-2017-02-01-en" TargetMode="External"/><Relationship Id="rId7" Type="http://schemas.openxmlformats.org/officeDocument/2006/relationships/hyperlink" Target="http://gnso.icann.org/en/issues/raa/ppsai-final-07dec15-en.pdf" TargetMode="External"/><Relationship Id="rId8" Type="http://schemas.openxmlformats.org/officeDocument/2006/relationships/hyperlink" Target="https://community.icann.org/display/tatcipdp/" TargetMode="External"/><Relationship Id="rId9" Type="http://schemas.openxmlformats.org/officeDocument/2006/relationships/hyperlink" Target="https://community.icann.org/download/attachments/41890837/Final%20Report%20Translation%20and%20Transliteration_final.pdf" TargetMode="External"/><Relationship Id="rId10" Type="http://schemas.openxmlformats.org/officeDocument/2006/relationships/hyperlink" Target="http://whois.icann.org/sites/default/files/files/ird-expert-wg-final-23sep15-en.pdf" TargetMode="Externa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s://www.icann.org/public-comments/whois-conflicts-procedure-2014-05-22-en" TargetMode="External"/><Relationship Id="rId4" Type="http://schemas.openxmlformats.org/officeDocument/2006/relationships/hyperlink" Target="https://www.icann.org/resources/pages/approved-with-specs-2013-09-17-en%23data-retention" TargetMode="External"/><Relationship Id="rId5" Type="http://schemas.openxmlformats.org/officeDocument/2006/relationships/hyperlink" Target="https://www.icann.org/en/system/files/files/draft-data-retention-spec-elements-21mar14-en.pdf"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4049000-6541-E64D-94D0-B63E8F41AF44}"/>
              </a:ext>
            </a:extLst>
          </p:cNvPr>
          <p:cNvSpPr>
            <a:spLocks noGrp="1"/>
          </p:cNvSpPr>
          <p:nvPr>
            <p:ph type="title"/>
          </p:nvPr>
        </p:nvSpPr>
        <p:spPr/>
        <p:txBody>
          <a:bodyPr/>
          <a:lstStyle/>
          <a:p>
            <a:r>
              <a:rPr lang="en-US" dirty="0"/>
              <a:t>Subgroup 2 – Anything New</a:t>
            </a:r>
          </a:p>
        </p:txBody>
      </p:sp>
      <p:sp>
        <p:nvSpPr>
          <p:cNvPr id="4" name="Text Placeholder 3">
            <a:extLst>
              <a:ext uri="{FF2B5EF4-FFF2-40B4-BE49-F238E27FC236}">
                <a16:creationId xmlns="" xmlns:a16="http://schemas.microsoft.com/office/drawing/2014/main" id="{64675753-4680-CC42-ABA4-932D28B1C1F7}"/>
              </a:ext>
            </a:extLst>
          </p:cNvPr>
          <p:cNvSpPr>
            <a:spLocks noGrp="1"/>
          </p:cNvSpPr>
          <p:nvPr>
            <p:ph type="body" sz="quarter" idx="11"/>
          </p:nvPr>
        </p:nvSpPr>
        <p:spPr/>
        <p:txBody>
          <a:bodyPr/>
          <a:lstStyle/>
          <a:p>
            <a:r>
              <a:rPr lang="en-US" dirty="0"/>
              <a:t>Agenda item #3</a:t>
            </a:r>
          </a:p>
          <a:p>
            <a:endParaRPr lang="en-US" dirty="0"/>
          </a:p>
          <a:p>
            <a:r>
              <a:rPr lang="en-US" dirty="0"/>
              <a:t>Time: 10:30-11:30</a:t>
            </a:r>
          </a:p>
          <a:p>
            <a:endParaRPr lang="en-US" dirty="0"/>
          </a:p>
          <a:p>
            <a:r>
              <a:rPr lang="en-US" dirty="0"/>
              <a:t>Presenter: Stephanie Perrin</a:t>
            </a:r>
          </a:p>
          <a:p>
            <a:endParaRPr lang="en-US" dirty="0"/>
          </a:p>
          <a:p>
            <a:r>
              <a:rPr lang="en-US" dirty="0"/>
              <a:t>Subgroup Members: </a:t>
            </a:r>
            <a:r>
              <a:rPr lang="en-US" dirty="0" smtClean="0"/>
              <a:t>Stephanie, Alan, Susan</a:t>
            </a:r>
            <a:endParaRPr lang="en-US" dirty="0"/>
          </a:p>
          <a:p>
            <a:endParaRPr lang="en-US" dirty="0"/>
          </a:p>
          <a:p>
            <a:r>
              <a:rPr lang="en-US" dirty="0"/>
              <a:t>Subgroup Wiki: </a:t>
            </a:r>
            <a:r>
              <a:rPr lang="en-US" dirty="0" smtClean="0">
                <a:hlinkClick r:id="rId2"/>
              </a:rPr>
              <a:t>https</a:t>
            </a:r>
            <a:r>
              <a:rPr lang="en-US" dirty="0">
                <a:hlinkClick r:id="rId2"/>
              </a:rPr>
              <a:t>://community.icann.org/x/_5lEB</a:t>
            </a:r>
            <a:endParaRPr lang="en-US" dirty="0"/>
          </a:p>
        </p:txBody>
      </p:sp>
    </p:spTree>
    <p:extLst>
      <p:ext uri="{BB962C8B-B14F-4D97-AF65-F5344CB8AC3E}">
        <p14:creationId xmlns:p14="http://schemas.microsoft.com/office/powerpoint/2010/main" val="69482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Subgroup 2 – Anything New</a:t>
            </a:r>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616696" cy="5693866"/>
          </a:xfrm>
          <a:prstGeom prst="rect">
            <a:avLst/>
          </a:prstGeom>
        </p:spPr>
        <p:txBody>
          <a:bodyPr wrap="square">
            <a:spAutoFit/>
          </a:bodyPr>
          <a:lstStyle/>
          <a:p>
            <a:r>
              <a:rPr lang="en-US" b="1" i="1" dirty="0">
                <a:solidFill>
                  <a:schemeClr val="accent6">
                    <a:lumMod val="50000"/>
                  </a:schemeClr>
                </a:solidFill>
              </a:rPr>
              <a:t>Objective</a:t>
            </a:r>
          </a:p>
          <a:p>
            <a:r>
              <a:rPr lang="en-US" sz="1600" i="1" dirty="0" smtClean="0">
                <a:solidFill>
                  <a:schemeClr val="accent6">
                    <a:lumMod val="50000"/>
                  </a:schemeClr>
                </a:solidFill>
              </a:rPr>
              <a:t>Consistent </a:t>
            </a:r>
            <a:r>
              <a:rPr lang="en-US" sz="1600" i="1" dirty="0">
                <a:solidFill>
                  <a:schemeClr val="accent6">
                    <a:lumMod val="50000"/>
                  </a:schemeClr>
                </a:solidFill>
              </a:rPr>
              <a:t>with ICANN’s mission and Bylaws, Section 4.6(e)(ii), the review team will assess the effectiveness of today’s WHOIS (the now current gTLD RDS, including cumulative changes made to the then-current RDS which was assessed by the prior RT) by (a) inventorying changes made to WHOIS policies and procedures since the prior RT completed its work, (b) using that inventory to identify significant new areas of today’s WHOIS (if any) which the team believes should be reviewed, and (c) determining if any specific measurable steps should be recommended to enhance effectiveness in those new areas.</a:t>
            </a:r>
          </a:p>
          <a:p>
            <a:endParaRPr lang="en-US" b="1" dirty="0"/>
          </a:p>
          <a:p>
            <a:r>
              <a:rPr lang="en-US" b="1" dirty="0"/>
              <a:t>Questions the subgroup attempted to answer when assessing this objective:</a:t>
            </a:r>
          </a:p>
          <a:p>
            <a:pPr marL="342900" indent="-342900">
              <a:buFont typeface="+mj-lt"/>
              <a:buAutoNum type="arabicPeriod"/>
            </a:pPr>
            <a:r>
              <a:rPr lang="en-US" dirty="0"/>
              <a:t>For </a:t>
            </a:r>
            <a:r>
              <a:rPr lang="en-US" dirty="0" smtClean="0"/>
              <a:t>significant </a:t>
            </a:r>
            <a:r>
              <a:rPr lang="en-US" dirty="0"/>
              <a:t>new areas </a:t>
            </a:r>
            <a:r>
              <a:rPr lang="en-US" dirty="0" smtClean="0"/>
              <a:t>of WHOIS (RDS) only</a:t>
            </a:r>
            <a:r>
              <a:rPr lang="en-US" dirty="0"/>
              <a:t>, </a:t>
            </a:r>
            <a:r>
              <a:rPr lang="en-US" dirty="0" smtClean="0"/>
              <a:t>answer </a:t>
            </a:r>
            <a:r>
              <a:rPr lang="en-US" dirty="0"/>
              <a:t>these questions:</a:t>
            </a:r>
          </a:p>
          <a:p>
            <a:pPr marL="800100" lvl="1" indent="-342900">
              <a:buFont typeface="+mj-lt"/>
              <a:buAutoNum type="alphaLcParenR"/>
            </a:pPr>
            <a:r>
              <a:rPr lang="en-US" dirty="0" smtClean="0"/>
              <a:t>Have </a:t>
            </a:r>
            <a:r>
              <a:rPr lang="en-US" dirty="0"/>
              <a:t>these been implemented properly? What challenges have staff faced in the implementation? </a:t>
            </a:r>
          </a:p>
          <a:p>
            <a:pPr marL="800100" lvl="1" indent="-342900">
              <a:buFont typeface="+mj-lt"/>
              <a:buAutoNum type="alphaLcParenR"/>
            </a:pPr>
            <a:r>
              <a:rPr lang="en-US" dirty="0" smtClean="0"/>
              <a:t>Are </a:t>
            </a:r>
            <a:r>
              <a:rPr lang="en-US" dirty="0"/>
              <a:t>Registrars/Registries implementing these in a timely manner?</a:t>
            </a:r>
          </a:p>
          <a:p>
            <a:pPr marL="800100" lvl="1" indent="-342900">
              <a:buFont typeface="+mj-lt"/>
              <a:buAutoNum type="alphaLcParenR"/>
            </a:pPr>
            <a:r>
              <a:rPr lang="en-US" dirty="0" smtClean="0"/>
              <a:t>Are </a:t>
            </a:r>
            <a:r>
              <a:rPr lang="en-US" dirty="0"/>
              <a:t>any measurable steps that should be taken to make these new policies and procedures more effective?</a:t>
            </a:r>
          </a:p>
          <a:p>
            <a:pPr marL="742950" lvl="1" indent="-285750">
              <a:buFont typeface="Arial" panose="020B0604020202020204" pitchFamily="34" charset="0"/>
              <a:buChar char="•"/>
            </a:pPr>
            <a:endParaRPr lang="en-US" dirty="0"/>
          </a:p>
          <a:p>
            <a:r>
              <a:rPr lang="fr-FR" b="1" dirty="0"/>
              <a:t>Research and background materials used to answer questions:</a:t>
            </a:r>
          </a:p>
          <a:p>
            <a:pPr marL="285750" indent="-285750">
              <a:buFont typeface="Arial" panose="020B0604020202020204" pitchFamily="34" charset="0"/>
              <a:buChar char="•"/>
            </a:pPr>
            <a:r>
              <a:rPr lang="en-US" dirty="0" smtClean="0"/>
              <a:t>ICANN </a:t>
            </a:r>
            <a:r>
              <a:rPr lang="en-US" dirty="0"/>
              <a:t>web page on WHOIS </a:t>
            </a:r>
            <a:r>
              <a:rPr lang="en-US" dirty="0" smtClean="0"/>
              <a:t>Policies (see Findings for list)</a:t>
            </a:r>
            <a:endParaRPr lang="en-US" i="1" dirty="0"/>
          </a:p>
          <a:p>
            <a:pPr marL="285750" indent="-285750">
              <a:buFont typeface="Arial" panose="020B0604020202020204" pitchFamily="34" charset="0"/>
              <a:buChar char="•"/>
            </a:pPr>
            <a:r>
              <a:rPr lang="en-US" dirty="0" smtClean="0"/>
              <a:t>Inventory </a:t>
            </a:r>
            <a:r>
              <a:rPr lang="en-US" dirty="0"/>
              <a:t>of New and Changes Made to WHOIS Policies and Procedures Since the First WHOIS Review Team Completed Its Work in </a:t>
            </a:r>
            <a:r>
              <a:rPr lang="en-US" dirty="0" smtClean="0"/>
              <a:t>2012</a:t>
            </a:r>
            <a:endParaRPr lang="fr-FR" dirty="0"/>
          </a:p>
        </p:txBody>
      </p:sp>
    </p:spTree>
    <p:extLst>
      <p:ext uri="{BB962C8B-B14F-4D97-AF65-F5344CB8AC3E}">
        <p14:creationId xmlns:p14="http://schemas.microsoft.com/office/powerpoint/2010/main" val="127274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Subgroup 2 – Anything New</a:t>
            </a:r>
            <a:endParaRPr lang="en-US" i="1" dirty="0"/>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502396" cy="4524316"/>
          </a:xfrm>
          <a:prstGeom prst="rect">
            <a:avLst/>
          </a:prstGeom>
        </p:spPr>
        <p:txBody>
          <a:bodyPr wrap="square">
            <a:spAutoFit/>
          </a:bodyPr>
          <a:lstStyle/>
          <a:p>
            <a:r>
              <a:rPr lang="en-US" b="1" dirty="0"/>
              <a:t>Describe your methodology to answer questions and analyze the materials</a:t>
            </a:r>
          </a:p>
          <a:p>
            <a:pPr marL="285750" indent="-285750">
              <a:buFont typeface="Arial" panose="020B0604020202020204" pitchFamily="34" charset="0"/>
              <a:buChar char="•"/>
            </a:pPr>
            <a:r>
              <a:rPr lang="en-US" dirty="0"/>
              <a:t>To </a:t>
            </a:r>
            <a:r>
              <a:rPr lang="en-US" dirty="0" smtClean="0"/>
              <a:t>conduct </a:t>
            </a:r>
            <a:r>
              <a:rPr lang="en-US" dirty="0"/>
              <a:t>its research, all members of this subgroup reviewed </a:t>
            </a:r>
            <a:r>
              <a:rPr lang="en-US" dirty="0" smtClean="0"/>
              <a:t>&amp; prioritized the </a:t>
            </a:r>
            <a:r>
              <a:rPr lang="en-US" dirty="0"/>
              <a:t>inventoried WHOIS policy and procedure </a:t>
            </a:r>
            <a:r>
              <a:rPr lang="en-US" dirty="0" smtClean="0"/>
              <a:t>materials</a:t>
            </a:r>
          </a:p>
          <a:p>
            <a:pPr marL="285750" indent="-285750">
              <a:buFont typeface="Wingdings" charset="2"/>
              <a:buChar char="²"/>
            </a:pPr>
            <a:r>
              <a:rPr lang="en-US" dirty="0" smtClean="0">
                <a:solidFill>
                  <a:srgbClr val="FF0000"/>
                </a:solidFill>
              </a:rPr>
              <a:t>The group recognized that many policies and procedures may change in the light of GDPR, and therefore work at the moment is preliminary in cases marked with a star (indicating possible GDPR implications)</a:t>
            </a:r>
            <a:endParaRPr lang="en-US" dirty="0"/>
          </a:p>
          <a:p>
            <a:r>
              <a:rPr lang="en-US" b="1" dirty="0"/>
              <a:t>Based on the analysis, what are the main findings</a:t>
            </a:r>
            <a:r>
              <a:rPr lang="en-US" b="1" dirty="0" smtClean="0"/>
              <a:t>?</a:t>
            </a:r>
          </a:p>
          <a:p>
            <a:pPr marL="285750" indent="-285750">
              <a:buFont typeface="Arial"/>
              <a:buChar char="•"/>
            </a:pPr>
            <a:r>
              <a:rPr lang="en-US" dirty="0" smtClean="0"/>
              <a:t>There are a lot of policies and procedures that have been worked on since 2012</a:t>
            </a:r>
          </a:p>
          <a:p>
            <a:pPr marL="285750" indent="-285750">
              <a:buFont typeface="Arial"/>
              <a:buChar char="•"/>
            </a:pPr>
            <a:r>
              <a:rPr lang="en-US" dirty="0" smtClean="0"/>
              <a:t>There are not clear metrics for some of them</a:t>
            </a:r>
          </a:p>
          <a:p>
            <a:r>
              <a:rPr lang="en-US" b="1" dirty="0" smtClean="0"/>
              <a:t>Based </a:t>
            </a:r>
            <a:r>
              <a:rPr lang="en-US" b="1" dirty="0"/>
              <a:t>on findings, the subgroup identified the following problems/issues</a:t>
            </a:r>
          </a:p>
          <a:p>
            <a:pPr marL="285750" indent="-285750">
              <a:buFont typeface="Arial" panose="020B0604020202020204" pitchFamily="34" charset="0"/>
              <a:buChar char="•"/>
            </a:pPr>
            <a:r>
              <a:rPr lang="en-US" dirty="0" smtClean="0">
                <a:solidFill>
                  <a:srgbClr val="FF0000"/>
                </a:solidFill>
              </a:rPr>
              <a:t>Need to check on a number of outcomes to measure satisfaction of stakeholders with procedures and policy</a:t>
            </a:r>
            <a:endParaRPr lang="en-US" i="1" dirty="0"/>
          </a:p>
          <a:p>
            <a:r>
              <a:rPr lang="en-US" b="1" dirty="0"/>
              <a:t>To address the above problems/issues, the subgroup proposes the following recommendations (if any)</a:t>
            </a:r>
          </a:p>
          <a:p>
            <a:pPr marL="285750" indent="-285750">
              <a:buFont typeface="Arial" panose="020B0604020202020204" pitchFamily="34" charset="0"/>
              <a:buChar char="•"/>
            </a:pPr>
            <a:r>
              <a:rPr lang="en-US" i="1" dirty="0" smtClean="0">
                <a:solidFill>
                  <a:srgbClr val="FA5B36"/>
                </a:solidFill>
              </a:rPr>
              <a:t>None proposed yet</a:t>
            </a:r>
            <a:endParaRPr lang="en-US" i="1" dirty="0">
              <a:solidFill>
                <a:srgbClr val="FA5B36"/>
              </a:solidFill>
            </a:endParaRPr>
          </a:p>
        </p:txBody>
      </p:sp>
    </p:spTree>
    <p:extLst>
      <p:ext uri="{BB962C8B-B14F-4D97-AF65-F5344CB8AC3E}">
        <p14:creationId xmlns:p14="http://schemas.microsoft.com/office/powerpoint/2010/main" val="8237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Subgroup 2 – Anything New</a:t>
            </a:r>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616696" cy="5632312"/>
          </a:xfrm>
          <a:prstGeom prst="rect">
            <a:avLst/>
          </a:prstGeom>
          <a:ln>
            <a:solidFill>
              <a:srgbClr val="0A1F24"/>
            </a:solidFill>
          </a:ln>
        </p:spPr>
        <p:txBody>
          <a:bodyPr wrap="square">
            <a:spAutoFit/>
          </a:bodyPr>
          <a:lstStyle/>
          <a:p>
            <a:r>
              <a:rPr lang="en-US" b="1" i="1" dirty="0" smtClean="0">
                <a:solidFill>
                  <a:schemeClr val="accent6">
                    <a:lumMod val="50000"/>
                  </a:schemeClr>
                </a:solidFill>
              </a:rPr>
              <a:t>New Policies and Procedures</a:t>
            </a:r>
            <a:endParaRPr lang="en-US" b="1" dirty="0">
              <a:solidFill>
                <a:schemeClr val="accent1"/>
              </a:solidFill>
            </a:endParaRPr>
          </a:p>
          <a:p>
            <a:r>
              <a:rPr lang="en-US" b="1" u="sng" dirty="0" smtClean="0">
                <a:solidFill>
                  <a:schemeClr val="accent1"/>
                </a:solidFill>
              </a:rPr>
              <a:t>New WHOIS pages on website</a:t>
            </a:r>
            <a:r>
              <a:rPr lang="en-US" b="1" dirty="0" smtClean="0"/>
              <a:t>:</a:t>
            </a:r>
            <a:endParaRPr lang="en-US" dirty="0" smtClean="0"/>
          </a:p>
          <a:p>
            <a:pPr marL="800100" lvl="1" indent="-342900">
              <a:buFont typeface="Arial"/>
              <a:buChar char="•"/>
            </a:pPr>
            <a:r>
              <a:rPr lang="en-US" dirty="0" smtClean="0"/>
              <a:t>Have </a:t>
            </a:r>
            <a:r>
              <a:rPr lang="en-US" dirty="0"/>
              <a:t>these been implemented properly? </a:t>
            </a:r>
            <a:r>
              <a:rPr lang="en-US" dirty="0" smtClean="0"/>
              <a:t>What </a:t>
            </a:r>
            <a:r>
              <a:rPr lang="en-US" dirty="0"/>
              <a:t>challenges have staff faced in the implementation? </a:t>
            </a:r>
            <a:r>
              <a:rPr lang="en-US" dirty="0">
                <a:solidFill>
                  <a:srgbClr val="FF0000"/>
                </a:solidFill>
              </a:rPr>
              <a:t>Need to </a:t>
            </a:r>
            <a:r>
              <a:rPr lang="en-US" dirty="0" smtClean="0">
                <a:solidFill>
                  <a:srgbClr val="FF0000"/>
                </a:solidFill>
              </a:rPr>
              <a:t>check on both unless overlap</a:t>
            </a:r>
            <a:endParaRPr lang="en-US" dirty="0"/>
          </a:p>
          <a:p>
            <a:r>
              <a:rPr lang="en-US" b="1" dirty="0">
                <a:hlinkClick r:id="rId3"/>
              </a:rPr>
              <a:t>Inter-Registrar Transfer </a:t>
            </a:r>
            <a:r>
              <a:rPr lang="en-US" b="1" dirty="0" smtClean="0">
                <a:hlinkClick r:id="rId3"/>
              </a:rPr>
              <a:t>Policy</a:t>
            </a:r>
            <a:r>
              <a:rPr lang="en-US" b="1" dirty="0" smtClean="0"/>
              <a:t>:</a:t>
            </a:r>
            <a:endParaRPr lang="en-US" dirty="0"/>
          </a:p>
          <a:p>
            <a:pPr marL="800100" lvl="1" indent="-342900">
              <a:buFont typeface="Arial"/>
              <a:buChar char="•"/>
            </a:pPr>
            <a:r>
              <a:rPr lang="en-US" dirty="0" smtClean="0"/>
              <a:t>Will this work with Privacy/Proxy services?  Have </a:t>
            </a:r>
            <a:r>
              <a:rPr lang="en-US" dirty="0"/>
              <a:t>these been implemented properly? </a:t>
            </a:r>
            <a:r>
              <a:rPr lang="en-US" dirty="0" smtClean="0">
                <a:solidFill>
                  <a:srgbClr val="FF0000"/>
                </a:solidFill>
              </a:rPr>
              <a:t>Need </a:t>
            </a:r>
            <a:r>
              <a:rPr lang="en-US" dirty="0">
                <a:solidFill>
                  <a:srgbClr val="FF0000"/>
                </a:solidFill>
              </a:rPr>
              <a:t>to check on </a:t>
            </a:r>
            <a:r>
              <a:rPr lang="en-US" dirty="0" smtClean="0">
                <a:solidFill>
                  <a:srgbClr val="FF0000"/>
                </a:solidFill>
              </a:rPr>
              <a:t>whether Registrars are satisfied, and whether results of IRT on PPSAI are satisfactory</a:t>
            </a:r>
          </a:p>
          <a:p>
            <a:r>
              <a:rPr lang="en-US" b="1" dirty="0">
                <a:solidFill>
                  <a:srgbClr val="0A1F24"/>
                </a:solidFill>
                <a:hlinkClick r:id="rId4"/>
              </a:rPr>
              <a:t>Additional WHOIS Information Policy</a:t>
            </a:r>
            <a:r>
              <a:rPr lang="en-US" dirty="0"/>
              <a:t> (AWIP</a:t>
            </a:r>
            <a:r>
              <a:rPr lang="en-US" dirty="0" smtClean="0"/>
              <a:t>)</a:t>
            </a:r>
            <a:r>
              <a:rPr lang="en-US" b="1" dirty="0" smtClean="0"/>
              <a:t>:</a:t>
            </a:r>
            <a:endParaRPr lang="en-US" dirty="0"/>
          </a:p>
          <a:p>
            <a:pPr marL="800100" lvl="1" indent="-342900">
              <a:buFont typeface="Arial"/>
              <a:buChar char="•"/>
            </a:pPr>
            <a:r>
              <a:rPr lang="en-US" dirty="0" smtClean="0"/>
              <a:t>Is this a compliance issue?  Need to check with compliance? </a:t>
            </a:r>
            <a:r>
              <a:rPr lang="en-US" dirty="0">
                <a:solidFill>
                  <a:srgbClr val="FF0000"/>
                </a:solidFill>
              </a:rPr>
              <a:t>Need to check on whether Registrars are </a:t>
            </a:r>
            <a:r>
              <a:rPr lang="en-US" dirty="0" smtClean="0">
                <a:solidFill>
                  <a:srgbClr val="FF0000"/>
                </a:solidFill>
              </a:rPr>
              <a:t>satisfied. </a:t>
            </a:r>
          </a:p>
          <a:p>
            <a:r>
              <a:rPr lang="en-US" b="1" u="sng" dirty="0"/>
              <a:t>New </a:t>
            </a:r>
            <a:r>
              <a:rPr lang="en-US" b="1" u="sng" dirty="0" err="1"/>
              <a:t>gTLD</a:t>
            </a:r>
            <a:r>
              <a:rPr lang="en-US" b="1" u="sng" dirty="0"/>
              <a:t> </a:t>
            </a:r>
            <a:r>
              <a:rPr lang="en-US" b="1" u="sng" dirty="0">
                <a:hlinkClick r:id="rId5"/>
              </a:rPr>
              <a:t>URS Policy</a:t>
            </a:r>
            <a:r>
              <a:rPr lang="en-US" b="1" u="sng" dirty="0"/>
              <a:t>, </a:t>
            </a:r>
            <a:r>
              <a:rPr lang="en-US" b="1" u="sng" dirty="0">
                <a:hlinkClick r:id="rId6"/>
              </a:rPr>
              <a:t>Procedure</a:t>
            </a:r>
            <a:r>
              <a:rPr lang="en-US" b="1" u="sng" dirty="0"/>
              <a:t> and </a:t>
            </a:r>
            <a:r>
              <a:rPr lang="en-US" b="1" u="sng" dirty="0">
                <a:hlinkClick r:id="rId7"/>
              </a:rPr>
              <a:t>Rules for URS </a:t>
            </a:r>
            <a:r>
              <a:rPr lang="en-US" b="1" u="sng" dirty="0" smtClean="0">
                <a:hlinkClick r:id="rId7"/>
              </a:rPr>
              <a:t>Policy</a:t>
            </a:r>
            <a:r>
              <a:rPr lang="en-US" b="1" dirty="0" smtClean="0"/>
              <a:t>:</a:t>
            </a:r>
            <a:endParaRPr lang="en-US" b="1" dirty="0"/>
          </a:p>
          <a:p>
            <a:pPr marL="800100" lvl="1" indent="-342900">
              <a:buFont typeface="Arial"/>
              <a:buChar char="•"/>
            </a:pPr>
            <a:r>
              <a:rPr lang="en-US" dirty="0" smtClean="0"/>
              <a:t>Being </a:t>
            </a:r>
            <a:r>
              <a:rPr lang="en-US" dirty="0"/>
              <a:t>discussed in RPM </a:t>
            </a:r>
            <a:r>
              <a:rPr lang="en-US" dirty="0" smtClean="0"/>
              <a:t>PDP</a:t>
            </a:r>
          </a:p>
          <a:p>
            <a:pPr marL="800100" lvl="1" indent="-342900">
              <a:buFont typeface="Arial"/>
              <a:buChar char="•"/>
            </a:pPr>
            <a:r>
              <a:rPr lang="en-US" dirty="0" smtClean="0"/>
              <a:t>No specific </a:t>
            </a:r>
            <a:r>
              <a:rPr lang="en-US" dirty="0"/>
              <a:t>WHOIS </a:t>
            </a:r>
            <a:r>
              <a:rPr lang="en-US" dirty="0" smtClean="0"/>
              <a:t>issues</a:t>
            </a:r>
            <a:endParaRPr lang="en-CA" dirty="0"/>
          </a:p>
          <a:p>
            <a:r>
              <a:rPr lang="en-US" b="1" u="sng" dirty="0"/>
              <a:t>New </a:t>
            </a:r>
            <a:r>
              <a:rPr lang="en-US" b="1" u="sng" dirty="0" err="1"/>
              <a:t>gTLD</a:t>
            </a:r>
            <a:r>
              <a:rPr lang="en-US" b="1" u="sng" dirty="0"/>
              <a:t> </a:t>
            </a:r>
            <a:r>
              <a:rPr lang="en-US" b="1" u="sng" dirty="0">
                <a:hlinkClick r:id="rId5"/>
              </a:rPr>
              <a:t>URS Policy</a:t>
            </a:r>
            <a:r>
              <a:rPr lang="en-US" b="1" u="sng" dirty="0"/>
              <a:t>, </a:t>
            </a:r>
            <a:r>
              <a:rPr lang="en-US" b="1" u="sng" dirty="0">
                <a:hlinkClick r:id="rId6"/>
              </a:rPr>
              <a:t>Procedure</a:t>
            </a:r>
            <a:r>
              <a:rPr lang="en-US" b="1" u="sng" dirty="0"/>
              <a:t> and </a:t>
            </a:r>
            <a:r>
              <a:rPr lang="en-US" b="1" u="sng" dirty="0">
                <a:hlinkClick r:id="rId7"/>
              </a:rPr>
              <a:t>Rules for URS Policy</a:t>
            </a:r>
            <a:r>
              <a:rPr lang="en-US" b="1" dirty="0"/>
              <a:t>:</a:t>
            </a:r>
          </a:p>
          <a:p>
            <a:pPr marL="800100" lvl="1" indent="-342900">
              <a:buFont typeface="Arial"/>
              <a:buChar char="•"/>
            </a:pPr>
            <a:r>
              <a:rPr lang="en-US" dirty="0"/>
              <a:t>Being discussed in RPM PDP</a:t>
            </a:r>
          </a:p>
          <a:p>
            <a:pPr marL="800100" lvl="1" indent="-342900">
              <a:buFont typeface="Arial"/>
              <a:buChar char="•"/>
            </a:pPr>
            <a:r>
              <a:rPr lang="en-US" dirty="0"/>
              <a:t>No specific WHOIS issues</a:t>
            </a:r>
            <a:endParaRPr lang="en-CA" dirty="0"/>
          </a:p>
          <a:p>
            <a:r>
              <a:rPr lang="en-US" b="1" u="sng" dirty="0">
                <a:solidFill>
                  <a:srgbClr val="0A1F24"/>
                </a:solidFill>
                <a:hlinkClick r:id="rId8"/>
              </a:rPr>
              <a:t>Expired Registration Recovery Policy</a:t>
            </a:r>
            <a:r>
              <a:rPr lang="en-US" b="1" u="sng" dirty="0">
                <a:solidFill>
                  <a:srgbClr val="0A1F24"/>
                </a:solidFill>
              </a:rPr>
              <a:t> (ERRP</a:t>
            </a:r>
            <a:r>
              <a:rPr lang="en-US" b="1" dirty="0" smtClean="0">
                <a:solidFill>
                  <a:srgbClr val="0A1F24"/>
                </a:solidFill>
              </a:rPr>
              <a:t>): </a:t>
            </a:r>
            <a:endParaRPr lang="en-US" b="1" dirty="0">
              <a:solidFill>
                <a:srgbClr val="0A1F24"/>
              </a:solidFill>
            </a:endParaRPr>
          </a:p>
          <a:p>
            <a:pPr marL="742950" lvl="1" indent="-285750">
              <a:buFont typeface="Arial"/>
              <a:buChar char="•"/>
            </a:pPr>
            <a:r>
              <a:rPr lang="en-US" dirty="0" smtClean="0"/>
              <a:t>Not clear how fees are being announced when registrar has no website</a:t>
            </a:r>
          </a:p>
          <a:p>
            <a:pPr marL="742950" lvl="1" indent="-285750">
              <a:buFont typeface="Arial"/>
              <a:buChar char="•"/>
            </a:pPr>
            <a:r>
              <a:rPr lang="en-US" dirty="0" smtClean="0"/>
              <a:t>We have no metrics on this policy</a:t>
            </a:r>
            <a:endParaRPr lang="en-US" dirty="0"/>
          </a:p>
        </p:txBody>
      </p:sp>
    </p:spTree>
    <p:extLst>
      <p:ext uri="{BB962C8B-B14F-4D97-AF65-F5344CB8AC3E}">
        <p14:creationId xmlns:p14="http://schemas.microsoft.com/office/powerpoint/2010/main" val="349902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Subgroup 2 – Anything New</a:t>
            </a:r>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616696" cy="4524316"/>
          </a:xfrm>
          <a:prstGeom prst="rect">
            <a:avLst/>
          </a:prstGeom>
          <a:ln>
            <a:solidFill>
              <a:srgbClr val="0A1F24"/>
            </a:solidFill>
          </a:ln>
        </p:spPr>
        <p:txBody>
          <a:bodyPr wrap="square">
            <a:spAutoFit/>
          </a:bodyPr>
          <a:lstStyle/>
          <a:p>
            <a:r>
              <a:rPr lang="en-US" b="1" i="1" dirty="0" smtClean="0">
                <a:solidFill>
                  <a:schemeClr val="accent6">
                    <a:lumMod val="50000"/>
                  </a:schemeClr>
                </a:solidFill>
              </a:rPr>
              <a:t>New Policies and Procedures</a:t>
            </a:r>
            <a:endParaRPr lang="en-US" b="1" dirty="0">
              <a:solidFill>
                <a:schemeClr val="accent1"/>
              </a:solidFill>
            </a:endParaRPr>
          </a:p>
          <a:p>
            <a:r>
              <a:rPr lang="en-US" b="1" dirty="0" smtClean="0">
                <a:hlinkClick r:id="rId3"/>
              </a:rPr>
              <a:t>Thick </a:t>
            </a:r>
            <a:r>
              <a:rPr lang="en-US" b="1" dirty="0">
                <a:hlinkClick r:id="rId3"/>
              </a:rPr>
              <a:t>WHOIS PDP</a:t>
            </a:r>
            <a:r>
              <a:rPr lang="en-US" b="1" dirty="0"/>
              <a:t> and </a:t>
            </a:r>
            <a:r>
              <a:rPr lang="en-US" b="1" dirty="0">
                <a:hlinkClick r:id="rId4"/>
              </a:rPr>
              <a:t>Final </a:t>
            </a:r>
            <a:r>
              <a:rPr lang="en-US" b="1" dirty="0" smtClean="0">
                <a:hlinkClick r:id="rId4"/>
              </a:rPr>
              <a:t>Report</a:t>
            </a:r>
            <a:r>
              <a:rPr lang="en-US" dirty="0" smtClean="0"/>
              <a:t>:</a:t>
            </a:r>
          </a:p>
          <a:p>
            <a:pPr marL="742950" lvl="1" indent="-285750">
              <a:buFont typeface="Wingdings" charset="2"/>
              <a:buChar char="²"/>
            </a:pPr>
            <a:r>
              <a:rPr lang="en-US" dirty="0"/>
              <a:t> </a:t>
            </a:r>
            <a:r>
              <a:rPr lang="en-US" dirty="0" smtClean="0"/>
              <a:t>See</a:t>
            </a:r>
            <a:r>
              <a:rPr lang="en-US" dirty="0"/>
              <a:t> section 7.1 for Thick WHOIS Policy – Stalled due to GDPR and RDAP implementation. </a:t>
            </a:r>
            <a:endParaRPr lang="en-CA" b="1" dirty="0"/>
          </a:p>
          <a:p>
            <a:r>
              <a:rPr lang="en-US" b="1" dirty="0">
                <a:hlinkClick r:id="rId5"/>
              </a:rPr>
              <a:t>Thick RDDS (WHOIS) Transition Policy for .COM, .NET and .</a:t>
            </a:r>
            <a:r>
              <a:rPr lang="en-US" b="1" dirty="0" smtClean="0">
                <a:hlinkClick r:id="rId5"/>
              </a:rPr>
              <a:t>JOBS</a:t>
            </a:r>
            <a:endParaRPr lang="en-US" b="1" dirty="0" smtClean="0"/>
          </a:p>
          <a:p>
            <a:pPr marL="742950" lvl="1" indent="-285750">
              <a:buFont typeface="Wingdings" charset="2"/>
              <a:buChar char="²"/>
            </a:pPr>
            <a:r>
              <a:rPr lang="en-US" dirty="0"/>
              <a:t> </a:t>
            </a:r>
            <a:r>
              <a:rPr lang="en-US" dirty="0" smtClean="0"/>
              <a:t>Stalled </a:t>
            </a:r>
            <a:r>
              <a:rPr lang="en-US" dirty="0"/>
              <a:t>due to GDPR and RDAP implementation. </a:t>
            </a:r>
            <a:endParaRPr lang="en-CA" dirty="0"/>
          </a:p>
          <a:p>
            <a:r>
              <a:rPr lang="en-US" b="1" dirty="0">
                <a:hlinkClick r:id="rId6"/>
              </a:rPr>
              <a:t>Registry Registration Data Directory Services Consistent Labeling and Display </a:t>
            </a:r>
            <a:r>
              <a:rPr lang="en-US" b="1" dirty="0" smtClean="0">
                <a:hlinkClick r:id="rId6"/>
              </a:rPr>
              <a:t>Policy</a:t>
            </a:r>
            <a:r>
              <a:rPr lang="en-US" b="1" dirty="0" smtClean="0"/>
              <a:t>:</a:t>
            </a:r>
          </a:p>
          <a:p>
            <a:pPr marL="742950" lvl="1" indent="-285750">
              <a:buFont typeface="Arial"/>
              <a:buChar char="•"/>
            </a:pPr>
            <a:r>
              <a:rPr lang="en-US" dirty="0" smtClean="0"/>
              <a:t>No implications</a:t>
            </a:r>
            <a:endParaRPr lang="en-CA" b="1" dirty="0"/>
          </a:p>
          <a:p>
            <a:r>
              <a:rPr lang="en-US" b="1" dirty="0"/>
              <a:t>Privacy &amp; Proxy Services Accreditation Issues (PPSAI</a:t>
            </a:r>
            <a:r>
              <a:rPr lang="en-US" b="1" dirty="0" smtClean="0"/>
              <a:t>) </a:t>
            </a:r>
            <a:r>
              <a:rPr lang="en-US" b="1" dirty="0" smtClean="0">
                <a:hlinkClick r:id="rId7"/>
              </a:rPr>
              <a:t>Final Report</a:t>
            </a:r>
            <a:r>
              <a:rPr lang="en-US" dirty="0" smtClean="0"/>
              <a:t>:</a:t>
            </a:r>
          </a:p>
          <a:p>
            <a:pPr marL="742950" lvl="1" indent="-285750">
              <a:buFont typeface="Arial"/>
              <a:buChar char="•"/>
            </a:pPr>
            <a:r>
              <a:rPr lang="en-US" dirty="0" smtClean="0"/>
              <a:t>Subgroup </a:t>
            </a:r>
            <a:r>
              <a:rPr lang="en-US" dirty="0"/>
              <a:t>#10 is covering </a:t>
            </a:r>
            <a:endParaRPr lang="en-US" dirty="0"/>
          </a:p>
          <a:p>
            <a:r>
              <a:rPr lang="en-US" b="1" dirty="0">
                <a:hlinkClick r:id="rId8"/>
              </a:rPr>
              <a:t>Translation/Transliteration of Contact Information PDP </a:t>
            </a:r>
            <a:r>
              <a:rPr lang="en-US" b="1" dirty="0"/>
              <a:t>and </a:t>
            </a:r>
            <a:r>
              <a:rPr lang="en-US" b="1" dirty="0">
                <a:hlinkClick r:id="rId9"/>
              </a:rPr>
              <a:t>Final Report</a:t>
            </a:r>
            <a:endParaRPr lang="en-CA" b="1" dirty="0"/>
          </a:p>
          <a:p>
            <a:r>
              <a:rPr lang="en-US" b="1" dirty="0">
                <a:hlinkClick r:id="rId10"/>
              </a:rPr>
              <a:t>Final Report from the Expert Working Group on Internationalized Registration Data</a:t>
            </a:r>
            <a:r>
              <a:rPr lang="en-US" b="1" dirty="0"/>
              <a:t> (2015</a:t>
            </a:r>
            <a:r>
              <a:rPr lang="en-US" b="1" dirty="0" smtClean="0"/>
              <a:t>):</a:t>
            </a:r>
          </a:p>
          <a:p>
            <a:pPr marL="742950" lvl="1" indent="-285750">
              <a:buFont typeface="Arial"/>
              <a:buChar char="•"/>
            </a:pPr>
            <a:r>
              <a:rPr lang="en-US" dirty="0" smtClean="0"/>
              <a:t>Should note that the work is completed</a:t>
            </a:r>
          </a:p>
          <a:p>
            <a:pPr marL="742950" lvl="1" indent="-285750">
              <a:buFont typeface="Arial"/>
              <a:buChar char="•"/>
            </a:pPr>
            <a:r>
              <a:rPr lang="en-US" dirty="0" smtClean="0"/>
              <a:t>Need to verify what issues have arisen</a:t>
            </a:r>
            <a:endParaRPr lang="en-CA" dirty="0"/>
          </a:p>
        </p:txBody>
      </p:sp>
    </p:spTree>
    <p:extLst>
      <p:ext uri="{BB962C8B-B14F-4D97-AF65-F5344CB8AC3E}">
        <p14:creationId xmlns:p14="http://schemas.microsoft.com/office/powerpoint/2010/main" val="263088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Subgroup 2 – Anything New</a:t>
            </a:r>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616696" cy="4801315"/>
          </a:xfrm>
          <a:prstGeom prst="rect">
            <a:avLst/>
          </a:prstGeom>
          <a:ln>
            <a:solidFill>
              <a:srgbClr val="0A1F24"/>
            </a:solidFill>
          </a:ln>
        </p:spPr>
        <p:txBody>
          <a:bodyPr wrap="square">
            <a:spAutoFit/>
          </a:bodyPr>
          <a:lstStyle/>
          <a:p>
            <a:r>
              <a:rPr lang="en-US" b="1" i="1" dirty="0" smtClean="0">
                <a:solidFill>
                  <a:schemeClr val="accent6">
                    <a:lumMod val="50000"/>
                  </a:schemeClr>
                </a:solidFill>
              </a:rPr>
              <a:t>New Policies and Procedures</a:t>
            </a:r>
            <a:endParaRPr lang="en-US" b="1" dirty="0">
              <a:solidFill>
                <a:schemeClr val="accent1"/>
              </a:solidFill>
            </a:endParaRPr>
          </a:p>
          <a:p>
            <a:r>
              <a:rPr lang="en-US" b="1" dirty="0" smtClean="0">
                <a:hlinkClick r:id="rId3"/>
              </a:rPr>
              <a:t>Review </a:t>
            </a:r>
            <a:r>
              <a:rPr lang="en-US" b="1" dirty="0">
                <a:hlinkClick r:id="rId3"/>
              </a:rPr>
              <a:t>of the ICANN Procedure for Handling WHOIS Conflicts with Privacy Law</a:t>
            </a:r>
            <a:r>
              <a:rPr lang="en-US" b="1" dirty="0"/>
              <a:t> (2014</a:t>
            </a:r>
            <a:r>
              <a:rPr lang="en-US" b="1" dirty="0" smtClean="0"/>
              <a:t>): </a:t>
            </a:r>
          </a:p>
          <a:p>
            <a:pPr marL="742950" lvl="1" indent="-285750">
              <a:buFont typeface="Arial"/>
              <a:buChar char="•"/>
            </a:pPr>
            <a:r>
              <a:rPr lang="en-US" dirty="0" smtClean="0"/>
              <a:t>New </a:t>
            </a:r>
            <a:r>
              <a:rPr lang="en-US" dirty="0"/>
              <a:t>IAG </a:t>
            </a:r>
            <a:r>
              <a:rPr lang="en-US" dirty="0" smtClean="0"/>
              <a:t>was </a:t>
            </a:r>
            <a:r>
              <a:rPr lang="en-US" dirty="0"/>
              <a:t>created, </a:t>
            </a:r>
            <a:r>
              <a:rPr lang="en-US" dirty="0" smtClean="0"/>
              <a:t>new trigger recommended</a:t>
            </a:r>
          </a:p>
          <a:p>
            <a:pPr marL="742950" lvl="1" indent="-285750">
              <a:buFont typeface="Wingdings" charset="2"/>
              <a:buChar char="²"/>
            </a:pPr>
            <a:r>
              <a:rPr lang="en-US" dirty="0" smtClean="0"/>
              <a:t>May need changes due to GDPR</a:t>
            </a:r>
            <a:r>
              <a:rPr lang="en-US" dirty="0"/>
              <a:t> </a:t>
            </a:r>
            <a:endParaRPr lang="en-US" dirty="0"/>
          </a:p>
          <a:p>
            <a:pPr marL="742950" lvl="1" indent="-285750">
              <a:buFont typeface="Wingdings" charset="2"/>
              <a:buChar char="²"/>
            </a:pPr>
            <a:r>
              <a:rPr lang="en-US" dirty="0" smtClean="0"/>
              <a:t>multi</a:t>
            </a:r>
            <a:r>
              <a:rPr lang="en-US" dirty="0"/>
              <a:t>-party dissatisfaction with </a:t>
            </a:r>
            <a:r>
              <a:rPr lang="en-US" dirty="0" smtClean="0"/>
              <a:t>results</a:t>
            </a:r>
            <a:endParaRPr lang="en-CA" dirty="0"/>
          </a:p>
          <a:p>
            <a:r>
              <a:rPr lang="en-US" b="1" dirty="0" smtClean="0">
                <a:hlinkClick r:id="rId3"/>
              </a:rPr>
              <a:t>Final Report on the Implementation Advisory Group Review of Existing </a:t>
            </a:r>
            <a:r>
              <a:rPr lang="en-US" b="1" dirty="0">
                <a:hlinkClick r:id="rId3"/>
              </a:rPr>
              <a:t>ICANN Procedure for Handling WHOIS Conflicts with Privacy Law</a:t>
            </a:r>
            <a:r>
              <a:rPr lang="en-US" b="1" dirty="0"/>
              <a:t> (</a:t>
            </a:r>
            <a:r>
              <a:rPr lang="en-US" b="1" dirty="0" smtClean="0"/>
              <a:t>2016)</a:t>
            </a:r>
            <a:r>
              <a:rPr lang="en-US" b="1" dirty="0"/>
              <a:t>: </a:t>
            </a:r>
          </a:p>
          <a:p>
            <a:pPr marL="742950" lvl="1" indent="-285750">
              <a:buFont typeface="Arial"/>
              <a:buChar char="•"/>
            </a:pPr>
            <a:r>
              <a:rPr lang="en-US" dirty="0"/>
              <a:t>F</a:t>
            </a:r>
            <a:r>
              <a:rPr lang="en-US" dirty="0" smtClean="0"/>
              <a:t>inal </a:t>
            </a:r>
            <a:r>
              <a:rPr lang="en-US" dirty="0"/>
              <a:t>report voted through GNSO but new group being formed because of multi-party dissatisfaction with results</a:t>
            </a:r>
          </a:p>
          <a:p>
            <a:pPr marL="742950" lvl="1" indent="-285750">
              <a:buFont typeface="Arial"/>
              <a:buChar char="•"/>
            </a:pPr>
            <a:r>
              <a:rPr lang="en-US" dirty="0" smtClean="0"/>
              <a:t>New </a:t>
            </a:r>
            <a:r>
              <a:rPr lang="en-US" dirty="0"/>
              <a:t>trigger not seen as effective</a:t>
            </a:r>
          </a:p>
          <a:p>
            <a:pPr marL="742950" lvl="1" indent="-285750">
              <a:buFont typeface="Wingdings" charset="2"/>
              <a:buChar char="²"/>
            </a:pPr>
            <a:r>
              <a:rPr lang="en-US" dirty="0"/>
              <a:t>May need changes due to GDPR </a:t>
            </a:r>
            <a:endParaRPr lang="en-CA" dirty="0"/>
          </a:p>
          <a:p>
            <a:r>
              <a:rPr lang="en-US" b="1" dirty="0"/>
              <a:t>RDS/WHOIS </a:t>
            </a:r>
            <a:r>
              <a:rPr lang="en-US" b="1" dirty="0">
                <a:hlinkClick r:id="rId4"/>
              </a:rPr>
              <a:t>Data Retention Specification Waiver</a:t>
            </a:r>
            <a:r>
              <a:rPr lang="en-US" b="1" dirty="0"/>
              <a:t> and </a:t>
            </a:r>
            <a:r>
              <a:rPr lang="en-US" b="1" dirty="0">
                <a:hlinkClick r:id="rId5"/>
              </a:rPr>
              <a:t>Discussion Document</a:t>
            </a:r>
            <a:r>
              <a:rPr lang="en-US" b="1" dirty="0"/>
              <a:t> </a:t>
            </a:r>
            <a:endParaRPr lang="en-US" b="1" dirty="0" smtClean="0"/>
          </a:p>
          <a:p>
            <a:pPr marL="742950" lvl="1" indent="-285750">
              <a:buFont typeface="Arial"/>
              <a:buChar char="•"/>
            </a:pPr>
            <a:r>
              <a:rPr lang="en-US" dirty="0" smtClean="0"/>
              <a:t>Data retention is an RDS issue</a:t>
            </a:r>
          </a:p>
          <a:p>
            <a:pPr marL="742950" lvl="1" indent="-285750">
              <a:buFont typeface="Arial"/>
              <a:buChar char="•"/>
            </a:pPr>
            <a:r>
              <a:rPr lang="en-US" dirty="0" smtClean="0"/>
              <a:t>Waiver has been slow for uptake, but working</a:t>
            </a:r>
          </a:p>
          <a:p>
            <a:pPr marL="742950" lvl="1" indent="-285750">
              <a:buFont typeface="Wingdings" charset="2"/>
              <a:buChar char="²"/>
            </a:pPr>
            <a:r>
              <a:rPr lang="en-US" dirty="0" smtClean="0"/>
              <a:t>May need changes due to GDPR</a:t>
            </a:r>
            <a:r>
              <a:rPr lang="en-US" b="1" dirty="0" smtClean="0"/>
              <a:t>:</a:t>
            </a:r>
            <a:endParaRPr lang="en-US" dirty="0"/>
          </a:p>
          <a:p>
            <a:pPr marL="800100" lvl="1" indent="-342900">
              <a:buFont typeface="Arial"/>
              <a:buChar char="•"/>
            </a:pPr>
            <a:r>
              <a:rPr lang="en-US" dirty="0" smtClean="0">
                <a:solidFill>
                  <a:srgbClr val="FF0000"/>
                </a:solidFill>
              </a:rPr>
              <a:t>Need </a:t>
            </a:r>
            <a:r>
              <a:rPr lang="en-US" dirty="0">
                <a:solidFill>
                  <a:srgbClr val="FF0000"/>
                </a:solidFill>
              </a:rPr>
              <a:t>to check on whether Registrars are </a:t>
            </a:r>
            <a:r>
              <a:rPr lang="en-US" dirty="0" smtClean="0">
                <a:solidFill>
                  <a:srgbClr val="FF0000"/>
                </a:solidFill>
              </a:rPr>
              <a:t>satisfied</a:t>
            </a:r>
            <a:r>
              <a:rPr lang="en-US" smtClean="0">
                <a:solidFill>
                  <a:srgbClr val="FF0000"/>
                </a:solidFill>
              </a:rPr>
              <a:t>. </a:t>
            </a:r>
            <a:endParaRPr lang="en-US" dirty="0" smtClean="0">
              <a:solidFill>
                <a:srgbClr val="FF0000"/>
              </a:solidFill>
            </a:endParaRPr>
          </a:p>
        </p:txBody>
      </p:sp>
    </p:spTree>
    <p:extLst>
      <p:ext uri="{BB962C8B-B14F-4D97-AF65-F5344CB8AC3E}">
        <p14:creationId xmlns:p14="http://schemas.microsoft.com/office/powerpoint/2010/main" val="44726706"/>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5555</TotalTime>
  <Words>552</Words>
  <Application>Microsoft Macintosh PowerPoint</Application>
  <PresentationFormat>On-screen Show (4:3)</PresentationFormat>
  <Paragraphs>84</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ICANNPPT_Arial_4x3_June 2017_potx</vt:lpstr>
      <vt:lpstr>Subgroup 2 – Anything New</vt:lpstr>
      <vt:lpstr>Subgroup 2 – Anything New</vt:lpstr>
      <vt:lpstr>Subgroup 2 – Anything New</vt:lpstr>
      <vt:lpstr>Subgroup 2 – Anything New</vt:lpstr>
      <vt:lpstr>Subgroup 2 – Anything New</vt:lpstr>
      <vt:lpstr>Subgroup 2 – Anything New</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Stephanie Perrin</cp:lastModifiedBy>
  <cp:revision>398</cp:revision>
  <cp:lastPrinted>2018-04-03T14:12:40Z</cp:lastPrinted>
  <dcterms:created xsi:type="dcterms:W3CDTF">2017-05-30T19:34:16Z</dcterms:created>
  <dcterms:modified xsi:type="dcterms:W3CDTF">2018-04-12T21:59:25Z</dcterms:modified>
</cp:coreProperties>
</file>