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700" r:id="rId2"/>
    <p:sldId id="721" r:id="rId3"/>
    <p:sldId id="722" r:id="rId4"/>
    <p:sldId id="746" r:id="rId5"/>
    <p:sldId id="747" r:id="rId6"/>
    <p:sldId id="745" r:id="rId7"/>
    <p:sldId id="748" r:id="rId8"/>
    <p:sldId id="749"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416" userDrawn="1">
          <p15:clr>
            <a:srgbClr val="A4A3A4"/>
          </p15:clr>
        </p15:guide>
        <p15:guide id="2" pos="2880">
          <p15:clr>
            <a:srgbClr val="A4A3A4"/>
          </p15:clr>
        </p15:guide>
        <p15:guide id="3" orient="horz" pos="882">
          <p15:clr>
            <a:srgbClr val="A4A3A4"/>
          </p15:clr>
        </p15:guide>
        <p15:guide id="4" pos="43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 id="2" name="LP" initials="LP"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460F"/>
    <a:srgbClr val="FA5B36"/>
    <a:srgbClr val="000000"/>
    <a:srgbClr val="DEDEDE"/>
    <a:srgbClr val="002B49"/>
    <a:srgbClr val="9C240F"/>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8" autoAdjust="0"/>
    <p:restoredTop sz="86420" autoAdjust="0"/>
  </p:normalViewPr>
  <p:slideViewPr>
    <p:cSldViewPr snapToGrid="0" snapToObjects="1">
      <p:cViewPr varScale="1">
        <p:scale>
          <a:sx n="76" d="100"/>
          <a:sy n="76" d="100"/>
        </p:scale>
        <p:origin x="-1498" y="-82"/>
      </p:cViewPr>
      <p:guideLst>
        <p:guide orient="horz" pos="1416"/>
        <p:guide orient="horz" pos="882"/>
        <p:guide pos="2880"/>
        <p:guide pos="43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6/18/2018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dirty="0"/>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6/18/2018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dirty="0"/>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6"/>
                </a:rPr>
                <a:t>linkedin/company/icann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facebook.com/icannorg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8"/>
                </a:rPr>
                <a:t>soundcloud/icann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0"/>
                </a:rPr>
                <a:t>slideshare/icannpresentations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a:solidFill>
                  <a:schemeClr val="bg1"/>
                </a:solidFill>
                <a:latin typeface="+mn-lt"/>
                <a:cs typeface="Arial"/>
              </a:rPr>
              <a:t>icann.org</a:t>
            </a: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of an Agenda Item</a:t>
            </a:r>
          </a:p>
          <a:p>
            <a:pPr lvl="0"/>
            <a:r>
              <a:rPr lang="en-US" dirty="0"/>
              <a:t>Section Divider</a:t>
            </a:r>
          </a:p>
        </p:txBody>
      </p:sp>
    </p:spTree>
    <p:extLst>
      <p:ext uri="{BB962C8B-B14F-4D97-AF65-F5344CB8AC3E}">
        <p14:creationId xmlns:p14="http://schemas.microsoft.com/office/powerpoint/2010/main" val="377578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345879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1124060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3599909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196193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Drag picture to placeholder or click icon to add</a:t>
            </a:r>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Drag picture to placeholder or click icon to add</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5"/>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7" r:id="rId49"/>
    <p:sldLayoutId id="2147483758" r:id="rId50"/>
    <p:sldLayoutId id="2147483759" r:id="rId51"/>
    <p:sldLayoutId id="2147483760" r:id="rId52"/>
    <p:sldLayoutId id="2147483761" r:id="rId53"/>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WHOIS1 Rec #4: Compliance</a:t>
            </a:r>
          </a:p>
          <a:p>
            <a:endParaRPr lang="en-US" dirty="0"/>
          </a:p>
        </p:txBody>
      </p:sp>
    </p:spTree>
    <p:extLst>
      <p:ext uri="{BB962C8B-B14F-4D97-AF65-F5344CB8AC3E}">
        <p14:creationId xmlns:p14="http://schemas.microsoft.com/office/powerpoint/2010/main" val="906927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555093"/>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 #4:</a:t>
            </a:r>
          </a:p>
          <a:p>
            <a:endParaRPr lang="en-US" sz="1400" dirty="0">
              <a:sym typeface="Wingdings" panose="05000000000000000000" pitchFamily="2" charset="2"/>
            </a:endParaRPr>
          </a:p>
          <a:p>
            <a:pPr marL="742950" lvl="1" indent="-285750">
              <a:buFont typeface="Arial" panose="020B0604020202020204" pitchFamily="34" charset="0"/>
              <a:buChar char="•"/>
            </a:pPr>
            <a:r>
              <a:rPr lang="en-US" sz="1400" i="1" dirty="0">
                <a:solidFill>
                  <a:schemeClr val="accent6">
                    <a:lumMod val="50000"/>
                  </a:schemeClr>
                </a:solidFill>
              </a:rPr>
              <a:t>ICANN should ensure that its compliance function is managed in accordance with best practice principles, including full transparency on resourcing and structure; provide annual reports; appoint a senior executive whose sole responsibility would be to oversee and manage ICANN’s compliance function (reporting to Board Committee); provide all necessary resources to manage and scale compliance team’s activities.</a:t>
            </a:r>
          </a:p>
          <a:p>
            <a:r>
              <a:rPr lang="en-US" dirty="0">
                <a:sym typeface="Wingdings" panose="05000000000000000000" pitchFamily="2" charset="2"/>
              </a:rPr>
              <a:t/>
            </a:r>
            <a:br>
              <a:rPr lang="en-US" dirty="0">
                <a:sym typeface="Wingdings" panose="05000000000000000000" pitchFamily="2" charset="2"/>
              </a:rPr>
            </a:br>
            <a:r>
              <a:rPr lang="en-US" dirty="0"/>
              <a:t>Along with the Objective initially assigned to Subgroup 6:</a:t>
            </a:r>
            <a:br>
              <a:rPr lang="en-US" dirty="0"/>
            </a:br>
            <a:endParaRPr lang="en-US" dirty="0"/>
          </a:p>
          <a:p>
            <a:pPr marL="742950" lvl="1" indent="-285750">
              <a:buFont typeface="Arial" panose="020B0604020202020204" pitchFamily="34" charset="0"/>
              <a:buChar char="•"/>
            </a:pPr>
            <a:r>
              <a:rPr lang="en-US" sz="1400" i="1" dirty="0">
                <a:solidFill>
                  <a:schemeClr val="accent6">
                    <a:lumMod val="50000"/>
                  </a:schemeClr>
                </a:solidFill>
              </a:rPr>
              <a:t>Consistent with ICANN’s mission and Bylaws, Section 4.6(e)(iv), the Review Team will (a) evaluate the extent to which ICANN Org has implemented each prior Directory Service Review recommendation (noting differences if any between recommended and implemented steps), (b) assess to the degree practical the extent to which implementation of each recommendation was effective in addressing the issue identified by the prior RT or generated additional information useful to management and evolution of WHOIS (RDS), and (c) determine if any specific measurable steps should be recommended to enhance results achieved through the prior RT’s recommendations. This includes developing a framework to measure and assess the effectiveness of recommendations, and applying that approach to all areas of WHOIS originally assessed by the prior RT (as applicable</a:t>
            </a:r>
            <a:r>
              <a:rPr lang="en-US" sz="1400" i="1" dirty="0" smtClean="0">
                <a:solidFill>
                  <a:schemeClr val="accent6">
                    <a:lumMod val="50000"/>
                  </a:schemeClr>
                </a:solidFill>
              </a:rPr>
              <a:t>).</a:t>
            </a:r>
            <a:endParaRPr lang="en-US" sz="1400" i="1" dirty="0">
              <a:solidFill>
                <a:schemeClr val="accent6">
                  <a:lumMod val="50000"/>
                </a:schemeClr>
              </a:solidFill>
            </a:endParaRPr>
          </a:p>
        </p:txBody>
      </p:sp>
    </p:spTree>
    <p:extLst>
      <p:ext uri="{BB962C8B-B14F-4D97-AF65-F5344CB8AC3E}">
        <p14:creationId xmlns:p14="http://schemas.microsoft.com/office/powerpoint/2010/main" val="24826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5416868"/>
          </a:xfrm>
          <a:prstGeom prst="rect">
            <a:avLst/>
          </a:prstGeom>
          <a:noFill/>
        </p:spPr>
        <p:txBody>
          <a:bodyPr wrap="square" lIns="0" tIns="0" rIns="0" bIns="0" rtlCol="0">
            <a:spAutoFit/>
          </a:bodyPr>
          <a:lstStyle/>
          <a:p>
            <a:r>
              <a:rPr lang="en-US" dirty="0" smtClean="0"/>
              <a:t>With respect to WHOIS1 recommendation #4, the </a:t>
            </a:r>
            <a:r>
              <a:rPr lang="en-US" dirty="0"/>
              <a:t>subgroup finds that:</a:t>
            </a:r>
          </a:p>
          <a:p>
            <a:pPr marL="742950" lvl="1" indent="-285750">
              <a:buFont typeface="Arial" panose="020B0604020202020204" pitchFamily="34" charset="0"/>
              <a:buChar char="•"/>
            </a:pPr>
            <a:r>
              <a:rPr lang="en-US" sz="1700" dirty="0"/>
              <a:t>The Compliance team has made significant progress in reporting metrics and data in their annual report</a:t>
            </a:r>
            <a:r>
              <a:rPr lang="en-US" sz="1700" dirty="0" smtClean="0"/>
              <a:t>.</a:t>
            </a:r>
          </a:p>
          <a:p>
            <a:pPr marL="742950" lvl="1" indent="-285750">
              <a:buFont typeface="Arial" panose="020B0604020202020204" pitchFamily="34" charset="0"/>
              <a:buChar char="•"/>
            </a:pPr>
            <a:r>
              <a:rPr lang="en-US" sz="1600" dirty="0" smtClean="0"/>
              <a:t>It </a:t>
            </a:r>
            <a:r>
              <a:rPr lang="en-US" sz="1600" dirty="0"/>
              <a:t>appears that the Compliance team has all the necessary resources to manage compliance </a:t>
            </a:r>
            <a:r>
              <a:rPr lang="en-US" sz="1600" dirty="0" smtClean="0"/>
              <a:t>activities.</a:t>
            </a:r>
          </a:p>
          <a:p>
            <a:pPr marL="742950" lvl="1" indent="-285750">
              <a:buFont typeface="Arial" panose="020B0604020202020204" pitchFamily="34" charset="0"/>
              <a:buChar char="•"/>
            </a:pPr>
            <a:r>
              <a:rPr lang="en-US" sz="1600" dirty="0" smtClean="0"/>
              <a:t>However, there </a:t>
            </a:r>
            <a:r>
              <a:rPr lang="en-US" sz="1600" dirty="0"/>
              <a:t>is no indication that the </a:t>
            </a:r>
            <a:r>
              <a:rPr lang="en-US" sz="1600" dirty="0" smtClean="0"/>
              <a:t>WHOIS1-recommended </a:t>
            </a:r>
            <a:r>
              <a:rPr lang="en-US" sz="1600" dirty="0"/>
              <a:t>reporting structure was implemented.</a:t>
            </a:r>
          </a:p>
          <a:p>
            <a:pPr marL="742950" lvl="1" indent="-285750">
              <a:buFont typeface="Arial" panose="020B0604020202020204" pitchFamily="34" charset="0"/>
              <a:buChar char="•"/>
            </a:pPr>
            <a:endParaRPr lang="en-US" sz="1700" dirty="0"/>
          </a:p>
          <a:p>
            <a:pPr marL="285750" lvl="1" indent="-285750">
              <a:buFont typeface="Arial" panose="020B0604020202020204" pitchFamily="34" charset="0"/>
              <a:buChar char="•"/>
            </a:pPr>
            <a:r>
              <a:rPr lang="en-US" dirty="0" smtClean="0"/>
              <a:t>Based </a:t>
            </a:r>
            <a:r>
              <a:rPr lang="en-US" dirty="0"/>
              <a:t>on its analysis, members of this subgroup agree </a:t>
            </a:r>
            <a:r>
              <a:rPr lang="en-US" dirty="0" smtClean="0"/>
              <a:t>that</a:t>
            </a:r>
            <a:r>
              <a:rPr lang="en-US" dirty="0"/>
              <a:t/>
            </a:r>
            <a:br>
              <a:rPr lang="en-US" dirty="0"/>
            </a:br>
            <a:r>
              <a:rPr lang="en-US" dirty="0" smtClean="0"/>
              <a:t>this WHOIS1 recommendation </a:t>
            </a:r>
            <a:r>
              <a:rPr lang="en-US" dirty="0"/>
              <a:t>has been </a:t>
            </a:r>
            <a:r>
              <a:rPr lang="en-US" b="1" dirty="0"/>
              <a:t>partially-implemented</a:t>
            </a:r>
          </a:p>
          <a:p>
            <a:pPr marL="742950" lvl="2" indent="-285750">
              <a:buFont typeface="Arial" panose="020B0604020202020204" pitchFamily="34" charset="0"/>
              <a:buChar char="•"/>
            </a:pPr>
            <a:r>
              <a:rPr lang="en-US" sz="1600" dirty="0" smtClean="0"/>
              <a:t>The </a:t>
            </a:r>
            <a:r>
              <a:rPr lang="en-US" sz="1600" dirty="0"/>
              <a:t>intention of </a:t>
            </a:r>
            <a:r>
              <a:rPr lang="en-US" sz="1600" dirty="0" smtClean="0"/>
              <a:t>the WHOIS1 recommendation was </a:t>
            </a:r>
            <a:r>
              <a:rPr lang="en-US" sz="1600" dirty="0"/>
              <a:t>to ensure this role had the independence needed to perform the compliance function without restriction from the rest of the organization</a:t>
            </a:r>
            <a:r>
              <a:rPr lang="en-US" sz="1600" dirty="0" smtClean="0"/>
              <a:t>. We do not believe this intention was fulfilled.</a:t>
            </a:r>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600" dirty="0"/>
              <a:t>Additional review is needed to determine whether or not it is feasible to adhere to the intentions of the WHOIS1-recommended reporting structure.</a:t>
            </a:r>
          </a:p>
          <a:p>
            <a:pPr marL="742950" lvl="2" indent="-285750">
              <a:buFont typeface="Arial" panose="020B0604020202020204" pitchFamily="34" charset="0"/>
              <a:buChar char="•"/>
            </a:pPr>
            <a:r>
              <a:rPr lang="en-US" sz="1600" dirty="0" smtClean="0"/>
              <a:t>WHOIS </a:t>
            </a:r>
            <a:r>
              <a:rPr lang="en-US" sz="1600" dirty="0"/>
              <a:t>inaccuracy report data provided by the </a:t>
            </a:r>
            <a:r>
              <a:rPr lang="en-US" sz="1600" dirty="0" smtClean="0"/>
              <a:t>Compliance </a:t>
            </a:r>
            <a:r>
              <a:rPr lang="en-US" sz="1600" dirty="0"/>
              <a:t>team is not clear on several </a:t>
            </a:r>
            <a:r>
              <a:rPr lang="en-US" sz="1600" dirty="0" smtClean="0"/>
              <a:t>points.</a:t>
            </a:r>
          </a:p>
          <a:p>
            <a:pPr marL="742950" lvl="2" indent="-285750">
              <a:buFont typeface="Arial" panose="020B0604020202020204" pitchFamily="34" charset="0"/>
              <a:buChar char="•"/>
            </a:pPr>
            <a:r>
              <a:rPr lang="en-US" sz="1600" dirty="0" smtClean="0"/>
              <a:t>The </a:t>
            </a:r>
            <a:r>
              <a:rPr lang="en-US" sz="1600" dirty="0"/>
              <a:t>Compliance team </a:t>
            </a:r>
            <a:r>
              <a:rPr lang="en-US" sz="1600" dirty="0" smtClean="0"/>
              <a:t>does </a:t>
            </a:r>
            <a:r>
              <a:rPr lang="en-US" sz="1600" dirty="0"/>
              <a:t>not utilize </a:t>
            </a:r>
            <a:r>
              <a:rPr lang="en-US" sz="1600" dirty="0" smtClean="0"/>
              <a:t>available information </a:t>
            </a:r>
            <a:r>
              <a:rPr lang="en-US" sz="1600" dirty="0"/>
              <a:t>for proactive </a:t>
            </a:r>
            <a:r>
              <a:rPr lang="en-US" sz="1600" dirty="0" smtClean="0"/>
              <a:t>assessment </a:t>
            </a:r>
            <a:r>
              <a:rPr lang="en-US" sz="1600" dirty="0"/>
              <a:t>and </a:t>
            </a:r>
            <a:r>
              <a:rPr lang="en-US" sz="1600" dirty="0" smtClean="0"/>
              <a:t>enforcement.</a:t>
            </a:r>
            <a:endParaRPr lang="en-US" sz="1700" dirty="0"/>
          </a:p>
        </p:txBody>
      </p:sp>
    </p:spTree>
    <p:extLst>
      <p:ext uri="{BB962C8B-B14F-4D97-AF65-F5344CB8AC3E}">
        <p14:creationId xmlns:p14="http://schemas.microsoft.com/office/powerpoint/2010/main" val="1117665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708981"/>
          </a:xfrm>
          <a:prstGeom prst="rect">
            <a:avLst/>
          </a:prstGeom>
          <a:noFill/>
        </p:spPr>
        <p:txBody>
          <a:bodyPr wrap="square" lIns="0" tIns="0" rIns="0" bIns="0" rtlCol="0">
            <a:spAutoFit/>
          </a:bodyPr>
          <a:lstStyle/>
          <a:p>
            <a:r>
              <a:rPr lang="en-US" dirty="0" smtClean="0"/>
              <a:t>With respect to its additional Objective, the </a:t>
            </a:r>
            <a:r>
              <a:rPr lang="en-US" dirty="0"/>
              <a:t>subgroup finds that:</a:t>
            </a:r>
          </a:p>
          <a:p>
            <a:pPr marL="742950" lvl="1" indent="-285750">
              <a:buFont typeface="Arial" panose="020B0604020202020204" pitchFamily="34" charset="0"/>
              <a:buChar char="•"/>
            </a:pPr>
            <a:r>
              <a:rPr lang="en-US" sz="1600" dirty="0"/>
              <a:t>Of the sample of the October 2017 ARS report cycle domain names, over one third (4,681) required a ticket to be created. Over half of those tickets (2,498) were closed before a 1st notice was sent out</a:t>
            </a:r>
            <a:r>
              <a:rPr lang="en-US" sz="1600" dirty="0" smtClean="0"/>
              <a:t>.</a:t>
            </a:r>
            <a:br>
              <a:rPr lang="en-US" sz="1600" dirty="0" smtClean="0"/>
            </a:br>
            <a:endParaRPr lang="en-US" sz="1600" dirty="0" smtClean="0"/>
          </a:p>
          <a:p>
            <a:pPr marL="742950" lvl="1" indent="-285750">
              <a:buFont typeface="Arial" panose="020B0604020202020204" pitchFamily="34" charset="0"/>
              <a:buChar char="•"/>
            </a:pPr>
            <a:r>
              <a:rPr lang="en-US" sz="1600" dirty="0"/>
              <a:t>40% of the WHOIS ARS domain names that are sampled for this program are grandfathered domain names and are not required to adhere to the 2013 RAA</a:t>
            </a:r>
            <a:r>
              <a:rPr lang="en-US" sz="1600" dirty="0" smtClean="0"/>
              <a:t>.</a:t>
            </a:r>
            <a:br>
              <a:rPr lang="en-US" sz="1600" dirty="0" smtClean="0"/>
            </a:br>
            <a:endParaRPr lang="en-US" sz="1600" dirty="0" smtClean="0"/>
          </a:p>
          <a:p>
            <a:pPr marL="742950" lvl="1" indent="-285750">
              <a:buFont typeface="Arial" panose="020B0604020202020204" pitchFamily="34" charset="0"/>
              <a:buChar char="•"/>
            </a:pPr>
            <a:r>
              <a:rPr lang="en-US" sz="1600" dirty="0"/>
              <a:t>In reviewing the additional information in the dashboard report it appears that many inaccuracy reports are not valid reports. </a:t>
            </a:r>
            <a:r>
              <a:rPr lang="en-US" sz="1600" dirty="0" smtClean="0"/>
              <a:t/>
            </a:r>
            <a:br>
              <a:rPr lang="en-US" sz="1600" dirty="0" smtClean="0"/>
            </a:br>
            <a:endParaRPr lang="en-US" sz="1600" dirty="0" smtClean="0"/>
          </a:p>
          <a:p>
            <a:pPr marL="742950" lvl="1" indent="-285750">
              <a:buFont typeface="Arial" panose="020B0604020202020204" pitchFamily="34" charset="0"/>
              <a:buChar char="•"/>
            </a:pPr>
            <a:r>
              <a:rPr lang="en-US" sz="1600" dirty="0" smtClean="0"/>
              <a:t>Only 10 users are approved to use the bulk submission tool for reporting inaccuracies; last year, </a:t>
            </a:r>
            <a:r>
              <a:rPr lang="en-US" sz="1600" dirty="0"/>
              <a:t>only 3 </a:t>
            </a:r>
            <a:r>
              <a:rPr lang="en-US" sz="1600" dirty="0" smtClean="0"/>
              <a:t>actually used it.</a:t>
            </a:r>
            <a:br>
              <a:rPr lang="en-US" sz="1600" dirty="0" smtClean="0"/>
            </a:br>
            <a:endParaRPr lang="en-US" sz="1600" dirty="0" smtClean="0"/>
          </a:p>
          <a:p>
            <a:pPr marL="742950" lvl="1" indent="-285750">
              <a:buFont typeface="Arial" panose="020B0604020202020204" pitchFamily="34" charset="0"/>
              <a:buChar char="•"/>
            </a:pPr>
            <a:r>
              <a:rPr lang="en-US" sz="1600" dirty="0"/>
              <a:t>It appears that the Compliance team does little in proactive actions to discover and remediate issues with WHOIS </a:t>
            </a:r>
            <a:r>
              <a:rPr lang="en-US" sz="1600" dirty="0" smtClean="0"/>
              <a:t>data.</a:t>
            </a:r>
            <a:br>
              <a:rPr lang="en-US" sz="1600" dirty="0" smtClean="0"/>
            </a:br>
            <a:endParaRPr lang="en-US" sz="1600" dirty="0" smtClean="0"/>
          </a:p>
          <a:p>
            <a:pPr marL="742950" lvl="1" indent="-285750">
              <a:buFont typeface="Arial" panose="020B0604020202020204" pitchFamily="34" charset="0"/>
              <a:buChar char="•"/>
            </a:pPr>
            <a:r>
              <a:rPr lang="en-US" sz="1600" dirty="0" smtClean="0"/>
              <a:t>For at </a:t>
            </a:r>
            <a:r>
              <a:rPr lang="en-US" sz="1600" dirty="0"/>
              <a:t>least one </a:t>
            </a:r>
            <a:r>
              <a:rPr lang="en-US" sz="1600" dirty="0" smtClean="0"/>
              <a:t>new policy (RDS </a:t>
            </a:r>
            <a:r>
              <a:rPr lang="en-US" sz="1600" dirty="0"/>
              <a:t>Consistent Labeling and Display </a:t>
            </a:r>
            <a:r>
              <a:rPr lang="en-US" sz="1600" dirty="0" smtClean="0"/>
              <a:t>Policy), </a:t>
            </a:r>
            <a:r>
              <a:rPr lang="en-US" sz="1600" dirty="0"/>
              <a:t>there were no statistics we could gather from the Compliance team</a:t>
            </a:r>
            <a:r>
              <a:rPr lang="en-US" sz="1600" dirty="0" smtClean="0"/>
              <a:t>.</a:t>
            </a:r>
            <a:endParaRPr lang="en-US" sz="1600" dirty="0"/>
          </a:p>
        </p:txBody>
      </p:sp>
    </p:spTree>
    <p:extLst>
      <p:ext uri="{BB962C8B-B14F-4D97-AF65-F5344CB8AC3E}">
        <p14:creationId xmlns:p14="http://schemas.microsoft.com/office/powerpoint/2010/main" val="1947582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46276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Based on these findings, the </a:t>
            </a:r>
            <a:r>
              <a:rPr lang="en-US" dirty="0"/>
              <a:t>subgroup </a:t>
            </a:r>
            <a:r>
              <a:rPr lang="en-US" dirty="0" smtClean="0"/>
              <a:t>identified </a:t>
            </a:r>
            <a:r>
              <a:rPr lang="en-US" dirty="0"/>
              <a:t>the following issues:</a:t>
            </a:r>
          </a:p>
          <a:p>
            <a:pPr marL="742950" lvl="2" indent="-285750">
              <a:buFont typeface="Arial" panose="020B0604020202020204" pitchFamily="34" charset="0"/>
              <a:buChar char="•"/>
            </a:pPr>
            <a:r>
              <a:rPr lang="en-US" sz="1600" dirty="0" smtClean="0"/>
              <a:t>The </a:t>
            </a:r>
            <a:r>
              <a:rPr lang="en-US" sz="1600" dirty="0"/>
              <a:t>WHOIS record still exists with suspended domain names and the registrar can choose to unsuspend at any </a:t>
            </a:r>
            <a:r>
              <a:rPr lang="en-US" sz="1600" dirty="0" smtClean="0"/>
              <a:t>moment, with inaccurate data remaining in WHOIS.</a:t>
            </a:r>
            <a:endParaRPr lang="en-US" sz="1600" dirty="0"/>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1600" dirty="0" smtClean="0"/>
              <a:t>There </a:t>
            </a:r>
            <a:r>
              <a:rPr lang="en-US" sz="1600" dirty="0"/>
              <a:t>are many reasons a domain name could be suspended that </a:t>
            </a:r>
            <a:r>
              <a:rPr lang="en-US" sz="1600" dirty="0" smtClean="0"/>
              <a:t>do </a:t>
            </a:r>
            <a:r>
              <a:rPr lang="en-US" sz="1600" dirty="0"/>
              <a:t>not relate to </a:t>
            </a:r>
            <a:r>
              <a:rPr lang="en-US" sz="1600" dirty="0" smtClean="0"/>
              <a:t>inaccuracy. However, when </a:t>
            </a:r>
            <a:r>
              <a:rPr lang="en-US" sz="1600" dirty="0"/>
              <a:t>inaccurate data </a:t>
            </a:r>
            <a:r>
              <a:rPr lang="en-US" sz="1600" dirty="0" smtClean="0"/>
              <a:t>is </a:t>
            </a:r>
            <a:r>
              <a:rPr lang="en-US" sz="1600" dirty="0"/>
              <a:t>displayed </a:t>
            </a:r>
            <a:r>
              <a:rPr lang="en-US" sz="1600" dirty="0" smtClean="0"/>
              <a:t>with </a:t>
            </a:r>
            <a:r>
              <a:rPr lang="en-US" sz="1600" dirty="0"/>
              <a:t>only a suspended </a:t>
            </a:r>
            <a:r>
              <a:rPr lang="en-US" sz="1600" dirty="0" smtClean="0"/>
              <a:t>designation, </a:t>
            </a:r>
            <a:r>
              <a:rPr lang="en-US" sz="1600" dirty="0"/>
              <a:t>this does not accurately represent the history of the domain name</a:t>
            </a:r>
            <a:r>
              <a:rPr lang="en-US" sz="1600" dirty="0" smtClean="0"/>
              <a:t>.</a:t>
            </a:r>
            <a:endParaRPr lang="en-US" sz="1600" dirty="0"/>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1600" dirty="0" smtClean="0"/>
              <a:t>If we can extrapolate from the ARS sample, 40</a:t>
            </a:r>
            <a:r>
              <a:rPr lang="en-US" sz="1600" dirty="0"/>
              <a:t>% of all domain names registered before 2013 MAY not have </a:t>
            </a:r>
            <a:r>
              <a:rPr lang="en-US" sz="1600" dirty="0" smtClean="0"/>
              <a:t>all </a:t>
            </a:r>
            <a:r>
              <a:rPr lang="en-US" sz="1600" dirty="0"/>
              <a:t>registrant data collected and </a:t>
            </a:r>
            <a:r>
              <a:rPr lang="en-US" sz="1600" dirty="0" smtClean="0"/>
              <a:t>displayed in WHOIS.</a:t>
            </a:r>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1600" dirty="0" smtClean="0"/>
              <a:t>Africa </a:t>
            </a:r>
            <a:r>
              <a:rPr lang="en-US" sz="1600" dirty="0"/>
              <a:t>and Latin America </a:t>
            </a:r>
            <a:r>
              <a:rPr lang="en-US" sz="1600" dirty="0" smtClean="0"/>
              <a:t>appear to be </a:t>
            </a:r>
            <a:r>
              <a:rPr lang="en-US" sz="1600" dirty="0"/>
              <a:t>underrepresented in the number of </a:t>
            </a:r>
            <a:r>
              <a:rPr lang="en-US" sz="1600" dirty="0" smtClean="0"/>
              <a:t>inaccuracy submissions.</a:t>
            </a:r>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1600" dirty="0"/>
              <a:t>Users who might benefit from the Bulk Submission tool may not be aware of it</a:t>
            </a:r>
            <a:r>
              <a:rPr lang="en-US" sz="1600" dirty="0" smtClean="0"/>
              <a:t>.</a:t>
            </a:r>
          </a:p>
          <a:p>
            <a:pPr marL="742950" lvl="2" indent="-285750">
              <a:buFont typeface="Arial" panose="020B0604020202020204" pitchFamily="34" charset="0"/>
              <a:buChar char="•"/>
            </a:pPr>
            <a:endParaRPr lang="en-US" sz="1600" dirty="0" smtClean="0"/>
          </a:p>
          <a:p>
            <a:pPr marL="742950" lvl="2" indent="-285750">
              <a:buFont typeface="Arial" panose="020B0604020202020204" pitchFamily="34" charset="0"/>
              <a:buChar char="•"/>
            </a:pPr>
            <a:r>
              <a:rPr lang="en-US" sz="1600" dirty="0" smtClean="0"/>
              <a:t>By </a:t>
            </a:r>
            <a:r>
              <a:rPr lang="en-US" sz="1600" dirty="0"/>
              <a:t>only reacting to reported compliance </a:t>
            </a:r>
            <a:r>
              <a:rPr lang="en-US" sz="1600" dirty="0" smtClean="0"/>
              <a:t>issues, </a:t>
            </a:r>
            <a:r>
              <a:rPr lang="en-US" sz="1600" dirty="0"/>
              <a:t>opportunities are missed to find systemic issues</a:t>
            </a:r>
            <a:r>
              <a:rPr lang="en-US" sz="1600" dirty="0" smtClean="0"/>
              <a:t>.</a:t>
            </a:r>
            <a:endParaRPr lang="en-US" sz="1600" dirty="0"/>
          </a:p>
        </p:txBody>
      </p:sp>
    </p:spTree>
    <p:extLst>
      <p:ext uri="{BB962C8B-B14F-4D97-AF65-F5344CB8AC3E}">
        <p14:creationId xmlns:p14="http://schemas.microsoft.com/office/powerpoint/2010/main" val="4054297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369331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To </a:t>
            </a:r>
            <a:r>
              <a:rPr lang="en-US" dirty="0"/>
              <a:t>address these issues, the subgroup drafted the following recommendations</a:t>
            </a:r>
            <a:r>
              <a:rPr lang="en-US" dirty="0" smtClean="0"/>
              <a:t>:</a:t>
            </a:r>
          </a:p>
          <a:p>
            <a:pPr marL="285750" indent="-285750">
              <a:buFont typeface="Arial" panose="020B0604020202020204" pitchFamily="34" charset="0"/>
              <a:buChar char="•"/>
            </a:pPr>
            <a:endParaRPr lang="en-US" dirty="0"/>
          </a:p>
          <a:p>
            <a:pPr marL="742950" lvl="2" indent="-285750">
              <a:buFont typeface="Arial" panose="020B0604020202020204" pitchFamily="34" charset="0"/>
              <a:buChar char="•"/>
            </a:pPr>
            <a:r>
              <a:rPr lang="en-US" sz="1700" b="1" dirty="0"/>
              <a:t>Draft Recommendation </a:t>
            </a:r>
            <a:r>
              <a:rPr lang="en-US" sz="1700" b="1" dirty="0" smtClean="0"/>
              <a:t>(R4.1</a:t>
            </a:r>
            <a:r>
              <a:rPr lang="en-US" sz="1700" b="1" dirty="0"/>
              <a:t>):</a:t>
            </a:r>
            <a:r>
              <a:rPr lang="en-US" sz="1700" dirty="0"/>
              <a:t> </a:t>
            </a:r>
            <a:r>
              <a:rPr lang="en-US" sz="1700" i="1" dirty="0" smtClean="0"/>
              <a:t>Require all </a:t>
            </a:r>
            <a:r>
              <a:rPr lang="en-US" sz="1700" i="1" dirty="0"/>
              <a:t>new policies implemented </a:t>
            </a:r>
            <a:r>
              <a:rPr lang="en-US" sz="1700" i="1" dirty="0" smtClean="0"/>
              <a:t>to </a:t>
            </a:r>
            <a:r>
              <a:rPr lang="en-US" sz="1700" i="1" dirty="0"/>
              <a:t>be measured, audited, tracked and enforced by the compliance team. Policy should integrate metrics, measurements, and reporting to ensure that the policy is effective in addressing the issue, and when metrics are defined, compliance would audit, track, report, and enforce as </a:t>
            </a:r>
            <a:r>
              <a:rPr lang="en-US" sz="1700" i="1" dirty="0" smtClean="0"/>
              <a:t>applicable for the policy.</a:t>
            </a:r>
            <a:br>
              <a:rPr lang="en-US" sz="1700" i="1" dirty="0" smtClean="0"/>
            </a:br>
            <a:endParaRPr lang="en-US" sz="1700" i="1" dirty="0" smtClean="0"/>
          </a:p>
          <a:p>
            <a:pPr marL="742950" lvl="2" indent="-285750">
              <a:buFont typeface="Arial" panose="020B0604020202020204" pitchFamily="34" charset="0"/>
              <a:buChar char="•"/>
            </a:pPr>
            <a:r>
              <a:rPr lang="en-US" sz="1700" b="1" dirty="0"/>
              <a:t>Draft Recommendation (</a:t>
            </a:r>
            <a:r>
              <a:rPr lang="en-US" sz="1700" b="1" dirty="0" smtClean="0"/>
              <a:t>R4.2):</a:t>
            </a:r>
            <a:r>
              <a:rPr lang="en-US" sz="1700" dirty="0" smtClean="0"/>
              <a:t> </a:t>
            </a:r>
            <a:r>
              <a:rPr lang="en-US" sz="1700" i="1" dirty="0"/>
              <a:t>Require all domain name registrations to adhere to the WHOIS requirements in the 2013 </a:t>
            </a:r>
            <a:r>
              <a:rPr lang="en-US" sz="1700" i="1" dirty="0" smtClean="0"/>
              <a:t>RAA. </a:t>
            </a:r>
            <a:r>
              <a:rPr lang="en-US" sz="1700" i="1" dirty="0"/>
              <a:t>Once a policy is implemented all gTLD registrations must adhere to the new rules within a 12 month period. Assess the grandfathered domain names to see if this is a problem if so a new policy should be created to ensure all gTLDs adhere to the requirements of registrant data collection in the 2013 RAA</a:t>
            </a:r>
            <a:r>
              <a:rPr lang="en-US" sz="1700" i="1" dirty="0" smtClean="0"/>
              <a:t>.</a:t>
            </a:r>
          </a:p>
        </p:txBody>
      </p:sp>
    </p:spTree>
    <p:extLst>
      <p:ext uri="{BB962C8B-B14F-4D97-AF65-F5344CB8AC3E}">
        <p14:creationId xmlns:p14="http://schemas.microsoft.com/office/powerpoint/2010/main" val="720477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708981"/>
          </a:xfrm>
          <a:prstGeom prst="rect">
            <a:avLst/>
          </a:prstGeom>
          <a:noFill/>
        </p:spPr>
        <p:txBody>
          <a:bodyPr wrap="square" lIns="0" tIns="0" rIns="0" bIns="0" rtlCol="0">
            <a:spAutoFit/>
          </a:bodyPr>
          <a:lstStyle/>
          <a:p>
            <a:pPr marL="742950" lvl="2" indent="-285750">
              <a:buFont typeface="Arial" panose="020B0604020202020204" pitchFamily="34" charset="0"/>
              <a:buChar char="•"/>
            </a:pPr>
            <a:r>
              <a:rPr lang="en-US" sz="1700" b="1" dirty="0"/>
              <a:t>Draft Recommendation (R4.3):</a:t>
            </a:r>
            <a:r>
              <a:rPr lang="en-US" sz="1700" dirty="0"/>
              <a:t> </a:t>
            </a:r>
            <a:r>
              <a:rPr lang="en-US" sz="1700" i="1" dirty="0"/>
              <a:t>Domain names suspended due to inaccurate information and remain in that state until it is due for renewal the WHOIS record should be updated to a new status and the inaccurate data removed. Policy or contracts should require that WHOIS indicate whether a domain is on hold due to inaccurate data. Domains on serverHold due to inaccurate data in WHOIS should not be unsuspended without inaccurate data being </a:t>
            </a:r>
            <a:r>
              <a:rPr lang="en-US" sz="1700" i="1" dirty="0" smtClean="0"/>
              <a:t>remedied</a:t>
            </a:r>
          </a:p>
          <a:p>
            <a:pPr marL="742950" lvl="2" indent="-285750">
              <a:buFont typeface="Arial" panose="020B0604020202020204" pitchFamily="34" charset="0"/>
              <a:buChar char="•"/>
            </a:pPr>
            <a:endParaRPr lang="en-US" sz="1700" b="1" dirty="0" smtClean="0"/>
          </a:p>
          <a:p>
            <a:pPr marL="742950" lvl="2" indent="-285750">
              <a:buFont typeface="Arial" panose="020B0604020202020204" pitchFamily="34" charset="0"/>
              <a:buChar char="•"/>
            </a:pPr>
            <a:r>
              <a:rPr lang="en-US" sz="1700" b="1" dirty="0" smtClean="0"/>
              <a:t>Draft </a:t>
            </a:r>
            <a:r>
              <a:rPr lang="en-US" sz="1700" b="1" dirty="0"/>
              <a:t>Recommendation </a:t>
            </a:r>
            <a:r>
              <a:rPr lang="en-US" sz="1700" b="1" dirty="0" smtClean="0"/>
              <a:t>(</a:t>
            </a:r>
            <a:r>
              <a:rPr lang="en-US" sz="1700" b="1" dirty="0" smtClean="0"/>
              <a:t>R4.4):</a:t>
            </a:r>
            <a:r>
              <a:rPr lang="en-US" sz="1700" dirty="0" smtClean="0"/>
              <a:t> </a:t>
            </a:r>
            <a:r>
              <a:rPr lang="en-US" sz="1700" i="1" dirty="0" smtClean="0"/>
              <a:t>Conduct additional </a:t>
            </a:r>
            <a:r>
              <a:rPr lang="en-US" sz="1700" i="1" dirty="0"/>
              <a:t>outreach and education </a:t>
            </a:r>
            <a:r>
              <a:rPr lang="en-US" sz="1700" i="1" dirty="0" smtClean="0"/>
              <a:t>on </a:t>
            </a:r>
            <a:r>
              <a:rPr lang="en-US" sz="1700" i="1" dirty="0"/>
              <a:t>how to file a WHOIS inaccuracy report and what </a:t>
            </a:r>
            <a:r>
              <a:rPr lang="en-US" sz="1700" i="1" dirty="0" smtClean="0"/>
              <a:t>information is </a:t>
            </a:r>
            <a:r>
              <a:rPr lang="en-US" sz="1700" i="1" dirty="0"/>
              <a:t>critical to provide. </a:t>
            </a:r>
            <a:r>
              <a:rPr lang="en-US" sz="1700" i="1" dirty="0" smtClean="0"/>
              <a:t/>
            </a:r>
            <a:br>
              <a:rPr lang="en-US" sz="1700" i="1" dirty="0" smtClean="0"/>
            </a:br>
            <a:endParaRPr lang="en-US" sz="1700" i="1" dirty="0" smtClean="0"/>
          </a:p>
          <a:p>
            <a:pPr marL="742950" lvl="2" indent="-285750">
              <a:buFont typeface="Arial" panose="020B0604020202020204" pitchFamily="34" charset="0"/>
              <a:buChar char="•"/>
            </a:pPr>
            <a:r>
              <a:rPr lang="en-US" sz="1700" b="1" dirty="0" smtClean="0"/>
              <a:t>Draft Recommendation (R4.5):</a:t>
            </a:r>
            <a:r>
              <a:rPr lang="en-US" sz="1700" dirty="0" smtClean="0"/>
              <a:t> </a:t>
            </a:r>
            <a:r>
              <a:rPr lang="en-US" sz="1700" i="1" dirty="0" smtClean="0"/>
              <a:t>Publicize and encourage use of the </a:t>
            </a:r>
            <a:r>
              <a:rPr lang="en-US" sz="1700" i="1" dirty="0"/>
              <a:t>Bulk WHOIS inaccuracy reporting </a:t>
            </a:r>
            <a:r>
              <a:rPr lang="en-US" sz="1700" i="1" dirty="0" smtClean="0"/>
              <a:t>tool.</a:t>
            </a:r>
          </a:p>
          <a:p>
            <a:pPr marL="742950" lvl="2" indent="-285750">
              <a:buFont typeface="Arial" panose="020B0604020202020204" pitchFamily="34" charset="0"/>
              <a:buChar char="•"/>
            </a:pPr>
            <a:endParaRPr lang="en-US" sz="1700" i="1" dirty="0" smtClean="0"/>
          </a:p>
          <a:p>
            <a:pPr marL="742950" lvl="2" indent="-285750">
              <a:buFont typeface="Arial" panose="020B0604020202020204" pitchFamily="34" charset="0"/>
              <a:buChar char="•"/>
            </a:pPr>
            <a:r>
              <a:rPr lang="en-US" sz="1700" b="1" dirty="0"/>
              <a:t>Draft Recommendation (</a:t>
            </a:r>
            <a:r>
              <a:rPr lang="en-US" sz="1700" b="1" dirty="0" smtClean="0"/>
              <a:t>R4.6):</a:t>
            </a:r>
            <a:r>
              <a:rPr lang="en-US" sz="1700" dirty="0" smtClean="0"/>
              <a:t> </a:t>
            </a:r>
            <a:r>
              <a:rPr lang="en-US" sz="1700" i="1" dirty="0" smtClean="0"/>
              <a:t>Review the </a:t>
            </a:r>
            <a:r>
              <a:rPr lang="en-US" sz="1700" i="1" dirty="0"/>
              <a:t>WHOIS ARS domain names sampled for </a:t>
            </a:r>
            <a:r>
              <a:rPr lang="en-US" sz="1700" i="1" dirty="0" smtClean="0"/>
              <a:t>each region to </a:t>
            </a:r>
            <a:r>
              <a:rPr lang="en-US" sz="1700" i="1" dirty="0"/>
              <a:t>determine whether or not low submission rates to the WHOIS inaccuracy reporting tool are due to the lack of knowledge of the tool or other critical factors</a:t>
            </a:r>
            <a:r>
              <a:rPr lang="en-US" sz="1700" i="1" dirty="0" smtClean="0"/>
              <a:t>.</a:t>
            </a:r>
            <a:endParaRPr lang="en-US" sz="1700" dirty="0"/>
          </a:p>
        </p:txBody>
      </p:sp>
    </p:spTree>
    <p:extLst>
      <p:ext uri="{BB962C8B-B14F-4D97-AF65-F5344CB8AC3E}">
        <p14:creationId xmlns:p14="http://schemas.microsoft.com/office/powerpoint/2010/main" val="3702402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185761"/>
          </a:xfrm>
          <a:prstGeom prst="rect">
            <a:avLst/>
          </a:prstGeom>
          <a:noFill/>
        </p:spPr>
        <p:txBody>
          <a:bodyPr wrap="square" lIns="0" tIns="0" rIns="0" bIns="0" rtlCol="0">
            <a:spAutoFit/>
          </a:bodyPr>
          <a:lstStyle/>
          <a:p>
            <a:pPr marL="742950" lvl="2" indent="-285750">
              <a:buFont typeface="Arial" panose="020B0604020202020204" pitchFamily="34" charset="0"/>
              <a:buChar char="•"/>
            </a:pPr>
            <a:r>
              <a:rPr lang="en-US" sz="1700" b="1" dirty="0" smtClean="0"/>
              <a:t>Draft </a:t>
            </a:r>
            <a:r>
              <a:rPr lang="en-US" sz="1700" b="1" dirty="0"/>
              <a:t>Recommendation </a:t>
            </a:r>
            <a:r>
              <a:rPr lang="en-US" sz="1700" b="1" dirty="0" smtClean="0"/>
              <a:t>(</a:t>
            </a:r>
            <a:r>
              <a:rPr lang="en-US" sz="1700" b="1" dirty="0" smtClean="0"/>
              <a:t>R4.7):</a:t>
            </a:r>
            <a:r>
              <a:rPr lang="en-US" sz="1700" dirty="0" smtClean="0"/>
              <a:t> </a:t>
            </a:r>
            <a:r>
              <a:rPr lang="en-US" sz="1700" i="1" dirty="0"/>
              <a:t>Following a valid WHOIS ARS ticket, or WHOIS inaccuracy complaint, </a:t>
            </a:r>
            <a:r>
              <a:rPr lang="en-US" sz="1700" i="1" dirty="0" smtClean="0"/>
              <a:t>initiate a </a:t>
            </a:r>
            <a:r>
              <a:rPr lang="en-US" sz="1700" i="1" dirty="0"/>
              <a:t>full audit targeting the relating registrar </a:t>
            </a:r>
            <a:r>
              <a:rPr lang="en-US" sz="1700" i="1" dirty="0" smtClean="0"/>
              <a:t>to </a:t>
            </a:r>
            <a:r>
              <a:rPr lang="en-US" sz="1700" i="1" dirty="0"/>
              <a:t>check if the registrar follows the contractual obligations, the consensus policies, etc. Sanctions should be applied if deficiencies identified.</a:t>
            </a:r>
            <a:r>
              <a:rPr lang="en-US" sz="1700" i="1" dirty="0" smtClean="0"/>
              <a:t/>
            </a:r>
            <a:br>
              <a:rPr lang="en-US" sz="1700" i="1" dirty="0" smtClean="0"/>
            </a:br>
            <a:endParaRPr lang="en-US" sz="1700" i="1" dirty="0" smtClean="0"/>
          </a:p>
          <a:p>
            <a:pPr marL="742950" lvl="2" indent="-285750">
              <a:buFont typeface="Arial" panose="020B0604020202020204" pitchFamily="34" charset="0"/>
              <a:buChar char="•"/>
            </a:pPr>
            <a:r>
              <a:rPr lang="en-US" sz="1700" b="1" dirty="0"/>
              <a:t>Draft Recommendation (</a:t>
            </a:r>
            <a:r>
              <a:rPr lang="en-US" sz="1700" b="1" dirty="0" smtClean="0"/>
              <a:t>R4.8):</a:t>
            </a:r>
            <a:r>
              <a:rPr lang="en-US" sz="1700" dirty="0" smtClean="0"/>
              <a:t> </a:t>
            </a:r>
            <a:r>
              <a:rPr lang="en-US" sz="1700" i="1" dirty="0" smtClean="0"/>
              <a:t>Direct contractual </a:t>
            </a:r>
            <a:r>
              <a:rPr lang="en-US" sz="1700" i="1" dirty="0"/>
              <a:t>compliance </a:t>
            </a:r>
            <a:r>
              <a:rPr lang="en-US" sz="1700" i="1" dirty="0" smtClean="0"/>
              <a:t>to proactively </a:t>
            </a:r>
            <a:r>
              <a:rPr lang="en-US" sz="1700" i="1" dirty="0"/>
              <a:t>monitor and enforce to address systemic issues. A risk based approach should be executed to assess, and understand inaccuracy issues and then take the appropriate compliance actions to mitigate risk in systemic complaints. The DAAR data is an additional resource that the compliance team has is not currently including in their research and analysis. The use of DAAR data would provide a different perspective for the compliance team and that data is used globally to add to the security and stability of the internet.</a:t>
            </a:r>
            <a:endParaRPr lang="en-US" sz="1700" i="1" dirty="0" smtClean="0"/>
          </a:p>
          <a:p>
            <a:pPr marL="742950" lvl="2" indent="-285750">
              <a:buFont typeface="Arial" panose="020B0604020202020204" pitchFamily="34" charset="0"/>
              <a:buChar char="•"/>
            </a:pPr>
            <a:endParaRPr lang="en-US" sz="1700" i="1" dirty="0" smtClean="0"/>
          </a:p>
          <a:p>
            <a:pPr marL="742950" lvl="2" indent="-285750">
              <a:buFont typeface="Arial" panose="020B0604020202020204" pitchFamily="34" charset="0"/>
              <a:buChar char="•"/>
            </a:pPr>
            <a:r>
              <a:rPr lang="en-US" sz="1700" dirty="0" smtClean="0">
                <a:solidFill>
                  <a:srgbClr val="FF0000"/>
                </a:solidFill>
              </a:rPr>
              <a:t>[</a:t>
            </a:r>
            <a:r>
              <a:rPr lang="en-US" sz="1700" dirty="0">
                <a:solidFill>
                  <a:srgbClr val="FF0000"/>
                </a:solidFill>
              </a:rPr>
              <a:t>Subgroup </a:t>
            </a:r>
            <a:r>
              <a:rPr lang="en-US" sz="1700" dirty="0" smtClean="0">
                <a:solidFill>
                  <a:srgbClr val="FF0000"/>
                </a:solidFill>
              </a:rPr>
              <a:t>has yet to reach agreement on these </a:t>
            </a:r>
            <a:r>
              <a:rPr lang="en-US" sz="1700" dirty="0" smtClean="0">
                <a:solidFill>
                  <a:srgbClr val="FF0000"/>
                </a:solidFill>
              </a:rPr>
              <a:t>recommendations.</a:t>
            </a:r>
            <a:br>
              <a:rPr lang="en-US" sz="1700" dirty="0" smtClean="0">
                <a:solidFill>
                  <a:srgbClr val="FF0000"/>
                </a:solidFill>
              </a:rPr>
            </a:br>
            <a:r>
              <a:rPr lang="en-US" sz="1700" dirty="0" smtClean="0">
                <a:solidFill>
                  <a:srgbClr val="FF0000"/>
                </a:solidFill>
              </a:rPr>
              <a:t>Susan, please flag any recommendations you believe have been agreed</a:t>
            </a:r>
            <a:r>
              <a:rPr lang="en-US" sz="1700" dirty="0">
                <a:solidFill>
                  <a:srgbClr val="FF0000"/>
                </a:solidFill>
              </a:rPr>
              <a:t>?</a:t>
            </a:r>
            <a:r>
              <a:rPr lang="en-US" sz="1700" dirty="0" smtClean="0">
                <a:solidFill>
                  <a:srgbClr val="FF0000"/>
                </a:solidFill>
              </a:rPr>
              <a:t>]</a:t>
            </a:r>
            <a:endParaRPr lang="en-US" sz="1700" dirty="0"/>
          </a:p>
        </p:txBody>
      </p:sp>
    </p:spTree>
    <p:extLst>
      <p:ext uri="{BB962C8B-B14F-4D97-AF65-F5344CB8AC3E}">
        <p14:creationId xmlns:p14="http://schemas.microsoft.com/office/powerpoint/2010/main" val="1494002881"/>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 xmlns:thm15="http://schemas.microsoft.com/office/thememl/2012/main"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9197</TotalTime>
  <Words>639</Words>
  <Application>Microsoft Office PowerPoint</Application>
  <PresentationFormat>On-screen Show (4:3)</PresentationFormat>
  <Paragraphs>59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ICANNPPT_Arial_4x3_June 2017_potx</vt:lpstr>
      <vt:lpstr>Findings &amp; Draft Recommendations</vt:lpstr>
      <vt:lpstr>WHOIS1 Rec #4 – Compliance</vt:lpstr>
      <vt:lpstr>WHOIS1 Rec #4 – Compliance</vt:lpstr>
      <vt:lpstr>WHOIS1 Rec #4 – Compliance</vt:lpstr>
      <vt:lpstr>WHOIS1 Rec #4 – Compliance</vt:lpstr>
      <vt:lpstr>WHOIS1 Rec #4 – Compliance</vt:lpstr>
      <vt:lpstr>WHOIS1 Rec #4 – Compliance</vt:lpstr>
      <vt:lpstr>WHOIS1 Rec #4 – Compliance</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(150 character limit)</dc:title>
  <dc:creator>Julio Polito</dc:creator>
  <cp:lastModifiedBy>EM</cp:lastModifiedBy>
  <cp:revision>582</cp:revision>
  <cp:lastPrinted>2018-05-23T15:26:47Z</cp:lastPrinted>
  <dcterms:created xsi:type="dcterms:W3CDTF">2017-05-30T19:34:16Z</dcterms:created>
  <dcterms:modified xsi:type="dcterms:W3CDTF">2018-06-19T00:05:55Z</dcterms:modified>
</cp:coreProperties>
</file>