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709" r:id="rId2"/>
    <p:sldId id="739" r:id="rId3"/>
    <p:sldId id="740" r:id="rId4"/>
    <p:sldId id="753"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 xmlns:a16="http://schemas.microsoft.com/office/drawing/2014/main" id="{7938B274-E2EE-3345-81AA-823189ECA15E}"/>
              </a:ext>
            </a:extLst>
          </p:cNvPr>
          <p:cNvSpPr>
            <a:spLocks noGrp="1"/>
          </p:cNvSpPr>
          <p:nvPr>
            <p:ph type="body" sz="quarter" idx="11"/>
          </p:nvPr>
        </p:nvSpPr>
        <p:spPr/>
        <p:txBody>
          <a:bodyPr/>
          <a:lstStyle/>
          <a:p>
            <a:r>
              <a:rPr lang="en-US" dirty="0"/>
              <a:t>Safeguarding Registrant Data</a:t>
            </a:r>
          </a:p>
          <a:p>
            <a:endParaRPr lang="en-US" dirty="0"/>
          </a:p>
        </p:txBody>
      </p:sp>
    </p:spTree>
    <p:extLst>
      <p:ext uri="{BB962C8B-B14F-4D97-AF65-F5344CB8AC3E}">
        <p14:creationId xmlns:p14="http://schemas.microsoft.com/office/powerpoint/2010/main" val="208182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520142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safeguards registrant data by (a) identifying the lifecycle of registrant data, (b) determining if/how data is safeguarded in each phase of that lifecycle, (c) identifying high-priority gaps (if any) in safeguarding registrant data, and (d) recommending specific measureable steps (if any) the team believes are important to fill gaps. </a:t>
            </a:r>
          </a:p>
          <a:p>
            <a:endParaRPr lang="en-US" dirty="0"/>
          </a:p>
          <a:p>
            <a:r>
              <a:rPr lang="en-US" dirty="0"/>
              <a:t>The subgroup finds that:</a:t>
            </a:r>
          </a:p>
          <a:p>
            <a:pPr marL="742950" lvl="1" indent="-285750">
              <a:buFont typeface="Arial" panose="020B0604020202020204" pitchFamily="34" charset="0"/>
              <a:buChar char="•"/>
            </a:pPr>
            <a:r>
              <a:rPr lang="en-US" sz="1400" dirty="0" smtClean="0"/>
              <a:t>No </a:t>
            </a:r>
            <a:r>
              <a:rPr lang="en-US" sz="1400" dirty="0"/>
              <a:t>effort </a:t>
            </a:r>
            <a:r>
              <a:rPr lang="en-US" sz="1400" dirty="0" smtClean="0"/>
              <a:t>is made </a:t>
            </a:r>
            <a:r>
              <a:rPr lang="en-US" sz="1400" dirty="0"/>
              <a:t>to "protect" </a:t>
            </a:r>
            <a:r>
              <a:rPr lang="en-US" sz="1400" dirty="0" smtClean="0"/>
              <a:t>registrant-supplied WHOIS data </a:t>
            </a:r>
            <a:r>
              <a:rPr lang="en-US" sz="1400" dirty="0"/>
              <a:t>from viewing. That may change as WHOIS policies adapt to GDPR and other </a:t>
            </a:r>
            <a:r>
              <a:rPr lang="en-US" sz="1400" dirty="0" smtClean="0"/>
              <a:t>legislation.</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“Safeguarded” includes ensuring </a:t>
            </a:r>
            <a:r>
              <a:rPr lang="en-US" sz="1400" dirty="0"/>
              <a:t>that </a:t>
            </a:r>
            <a:r>
              <a:rPr lang="en-US" sz="1400" dirty="0" smtClean="0"/>
              <a:t>data </a:t>
            </a:r>
            <a:r>
              <a:rPr lang="en-US" sz="1400" dirty="0"/>
              <a:t>is not lost in the case of a registrar/registry failure, and not unknowingly changed</a:t>
            </a:r>
            <a:r>
              <a:rPr lang="en-US" sz="1400" dirty="0" smtClean="0"/>
              <a:t>.</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Neither Registry </a:t>
            </a:r>
            <a:r>
              <a:rPr lang="en-US" sz="1400" dirty="0"/>
              <a:t>Agreements nor the RAA makes any explicit demands on Registries and Registrars with regard to data protection or actions that must be taken in the case of a discovered data </a:t>
            </a:r>
            <a:r>
              <a:rPr lang="en-US" sz="1400" dirty="0" smtClean="0"/>
              <a:t>breach</a:t>
            </a:r>
            <a:r>
              <a:rPr lang="en-US" sz="1400" dirty="0" smtClean="0"/>
              <a:t>.</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a:t>Escrow </a:t>
            </a:r>
            <a:r>
              <a:rPr lang="en-US" sz="1400" dirty="0" smtClean="0"/>
              <a:t>provider agreements </a:t>
            </a:r>
            <a:r>
              <a:rPr lang="en-US" sz="1400" dirty="0"/>
              <a:t>do </a:t>
            </a:r>
            <a:r>
              <a:rPr lang="en-US" sz="1400" dirty="0" smtClean="0"/>
              <a:t>require “commercially </a:t>
            </a:r>
            <a:r>
              <a:rPr lang="en-US" sz="1400" dirty="0"/>
              <a:t>reasonable efforts and industry standard safeguards to protect the integrity and confidentiality of </a:t>
            </a:r>
            <a:r>
              <a:rPr lang="en-US" sz="1400" dirty="0" smtClean="0"/>
              <a:t>Deposits“ but not timely breach notification.</a:t>
            </a:r>
            <a:endParaRPr lang="en-US" sz="1700" dirty="0" smtClean="0"/>
          </a:p>
        </p:txBody>
      </p:sp>
    </p:spTree>
    <p:extLst>
      <p:ext uri="{BB962C8B-B14F-4D97-AF65-F5344CB8AC3E}">
        <p14:creationId xmlns:p14="http://schemas.microsoft.com/office/powerpoint/2010/main" val="273437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29084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a:t>
            </a:r>
            <a:r>
              <a:rPr lang="en-US" dirty="0" smtClean="0"/>
              <a:t>issues:|</a:t>
            </a:r>
            <a:br>
              <a:rPr lang="en-US" dirty="0" smtClean="0"/>
            </a:br>
            <a:endParaRPr lang="en-US" dirty="0"/>
          </a:p>
          <a:p>
            <a:pPr marL="742950" lvl="2" indent="-285750">
              <a:buFont typeface="Arial" panose="020B0604020202020204" pitchFamily="34" charset="0"/>
              <a:buChar char="•"/>
            </a:pPr>
            <a:r>
              <a:rPr lang="en-US" sz="1700" dirty="0"/>
              <a:t>Traditionally, all </a:t>
            </a:r>
            <a:r>
              <a:rPr lang="en-US" sz="1700" dirty="0" smtClean="0"/>
              <a:t>WHOIS </a:t>
            </a:r>
            <a:r>
              <a:rPr lang="en-US" sz="1700" dirty="0"/>
              <a:t>data is public. Under GDPR and similar legislation, some or all of that data may no longer be collected or publicly available. Exactly what data may be subject to these new rules is under discussion elsewhere and will not be addressed by the RDS-WHOIS2-RT.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a:t>Registries and registrars are not explicitly required to use commercially reasonable and industry standard </a:t>
            </a:r>
            <a:r>
              <a:rPr lang="en-US" sz="1700" dirty="0"/>
              <a:t>safeguards, </a:t>
            </a:r>
            <a:r>
              <a:rPr lang="en-US" sz="1700" dirty="0"/>
              <a:t>nor are any parties </a:t>
            </a:r>
            <a:r>
              <a:rPr lang="en-US" sz="1700" dirty="0"/>
              <a:t>(registries, registrars, or escrow providers) required </a:t>
            </a:r>
            <a:r>
              <a:rPr lang="en-US" sz="1700" dirty="0"/>
              <a:t>to notify ICANN in the event that a breach is discovered.</a:t>
            </a:r>
          </a:p>
        </p:txBody>
      </p:sp>
    </p:spTree>
    <p:extLst>
      <p:ext uri="{BB962C8B-B14F-4D97-AF65-F5344CB8AC3E}">
        <p14:creationId xmlns:p14="http://schemas.microsoft.com/office/powerpoint/2010/main" val="85730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address these issues, the subgroup drafted the following </a:t>
            </a:r>
            <a:r>
              <a:rPr lang="en-US" dirty="0" smtClean="0"/>
              <a:t>recommendation:</a:t>
            </a:r>
            <a:r>
              <a:rPr lang="en-US" dirty="0" smtClean="0"/>
              <a:t/>
            </a:r>
            <a:br>
              <a:rPr lang="en-US" dirty="0" smtClean="0"/>
            </a:br>
            <a:endParaRPr lang="en-US" dirty="0" smtClean="0"/>
          </a:p>
          <a:p>
            <a:pPr marL="742950" lvl="2" indent="-285750">
              <a:spcAft>
                <a:spcPts val="600"/>
              </a:spcAft>
              <a:buFont typeface="Arial" panose="020B0604020202020204" pitchFamily="34" charset="0"/>
              <a:buChar char="•"/>
            </a:pPr>
            <a:r>
              <a:rPr lang="en-US" sz="1700" b="1" dirty="0"/>
              <a:t>Draft Recommendation </a:t>
            </a:r>
            <a:r>
              <a:rPr lang="en-US" sz="1700" b="1" dirty="0" smtClean="0"/>
              <a:t>(SD.1</a:t>
            </a:r>
            <a:r>
              <a:rPr lang="en-US" sz="1700" b="1" dirty="0"/>
              <a:t>):</a:t>
            </a:r>
            <a:r>
              <a:rPr lang="en-US" sz="1700" dirty="0"/>
              <a:t> </a:t>
            </a:r>
            <a:r>
              <a:rPr lang="en-US" sz="1700" i="1" dirty="0"/>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r>
              <a:rPr lang="en-US" sz="1700" i="1" dirty="0" smtClean="0"/>
              <a:t>.</a:t>
            </a:r>
          </a:p>
          <a:p>
            <a:pPr marL="731520" lvl="3">
              <a:spcAft>
                <a:spcPts val="600"/>
              </a:spcAft>
            </a:pPr>
            <a:r>
              <a:rPr lang="en-US" sz="1700" i="1" dirty="0" smtClean="0"/>
              <a:t>[</a:t>
            </a:r>
            <a:r>
              <a:rPr lang="en-US" sz="1700" i="1" dirty="0"/>
              <a:t>ICANN should similarly consider whether contractual requirement are needed to require registrars, registries and escrow provides to notify registrants in the even of data breaches</a:t>
            </a:r>
            <a:r>
              <a:rPr lang="en-US" sz="1700" i="1" dirty="0" smtClean="0"/>
              <a:t>.]</a:t>
            </a:r>
          </a:p>
          <a:p>
            <a:pPr marL="731520" lvl="3">
              <a:spcAft>
                <a:spcPts val="600"/>
              </a:spcAft>
            </a:pPr>
            <a:r>
              <a:rPr lang="en-US" sz="1700" i="1" dirty="0" smtClean="0"/>
              <a:t>In </a:t>
            </a:r>
            <a:r>
              <a:rPr lang="en-US" sz="1700" i="1" dirty="0"/>
              <a:t>carrying out this review, the external consultants should consider whether requirements within the </a:t>
            </a:r>
            <a:r>
              <a:rPr lang="en-US" sz="1700" i="1" dirty="0" err="1"/>
              <a:t>GDPR</a:t>
            </a:r>
            <a:r>
              <a:rPr lang="en-US" sz="1700" i="1" dirty="0"/>
              <a:t> could be used as a model, as many ICANN contracted parties must already adhere to </a:t>
            </a:r>
            <a:r>
              <a:rPr lang="en-US" sz="1700" i="1" dirty="0" smtClean="0"/>
              <a:t>those.</a:t>
            </a:r>
          </a:p>
          <a:p>
            <a:pPr marL="731520" lvl="3">
              <a:spcAft>
                <a:spcPts val="600"/>
              </a:spcAft>
            </a:pPr>
            <a:r>
              <a:rPr lang="en-US" sz="1700" i="1" dirty="0" smtClean="0"/>
              <a:t>If </a:t>
            </a:r>
            <a:r>
              <a:rPr lang="en-US" sz="1700" i="1" dirty="0"/>
              <a:t>changes are deemed to be required based on the results of the above-</a:t>
            </a:r>
            <a:r>
              <a:rPr lang="en-US" sz="1700" i="1" dirty="0" err="1"/>
              <a:t>reqoimmended</a:t>
            </a:r>
            <a:r>
              <a:rPr lang="en-US" sz="1700" i="1" dirty="0"/>
              <a:t> studies, ICANN must either negotiate appropriate contractual changes or initiate a </a:t>
            </a:r>
            <a:r>
              <a:rPr lang="en-US" sz="1700" i="1" dirty="0" err="1"/>
              <a:t>GNSO</a:t>
            </a:r>
            <a:r>
              <a:rPr lang="en-US" sz="1700" i="1" dirty="0"/>
              <a:t> </a:t>
            </a:r>
            <a:r>
              <a:rPr lang="en-US" sz="1700" i="1" dirty="0" err="1"/>
              <a:t>PDP</a:t>
            </a:r>
            <a:r>
              <a:rPr lang="en-US" sz="1700" i="1" dirty="0"/>
              <a:t> to consider effecting such changes</a:t>
            </a:r>
            <a:r>
              <a:rPr lang="en-US" sz="1700" i="1" dirty="0" smtClean="0"/>
              <a:t>.</a:t>
            </a:r>
            <a:endParaRPr lang="en-US" sz="1700" i="1" dirty="0"/>
          </a:p>
        </p:txBody>
      </p:sp>
    </p:spTree>
    <p:extLst>
      <p:ext uri="{BB962C8B-B14F-4D97-AF65-F5344CB8AC3E}">
        <p14:creationId xmlns:p14="http://schemas.microsoft.com/office/powerpoint/2010/main" val="2691153505"/>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9183</TotalTime>
  <Words>270</Words>
  <Application>Microsoft Office PowerPoint</Application>
  <PresentationFormat>On-screen Show (4:3)</PresentationFormat>
  <Paragraphs>25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ICANNPPT_Arial_4x3_June 2017_potx</vt:lpstr>
      <vt:lpstr>Findings &amp; Draft Recommendations</vt:lpstr>
      <vt:lpstr>Objective 5: Safeguarding Registrant Data</vt:lpstr>
      <vt:lpstr>Objective 5: Safeguarding Registrant Data</vt:lpstr>
      <vt:lpstr>Objective 5: Safeguarding Registrant Data</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EM</cp:lastModifiedBy>
  <cp:revision>579</cp:revision>
  <cp:lastPrinted>2018-05-23T15:26:47Z</cp:lastPrinted>
  <dcterms:created xsi:type="dcterms:W3CDTF">2017-05-30T19:34:16Z</dcterms:created>
  <dcterms:modified xsi:type="dcterms:W3CDTF">2018-06-19T19:21:44Z</dcterms:modified>
</cp:coreProperties>
</file>