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
  </p:notesMasterIdLst>
  <p:handoutMasterIdLst>
    <p:handoutMasterId r:id="rId7"/>
  </p:handoutMasterIdLst>
  <p:sldIdLst>
    <p:sldId id="706" r:id="rId2"/>
    <p:sldId id="733" r:id="rId3"/>
    <p:sldId id="735" r:id="rId4"/>
    <p:sldId id="73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416" userDrawn="1">
          <p15:clr>
            <a:srgbClr val="A4A3A4"/>
          </p15:clr>
        </p15:guide>
        <p15:guide id="2" pos="2880">
          <p15:clr>
            <a:srgbClr val="A4A3A4"/>
          </p15:clr>
        </p15:guide>
        <p15:guide id="3" orient="horz" pos="882">
          <p15:clr>
            <a:srgbClr val="A4A3A4"/>
          </p15:clr>
        </p15:guide>
        <p15:guide id="4" pos="43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LP" initials="LP" lastIdx="14" clrIdx="1"/>
  <p:cmAuthor id="3" name="EM" initials="E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460F"/>
    <a:srgbClr val="FA5B36"/>
    <a:srgbClr val="000000"/>
    <a:srgbClr val="DEDEDE"/>
    <a:srgbClr val="002B49"/>
    <a:srgbClr val="9C240F"/>
    <a:srgbClr val="0E4B91"/>
    <a:srgbClr val="18548A"/>
    <a:srgbClr val="15538C"/>
    <a:srgbClr val="0B2F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8" autoAdjust="0"/>
    <p:restoredTop sz="95525" autoAdjust="0"/>
  </p:normalViewPr>
  <p:slideViewPr>
    <p:cSldViewPr snapToGrid="0" snapToObjects="1">
      <p:cViewPr varScale="1">
        <p:scale>
          <a:sx n="65" d="100"/>
          <a:sy n="65" d="100"/>
        </p:scale>
        <p:origin x="-307" y="-82"/>
      </p:cViewPr>
      <p:guideLst>
        <p:guide orient="horz" pos="1416"/>
        <p:guide orient="horz" pos="882"/>
        <p:guide pos="2880"/>
        <p:guide pos="43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6-20T20:05:49.935" idx="14">
    <p:pos x="4795" y="173"/>
    <p:text>At Susan's suggestion, 
1) replaced "tabled" by "initiated" 
2) replaced "first WHOIS review" by "earlier"</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6/20/2018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dirty="0"/>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6/20/2018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dirty="0"/>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dirty="0"/>
          </a:p>
        </p:txBody>
      </p:sp>
    </p:spTree>
    <p:extLst>
      <p:ext uri="{BB962C8B-B14F-4D97-AF65-F5344CB8AC3E}">
        <p14:creationId xmlns:p14="http://schemas.microsoft.com/office/powerpoint/2010/main" val="3767972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www.flickr.com/photos/icann" TargetMode="External"/><Relationship Id="rId7" Type="http://schemas.openxmlformats.org/officeDocument/2006/relationships/hyperlink" Target="linkedin.com/company/icann" TargetMode="External"/><Relationship Id="rId12" Type="http://schemas.openxmlformats.org/officeDocument/2006/relationships/hyperlink" Target="http://www.facebook.com/icannorg" TargetMode="External"/><Relationship Id="rId17" Type="http://schemas.openxmlformats.org/officeDocument/2006/relationships/hyperlink" Target="http://www.youtube.com/icannnews" TargetMode="External"/><Relationship Id="rId2" Type="http://schemas.openxmlformats.org/officeDocument/2006/relationships/image" Target="../media/image19.emf"/><Relationship Id="rId16" Type="http://schemas.openxmlformats.org/officeDocument/2006/relationships/image" Target="../media/image24.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2.png"/><Relationship Id="rId5" Type="http://schemas.openxmlformats.org/officeDocument/2006/relationships/image" Target="../media/image20.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5.png"/><Relationship Id="rId4" Type="http://schemas.openxmlformats.org/officeDocument/2006/relationships/hyperlink" Target="flickr.com/photos/icann" TargetMode="External"/><Relationship Id="rId9" Type="http://schemas.openxmlformats.org/officeDocument/2006/relationships/hyperlink" Target="https://twitter.com/icann" TargetMode="External"/><Relationship Id="rId1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6"/>
                </a:rPr>
                <a:t>linkedin/company/icann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facebook.com/icannorg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8"/>
                </a:rPr>
                <a:t>soundcloud/icann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0"/>
                </a:rPr>
                <a:t>slideshare/icannpresentations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a:solidFill>
                  <a:schemeClr val="bg1"/>
                </a:solidFill>
                <a:latin typeface="+mn-lt"/>
                <a:cs typeface="Arial"/>
              </a:rPr>
              <a:t>icann.org</a:t>
            </a: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Tree>
    <p:extLst>
      <p:ext uri="{BB962C8B-B14F-4D97-AF65-F5344CB8AC3E}">
        <p14:creationId xmlns:p14="http://schemas.microsoft.com/office/powerpoint/2010/main" val="9885021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l="5219" r="3872"/>
          <a:stretch/>
        </p:blipFill>
        <p:spPr>
          <a:xfrm>
            <a:off x="-60960" y="-8390"/>
            <a:ext cx="9296400" cy="6881326"/>
          </a:xfrm>
          <a:prstGeom prst="rect">
            <a:avLst/>
          </a:prstGeom>
        </p:spPr>
      </p:pic>
      <p:sp>
        <p:nvSpPr>
          <p:cNvPr id="36" name="Text Placeholder 35"/>
          <p:cNvSpPr>
            <a:spLocks noGrp="1"/>
          </p:cNvSpPr>
          <p:nvPr userDrawn="1">
            <p:ph type="body" sz="quarter" idx="13" hasCustomPrompt="1"/>
          </p:nvPr>
        </p:nvSpPr>
        <p:spPr>
          <a:xfrm>
            <a:off x="569913" y="2377590"/>
            <a:ext cx="6256337" cy="1728788"/>
          </a:xfrm>
          <a:prstGeom prst="rect">
            <a:avLst/>
          </a:prstGeom>
        </p:spPr>
        <p:txBody>
          <a:bodyPr vert="horz"/>
          <a:lstStyle>
            <a:lvl1pPr marL="0" indent="0">
              <a:buNone/>
              <a:defRPr sz="3600">
                <a:solidFill>
                  <a:schemeClr val="bg1"/>
                </a:solidFill>
                <a:latin typeface="Source Sans Pro Light"/>
                <a:cs typeface="Source Sans Pro Ligh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 of an Agenda Item</a:t>
            </a:r>
          </a:p>
          <a:p>
            <a:pPr lvl="0"/>
            <a:r>
              <a:rPr lang="en-US" dirty="0"/>
              <a:t>Section Divider</a:t>
            </a:r>
          </a:p>
        </p:txBody>
      </p:sp>
    </p:spTree>
    <p:extLst>
      <p:ext uri="{BB962C8B-B14F-4D97-AF65-F5344CB8AC3E}">
        <p14:creationId xmlns:p14="http://schemas.microsoft.com/office/powerpoint/2010/main" val="377578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458790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11240602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2" name="TextBox 1"/>
          <p:cNvSpPr txBox="1"/>
          <p:nvPr userDrawn="1"/>
        </p:nvSpPr>
        <p:spPr>
          <a:xfrm>
            <a:off x="945443" y="6447556"/>
            <a:ext cx="7746493" cy="276999"/>
          </a:xfrm>
          <a:prstGeom prst="rect">
            <a:avLst/>
          </a:prstGeom>
          <a:noFill/>
        </p:spPr>
        <p:txBody>
          <a:bodyPr wrap="square" rtlCol="0">
            <a:spAutoFit/>
          </a:bodyPr>
          <a:lstStyle/>
          <a:p>
            <a:pPr algn="r"/>
            <a:r>
              <a:rPr lang="en-US" sz="1200" dirty="0">
                <a:solidFill>
                  <a:schemeClr val="bg1"/>
                </a:solidFill>
                <a:latin typeface="Source Sans Pro"/>
                <a:cs typeface="Source Sans Pro"/>
              </a:rPr>
              <a:t>		   Page	</a:t>
            </a:r>
            <a:fld id="{14682498-7135-47BF-BC11-EE429460A383}" type="slidenum">
              <a:rPr lang="en-US" sz="1200" smtClean="0">
                <a:solidFill>
                  <a:schemeClr val="bg1"/>
                </a:solidFill>
                <a:latin typeface="Source Sans Pro"/>
                <a:cs typeface="Source Sans Pro"/>
              </a:rPr>
              <a:pPr algn="r"/>
              <a:t>‹#›</a:t>
            </a:fld>
            <a:endParaRPr lang="en-US" sz="1200" dirty="0">
              <a:solidFill>
                <a:schemeClr val="bg1"/>
              </a:solidFill>
              <a:latin typeface="Source Sans Pro"/>
              <a:cs typeface="Source Sans Pro"/>
            </a:endParaRPr>
          </a:p>
        </p:txBody>
      </p:sp>
    </p:spTree>
    <p:extLst>
      <p:ext uri="{BB962C8B-B14F-4D97-AF65-F5344CB8AC3E}">
        <p14:creationId xmlns:p14="http://schemas.microsoft.com/office/powerpoint/2010/main" val="35999099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13" name="Title 19"/>
          <p:cNvSpPr>
            <a:spLocks noGrp="1"/>
          </p:cNvSpPr>
          <p:nvPr>
            <p:ph type="title" hasCustomPrompt="1"/>
          </p:nvPr>
        </p:nvSpPr>
        <p:spPr>
          <a:xfrm>
            <a:off x="0" y="-7478"/>
            <a:ext cx="9144000" cy="710655"/>
          </a:xfrm>
          <a:prstGeom prst="rect">
            <a:avLst/>
          </a:prstGeom>
          <a:solidFill>
            <a:srgbClr val="1768B1"/>
          </a:solidFill>
        </p:spPr>
        <p:txBody>
          <a:bodyPr vert="horz"/>
          <a:lstStyle>
            <a:lvl1pPr marL="292100" algn="l">
              <a:lnSpc>
                <a:spcPts val="3980"/>
              </a:lnSpc>
              <a:defRPr sz="3200" b="0" i="0" baseline="0">
                <a:solidFill>
                  <a:schemeClr val="bg1"/>
                </a:solidFill>
                <a:latin typeface="Source Sans Pro"/>
                <a:cs typeface="Source Sans Pro"/>
              </a:defRPr>
            </a:lvl1pPr>
          </a:lstStyle>
          <a:p>
            <a:r>
              <a:rPr lang="en-US" dirty="0"/>
              <a:t>Click to edit title</a:t>
            </a:r>
          </a:p>
        </p:txBody>
      </p:sp>
      <p:pic>
        <p:nvPicPr>
          <p:cNvPr id="15" name="Picture 14" descr="foot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18497"/>
            <a:ext cx="9152141" cy="547644"/>
          </a:xfrm>
          <a:prstGeom prst="rect">
            <a:avLst/>
          </a:prstGeom>
        </p:spPr>
      </p:pic>
      <p:sp>
        <p:nvSpPr>
          <p:cNvPr id="16" name="Slide Number Placeholder 5"/>
          <p:cNvSpPr txBox="1">
            <a:spLocks/>
          </p:cNvSpPr>
          <p:nvPr userDrawn="1"/>
        </p:nvSpPr>
        <p:spPr>
          <a:xfrm>
            <a:off x="6826732" y="6414964"/>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rgbClr val="FFFFFF"/>
                </a:solidFill>
                <a:latin typeface="Source Sans Pro"/>
                <a:cs typeface="Source Sans Pro"/>
              </a:rPr>
              <a:t>   |   </a:t>
            </a:r>
            <a:fld id="{D43A6F16-D3CF-4F46-B6D9-B3CAB1B87938}" type="slidenum">
              <a:rPr lang="en-US" sz="1400" smtClean="0">
                <a:solidFill>
                  <a:srgbClr val="FFFFFF"/>
                </a:solidFill>
                <a:latin typeface="Source Sans Pro"/>
                <a:cs typeface="Source Sans Pro"/>
              </a:rPr>
              <a:pPr algn="r"/>
              <a:t>‹#›</a:t>
            </a:fld>
            <a:endParaRPr lang="en-US" sz="1400" dirty="0">
              <a:solidFill>
                <a:srgbClr val="FFFFFF"/>
              </a:solidFill>
              <a:latin typeface="Source Sans Pro"/>
              <a:cs typeface="Source Sans Pro"/>
            </a:endParaRPr>
          </a:p>
        </p:txBody>
      </p:sp>
    </p:spTree>
    <p:extLst>
      <p:ext uri="{BB962C8B-B14F-4D97-AF65-F5344CB8AC3E}">
        <p14:creationId xmlns:p14="http://schemas.microsoft.com/office/powerpoint/2010/main" val="196193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Drag picture to placeholder or click icon to add</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Drag picture to placeholder or click icon to add</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5"/>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 id="2147483757" r:id="rId49"/>
    <p:sldLayoutId id="2147483758" r:id="rId50"/>
    <p:sldLayoutId id="2147483759" r:id="rId51"/>
    <p:sldLayoutId id="2147483760" r:id="rId52"/>
    <p:sldLayoutId id="2147483761" r:id="rId53"/>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s://www.icann.org/resources/pages/errp-2013-02-28-en" TargetMode="External"/><Relationship Id="rId13" Type="http://schemas.openxmlformats.org/officeDocument/2006/relationships/hyperlink" Target="http://gnso.icann.org/en/issues/raa/ppsai-final-07dec15-en.pdf" TargetMode="External"/><Relationship Id="rId18" Type="http://schemas.openxmlformats.org/officeDocument/2006/relationships/hyperlink" Target="https://www.icann.org/resources/pages/approved-with-specs-2013-09-17-en" TargetMode="External"/><Relationship Id="rId3" Type="http://schemas.openxmlformats.org/officeDocument/2006/relationships/hyperlink" Target="https://www.icann.org/resources/pages/transfer-policy-2016-06-01-en" TargetMode="External"/><Relationship Id="rId7" Type="http://schemas.openxmlformats.org/officeDocument/2006/relationships/hyperlink" Target="https://newgtlds.icann.org/en/applicants/urs/rules-28jun13-en.pdf" TargetMode="External"/><Relationship Id="rId12" Type="http://schemas.openxmlformats.org/officeDocument/2006/relationships/hyperlink" Target="https://www.icann.org/resources/pages/rdds-labeling-policy-2017-02-01-en" TargetMode="External"/><Relationship Id="rId17" Type="http://schemas.openxmlformats.org/officeDocument/2006/relationships/hyperlink" Target="https://www.icann.org/public-comments/whois-conflicts-procedure-2014-05-22-en" TargetMode="External"/><Relationship Id="rId2" Type="http://schemas.openxmlformats.org/officeDocument/2006/relationships/notesSlide" Target="../notesSlides/notesSlide1.xml"/><Relationship Id="rId16" Type="http://schemas.openxmlformats.org/officeDocument/2006/relationships/hyperlink" Target="http://whois.icann.org/sites/default/files/files/ird-expert-wg-final-23sep15-en.pdf" TargetMode="External"/><Relationship Id="rId1" Type="http://schemas.openxmlformats.org/officeDocument/2006/relationships/slideLayout" Target="../slideLayouts/slideLayout6.xml"/><Relationship Id="rId6" Type="http://schemas.openxmlformats.org/officeDocument/2006/relationships/hyperlink" Target="https://newgtlds.icann.org/en/announcements-and-media/announcement-05mar13-en" TargetMode="External"/><Relationship Id="rId11" Type="http://schemas.openxmlformats.org/officeDocument/2006/relationships/hyperlink" Target="https://www.icann.org/resources/pages/thick-whois-transition-policy-2017-02-01-en" TargetMode="External"/><Relationship Id="rId5" Type="http://schemas.openxmlformats.org/officeDocument/2006/relationships/hyperlink" Target="https://newgtlds.icann.org/en/applicants/urs/procedure-01mar13-en.pdf" TargetMode="External"/><Relationship Id="rId15" Type="http://schemas.openxmlformats.org/officeDocument/2006/relationships/hyperlink" Target="https://community.icann.org/download/attachments/41890837/Final%20Report%20Translation%20and%20Transliteration_final.pdf" TargetMode="External"/><Relationship Id="rId10" Type="http://schemas.openxmlformats.org/officeDocument/2006/relationships/hyperlink" Target="http://gnso.icann.org/en/issues/whois/thick-final-21oct13-en.pdf" TargetMode="External"/><Relationship Id="rId19" Type="http://schemas.openxmlformats.org/officeDocument/2006/relationships/hyperlink" Target="https://www.icann.org/en/system/files/files/draft-data-retention-spec-elements-21mar14-en.pdf" TargetMode="External"/><Relationship Id="rId4" Type="http://schemas.openxmlformats.org/officeDocument/2006/relationships/hyperlink" Target="https://www.icann.org/resources/pages/policy-awip-2014-07-02-en" TargetMode="External"/><Relationship Id="rId9" Type="http://schemas.openxmlformats.org/officeDocument/2006/relationships/hyperlink" Target="http://gnso.icann.org/en/group-activities/active/thick-whois" TargetMode="External"/><Relationship Id="rId14" Type="http://schemas.openxmlformats.org/officeDocument/2006/relationships/hyperlink" Target="https://community.icann.org/display/tatcipdp/" TargetMode="Externa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68EB48-33D2-4D4A-83B4-745BEEEA69D6}"/>
              </a:ext>
            </a:extLst>
          </p:cNvPr>
          <p:cNvSpPr>
            <a:spLocks noGrp="1"/>
          </p:cNvSpPr>
          <p:nvPr>
            <p:ph type="title"/>
          </p:nvPr>
        </p:nvSpPr>
        <p:spPr/>
        <p:txBody>
          <a:bodyPr/>
          <a:lstStyle/>
          <a:p>
            <a:r>
              <a:rPr lang="en-US" dirty="0"/>
              <a:t>Findings &amp; Draft Recommendations</a:t>
            </a:r>
          </a:p>
        </p:txBody>
      </p:sp>
      <p:sp>
        <p:nvSpPr>
          <p:cNvPr id="3" name="Text Placeholder 2">
            <a:extLst>
              <a:ext uri="{FF2B5EF4-FFF2-40B4-BE49-F238E27FC236}">
                <a16:creationId xmlns:a16="http://schemas.microsoft.com/office/drawing/2014/main" xmlns="" id="{7938B274-E2EE-3345-81AA-823189ECA15E}"/>
              </a:ext>
            </a:extLst>
          </p:cNvPr>
          <p:cNvSpPr>
            <a:spLocks noGrp="1"/>
          </p:cNvSpPr>
          <p:nvPr>
            <p:ph type="body" sz="quarter" idx="11"/>
          </p:nvPr>
        </p:nvSpPr>
        <p:spPr/>
        <p:txBody>
          <a:bodyPr/>
          <a:lstStyle/>
          <a:p>
            <a:r>
              <a:rPr lang="en-US" dirty="0"/>
              <a:t>Anything New</a:t>
            </a:r>
          </a:p>
          <a:p>
            <a:endParaRPr lang="en-US" dirty="0"/>
          </a:p>
        </p:txBody>
      </p:sp>
    </p:spTree>
    <p:extLst>
      <p:ext uri="{BB962C8B-B14F-4D97-AF65-F5344CB8AC3E}">
        <p14:creationId xmlns:p14="http://schemas.microsoft.com/office/powerpoint/2010/main" val="2849919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901342"/>
          </a:xfrm>
          <a:prstGeom prst="rect">
            <a:avLst/>
          </a:prstGeom>
          <a:noFill/>
        </p:spPr>
        <p:txBody>
          <a:bodyPr wrap="square" lIns="0" tIns="0" rIns="0" bIns="0" rtlCol="0">
            <a:spAutoFit/>
          </a:bodyPr>
          <a:lstStyle/>
          <a:p>
            <a:r>
              <a:rPr lang="en-US" dirty="0"/>
              <a:t>The </a:t>
            </a:r>
            <a:r>
              <a:rPr lang="en-US" dirty="0" smtClean="0"/>
              <a:t>subgroup considered this review </a:t>
            </a:r>
            <a:r>
              <a:rPr lang="en-US" dirty="0"/>
              <a:t>objective</a:t>
            </a:r>
          </a:p>
          <a:p>
            <a:endParaRPr lang="en-US" dirty="0"/>
          </a:p>
          <a:p>
            <a:pPr marL="285750" indent="-285750">
              <a:buFont typeface="Arial" panose="020B0604020202020204" pitchFamily="34" charset="0"/>
              <a:buChar char="•"/>
            </a:pPr>
            <a:r>
              <a:rPr lang="en-US" sz="1400" i="1" dirty="0">
                <a:solidFill>
                  <a:schemeClr val="accent6">
                    <a:lumMod val="50000"/>
                  </a:schemeClr>
                </a:solidFill>
              </a:rPr>
              <a:t>Consistent with ICANN’s mission and Bylaws, Section 4.6(e)(ii), the review team will assess the effectiveness of today’s WHOIS (the now current gTLD RDS, including cumulative changes made to the then-current RDS which was assessed by the prior RT) by (a) inventorying changes made to WHOIS policies and procedures since the prior RT completed its work, (b) using that inventory to identify significant new areas of today’s WHOIS (if any) which the team believes should be reviewed, and (c) determining if any specific measurable steps should be recommended to enhance effectiveness in those new areas.</a:t>
            </a:r>
          </a:p>
          <a:p>
            <a:endParaRPr lang="en-US" dirty="0"/>
          </a:p>
          <a:p>
            <a:r>
              <a:rPr lang="en-US" dirty="0"/>
              <a:t>The subgroup finds that</a:t>
            </a:r>
          </a:p>
          <a:p>
            <a:pPr marL="742950" lvl="1" indent="-285750">
              <a:spcAft>
                <a:spcPts val="300"/>
              </a:spcAft>
              <a:buFont typeface="Arial" panose="020B0604020202020204" pitchFamily="34" charset="0"/>
              <a:buChar char="•"/>
            </a:pPr>
            <a:r>
              <a:rPr lang="en-US" sz="1700" dirty="0" smtClean="0"/>
              <a:t>Upon review of an inventory of new and changed WHOIS Policies and Procedures since the WHOIS1 completed its work in 2012, there </a:t>
            </a:r>
            <a:r>
              <a:rPr lang="en-US" sz="1700" dirty="0"/>
              <a:t>are a lot of policies and procedures that have been worked on since </a:t>
            </a:r>
            <a:r>
              <a:rPr lang="en-US" sz="1700" dirty="0" smtClean="0"/>
              <a:t>2012.</a:t>
            </a:r>
          </a:p>
          <a:p>
            <a:pPr marL="742950" lvl="1" indent="-285750">
              <a:spcAft>
                <a:spcPts val="300"/>
              </a:spcAft>
              <a:buFont typeface="Arial" panose="020B0604020202020204" pitchFamily="34" charset="0"/>
              <a:buChar char="•"/>
            </a:pPr>
            <a:r>
              <a:rPr lang="en-US" sz="1700" dirty="0" smtClean="0"/>
              <a:t>There </a:t>
            </a:r>
            <a:r>
              <a:rPr lang="en-US" sz="1700" dirty="0"/>
              <a:t>are not clear metrics for some of </a:t>
            </a:r>
            <a:r>
              <a:rPr lang="en-US" sz="1700" dirty="0" smtClean="0"/>
              <a:t>them.</a:t>
            </a:r>
          </a:p>
          <a:p>
            <a:pPr marL="742950" lvl="1" indent="-285750">
              <a:spcAft>
                <a:spcPts val="300"/>
              </a:spcAft>
              <a:buFont typeface="Arial" panose="020B0604020202020204" pitchFamily="34" charset="0"/>
              <a:buChar char="•"/>
            </a:pPr>
            <a:r>
              <a:rPr lang="en-US" sz="1700" dirty="0" smtClean="0"/>
              <a:t>Several </a:t>
            </a:r>
            <a:r>
              <a:rPr lang="en-US" sz="1700" dirty="0"/>
              <a:t>items are already covered by WHOIS1 </a:t>
            </a:r>
            <a:r>
              <a:rPr lang="en-US" sz="1700" dirty="0" smtClean="0"/>
              <a:t>Rec subgroups.</a:t>
            </a:r>
          </a:p>
          <a:p>
            <a:pPr marL="742950" lvl="1" indent="-285750">
              <a:spcAft>
                <a:spcPts val="300"/>
              </a:spcAft>
              <a:buFont typeface="Arial" panose="020B0604020202020204" pitchFamily="34" charset="0"/>
              <a:buChar char="•"/>
            </a:pPr>
            <a:r>
              <a:rPr lang="en-US" sz="1700" dirty="0" smtClean="0"/>
              <a:t>Reseller </a:t>
            </a:r>
            <a:r>
              <a:rPr lang="en-US" sz="1700" dirty="0"/>
              <a:t>lack of transparency to be covered by the Consumer Trust </a:t>
            </a:r>
            <a:r>
              <a:rPr lang="en-US" sz="1700" dirty="0" smtClean="0"/>
              <a:t>subgroup.</a:t>
            </a:r>
          </a:p>
          <a:p>
            <a:pPr marL="742950" lvl="1" indent="-285750">
              <a:spcAft>
                <a:spcPts val="300"/>
              </a:spcAft>
              <a:buFont typeface="Arial" panose="020B0604020202020204" pitchFamily="34" charset="0"/>
              <a:buChar char="•"/>
            </a:pPr>
            <a:r>
              <a:rPr lang="en-US" sz="1700" dirty="0" smtClean="0"/>
              <a:t>There is community dissatisfaction </a:t>
            </a:r>
            <a:r>
              <a:rPr lang="en-US" sz="1700" dirty="0"/>
              <a:t>with handling of conflicts with privacy </a:t>
            </a:r>
            <a:r>
              <a:rPr lang="en-US" sz="1700" dirty="0" smtClean="0"/>
              <a:t>law.</a:t>
            </a:r>
          </a:p>
          <a:p>
            <a:pPr marL="742950" lvl="1" indent="-285750">
              <a:spcAft>
                <a:spcPts val="300"/>
              </a:spcAft>
              <a:buFont typeface="Arial" panose="020B0604020202020204" pitchFamily="34" charset="0"/>
              <a:buChar char="•"/>
            </a:pPr>
            <a:r>
              <a:rPr lang="en-US" sz="1700" dirty="0" smtClean="0"/>
              <a:t>The </a:t>
            </a:r>
            <a:r>
              <a:rPr lang="en-US" sz="1700" dirty="0"/>
              <a:t>impact of GDPR </a:t>
            </a:r>
            <a:r>
              <a:rPr lang="en-US" sz="1700" dirty="0" smtClean="0"/>
              <a:t>cannot </a:t>
            </a:r>
            <a:r>
              <a:rPr lang="en-US" sz="1700" dirty="0"/>
              <a:t>yet </a:t>
            </a:r>
            <a:r>
              <a:rPr lang="en-US" sz="1700" dirty="0" smtClean="0"/>
              <a:t>be </a:t>
            </a:r>
            <a:r>
              <a:rPr lang="en-US" sz="1700" dirty="0"/>
              <a:t>addressed in this </a:t>
            </a:r>
            <a:r>
              <a:rPr lang="en-US" sz="1700" dirty="0" smtClean="0"/>
              <a:t>review.</a:t>
            </a:r>
          </a:p>
        </p:txBody>
      </p:sp>
    </p:spTree>
    <p:extLst>
      <p:ext uri="{BB962C8B-B14F-4D97-AF65-F5344CB8AC3E}">
        <p14:creationId xmlns:p14="http://schemas.microsoft.com/office/powerpoint/2010/main" val="24826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 2: Anything New</a:t>
            </a:r>
          </a:p>
        </p:txBody>
      </p:sp>
      <p:graphicFrame>
        <p:nvGraphicFramePr>
          <p:cNvPr id="3" name="Table 2"/>
          <p:cNvGraphicFramePr>
            <a:graphicFrameLocks noGrp="1"/>
          </p:cNvGraphicFramePr>
          <p:nvPr>
            <p:extLst>
              <p:ext uri="{D42A27DB-BD31-4B8C-83A1-F6EECF244321}">
                <p14:modId xmlns:p14="http://schemas.microsoft.com/office/powerpoint/2010/main" val="3811701277"/>
              </p:ext>
            </p:extLst>
          </p:nvPr>
        </p:nvGraphicFramePr>
        <p:xfrm>
          <a:off x="336266" y="605308"/>
          <a:ext cx="8511519" cy="5756855"/>
        </p:xfrm>
        <a:graphic>
          <a:graphicData uri="http://schemas.openxmlformats.org/drawingml/2006/table">
            <a:tbl>
              <a:tblPr firstRow="1" firstCol="1" bandRow="1">
                <a:tableStyleId>{7E9639D4-E3E2-4D34-9284-5A2195B3D0D7}</a:tableStyleId>
              </a:tblPr>
              <a:tblGrid>
                <a:gridCol w="5240285"/>
                <a:gridCol w="3271234"/>
              </a:tblGrid>
              <a:tr h="273981">
                <a:tc>
                  <a:txBody>
                    <a:bodyPr/>
                    <a:lstStyle/>
                    <a:p>
                      <a:pPr marL="0" marR="0">
                        <a:spcBef>
                          <a:spcPts val="0"/>
                        </a:spcBef>
                        <a:spcAft>
                          <a:spcPts val="0"/>
                        </a:spcAft>
                      </a:pPr>
                      <a:r>
                        <a:rPr lang="en-US" sz="1200" dirty="0">
                          <a:effectLst/>
                        </a:rPr>
                        <a:t>New/Updated Policy or Procedure</a:t>
                      </a:r>
                      <a:endParaRPr lang="en-US" sz="1200" dirty="0">
                        <a:effectLst/>
                        <a:latin typeface="Arial"/>
                        <a:ea typeface="MS PGothic"/>
                        <a:cs typeface="Times New Roman"/>
                      </a:endParaRPr>
                    </a:p>
                  </a:txBody>
                  <a:tcPr marL="48724" marR="48724" marT="0" marB="0"/>
                </a:tc>
                <a:tc>
                  <a:txBody>
                    <a:bodyPr/>
                    <a:lstStyle/>
                    <a:p>
                      <a:pPr marL="0" marR="0">
                        <a:spcBef>
                          <a:spcPts val="0"/>
                        </a:spcBef>
                        <a:spcAft>
                          <a:spcPts val="0"/>
                        </a:spcAft>
                      </a:pPr>
                      <a:r>
                        <a:rPr lang="en-US" sz="1200" dirty="0">
                          <a:effectLst/>
                        </a:rPr>
                        <a:t>Subgroup's </a:t>
                      </a:r>
                    </a:p>
                    <a:p>
                      <a:pPr marL="0" marR="0">
                        <a:spcBef>
                          <a:spcPts val="0"/>
                        </a:spcBef>
                        <a:spcAft>
                          <a:spcPts val="0"/>
                        </a:spcAft>
                      </a:pPr>
                      <a:r>
                        <a:rPr lang="en-US" sz="1200" dirty="0">
                          <a:effectLst/>
                        </a:rPr>
                        <a:t>Findings and Analysis</a:t>
                      </a:r>
                      <a:endParaRPr lang="en-US" sz="1200" dirty="0">
                        <a:effectLst/>
                        <a:latin typeface="Arial"/>
                        <a:ea typeface="MS PGothic"/>
                        <a:cs typeface="Times New Roman"/>
                      </a:endParaRPr>
                    </a:p>
                  </a:txBody>
                  <a:tcPr marL="48724" marR="48724" marT="0" marB="0"/>
                </a:tc>
              </a:tr>
              <a:tr h="136991">
                <a:tc>
                  <a:txBody>
                    <a:bodyPr/>
                    <a:lstStyle/>
                    <a:p>
                      <a:pPr marL="0" marR="0">
                        <a:spcBef>
                          <a:spcPts val="0"/>
                        </a:spcBef>
                        <a:spcAft>
                          <a:spcPts val="0"/>
                        </a:spcAft>
                      </a:pPr>
                      <a:r>
                        <a:rPr lang="en-US" sz="1200">
                          <a:effectLst/>
                        </a:rPr>
                        <a:t>New WHOIS pages on website (whois.icann.org)</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Subgroup</a:t>
                      </a:r>
                      <a:r>
                        <a:rPr lang="en-US" sz="1200" baseline="0" dirty="0" smtClean="0">
                          <a:effectLst/>
                        </a:rPr>
                        <a:t> 1 Rec #3 </a:t>
                      </a:r>
                      <a:r>
                        <a:rPr lang="en-US" sz="1200" baseline="0" dirty="0" smtClean="0">
                          <a:effectLst/>
                        </a:rPr>
                        <a:t>and #11 are covering.</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a:effectLst/>
                          <a:hlinkClick r:id="rId3"/>
                        </a:rPr>
                        <a:t>Inter-Registrar Transfer Policy</a:t>
                      </a:r>
                      <a:r>
                        <a:rPr lang="en-US" sz="1200">
                          <a:effectLst/>
                        </a:rPr>
                        <a:t> (IRTP)</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p>
                      <a:pPr marL="0" marR="0">
                        <a:spcBef>
                          <a:spcPts val="0"/>
                        </a:spcBef>
                        <a:spcAft>
                          <a:spcPts val="0"/>
                        </a:spcAft>
                      </a:pPr>
                      <a:r>
                        <a:rPr lang="en-US" sz="1200" dirty="0" smtClean="0">
                          <a:effectLst/>
                        </a:rPr>
                        <a:t>May need changes due to </a:t>
                      </a:r>
                      <a:r>
                        <a:rPr lang="en-US" sz="1200" dirty="0" err="1" smtClean="0">
                          <a:effectLst/>
                        </a:rPr>
                        <a:t>GDPR</a:t>
                      </a:r>
                      <a:r>
                        <a:rPr lang="en-US" sz="1200" dirty="0" smtClean="0">
                          <a:effectLst/>
                        </a:rPr>
                        <a:t>.</a:t>
                      </a:r>
                      <a:endParaRPr lang="en-US" sz="1200" dirty="0">
                        <a:effectLst/>
                        <a:latin typeface="Arial"/>
                        <a:ea typeface="MS PGothic"/>
                        <a:cs typeface="Times New Roman"/>
                      </a:endParaRPr>
                    </a:p>
                  </a:txBody>
                  <a:tcPr marL="48724" marR="48724" marT="0" marB="0">
                    <a:solidFill>
                      <a:schemeClr val="bg1"/>
                    </a:solidFill>
                  </a:tcPr>
                </a:tc>
              </a:tr>
              <a:tr h="136991">
                <a:tc>
                  <a:txBody>
                    <a:bodyPr/>
                    <a:lstStyle/>
                    <a:p>
                      <a:pPr marL="0" marR="0">
                        <a:spcBef>
                          <a:spcPts val="0"/>
                        </a:spcBef>
                        <a:spcAft>
                          <a:spcPts val="0"/>
                        </a:spcAft>
                      </a:pPr>
                      <a:r>
                        <a:rPr lang="en-US" sz="1200" u="none" strike="noStrike">
                          <a:effectLst/>
                          <a:hlinkClick r:id="rId4"/>
                        </a:rPr>
                        <a:t>Additional WHOIS Information Policy</a:t>
                      </a:r>
                      <a:r>
                        <a:rPr lang="en-US" sz="1200">
                          <a:effectLst/>
                        </a:rPr>
                        <a:t> (AWIP)</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smtClean="0">
                          <a:effectLst/>
                        </a:rPr>
                        <a:t>No issues  found.</a:t>
                      </a:r>
                    </a:p>
                  </a:txBody>
                  <a:tcPr marL="48724" marR="48724" marT="0" marB="0">
                    <a:solidFill>
                      <a:schemeClr val="bg1"/>
                    </a:solidFill>
                  </a:tcPr>
                </a:tc>
              </a:tr>
              <a:tr h="273981">
                <a:tc>
                  <a:txBody>
                    <a:bodyPr/>
                    <a:lstStyle/>
                    <a:p>
                      <a:pPr marL="0" marR="0">
                        <a:spcBef>
                          <a:spcPts val="0"/>
                        </a:spcBef>
                        <a:spcAft>
                          <a:spcPts val="0"/>
                        </a:spcAft>
                      </a:pPr>
                      <a:r>
                        <a:rPr lang="en-US" sz="1200">
                          <a:effectLst/>
                        </a:rPr>
                        <a:t>New gTLD </a:t>
                      </a:r>
                      <a:r>
                        <a:rPr lang="en-US" sz="1200" u="none" strike="noStrike">
                          <a:effectLst/>
                          <a:hlinkClick r:id="rId5"/>
                        </a:rPr>
                        <a:t>URS Policy</a:t>
                      </a:r>
                      <a:r>
                        <a:rPr lang="en-US" sz="1200">
                          <a:effectLst/>
                        </a:rPr>
                        <a:t>, </a:t>
                      </a:r>
                      <a:r>
                        <a:rPr lang="en-US" sz="1200" u="none" strike="noStrike">
                          <a:effectLst/>
                          <a:hlinkClick r:id="rId6"/>
                        </a:rPr>
                        <a:t>Procedure</a:t>
                      </a:r>
                      <a:r>
                        <a:rPr lang="en-US" sz="1200">
                          <a:effectLst/>
                        </a:rPr>
                        <a:t> and </a:t>
                      </a:r>
                      <a:r>
                        <a:rPr lang="en-US" sz="1200" u="none" strike="noStrike">
                          <a:effectLst/>
                          <a:hlinkClick r:id="rId7"/>
                        </a:rPr>
                        <a:t>Rules for URS Policy</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Being discussed in RPM </a:t>
                      </a:r>
                      <a:r>
                        <a:rPr lang="en-US" sz="1200" dirty="0" err="1">
                          <a:effectLst/>
                        </a:rPr>
                        <a:t>PDP</a:t>
                      </a:r>
                      <a:r>
                        <a:rPr lang="en-US" sz="1200" dirty="0">
                          <a:effectLst/>
                        </a:rPr>
                        <a:t>.</a:t>
                      </a:r>
                    </a:p>
                    <a:p>
                      <a:pPr marL="0" marR="0">
                        <a:spcBef>
                          <a:spcPts val="0"/>
                        </a:spcBef>
                        <a:spcAft>
                          <a:spcPts val="0"/>
                        </a:spcAft>
                      </a:pPr>
                      <a:r>
                        <a:rPr lang="en-US" sz="1200" dirty="0">
                          <a:effectLst/>
                        </a:rPr>
                        <a:t>No specific </a:t>
                      </a:r>
                      <a:r>
                        <a:rPr lang="en-US" sz="1200" dirty="0" err="1">
                          <a:effectLst/>
                        </a:rPr>
                        <a:t>WHOIS</a:t>
                      </a:r>
                      <a:r>
                        <a:rPr lang="en-US" sz="1200" dirty="0">
                          <a:effectLst/>
                        </a:rPr>
                        <a:t> issues.</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a:effectLst/>
                          <a:hlinkClick r:id="rId8"/>
                        </a:rPr>
                        <a:t>Expired Registration Recovery Policy</a:t>
                      </a:r>
                      <a:r>
                        <a:rPr lang="en-US" sz="1200">
                          <a:effectLst/>
                        </a:rPr>
                        <a:t> (ERRP) </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We have no metrics on this policy</a:t>
                      </a:r>
                      <a:r>
                        <a:rPr lang="en-US" sz="1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Subgroup 1 Rec #4 is covering</a:t>
                      </a:r>
                      <a:endParaRPr lang="en-US" sz="1200" dirty="0" smtClean="0">
                        <a:effectLst/>
                        <a:latin typeface="+mn-lt"/>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a:effectLst/>
                          <a:hlinkClick r:id="rId9"/>
                        </a:rPr>
                        <a:t>Thick WHOIS PDP</a:t>
                      </a:r>
                      <a:r>
                        <a:rPr lang="en-US" sz="1200">
                          <a:effectLst/>
                        </a:rPr>
                        <a:t> and </a:t>
                      </a:r>
                      <a:r>
                        <a:rPr lang="en-US" sz="1200" u="none" strike="noStrike">
                          <a:effectLst/>
                          <a:hlinkClick r:id="rId10"/>
                        </a:rPr>
                        <a:t>Final Report</a:t>
                      </a:r>
                      <a:r>
                        <a:rPr lang="en-US" sz="1200">
                          <a:effectLst/>
                        </a:rPr>
                        <a:t> (see section 7.1)</a:t>
                      </a:r>
                    </a:p>
                    <a:p>
                      <a:pPr marL="0" marR="0">
                        <a:spcBef>
                          <a:spcPts val="0"/>
                        </a:spcBef>
                        <a:spcAft>
                          <a:spcPts val="0"/>
                        </a:spcAft>
                      </a:pPr>
                      <a:r>
                        <a:rPr lang="en-US" sz="1200" u="none" strike="noStrike">
                          <a:effectLst/>
                          <a:hlinkClick r:id="rId11"/>
                        </a:rPr>
                        <a:t>Thick RDDS (WHOIS) Transition Policy for .COM, .NET and .JOBS</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Stalled due to </a:t>
                      </a:r>
                      <a:r>
                        <a:rPr lang="en-US" sz="1200" dirty="0" err="1">
                          <a:effectLst/>
                        </a:rPr>
                        <a:t>GDPR</a:t>
                      </a:r>
                      <a:r>
                        <a:rPr lang="en-US" sz="1200" dirty="0">
                          <a:effectLst/>
                        </a:rPr>
                        <a:t> and </a:t>
                      </a:r>
                      <a:r>
                        <a:rPr lang="en-US" sz="1200" dirty="0" err="1">
                          <a:effectLst/>
                        </a:rPr>
                        <a:t>RDAP</a:t>
                      </a:r>
                      <a:r>
                        <a:rPr lang="en-US" sz="1200" dirty="0">
                          <a:effectLst/>
                        </a:rPr>
                        <a:t> implementation</a:t>
                      </a:r>
                      <a:r>
                        <a:rPr lang="en-US" sz="1200" dirty="0" smtClean="0">
                          <a:effectLst/>
                        </a:rPr>
                        <a:t>.</a:t>
                      </a:r>
                      <a:r>
                        <a:rPr lang="en-US" sz="1200" dirty="0">
                          <a:effectLst/>
                        </a:rPr>
                        <a:t> </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u="none" strike="noStrike" dirty="0">
                          <a:effectLst/>
                          <a:hlinkClick r:id="rId12"/>
                        </a:rPr>
                        <a:t>Registry </a:t>
                      </a:r>
                      <a:r>
                        <a:rPr lang="en-US" sz="1200" u="none" strike="noStrike" dirty="0" err="1" smtClean="0">
                          <a:effectLst/>
                          <a:hlinkClick r:id="rId12"/>
                        </a:rPr>
                        <a:t>RDDS</a:t>
                      </a:r>
                      <a:r>
                        <a:rPr lang="en-US" sz="1200" u="none" strike="noStrike" dirty="0" smtClean="0">
                          <a:effectLst/>
                          <a:hlinkClick r:id="rId12"/>
                        </a:rPr>
                        <a:t> Consistent Labeling and Display Policy</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We have no metrics on this policy.</a:t>
                      </a:r>
                    </a:p>
                    <a:p>
                      <a:pPr marL="0" marR="0">
                        <a:spcBef>
                          <a:spcPts val="0"/>
                        </a:spcBef>
                        <a:spcAft>
                          <a:spcPts val="0"/>
                        </a:spcAft>
                      </a:pPr>
                      <a:r>
                        <a:rPr lang="en-US" sz="1200" dirty="0" smtClean="0">
                          <a:effectLst/>
                        </a:rPr>
                        <a:t>Subgroup 1 Rec #4 is covering</a:t>
                      </a:r>
                      <a:endParaRPr lang="en-US" sz="1200" dirty="0">
                        <a:effectLst/>
                        <a:latin typeface="Arial"/>
                        <a:ea typeface="MS PGothic"/>
                        <a:cs typeface="Times New Roman"/>
                      </a:endParaRPr>
                    </a:p>
                  </a:txBody>
                  <a:tcPr marL="48724" marR="48724" marT="0" marB="0">
                    <a:solidFill>
                      <a:schemeClr val="bg1"/>
                    </a:solidFill>
                  </a:tcPr>
                </a:tc>
              </a:tr>
              <a:tr h="267654">
                <a:tc>
                  <a:txBody>
                    <a:bodyPr/>
                    <a:lstStyle/>
                    <a:p>
                      <a:pPr marL="0" marR="0">
                        <a:spcBef>
                          <a:spcPts val="0"/>
                        </a:spcBef>
                        <a:spcAft>
                          <a:spcPts val="0"/>
                        </a:spcAft>
                      </a:pPr>
                      <a:r>
                        <a:rPr lang="en-US" sz="1200">
                          <a:effectLst/>
                        </a:rPr>
                        <a:t>Privacy &amp; Proxy Services Accreditation Issues (PPSAI) </a:t>
                      </a:r>
                      <a:r>
                        <a:rPr lang="en-US" sz="1200" u="none" strike="noStrike">
                          <a:effectLst/>
                          <a:hlinkClick r:id="rId13"/>
                        </a:rPr>
                        <a:t>Final Report</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#10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401481">
                <a:tc>
                  <a:txBody>
                    <a:bodyPr/>
                    <a:lstStyle/>
                    <a:p>
                      <a:pPr marL="0" marR="0">
                        <a:spcBef>
                          <a:spcPts val="0"/>
                        </a:spcBef>
                        <a:spcAft>
                          <a:spcPts val="0"/>
                        </a:spcAft>
                      </a:pPr>
                      <a:r>
                        <a:rPr lang="en-US" sz="1200" u="none" strike="noStrike">
                          <a:effectLst/>
                          <a:hlinkClick r:id="rId14"/>
                        </a:rPr>
                        <a:t>Translation/Transliteration of Contact Information PDP </a:t>
                      </a:r>
                      <a:r>
                        <a:rPr lang="en-US" sz="1200">
                          <a:effectLst/>
                        </a:rPr>
                        <a:t>and </a:t>
                      </a:r>
                      <a:r>
                        <a:rPr lang="en-US" sz="1200" u="none" strike="noStrike">
                          <a:effectLst/>
                          <a:hlinkClick r:id="rId15"/>
                        </a:rPr>
                        <a:t>Final Report</a:t>
                      </a:r>
                      <a:r>
                        <a:rPr lang="en-US" sz="1200">
                          <a:effectLst/>
                        </a:rPr>
                        <a:t>, and </a:t>
                      </a:r>
                      <a:r>
                        <a:rPr lang="en-US" sz="1200" u="none" strike="noStrike">
                          <a:effectLst/>
                          <a:hlinkClick r:id="rId16"/>
                        </a:rPr>
                        <a:t>Final Report from the Expert Working Group on Internationalized Registration Data</a:t>
                      </a:r>
                      <a:r>
                        <a:rPr lang="en-US" sz="1200">
                          <a:effectLst/>
                        </a:rPr>
                        <a:t> (2015)</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Subgroup </a:t>
                      </a:r>
                      <a:r>
                        <a:rPr lang="en-US" sz="1200" dirty="0" smtClean="0">
                          <a:effectLst/>
                        </a:rPr>
                        <a:t>1 Rec #12-14 </a:t>
                      </a:r>
                      <a:r>
                        <a:rPr lang="en-US" sz="1200" dirty="0">
                          <a:effectLst/>
                        </a:rPr>
                        <a:t>is covering.</a:t>
                      </a:r>
                      <a:endParaRPr lang="en-US" sz="1200" dirty="0">
                        <a:effectLst/>
                        <a:latin typeface="Arial"/>
                        <a:ea typeface="MS PGothic"/>
                        <a:cs typeface="Times New Roman"/>
                      </a:endParaRPr>
                    </a:p>
                  </a:txBody>
                  <a:tcPr marL="48724" marR="48724" marT="0" marB="0">
                    <a:solidFill>
                      <a:schemeClr val="bg1"/>
                    </a:solidFill>
                  </a:tcPr>
                </a:tc>
              </a:tr>
              <a:tr h="802962">
                <a:tc>
                  <a:txBody>
                    <a:bodyPr/>
                    <a:lstStyle/>
                    <a:p>
                      <a:pPr marL="0" marR="0">
                        <a:spcBef>
                          <a:spcPts val="0"/>
                        </a:spcBef>
                        <a:spcAft>
                          <a:spcPts val="0"/>
                        </a:spcAft>
                      </a:pPr>
                      <a:r>
                        <a:rPr lang="en-US" sz="1200" u="none" strike="noStrike">
                          <a:effectLst/>
                          <a:hlinkClick r:id="rId17"/>
                        </a:rPr>
                        <a:t>Review of the ICANN Procedure for Handling WHOIS Conflicts with Privacy Law</a:t>
                      </a:r>
                      <a:r>
                        <a:rPr lang="en-US" sz="1200">
                          <a:effectLst/>
                        </a:rPr>
                        <a:t> (2014)</a:t>
                      </a:r>
                      <a:endParaRPr lang="en-US" sz="120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New </a:t>
                      </a:r>
                      <a:r>
                        <a:rPr lang="en-US" sz="1200" dirty="0" err="1">
                          <a:effectLst/>
                        </a:rPr>
                        <a:t>IAG</a:t>
                      </a:r>
                      <a:r>
                        <a:rPr lang="en-US" sz="1200" dirty="0">
                          <a:effectLst/>
                        </a:rPr>
                        <a:t> was created, </a:t>
                      </a:r>
                    </a:p>
                    <a:p>
                      <a:pPr marL="0" marR="0">
                        <a:spcBef>
                          <a:spcPts val="0"/>
                        </a:spcBef>
                        <a:spcAft>
                          <a:spcPts val="0"/>
                        </a:spcAft>
                      </a:pPr>
                      <a:r>
                        <a:rPr lang="en-US" sz="1200" dirty="0">
                          <a:effectLst/>
                        </a:rPr>
                        <a:t>New trigger recommended. </a:t>
                      </a:r>
                      <a:r>
                        <a:rPr lang="en-US" sz="1200" dirty="0" smtClean="0">
                          <a:effectLst/>
                        </a:rPr>
                        <a:t/>
                      </a:r>
                      <a:br>
                        <a:rPr lang="en-US" sz="1200" dirty="0" smtClean="0">
                          <a:effectLst/>
                        </a:rPr>
                      </a:br>
                      <a:r>
                        <a:rPr lang="en-US" sz="1200" dirty="0" smtClean="0">
                          <a:effectLst/>
                        </a:rPr>
                        <a:t>May </a:t>
                      </a:r>
                      <a:r>
                        <a:rPr lang="en-US" sz="1200" dirty="0">
                          <a:effectLst/>
                        </a:rPr>
                        <a:t>need changes due to </a:t>
                      </a:r>
                      <a:r>
                        <a:rPr lang="en-US" sz="1200" dirty="0" err="1">
                          <a:effectLst/>
                        </a:rPr>
                        <a:t>GDPR</a:t>
                      </a:r>
                      <a:r>
                        <a:rPr lang="en-US" sz="1200" dirty="0">
                          <a:effectLst/>
                        </a:rPr>
                        <a:t> . </a:t>
                      </a:r>
                    </a:p>
                    <a:p>
                      <a:pPr marL="0" marR="0">
                        <a:spcBef>
                          <a:spcPts val="0"/>
                        </a:spcBef>
                        <a:spcAft>
                          <a:spcPts val="0"/>
                        </a:spcAft>
                      </a:pPr>
                      <a:r>
                        <a:rPr lang="en-US" sz="1200" dirty="0">
                          <a:effectLst/>
                        </a:rPr>
                        <a:t>Multi-party dissatisfaction with results.</a:t>
                      </a:r>
                      <a:endParaRPr lang="en-US" sz="1200" dirty="0">
                        <a:effectLst/>
                        <a:latin typeface="Arial"/>
                        <a:ea typeface="MS PGothic"/>
                        <a:cs typeface="Times New Roman"/>
                      </a:endParaRPr>
                    </a:p>
                  </a:txBody>
                  <a:tcPr marL="48724" marR="48724" marT="0" marB="0">
                    <a:solidFill>
                      <a:schemeClr val="bg1"/>
                    </a:solidFill>
                  </a:tcPr>
                </a:tc>
              </a:tr>
              <a:tr h="936251">
                <a:tc>
                  <a:txBody>
                    <a:bodyPr/>
                    <a:lstStyle/>
                    <a:p>
                      <a:pPr marL="0" marR="0">
                        <a:spcBef>
                          <a:spcPts val="0"/>
                        </a:spcBef>
                        <a:spcAft>
                          <a:spcPts val="0"/>
                        </a:spcAft>
                      </a:pPr>
                      <a:r>
                        <a:rPr lang="en-US" sz="1200" u="none" strike="noStrike" dirty="0">
                          <a:effectLst/>
                          <a:hlinkClick r:id="rId17"/>
                        </a:rPr>
                        <a:t>Final Report on the Implementation Advisory Group Review of Existing ICANN Procedure for Handling </a:t>
                      </a:r>
                      <a:r>
                        <a:rPr lang="en-US" sz="1200" u="none" strike="noStrike" dirty="0" err="1">
                          <a:effectLst/>
                          <a:hlinkClick r:id="rId17"/>
                        </a:rPr>
                        <a:t>WHOIS</a:t>
                      </a:r>
                      <a:r>
                        <a:rPr lang="en-US" sz="1200" u="none" strike="noStrike" dirty="0">
                          <a:effectLst/>
                          <a:hlinkClick r:id="rId17"/>
                        </a:rPr>
                        <a:t> Conflicts with Privacy Law</a:t>
                      </a:r>
                      <a:r>
                        <a:rPr lang="en-US" sz="1200" dirty="0">
                          <a:effectLst/>
                        </a:rPr>
                        <a:t> (2016) </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Final report voted through </a:t>
                      </a:r>
                      <a:r>
                        <a:rPr lang="en-US" sz="1200" dirty="0" err="1">
                          <a:effectLst/>
                        </a:rPr>
                        <a:t>GNSO</a:t>
                      </a:r>
                      <a:r>
                        <a:rPr lang="en-US" sz="1200" dirty="0">
                          <a:effectLst/>
                        </a:rPr>
                        <a:t> but new group being formed because of multi-party dissatisfaction with results. </a:t>
                      </a:r>
                    </a:p>
                    <a:p>
                      <a:pPr marL="0" marR="0">
                        <a:spcBef>
                          <a:spcPts val="0"/>
                        </a:spcBef>
                        <a:spcAft>
                          <a:spcPts val="0"/>
                        </a:spcAft>
                      </a:pPr>
                      <a:r>
                        <a:rPr lang="en-US" sz="1200" dirty="0">
                          <a:effectLst/>
                        </a:rPr>
                        <a:t>New trigger not seen as effective. </a:t>
                      </a:r>
                    </a:p>
                    <a:p>
                      <a:pPr marL="0" marR="0">
                        <a:spcBef>
                          <a:spcPts val="0"/>
                        </a:spcBef>
                        <a:spcAft>
                          <a:spcPts val="0"/>
                        </a:spcAft>
                      </a:pPr>
                      <a:r>
                        <a:rPr lang="en-US" sz="1200" dirty="0">
                          <a:effectLst/>
                        </a:rPr>
                        <a:t>May need changes due to </a:t>
                      </a:r>
                      <a:r>
                        <a:rPr lang="en-US" sz="1200" dirty="0" err="1">
                          <a:effectLst/>
                        </a:rPr>
                        <a:t>GDPR</a:t>
                      </a:r>
                      <a:r>
                        <a:rPr lang="en-US" sz="1200" dirty="0">
                          <a:effectLst/>
                        </a:rPr>
                        <a:t>.</a:t>
                      </a:r>
                      <a:endParaRPr lang="en-US" sz="1200" dirty="0">
                        <a:effectLst/>
                        <a:latin typeface="Arial"/>
                        <a:ea typeface="MS PGothic"/>
                        <a:cs typeface="Times New Roman"/>
                      </a:endParaRPr>
                    </a:p>
                  </a:txBody>
                  <a:tcPr marL="48724" marR="48724" marT="0" marB="0">
                    <a:solidFill>
                      <a:schemeClr val="bg1"/>
                    </a:solidFill>
                  </a:tcPr>
                </a:tc>
              </a:tr>
              <a:tr h="605307">
                <a:tc>
                  <a:txBody>
                    <a:bodyPr/>
                    <a:lstStyle/>
                    <a:p>
                      <a:pPr marL="0" marR="0">
                        <a:spcBef>
                          <a:spcPts val="0"/>
                        </a:spcBef>
                        <a:spcAft>
                          <a:spcPts val="0"/>
                        </a:spcAft>
                      </a:pPr>
                      <a:r>
                        <a:rPr lang="en-US" sz="1200" dirty="0" err="1">
                          <a:effectLst/>
                        </a:rPr>
                        <a:t>RDS</a:t>
                      </a:r>
                      <a:r>
                        <a:rPr lang="en-US" sz="1200" dirty="0">
                          <a:effectLst/>
                        </a:rPr>
                        <a:t>/</a:t>
                      </a:r>
                      <a:r>
                        <a:rPr lang="en-US" sz="1200" dirty="0" err="1">
                          <a:effectLst/>
                        </a:rPr>
                        <a:t>WHOIS</a:t>
                      </a:r>
                      <a:r>
                        <a:rPr lang="en-US" sz="1200" dirty="0">
                          <a:effectLst/>
                        </a:rPr>
                        <a:t> </a:t>
                      </a:r>
                      <a:r>
                        <a:rPr lang="en-US" sz="1200" u="none" strike="noStrike" dirty="0">
                          <a:effectLst/>
                          <a:hlinkClick r:id="rId18"/>
                        </a:rPr>
                        <a:t>Data Retention Specification Waiver</a:t>
                      </a:r>
                      <a:r>
                        <a:rPr lang="en-US" sz="1200" dirty="0">
                          <a:effectLst/>
                        </a:rPr>
                        <a:t> and </a:t>
                      </a:r>
                      <a:r>
                        <a:rPr lang="en-US" sz="1200" u="none" strike="noStrike" dirty="0">
                          <a:effectLst/>
                          <a:hlinkClick r:id="rId19"/>
                        </a:rPr>
                        <a:t>Discussion Document</a:t>
                      </a:r>
                      <a:endParaRPr lang="en-US" sz="1200" dirty="0">
                        <a:effectLst/>
                        <a:latin typeface="Arial"/>
                        <a:ea typeface="MS PGothic"/>
                        <a:cs typeface="Times New Roman"/>
                      </a:endParaRPr>
                    </a:p>
                  </a:txBody>
                  <a:tcPr marL="48724" marR="48724" marT="0" marB="0">
                    <a:solidFill>
                      <a:schemeClr val="bg1"/>
                    </a:solidFill>
                  </a:tcPr>
                </a:tc>
                <a:tc>
                  <a:txBody>
                    <a:bodyPr/>
                    <a:lstStyle/>
                    <a:p>
                      <a:pPr marL="0" marR="0">
                        <a:spcBef>
                          <a:spcPts val="0"/>
                        </a:spcBef>
                        <a:spcAft>
                          <a:spcPts val="0"/>
                        </a:spcAft>
                      </a:pPr>
                      <a:r>
                        <a:rPr lang="en-US" sz="1200" dirty="0">
                          <a:effectLst/>
                        </a:rPr>
                        <a:t>Data retention is an </a:t>
                      </a:r>
                      <a:r>
                        <a:rPr lang="en-US" sz="1200" dirty="0" err="1">
                          <a:effectLst/>
                        </a:rPr>
                        <a:t>RDS</a:t>
                      </a:r>
                      <a:r>
                        <a:rPr lang="en-US" sz="1200" dirty="0">
                          <a:effectLst/>
                        </a:rPr>
                        <a:t> issue. </a:t>
                      </a:r>
                    </a:p>
                    <a:p>
                      <a:pPr marL="0" marR="0">
                        <a:spcBef>
                          <a:spcPts val="0"/>
                        </a:spcBef>
                        <a:spcAft>
                          <a:spcPts val="0"/>
                        </a:spcAft>
                      </a:pPr>
                      <a:r>
                        <a:rPr lang="en-US" sz="1200" dirty="0">
                          <a:effectLst/>
                        </a:rPr>
                        <a:t>Waiver has been slow for uptake, but working. </a:t>
                      </a:r>
                      <a:r>
                        <a:rPr lang="en-US" sz="1200" dirty="0" smtClean="0">
                          <a:effectLst/>
                        </a:rPr>
                        <a:t> May </a:t>
                      </a:r>
                      <a:r>
                        <a:rPr lang="en-US" sz="1200" dirty="0">
                          <a:effectLst/>
                        </a:rPr>
                        <a:t>need changes due to </a:t>
                      </a:r>
                      <a:r>
                        <a:rPr lang="en-US" sz="1200" dirty="0" err="1">
                          <a:effectLst/>
                        </a:rPr>
                        <a:t>GDPR</a:t>
                      </a:r>
                      <a:r>
                        <a:rPr lang="en-US" sz="1200" dirty="0">
                          <a:effectLst/>
                        </a:rPr>
                        <a:t>.</a:t>
                      </a:r>
                      <a:endParaRPr lang="en-US" sz="1200" dirty="0">
                        <a:effectLst/>
                        <a:latin typeface="Arial"/>
                        <a:ea typeface="MS PGothic"/>
                        <a:cs typeface="Times New Roman"/>
                      </a:endParaRPr>
                    </a:p>
                  </a:txBody>
                  <a:tcPr marL="48724" marR="48724" marT="0" marB="0">
                    <a:solidFill>
                      <a:schemeClr val="bg1"/>
                    </a:solidFill>
                  </a:tcPr>
                </a:tc>
              </a:tr>
            </a:tbl>
          </a:graphicData>
        </a:graphic>
      </p:graphicFrame>
    </p:spTree>
    <p:extLst>
      <p:ext uri="{BB962C8B-B14F-4D97-AF65-F5344CB8AC3E}">
        <p14:creationId xmlns:p14="http://schemas.microsoft.com/office/powerpoint/2010/main" val="3366717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Objective 2: Anything New</a:t>
            </a:r>
          </a:p>
        </p:txBody>
      </p:sp>
      <p:sp>
        <p:nvSpPr>
          <p:cNvPr id="4" name="TextBox 3"/>
          <p:cNvSpPr txBox="1"/>
          <p:nvPr/>
        </p:nvSpPr>
        <p:spPr>
          <a:xfrm>
            <a:off x="374904" y="907910"/>
            <a:ext cx="8349996" cy="475514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a:t>After analysis of facts, the subgroup has identified the following issues:</a:t>
            </a:r>
          </a:p>
          <a:p>
            <a:pPr marL="742950" lvl="2" indent="-285750">
              <a:buFont typeface="Arial" panose="020B0604020202020204" pitchFamily="34" charset="0"/>
              <a:buChar char="•"/>
            </a:pPr>
            <a:r>
              <a:rPr lang="en-US" sz="1700" dirty="0"/>
              <a:t>Given the current focus on compliance with GDPR which appears to have caught ICANN unawares, and the fact that the GDPR was </a:t>
            </a:r>
            <a:r>
              <a:rPr lang="en-US" sz="1700" dirty="0" smtClean="0">
                <a:solidFill>
                  <a:srgbClr val="FF0000"/>
                </a:solidFill>
              </a:rPr>
              <a:t>initiated</a:t>
            </a:r>
            <a:r>
              <a:rPr lang="en-US" sz="1700" dirty="0" smtClean="0"/>
              <a:t> </a:t>
            </a:r>
            <a:r>
              <a:rPr lang="en-US" sz="1700" dirty="0"/>
              <a:t>in 2012, the review team notes that more focus on compliance with existing data protection law </a:t>
            </a:r>
            <a:r>
              <a:rPr lang="en-US" sz="1700" dirty="0" smtClean="0">
                <a:solidFill>
                  <a:srgbClr val="FF0000"/>
                </a:solidFill>
              </a:rPr>
              <a:t>earlier</a:t>
            </a:r>
            <a:r>
              <a:rPr lang="en-US" sz="1700" dirty="0" smtClean="0"/>
              <a:t> would </a:t>
            </a:r>
            <a:r>
              <a:rPr lang="en-US" sz="1700" dirty="0"/>
              <a:t>have been beneficial and in keeping with ICANN’s obligations to comply with national law</a:t>
            </a:r>
            <a:r>
              <a:rPr lang="en-US" sz="1700" dirty="0" smtClean="0"/>
              <a:t>.</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a:t>With this in mind, the focus on having a strategic plan that addresses the need for sound consensus policy, compliant with law and in keeping with acceptable risk management practice must be stressed going forward.</a:t>
            </a:r>
          </a:p>
          <a:p>
            <a:pPr marL="457200" lvl="2"/>
            <a:endParaRPr lang="en-US" sz="1700" dirty="0"/>
          </a:p>
          <a:p>
            <a:pPr marL="285750" lvl="1" indent="-285750">
              <a:buFont typeface="Arial" panose="020B0604020202020204" pitchFamily="34" charset="0"/>
              <a:buChar char="•"/>
            </a:pPr>
            <a:r>
              <a:rPr lang="en-US" dirty="0"/>
              <a:t>The subgroup concluded that no recommendations are </a:t>
            </a:r>
            <a:r>
              <a:rPr lang="en-US" dirty="0" smtClean="0"/>
              <a:t>needed at this time with </a:t>
            </a:r>
            <a:r>
              <a:rPr lang="en-US" dirty="0"/>
              <a:t>respect to this </a:t>
            </a:r>
            <a:r>
              <a:rPr lang="en-US" dirty="0" smtClean="0"/>
              <a:t>objective. However</a:t>
            </a:r>
            <a:r>
              <a:rPr lang="en-US" dirty="0" smtClean="0"/>
              <a:t>:</a:t>
            </a:r>
            <a:endParaRPr lang="en-US" dirty="0" smtClean="0"/>
          </a:p>
          <a:p>
            <a:pPr marL="742950" lvl="2" indent="-285750">
              <a:buFont typeface="Arial" panose="020B0604020202020204" pitchFamily="34" charset="0"/>
              <a:buChar char="•"/>
            </a:pPr>
            <a:r>
              <a:rPr lang="en-US" sz="1700" dirty="0" smtClean="0"/>
              <a:t>Recommendations appropriate for each new or updated WHOIS policy or procedure have been formulated by other subgroups.</a:t>
            </a:r>
          </a:p>
          <a:p>
            <a:pPr marL="742950" lvl="2" indent="-285750">
              <a:buFont typeface="Arial" panose="020B0604020202020204" pitchFamily="34" charset="0"/>
              <a:buChar char="•"/>
            </a:pPr>
            <a:endParaRPr lang="en-US" sz="1700" dirty="0"/>
          </a:p>
          <a:p>
            <a:pPr marL="742950" lvl="2" indent="-285750">
              <a:buFont typeface="Arial" panose="020B0604020202020204" pitchFamily="34" charset="0"/>
              <a:buChar char="•"/>
            </a:pPr>
            <a:r>
              <a:rPr lang="en-US" sz="1700" dirty="0" smtClean="0"/>
              <a:t>The review team’s report will note that, overall, the </a:t>
            </a:r>
            <a:r>
              <a:rPr lang="en-US" sz="1700" dirty="0"/>
              <a:t>impact of GDPR has not yet been </a:t>
            </a:r>
            <a:r>
              <a:rPr lang="en-US" sz="1700" dirty="0" smtClean="0"/>
              <a:t>comprehensively addressed </a:t>
            </a:r>
            <a:r>
              <a:rPr lang="en-US" sz="1700" dirty="0"/>
              <a:t>in this </a:t>
            </a:r>
            <a:r>
              <a:rPr lang="en-US" sz="1700" dirty="0" smtClean="0"/>
              <a:t>review.</a:t>
            </a:r>
            <a:endParaRPr lang="en-US" sz="1700" dirty="0"/>
          </a:p>
        </p:txBody>
      </p:sp>
    </p:spTree>
    <p:extLst>
      <p:ext uri="{BB962C8B-B14F-4D97-AF65-F5344CB8AC3E}">
        <p14:creationId xmlns:p14="http://schemas.microsoft.com/office/powerpoint/2010/main" val="1117665933"/>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xmlns=""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9224</TotalTime>
  <Words>654</Words>
  <Application>Microsoft Office PowerPoint</Application>
  <PresentationFormat>On-screen Show (4:3)</PresentationFormat>
  <Paragraphs>63</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ICANNPPT_Arial_4x3_June 2017_potx</vt:lpstr>
      <vt:lpstr>Findings &amp; Draft Recommendations</vt:lpstr>
      <vt:lpstr>Objective 2: Anything New</vt:lpstr>
      <vt:lpstr>Objective 2: Anything New</vt:lpstr>
      <vt:lpstr>Objective 2: Anything New</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(150 character limit)</dc:title>
  <dc:creator>Julio Polito</dc:creator>
  <cp:lastModifiedBy>LP</cp:lastModifiedBy>
  <cp:revision>586</cp:revision>
  <cp:lastPrinted>2018-05-23T15:26:47Z</cp:lastPrinted>
  <dcterms:created xsi:type="dcterms:W3CDTF">2017-05-30T19:34:16Z</dcterms:created>
  <dcterms:modified xsi:type="dcterms:W3CDTF">2018-06-21T02:06:09Z</dcterms:modified>
</cp:coreProperties>
</file>