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700" r:id="rId2"/>
    <p:sldId id="721" r:id="rId3"/>
    <p:sldId id="722" r:id="rId4"/>
    <p:sldId id="746" r:id="rId5"/>
    <p:sldId id="747" r:id="rId6"/>
    <p:sldId id="745" r:id="rId7"/>
    <p:sldId id="748" r:id="rId8"/>
    <p:sldId id="74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8" autoAdjust="0"/>
    <p:restoredTop sz="86446" autoAdjust="0"/>
  </p:normalViewPr>
  <p:slideViewPr>
    <p:cSldViewPr snapToGrid="0" snapToObjects="1">
      <p:cViewPr varScale="1">
        <p:scale>
          <a:sx n="98" d="100"/>
          <a:sy n="98" d="100"/>
        </p:scale>
        <p:origin x="1640" y="200"/>
      </p:cViewPr>
      <p:guideLst>
        <p:guide orient="horz" pos="1416"/>
        <p:guide pos="2880"/>
        <p:guide orient="horz" pos="882"/>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6/19/18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6/19/18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p:txBody>
          <a:bodyPr/>
          <a:lstStyle/>
          <a:p>
            <a:r>
              <a:rPr lang="en-US" dirty="0"/>
              <a:t>WHOIS1 Rec #4: Compliance</a:t>
            </a:r>
          </a:p>
          <a:p>
            <a:endParaRPr lang="en-US" dirty="0"/>
          </a:p>
        </p:txBody>
      </p:sp>
    </p:spTree>
    <p:extLst>
      <p:ext uri="{BB962C8B-B14F-4D97-AF65-F5344CB8AC3E}">
        <p14:creationId xmlns:p14="http://schemas.microsoft.com/office/powerpoint/2010/main" val="90692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555093"/>
          </a:xfrm>
          <a:prstGeom prst="rect">
            <a:avLst/>
          </a:prstGeom>
          <a:noFill/>
        </p:spPr>
        <p:txBody>
          <a:bodyPr wrap="square" lIns="0" tIns="0" rIns="0" bIns="0" rtlCol="0">
            <a:spAutoFit/>
          </a:bodyPr>
          <a:lstStyle/>
          <a:p>
            <a:r>
              <a:rPr lang="en-US" dirty="0"/>
              <a:t>The subgroup reviewed implementation of WHOIS1 recommendation #4:</a:t>
            </a:r>
          </a:p>
          <a:p>
            <a:endParaRPr lang="en-US" sz="1400"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ICANN should ensure that its compliance function is managed in accordance with best practice principles, including full transparency on resourcing and structure; provide annual reports; appoint a senior executive whose sole responsibility would be to oversee and manage ICANN’s compliance function (reporting to Board Committee); provide all necessary resources to manage and scale compliance team’s activities.</a:t>
            </a:r>
          </a:p>
          <a:p>
            <a:br>
              <a:rPr lang="en-US" dirty="0">
                <a:sym typeface="Wingdings" panose="05000000000000000000" pitchFamily="2" charset="2"/>
              </a:rPr>
            </a:br>
            <a:r>
              <a:rPr lang="en-US" dirty="0"/>
              <a:t>Along with the Objective initially assigned to Subgroup 6:</a:t>
            </a:r>
            <a:br>
              <a:rPr lang="en-US" dirty="0"/>
            </a:br>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4.6(e)(iv), the Review Team will (a) evaluate the extent to which ICANN Org has implemented each prior Directory Service Review recommendation (noting differences if any between recommended and implemented steps), (b) assess to the degree practical the extent to which implementation of each recommendation was effective in addressing the issue identified by the prior RT or generated additional information useful to management and evolution of WHOIS (RDS), and (c) determine if any specific measurable steps should be recommended to enhance results achieved through the prior RT’s recommendations. This includes developing a framework to measure and assess the effectiveness of recommendations, and applying that approach to all areas of WHOIS originally assessed by the prior RT (as applicable).</a:t>
            </a:r>
          </a:p>
        </p:txBody>
      </p:sp>
    </p:spTree>
    <p:extLst>
      <p:ext uri="{BB962C8B-B14F-4D97-AF65-F5344CB8AC3E}">
        <p14:creationId xmlns:p14="http://schemas.microsoft.com/office/powerpoint/2010/main" val="2482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16868"/>
          </a:xfrm>
          <a:prstGeom prst="rect">
            <a:avLst/>
          </a:prstGeom>
          <a:noFill/>
        </p:spPr>
        <p:txBody>
          <a:bodyPr wrap="square" lIns="0" tIns="0" rIns="0" bIns="0" rtlCol="0">
            <a:spAutoFit/>
          </a:bodyPr>
          <a:lstStyle/>
          <a:p>
            <a:r>
              <a:rPr lang="en-US" dirty="0"/>
              <a:t>With respect to WHOIS1 recommendation #4, the subgroup finds that:</a:t>
            </a:r>
          </a:p>
          <a:p>
            <a:pPr marL="742950" lvl="1" indent="-285750">
              <a:buFont typeface="Arial" panose="020B0604020202020204" pitchFamily="34" charset="0"/>
              <a:buChar char="•"/>
            </a:pPr>
            <a:r>
              <a:rPr lang="en-US" sz="1700" dirty="0"/>
              <a:t>The Compliance team has made significant progress in reporting metrics and data in their annual report.</a:t>
            </a:r>
          </a:p>
          <a:p>
            <a:pPr marL="742950" lvl="1" indent="-285750">
              <a:buFont typeface="Arial" panose="020B0604020202020204" pitchFamily="34" charset="0"/>
              <a:buChar char="•"/>
            </a:pPr>
            <a:r>
              <a:rPr lang="en-US" sz="1600" dirty="0"/>
              <a:t>It appears that the Compliance team has all the necessary resources to manage compliance activities.</a:t>
            </a:r>
          </a:p>
          <a:p>
            <a:pPr marL="742950" lvl="1" indent="-285750">
              <a:buFont typeface="Arial" panose="020B0604020202020204" pitchFamily="34" charset="0"/>
              <a:buChar char="•"/>
            </a:pPr>
            <a:r>
              <a:rPr lang="en-US" sz="1600" dirty="0"/>
              <a:t>However, there is no indication that the WHOIS1-recommended reporting structure was implemented.</a:t>
            </a:r>
          </a:p>
          <a:p>
            <a:pPr marL="742950" lvl="1" indent="-285750">
              <a:buFont typeface="Arial" panose="020B0604020202020204" pitchFamily="34" charset="0"/>
              <a:buChar char="•"/>
            </a:pPr>
            <a:endParaRPr lang="en-US" sz="1700" dirty="0"/>
          </a:p>
          <a:p>
            <a:pPr marL="285750" lvl="1" indent="-285750">
              <a:buFont typeface="Arial" panose="020B0604020202020204" pitchFamily="34" charset="0"/>
              <a:buChar char="•"/>
            </a:pPr>
            <a:r>
              <a:rPr lang="en-US" dirty="0"/>
              <a:t>Based on its analysis, members of this subgroup agree that</a:t>
            </a:r>
            <a:br>
              <a:rPr lang="en-US" dirty="0"/>
            </a:br>
            <a:r>
              <a:rPr lang="en-US" dirty="0"/>
              <a:t>this WHOIS1 recommendation has been </a:t>
            </a:r>
            <a:r>
              <a:rPr lang="en-US" b="1" dirty="0"/>
              <a:t>partially-implemented</a:t>
            </a:r>
          </a:p>
          <a:p>
            <a:pPr marL="742950" lvl="2" indent="-285750">
              <a:buFont typeface="Arial" panose="020B0604020202020204" pitchFamily="34" charset="0"/>
              <a:buChar char="•"/>
            </a:pPr>
            <a:r>
              <a:rPr lang="en-US" sz="1600" dirty="0"/>
              <a:t>The intention of the WHOIS1 recommendation was to ensure this role had the independence needed to perform the compliance function without restriction from the rest of the organization. We do not believe this intention was fulfilled.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600" dirty="0"/>
              <a:t>Additional review is needed to determine whether or not it is feasible to adhere to the intentions of the WHOIS1-recommended reporting structure.</a:t>
            </a:r>
          </a:p>
          <a:p>
            <a:pPr marL="742950" lvl="2" indent="-285750">
              <a:buFont typeface="Arial" panose="020B0604020202020204" pitchFamily="34" charset="0"/>
              <a:buChar char="•"/>
            </a:pPr>
            <a:r>
              <a:rPr lang="en-US" sz="1600" dirty="0"/>
              <a:t>WHOIS inaccuracy report data provided by the Compliance team is not clear on several points.</a:t>
            </a:r>
          </a:p>
          <a:p>
            <a:pPr marL="742950" lvl="2" indent="-285750">
              <a:buFont typeface="Arial" panose="020B0604020202020204" pitchFamily="34" charset="0"/>
              <a:buChar char="•"/>
            </a:pPr>
            <a:r>
              <a:rPr lang="en-US" sz="1600" dirty="0"/>
              <a:t>The Compliance team does not utilize available information for proactive assessment and enforcement.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r>
              <a:rPr lang="en-US" dirty="0"/>
              <a:t>With respect to its additional Objective, the subgroup finds that:</a:t>
            </a:r>
          </a:p>
          <a:p>
            <a:pPr marL="742950" lvl="1" indent="-285750">
              <a:buFont typeface="Arial" panose="020B0604020202020204" pitchFamily="34" charset="0"/>
              <a:buChar char="•"/>
            </a:pPr>
            <a:r>
              <a:rPr lang="en-US" sz="1600" dirty="0"/>
              <a:t>Of the sample of the October 2017 ARS report cycle domain names, over one third (4,681) required a ticket to be created. Over half of those tickets (2,498) were closed before a 1st notice was sent out.</a:t>
            </a:r>
            <a:br>
              <a:rPr lang="en-US" sz="1600" dirty="0"/>
            </a:br>
            <a:endParaRPr lang="en-US" sz="1600" dirty="0"/>
          </a:p>
          <a:p>
            <a:pPr marL="742950" lvl="1" indent="-285750">
              <a:buFont typeface="Arial" panose="020B0604020202020204" pitchFamily="34" charset="0"/>
              <a:buChar char="•"/>
            </a:pPr>
            <a:r>
              <a:rPr lang="en-US" sz="1600" dirty="0"/>
              <a:t>40% of the WHOIS ARS domain names that are sampled for this program are grandfathered domain names and are not required to adhere to the 2013 RAA.</a:t>
            </a:r>
            <a:br>
              <a:rPr lang="en-US" sz="1600" dirty="0"/>
            </a:br>
            <a:endParaRPr lang="en-US" sz="1600" dirty="0"/>
          </a:p>
          <a:p>
            <a:pPr marL="742950" lvl="1" indent="-285750">
              <a:buFont typeface="Arial" panose="020B0604020202020204" pitchFamily="34" charset="0"/>
              <a:buChar char="•"/>
            </a:pPr>
            <a:r>
              <a:rPr lang="en-US" sz="1600" dirty="0"/>
              <a:t>In reviewing the additional information in the dashboard report it appears that many inaccuracy reports are not valid reports. </a:t>
            </a:r>
            <a:br>
              <a:rPr lang="en-US" sz="1600" dirty="0"/>
            </a:br>
            <a:endParaRPr lang="en-US" sz="1600" dirty="0"/>
          </a:p>
          <a:p>
            <a:pPr marL="742950" lvl="1" indent="-285750">
              <a:buFont typeface="Arial" panose="020B0604020202020204" pitchFamily="34" charset="0"/>
              <a:buChar char="•"/>
            </a:pPr>
            <a:r>
              <a:rPr lang="en-US" sz="1600" dirty="0"/>
              <a:t>Only 10 users are approved to use the bulk submission tool for reporting inaccuracies; last year, only 3 actually used it.</a:t>
            </a:r>
            <a:br>
              <a:rPr lang="en-US" sz="1600" dirty="0"/>
            </a:br>
            <a:endParaRPr lang="en-US" sz="1600" dirty="0"/>
          </a:p>
          <a:p>
            <a:pPr marL="742950" lvl="1" indent="-285750">
              <a:buFont typeface="Arial" panose="020B0604020202020204" pitchFamily="34" charset="0"/>
              <a:buChar char="•"/>
            </a:pPr>
            <a:r>
              <a:rPr lang="en-US" sz="1600" dirty="0"/>
              <a:t>It appears that the Compliance team does little in proactive actions to discover and remediate issues with WHOIS data.</a:t>
            </a:r>
            <a:br>
              <a:rPr lang="en-US" sz="1600" dirty="0"/>
            </a:br>
            <a:endParaRPr lang="en-US" sz="1600" dirty="0"/>
          </a:p>
          <a:p>
            <a:pPr marL="742950" lvl="1" indent="-285750">
              <a:buFont typeface="Arial" panose="020B0604020202020204" pitchFamily="34" charset="0"/>
              <a:buChar char="•"/>
            </a:pPr>
            <a:r>
              <a:rPr lang="en-US" sz="1600" dirty="0"/>
              <a:t>For at least one new policy (RDS Consistent Labeling and Display Policy), there were no statistics we could gather from the Compliance team.</a:t>
            </a:r>
          </a:p>
        </p:txBody>
      </p:sp>
    </p:spTree>
    <p:extLst>
      <p:ext uri="{BB962C8B-B14F-4D97-AF65-F5344CB8AC3E}">
        <p14:creationId xmlns:p14="http://schemas.microsoft.com/office/powerpoint/2010/main" val="194758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46276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Based on these findings, the subgroup identified the following issues:</a:t>
            </a:r>
          </a:p>
          <a:p>
            <a:pPr marL="742950" lvl="2" indent="-285750">
              <a:buFont typeface="Arial" panose="020B0604020202020204" pitchFamily="34" charset="0"/>
              <a:buChar char="•"/>
            </a:pPr>
            <a:r>
              <a:rPr lang="en-US" sz="1600" dirty="0"/>
              <a:t>The WHOIS record still exists with suspended domain names and the registrar can choose to unsuspend at any moment, with inaccurate data remaining in WHOIS.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There are many reasons a domain name could be suspended that do not relate to inaccuracy. However, when inaccurate data is displayed with only a suspended designation, this does not accurately represent the history of the domain name.</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If we can extrapolate from the ARS sample, 40% of all domain names registered before 2013 MAY not have all registrant data collected and displayed in WHOIS.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Africa and Latin America appear to be underrepresented in the number of inaccuracy submissions.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Users who might benefit from the Bulk Submission tool may not be aware of it.</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By only reacting to reported compliance issues, opportunities are missed to find systemic issues.</a:t>
            </a:r>
          </a:p>
        </p:txBody>
      </p:sp>
    </p:spTree>
    <p:extLst>
      <p:ext uri="{BB962C8B-B14F-4D97-AF65-F5344CB8AC3E}">
        <p14:creationId xmlns:p14="http://schemas.microsoft.com/office/powerpoint/2010/main" val="405429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395492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recommendations:</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(R4.1):</a:t>
            </a:r>
            <a:r>
              <a:rPr lang="en-US" sz="1700" dirty="0"/>
              <a:t> </a:t>
            </a:r>
            <a:r>
              <a:rPr lang="en-US" sz="1700" i="1" dirty="0"/>
              <a:t>Require all new policies implemented to be measured, audited, tracked and enforced by the compliance team. Policy should integrate metrics, measurements, and reporting to ensure that the policy is effective in addressing the issue, and when metrics are defined, compliance would audit, track, report, and enforce as applicable for the policy.   </a:t>
            </a:r>
          </a:p>
          <a:p>
            <a:pPr marL="457200" lvl="2"/>
            <a:r>
              <a:rPr lang="en-US" sz="1700" i="1" dirty="0"/>
              <a:t>	(Consensus)</a:t>
            </a:r>
            <a:br>
              <a:rPr lang="en-US" sz="1700" i="1" dirty="0"/>
            </a:br>
            <a:endParaRPr lang="en-US" sz="1700" i="1" dirty="0"/>
          </a:p>
          <a:p>
            <a:pPr marL="742950" lvl="2" indent="-285750">
              <a:buFont typeface="Arial" panose="020B0604020202020204" pitchFamily="34" charset="0"/>
              <a:buChar char="•"/>
            </a:pPr>
            <a:r>
              <a:rPr lang="en-US" sz="1700" b="1" dirty="0"/>
              <a:t>Draft Recommendation (R4.2):</a:t>
            </a:r>
            <a:r>
              <a:rPr lang="en-US" sz="1700" dirty="0"/>
              <a:t> </a:t>
            </a:r>
            <a:r>
              <a:rPr lang="en-US" sz="1700" i="1" dirty="0"/>
              <a:t>Require all domain name registrations to adhere to the WHOIS requirements in the 2013 RAA. Once a policy is implemented all gTLD registrations must adhere to the new rules within a 12 month period. Assess the grandfathered domain names to see if this is a problem if so a new policy should be created to ensure all gTLDs adhere to the requirements of registrant data collection in the 2013 RAA.  (Consensus)</a:t>
            </a:r>
          </a:p>
        </p:txBody>
      </p:sp>
    </p:spTree>
    <p:extLst>
      <p:ext uri="{BB962C8B-B14F-4D97-AF65-F5344CB8AC3E}">
        <p14:creationId xmlns:p14="http://schemas.microsoft.com/office/powerpoint/2010/main" val="72047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a:t>Draft Recommendation (R4.3):</a:t>
            </a:r>
            <a:r>
              <a:rPr lang="en-US" sz="1700" dirty="0"/>
              <a:t> </a:t>
            </a:r>
            <a:r>
              <a:rPr lang="en-US" sz="1700" i="1" dirty="0"/>
              <a:t>Domain names suspended due to inaccurate information and remain in that state until it is due for renewal the WHOIS record should be updated to a new status and the inaccurate data removed. Policy or contracts should require that WHOIS indicate whether a domain is on hold due to inaccurate data. Domains on serverHold due to inaccurate data in WHOIS should not be unsuspended without inaccurate data being remedied</a:t>
            </a:r>
          </a:p>
          <a:p>
            <a:pPr marL="742950" lvl="2" indent="-285750">
              <a:buFont typeface="Arial" panose="020B0604020202020204" pitchFamily="34" charset="0"/>
              <a:buChar char="•"/>
            </a:pPr>
            <a:r>
              <a:rPr lang="en-US" sz="1700" b="1" dirty="0"/>
              <a:t>(</a:t>
            </a:r>
            <a:r>
              <a:rPr lang="en-US" sz="1700" dirty="0"/>
              <a:t>Consensus)</a:t>
            </a:r>
          </a:p>
          <a:p>
            <a:pPr marL="742950" lvl="2" indent="-285750">
              <a:buFont typeface="Arial" panose="020B0604020202020204" pitchFamily="34" charset="0"/>
              <a:buChar char="•"/>
            </a:pPr>
            <a:r>
              <a:rPr lang="en-US" sz="1700" b="1" dirty="0"/>
              <a:t>Draft Recommendation (R4.4):</a:t>
            </a:r>
            <a:r>
              <a:rPr lang="en-US" sz="1700" dirty="0"/>
              <a:t> </a:t>
            </a:r>
            <a:r>
              <a:rPr lang="en-US" sz="1700" i="1" dirty="0"/>
              <a:t>Conduct additional outreach and education on how to file a WHOIS inaccuracy report and what information is critical to provide.  (Full Consensus)</a:t>
            </a:r>
            <a:br>
              <a:rPr lang="en-US" sz="1700" i="1" dirty="0"/>
            </a:br>
            <a:endParaRPr lang="en-US" sz="1700" i="1" dirty="0"/>
          </a:p>
          <a:p>
            <a:pPr marL="742950" lvl="2" indent="-285750">
              <a:buFont typeface="Arial" panose="020B0604020202020204" pitchFamily="34" charset="0"/>
              <a:buChar char="•"/>
            </a:pPr>
            <a:r>
              <a:rPr lang="en-US" sz="1700" b="1" dirty="0"/>
              <a:t>Draft Recommendation (R4.5):</a:t>
            </a:r>
            <a:r>
              <a:rPr lang="en-US" sz="1700" dirty="0"/>
              <a:t> </a:t>
            </a:r>
            <a:r>
              <a:rPr lang="en-US" sz="1700" i="1" dirty="0"/>
              <a:t>Publicize and encourage use of the Bulk WHOIS inaccuracy reporting tool. (Consensus)</a:t>
            </a:r>
          </a:p>
          <a:p>
            <a:pPr marL="742950" lvl="2" indent="-285750">
              <a:buFont typeface="Arial" panose="020B0604020202020204" pitchFamily="34" charset="0"/>
              <a:buChar char="•"/>
            </a:pPr>
            <a:endParaRPr lang="en-US" sz="1700" i="1" dirty="0"/>
          </a:p>
          <a:p>
            <a:pPr marL="742950" lvl="2" indent="-285750">
              <a:buFont typeface="Arial" panose="020B0604020202020204" pitchFamily="34" charset="0"/>
              <a:buChar char="•"/>
            </a:pPr>
            <a:r>
              <a:rPr lang="en-US" sz="1700" b="1" dirty="0"/>
              <a:t>Draft Recommendation (R4.6):</a:t>
            </a:r>
            <a:r>
              <a:rPr lang="en-US" sz="1700" dirty="0"/>
              <a:t> </a:t>
            </a:r>
            <a:r>
              <a:rPr lang="en-US" sz="1700" i="1" dirty="0"/>
              <a:t>Review the WHOIS ARS domain names sampled for each region to determine whether or not low submission rates to the WHOIS inaccuracy reporting tool are due to the lack of knowledge of the tool or other critical factors. (Consensus)</a:t>
            </a:r>
            <a:endParaRPr lang="en-US" sz="1700" dirty="0"/>
          </a:p>
        </p:txBody>
      </p:sp>
    </p:spTree>
    <p:extLst>
      <p:ext uri="{BB962C8B-B14F-4D97-AF65-F5344CB8AC3E}">
        <p14:creationId xmlns:p14="http://schemas.microsoft.com/office/powerpoint/2010/main" val="370240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18576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a:t>Draft Recommendation (R4.7):</a:t>
            </a:r>
            <a:r>
              <a:rPr lang="en-US" sz="1700" dirty="0"/>
              <a:t> </a:t>
            </a:r>
            <a:r>
              <a:rPr lang="en-US" sz="1700" i="1" dirty="0"/>
              <a:t>Following a valid WHOIS ARS ticket, or WHOIS inaccuracy complaint, initiate a full audit targeting the relating registrar to check if the registrar follows the contractual obligations, the consensus policies, etc. Sanctions should be applied if deficiencies identified.  </a:t>
            </a:r>
            <a:br>
              <a:rPr lang="en-US" sz="1700" i="1" dirty="0"/>
            </a:br>
            <a:r>
              <a:rPr lang="en-US" sz="1700" i="1" dirty="0"/>
              <a:t>(Strong Support but significant opposition)</a:t>
            </a:r>
          </a:p>
          <a:p>
            <a:pPr marL="742950" lvl="2" indent="-285750">
              <a:buFont typeface="Arial" panose="020B0604020202020204" pitchFamily="34" charset="0"/>
              <a:buChar char="•"/>
            </a:pPr>
            <a:r>
              <a:rPr lang="en-US" sz="1700" b="1" dirty="0"/>
              <a:t>Draft Recommendation (R4.8):</a:t>
            </a:r>
            <a:r>
              <a:rPr lang="en-US" sz="1700" dirty="0"/>
              <a:t> </a:t>
            </a:r>
            <a:r>
              <a:rPr lang="en-US" sz="1700" i="1" dirty="0"/>
              <a:t>Direct contractual compliance to proactively monitor and enforce to address systemic issues. A risk based approach should be executed to assess, and understand inaccuracy issues and then take the appropriate compliance actions to mitigate risk in systemic complaints. The DAAR data is an additional resource that the compliance team has is not currently including in their research and analysis. The use of DAAR data would provide a different perspective for the compliance team and that data is used globally to add to the security and stability of the internet.</a:t>
            </a:r>
          </a:p>
          <a:p>
            <a:pPr marL="742950" lvl="2" indent="-285750">
              <a:buFont typeface="Arial" panose="020B0604020202020204" pitchFamily="34" charset="0"/>
              <a:buChar char="•"/>
            </a:pPr>
            <a:r>
              <a:rPr lang="en-US" sz="1700" i="1" dirty="0"/>
              <a:t>(Consensus)</a:t>
            </a:r>
          </a:p>
          <a:p>
            <a:pPr marL="742950" lvl="2" indent="-285750">
              <a:buFont typeface="Arial" panose="020B0604020202020204" pitchFamily="34" charset="0"/>
              <a:buChar char="•"/>
            </a:pPr>
            <a:r>
              <a:rPr lang="en-US" sz="1700" dirty="0">
                <a:solidFill>
                  <a:srgbClr val="FF0000"/>
                </a:solidFill>
              </a:rPr>
              <a:t>[Subgroup has yet to reach agreement on these recommendations.</a:t>
            </a:r>
            <a:br>
              <a:rPr lang="en-US" sz="1700">
                <a:solidFill>
                  <a:srgbClr val="FF0000"/>
                </a:solidFill>
              </a:rPr>
            </a:br>
            <a:endParaRPr lang="en-US" sz="1700" dirty="0"/>
          </a:p>
        </p:txBody>
      </p:sp>
    </p:spTree>
    <p:extLst>
      <p:ext uri="{BB962C8B-B14F-4D97-AF65-F5344CB8AC3E}">
        <p14:creationId xmlns:p14="http://schemas.microsoft.com/office/powerpoint/2010/main" val="149400288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12696</TotalTime>
  <Words>646</Words>
  <Application>Microsoft Macintosh PowerPoint</Application>
  <PresentationFormat>On-screen Show (4:3)</PresentationFormat>
  <Paragraphs>60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Arial</vt:lpstr>
      <vt:lpstr>Calibri</vt:lpstr>
      <vt:lpstr>Segoe UI</vt:lpstr>
      <vt:lpstr>Source Sans Pro</vt:lpstr>
      <vt:lpstr>Source Sans Pro Light</vt:lpstr>
      <vt:lpstr>Wingdings</vt:lpstr>
      <vt:lpstr>ICANNPPT_Arial_4x3_June 2017_potx</vt:lpstr>
      <vt:lpstr>Findings &amp; Draft Recommendations</vt:lpstr>
      <vt:lpstr>WHOIS1 Rec #4 – Compliance</vt:lpstr>
      <vt:lpstr>WHOIS1 Rec #4 – Compliance</vt:lpstr>
      <vt:lpstr>WHOIS1 Rec #4 – Compliance</vt:lpstr>
      <vt:lpstr>WHOIS1 Rec #4 – Compliance</vt:lpstr>
      <vt:lpstr>WHOIS1 Rec #4 – Compliance</vt:lpstr>
      <vt:lpstr>WHOIS1 Rec #4 – Compliance</vt:lpstr>
      <vt:lpstr>WHOIS1 Rec #4 – Compliance</vt:lpstr>
    </vt:vector>
  </TitlesOfParts>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Susan Kawaguchi</cp:lastModifiedBy>
  <cp:revision>583</cp:revision>
  <cp:lastPrinted>2018-05-23T15:26:47Z</cp:lastPrinted>
  <dcterms:created xsi:type="dcterms:W3CDTF">2017-05-30T19:34:16Z</dcterms:created>
  <dcterms:modified xsi:type="dcterms:W3CDTF">2018-06-22T00:34:21Z</dcterms:modified>
</cp:coreProperties>
</file>