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72"/>
  </p:notesMasterIdLst>
  <p:handoutMasterIdLst>
    <p:handoutMasterId r:id="rId73"/>
  </p:handoutMasterIdLst>
  <p:sldIdLst>
    <p:sldId id="256" r:id="rId2"/>
    <p:sldId id="574" r:id="rId3"/>
    <p:sldId id="581" r:id="rId4"/>
    <p:sldId id="678" r:id="rId5"/>
    <p:sldId id="693" r:id="rId6"/>
    <p:sldId id="711" r:id="rId7"/>
    <p:sldId id="743" r:id="rId8"/>
    <p:sldId id="696" r:id="rId9"/>
    <p:sldId id="714" r:id="rId10"/>
    <p:sldId id="713" r:id="rId11"/>
    <p:sldId id="637" r:id="rId12"/>
    <p:sldId id="296" r:id="rId13"/>
    <p:sldId id="680" r:id="rId14"/>
    <p:sldId id="697" r:id="rId15"/>
    <p:sldId id="715" r:id="rId16"/>
    <p:sldId id="716" r:id="rId17"/>
    <p:sldId id="744" r:id="rId18"/>
    <p:sldId id="741" r:id="rId19"/>
    <p:sldId id="698" r:id="rId20"/>
    <p:sldId id="717" r:id="rId21"/>
    <p:sldId id="718" r:id="rId22"/>
    <p:sldId id="699" r:id="rId23"/>
    <p:sldId id="719" r:id="rId24"/>
    <p:sldId id="720" r:id="rId25"/>
    <p:sldId id="742" r:id="rId26"/>
    <p:sldId id="700" r:id="rId27"/>
    <p:sldId id="754" r:id="rId28"/>
    <p:sldId id="755" r:id="rId29"/>
    <p:sldId id="756" r:id="rId30"/>
    <p:sldId id="757" r:id="rId31"/>
    <p:sldId id="758" r:id="rId32"/>
    <p:sldId id="759" r:id="rId33"/>
    <p:sldId id="760" r:id="rId34"/>
    <p:sldId id="701" r:id="rId35"/>
    <p:sldId id="723" r:id="rId36"/>
    <p:sldId id="724" r:id="rId37"/>
    <p:sldId id="748" r:id="rId38"/>
    <p:sldId id="749" r:id="rId39"/>
    <p:sldId id="702" r:id="rId40"/>
    <p:sldId id="725" r:id="rId41"/>
    <p:sldId id="726" r:id="rId42"/>
    <p:sldId id="750" r:id="rId43"/>
    <p:sldId id="767" r:id="rId44"/>
    <p:sldId id="703" r:id="rId45"/>
    <p:sldId id="727" r:id="rId46"/>
    <p:sldId id="728" r:id="rId47"/>
    <p:sldId id="751" r:id="rId48"/>
    <p:sldId id="704" r:id="rId49"/>
    <p:sldId id="729" r:id="rId50"/>
    <p:sldId id="752" r:id="rId51"/>
    <p:sldId id="730" r:id="rId52"/>
    <p:sldId id="705" r:id="rId53"/>
    <p:sldId id="731" r:id="rId54"/>
    <p:sldId id="732" r:id="rId55"/>
    <p:sldId id="706" r:id="rId56"/>
    <p:sldId id="733" r:id="rId57"/>
    <p:sldId id="764" r:id="rId58"/>
    <p:sldId id="765" r:id="rId59"/>
    <p:sldId id="707" r:id="rId60"/>
    <p:sldId id="735" r:id="rId61"/>
    <p:sldId id="708" r:id="rId62"/>
    <p:sldId id="737" r:id="rId63"/>
    <p:sldId id="738" r:id="rId64"/>
    <p:sldId id="766" r:id="rId65"/>
    <p:sldId id="709" r:id="rId66"/>
    <p:sldId id="761" r:id="rId67"/>
    <p:sldId id="762" r:id="rId68"/>
    <p:sldId id="763" r:id="rId69"/>
    <p:sldId id="691" r:id="rId70"/>
    <p:sldId id="712" r:id="rId7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416" userDrawn="1">
          <p15:clr>
            <a:srgbClr val="A4A3A4"/>
          </p15:clr>
        </p15:guide>
        <p15:guide id="2" pos="2880">
          <p15:clr>
            <a:srgbClr val="A4A3A4"/>
          </p15:clr>
        </p15:guide>
        <p15:guide id="3" orient="horz" pos="882">
          <p15:clr>
            <a:srgbClr val="A4A3A4"/>
          </p15:clr>
        </p15:guide>
        <p15:guide id="4" pos="435">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helle Howell" initials="MH" lastIdx="7" clrIdx="0">
    <p:extLst/>
  </p:cmAuthor>
  <p:cmAuthor id="2" name="LP" initials="LP" lastIdx="14" clrIdx="1"/>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B460F"/>
    <a:srgbClr val="FA5B36"/>
    <a:srgbClr val="000000"/>
    <a:srgbClr val="DEDEDE"/>
    <a:srgbClr val="002B49"/>
    <a:srgbClr val="9C240F"/>
    <a:srgbClr val="0E4B91"/>
    <a:srgbClr val="18548A"/>
    <a:srgbClr val="15538C"/>
    <a:srgbClr val="0B2F4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578" autoAdjust="0"/>
    <p:restoredTop sz="86420" autoAdjust="0"/>
  </p:normalViewPr>
  <p:slideViewPr>
    <p:cSldViewPr snapToGrid="0" snapToObjects="1">
      <p:cViewPr varScale="1">
        <p:scale>
          <a:sx n="76" d="100"/>
          <a:sy n="76" d="100"/>
        </p:scale>
        <p:origin x="-1498" y="-82"/>
      </p:cViewPr>
      <p:guideLst>
        <p:guide orient="horz" pos="1416"/>
        <p:guide orient="horz" pos="882"/>
        <p:guide pos="2880"/>
        <p:guide pos="435"/>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snapToGrid="0" snapToObjects="1">
      <p:cViewPr varScale="1">
        <p:scale>
          <a:sx n="85" d="100"/>
          <a:sy n="85" d="100"/>
        </p:scale>
        <p:origin x="3928" y="16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commentAuthors" Target="commentAuthor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handoutMaster" Target="handoutMasters/handoutMaster1.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A6CC06F-6065-6147-A9A2-3CA5BF8224DD}" type="doc">
      <dgm:prSet loTypeId="urn:microsoft.com/office/officeart/2005/8/layout/vList2" loCatId="" qsTypeId="urn:microsoft.com/office/officeart/2005/8/quickstyle/simple1" qsCatId="simple" csTypeId="urn:microsoft.com/office/officeart/2005/8/colors/colorful1" csCatId="colorful" phldr="1"/>
      <dgm:spPr/>
      <dgm:t>
        <a:bodyPr/>
        <a:lstStyle/>
        <a:p>
          <a:endParaRPr lang="en-US"/>
        </a:p>
      </dgm:t>
    </dgm:pt>
    <dgm:pt modelId="{20B15C52-D5A6-C242-B6F1-A1FB313C79F6}">
      <dgm:prSet phldrT="[Text]" custT="1"/>
      <dgm:spPr/>
      <dgm:t>
        <a:bodyPr/>
        <a:lstStyle/>
        <a:p>
          <a:pPr>
            <a:buFont typeface="+mj-lt"/>
            <a:buNone/>
          </a:pPr>
          <a:r>
            <a:rPr lang="en-US" sz="1600" dirty="0"/>
            <a:t>Assess </a:t>
          </a:r>
          <a:r>
            <a:rPr lang="en-US" sz="1600" b="1" dirty="0"/>
            <a:t>implementation</a:t>
          </a:r>
          <a:r>
            <a:rPr lang="en-US" sz="1600" dirty="0"/>
            <a:t> of WHOIS1 recommendations</a:t>
          </a:r>
        </a:p>
      </dgm:t>
    </dgm:pt>
    <dgm:pt modelId="{55639C05-E59A-B84E-A895-18561CB6B2CD}" type="parTrans" cxnId="{7C39CB0E-3582-4F4A-BBB0-991F6E4CDADD}">
      <dgm:prSet/>
      <dgm:spPr/>
      <dgm:t>
        <a:bodyPr/>
        <a:lstStyle/>
        <a:p>
          <a:endParaRPr lang="en-US"/>
        </a:p>
      </dgm:t>
    </dgm:pt>
    <dgm:pt modelId="{3834F485-6527-264A-9745-23514663A47C}" type="sibTrans" cxnId="{7C39CB0E-3582-4F4A-BBB0-991F6E4CDADD}">
      <dgm:prSet/>
      <dgm:spPr/>
      <dgm:t>
        <a:bodyPr/>
        <a:lstStyle/>
        <a:p>
          <a:endParaRPr lang="en-US"/>
        </a:p>
      </dgm:t>
    </dgm:pt>
    <dgm:pt modelId="{79F8348B-5B76-4247-9425-258E7D552A31}">
      <dgm:prSet phldrT="[Text]" custT="1"/>
      <dgm:spPr/>
      <dgm:t>
        <a:bodyPr/>
        <a:lstStyle/>
        <a:p>
          <a:pPr>
            <a:buFont typeface="+mj-lt"/>
            <a:buNone/>
          </a:pPr>
          <a:r>
            <a:rPr lang="en-US" sz="1400" b="1" dirty="0" smtClean="0"/>
            <a:t>Evaluate</a:t>
          </a:r>
          <a:r>
            <a:rPr lang="en-US" sz="1400" dirty="0" smtClean="0"/>
            <a:t> </a:t>
          </a:r>
          <a:r>
            <a:rPr lang="en-US" sz="1400" dirty="0"/>
            <a:t>the extent to which ICANN Org has implemented each prior Directory Service Review (</a:t>
          </a:r>
          <a:r>
            <a:rPr lang="en-US" sz="1400" dirty="0" smtClean="0"/>
            <a:t>WHOIS1</a:t>
          </a:r>
          <a:r>
            <a:rPr lang="en-US" sz="1400" dirty="0"/>
            <a:t>) recommendation (16 in total) and </a:t>
          </a:r>
          <a:r>
            <a:rPr lang="en-US" sz="1400" b="1" dirty="0"/>
            <a:t>whether implementation of each recommendation was effective</a:t>
          </a:r>
          <a:endParaRPr lang="en-US" sz="1400" dirty="0"/>
        </a:p>
      </dgm:t>
    </dgm:pt>
    <dgm:pt modelId="{56EA56DD-8C0F-A54F-8CD1-6E2092678DCE}" type="parTrans" cxnId="{A63DA63C-0151-B340-A86D-81FA91B60505}">
      <dgm:prSet/>
      <dgm:spPr/>
      <dgm:t>
        <a:bodyPr/>
        <a:lstStyle/>
        <a:p>
          <a:endParaRPr lang="en-US"/>
        </a:p>
      </dgm:t>
    </dgm:pt>
    <dgm:pt modelId="{A44F2998-DA60-2F47-8F1D-E4F639757494}" type="sibTrans" cxnId="{A63DA63C-0151-B340-A86D-81FA91B60505}">
      <dgm:prSet/>
      <dgm:spPr/>
      <dgm:t>
        <a:bodyPr/>
        <a:lstStyle/>
        <a:p>
          <a:endParaRPr lang="en-US"/>
        </a:p>
      </dgm:t>
    </dgm:pt>
    <dgm:pt modelId="{2243F197-D8E7-7948-A403-672DAF12C3A7}">
      <dgm:prSet phldrT="[Text]" custT="1"/>
      <dgm:spPr/>
      <dgm:t>
        <a:bodyPr/>
        <a:lstStyle/>
        <a:p>
          <a:r>
            <a:rPr lang="en-US" sz="1600" dirty="0" smtClean="0"/>
            <a:t>Review </a:t>
          </a:r>
          <a:r>
            <a:rPr lang="en-US" sz="1600" b="1" dirty="0" smtClean="0"/>
            <a:t>changes since WHOIS1</a:t>
          </a:r>
          <a:r>
            <a:rPr lang="en-US" sz="1600" dirty="0" smtClean="0"/>
            <a:t> to assess impact on </a:t>
          </a:r>
          <a:r>
            <a:rPr lang="en-US" sz="1600" b="1" dirty="0" smtClean="0"/>
            <a:t>RDS(WHOIS) effectiveness</a:t>
          </a:r>
          <a:endParaRPr lang="en-US" sz="1600" b="1" dirty="0"/>
        </a:p>
      </dgm:t>
    </dgm:pt>
    <dgm:pt modelId="{AD5C7695-D9F9-1B49-8C5C-7C8082A4EB10}" type="parTrans" cxnId="{2BA38716-5473-EC4B-90CE-1D4DB3D54550}">
      <dgm:prSet/>
      <dgm:spPr/>
      <dgm:t>
        <a:bodyPr/>
        <a:lstStyle/>
        <a:p>
          <a:endParaRPr lang="en-US"/>
        </a:p>
      </dgm:t>
    </dgm:pt>
    <dgm:pt modelId="{F2AC21BE-97FC-3746-B662-A3B3478DA440}" type="sibTrans" cxnId="{2BA38716-5473-EC4B-90CE-1D4DB3D54550}">
      <dgm:prSet/>
      <dgm:spPr/>
      <dgm:t>
        <a:bodyPr/>
        <a:lstStyle/>
        <a:p>
          <a:endParaRPr lang="en-US"/>
        </a:p>
      </dgm:t>
    </dgm:pt>
    <dgm:pt modelId="{390E1C2B-3650-694F-82D4-6A880AA878E8}">
      <dgm:prSet phldrT="[Text]" custT="1"/>
      <dgm:spPr/>
      <dgm:t>
        <a:bodyPr/>
        <a:lstStyle/>
        <a:p>
          <a:pPr>
            <a:buFont typeface="+mj-lt"/>
            <a:buNone/>
          </a:pPr>
          <a:r>
            <a:rPr lang="en-US" sz="1600" dirty="0"/>
            <a:t>Assess the extent to which the implementation of today’s WHOIS:</a:t>
          </a:r>
        </a:p>
      </dgm:t>
    </dgm:pt>
    <dgm:pt modelId="{2652F6A6-D64A-914F-B40C-E4436B1E7AE1}" type="parTrans" cxnId="{FF0F4344-378F-7B42-8871-CB4A5CD027C5}">
      <dgm:prSet/>
      <dgm:spPr/>
      <dgm:t>
        <a:bodyPr/>
        <a:lstStyle/>
        <a:p>
          <a:endParaRPr lang="en-US"/>
        </a:p>
      </dgm:t>
    </dgm:pt>
    <dgm:pt modelId="{FE47AE69-3F63-8B4B-8707-8EA8CBCEE4D3}" type="sibTrans" cxnId="{FF0F4344-378F-7B42-8871-CB4A5CD027C5}">
      <dgm:prSet/>
      <dgm:spPr/>
      <dgm:t>
        <a:bodyPr/>
        <a:lstStyle/>
        <a:p>
          <a:endParaRPr lang="en-US"/>
        </a:p>
      </dgm:t>
    </dgm:pt>
    <dgm:pt modelId="{8E173A6B-1E56-5448-B64C-868A45EB4B70}">
      <dgm:prSet custT="1"/>
      <dgm:spPr/>
      <dgm:t>
        <a:bodyPr/>
        <a:lstStyle/>
        <a:p>
          <a:r>
            <a:rPr lang="en-US" sz="1400" dirty="0"/>
            <a:t>Meets legitimate </a:t>
          </a:r>
          <a:r>
            <a:rPr lang="en-US" sz="1400" b="1" dirty="0"/>
            <a:t>need of law enforcement </a:t>
          </a:r>
          <a:r>
            <a:rPr lang="en-US" sz="1400" dirty="0" smtClean="0"/>
            <a:t>for </a:t>
          </a:r>
          <a:r>
            <a:rPr lang="en-US" sz="1400" dirty="0"/>
            <a:t>swiftly accessible, accurate and complete data</a:t>
          </a:r>
        </a:p>
      </dgm:t>
    </dgm:pt>
    <dgm:pt modelId="{FDA4E638-30E3-2C4B-A189-E9579AA4587A}" type="parTrans" cxnId="{3E3D6A43-7ED7-4241-B974-AC7CEB5CC9D0}">
      <dgm:prSet/>
      <dgm:spPr/>
      <dgm:t>
        <a:bodyPr/>
        <a:lstStyle/>
        <a:p>
          <a:endParaRPr lang="en-US"/>
        </a:p>
      </dgm:t>
    </dgm:pt>
    <dgm:pt modelId="{B2231C04-930B-F042-831B-DF094706D54B}" type="sibTrans" cxnId="{3E3D6A43-7ED7-4241-B974-AC7CEB5CC9D0}">
      <dgm:prSet/>
      <dgm:spPr/>
      <dgm:t>
        <a:bodyPr/>
        <a:lstStyle/>
        <a:p>
          <a:endParaRPr lang="en-US"/>
        </a:p>
      </dgm:t>
    </dgm:pt>
    <dgm:pt modelId="{917C83E7-0CA6-4A4F-A746-7FB3D7F80506}">
      <dgm:prSet custT="1"/>
      <dgm:spPr/>
      <dgm:t>
        <a:bodyPr/>
        <a:lstStyle/>
        <a:p>
          <a:r>
            <a:rPr lang="en-US" sz="1600" b="0" dirty="0"/>
            <a:t>Assess </a:t>
          </a:r>
          <a:r>
            <a:rPr lang="en-US" sz="1600" b="1" dirty="0" smtClean="0"/>
            <a:t>effectiveness </a:t>
          </a:r>
          <a:r>
            <a:rPr lang="en-US" sz="1600" b="1" dirty="0"/>
            <a:t>and transparency</a:t>
          </a:r>
          <a:r>
            <a:rPr lang="en-US" sz="1600" b="0" dirty="0"/>
            <a:t> of ICANN enforcement of existing policy relating to WHOIS </a:t>
          </a:r>
          <a:r>
            <a:rPr lang="en-US" sz="1600" b="0" dirty="0" smtClean="0"/>
            <a:t>through </a:t>
          </a:r>
          <a:r>
            <a:rPr lang="en-US" sz="1600" b="0" dirty="0"/>
            <a:t>Contractual Compliance actions, structure and processes</a:t>
          </a:r>
        </a:p>
      </dgm:t>
    </dgm:pt>
    <dgm:pt modelId="{556FFA2F-8359-974E-93D3-4E6E2947EDD7}" type="parTrans" cxnId="{E19BB180-F129-4942-9C83-A3153FB138A5}">
      <dgm:prSet/>
      <dgm:spPr/>
      <dgm:t>
        <a:bodyPr/>
        <a:lstStyle/>
        <a:p>
          <a:endParaRPr lang="en-US"/>
        </a:p>
      </dgm:t>
    </dgm:pt>
    <dgm:pt modelId="{6DF24D15-F3C1-1945-845D-EA0F838063D4}" type="sibTrans" cxnId="{E19BB180-F129-4942-9C83-A3153FB138A5}">
      <dgm:prSet/>
      <dgm:spPr/>
      <dgm:t>
        <a:bodyPr/>
        <a:lstStyle/>
        <a:p>
          <a:endParaRPr lang="en-US"/>
        </a:p>
      </dgm:t>
    </dgm:pt>
    <dgm:pt modelId="{4E1A1462-90FD-D74F-A8A0-EFF3D45BC19D}">
      <dgm:prSet custT="1"/>
      <dgm:spPr/>
      <dgm:t>
        <a:bodyPr/>
        <a:lstStyle/>
        <a:p>
          <a:r>
            <a:rPr lang="en-US" sz="1600" dirty="0"/>
            <a:t>Identify any portions of Bylaws Section 4.6(e), Registration Directory Service Review, which the team believes should be </a:t>
          </a:r>
          <a:r>
            <a:rPr lang="en-US" sz="1600" b="1" dirty="0"/>
            <a:t>changed, added or removed </a:t>
          </a:r>
        </a:p>
      </dgm:t>
    </dgm:pt>
    <dgm:pt modelId="{30ADF778-ACF6-AB45-8F68-F3D5ED6870BC}" type="parTrans" cxnId="{185A3BC9-9616-354E-8AF1-6B4C3A1675CA}">
      <dgm:prSet/>
      <dgm:spPr/>
      <dgm:t>
        <a:bodyPr/>
        <a:lstStyle/>
        <a:p>
          <a:endParaRPr lang="en-US"/>
        </a:p>
      </dgm:t>
    </dgm:pt>
    <dgm:pt modelId="{3D65A171-F9CC-EA49-AF87-44D2A8D6472E}" type="sibTrans" cxnId="{185A3BC9-9616-354E-8AF1-6B4C3A1675CA}">
      <dgm:prSet/>
      <dgm:spPr/>
      <dgm:t>
        <a:bodyPr/>
        <a:lstStyle/>
        <a:p>
          <a:endParaRPr lang="en-US"/>
        </a:p>
      </dgm:t>
    </dgm:pt>
    <dgm:pt modelId="{720D7296-3622-5C4F-A41D-4135FA277329}">
      <dgm:prSet custT="1"/>
      <dgm:spPr/>
      <dgm:t>
        <a:bodyPr/>
        <a:lstStyle/>
        <a:p>
          <a:r>
            <a:rPr lang="en-US" sz="1400" dirty="0"/>
            <a:t>Promotes </a:t>
          </a:r>
          <a:r>
            <a:rPr lang="en-US" sz="1400" b="1" dirty="0"/>
            <a:t>consumer </a:t>
          </a:r>
          <a:r>
            <a:rPr lang="en-US" sz="1400" b="1" dirty="0" smtClean="0"/>
            <a:t>trust</a:t>
          </a:r>
          <a:endParaRPr lang="en-US" sz="1400" dirty="0"/>
        </a:p>
      </dgm:t>
    </dgm:pt>
    <dgm:pt modelId="{2C76EE98-68F4-4B4F-8C99-B3CA0529ED7D}" type="sibTrans" cxnId="{2F9DE591-3759-724D-96BF-1CD62F3292C4}">
      <dgm:prSet/>
      <dgm:spPr/>
      <dgm:t>
        <a:bodyPr/>
        <a:lstStyle/>
        <a:p>
          <a:endParaRPr lang="en-US"/>
        </a:p>
      </dgm:t>
    </dgm:pt>
    <dgm:pt modelId="{778C848F-9288-1E4E-A518-3EEFC9411AD0}" type="parTrans" cxnId="{2F9DE591-3759-724D-96BF-1CD62F3292C4}">
      <dgm:prSet/>
      <dgm:spPr/>
      <dgm:t>
        <a:bodyPr/>
        <a:lstStyle/>
        <a:p>
          <a:endParaRPr lang="en-US"/>
        </a:p>
      </dgm:t>
    </dgm:pt>
    <dgm:pt modelId="{D6D684A0-D435-F546-B078-D9AEFCE2C786}">
      <dgm:prSet custT="1"/>
      <dgm:spPr/>
      <dgm:t>
        <a:bodyPr/>
        <a:lstStyle/>
        <a:p>
          <a:r>
            <a:rPr lang="en-US" sz="1400" b="1" dirty="0"/>
            <a:t>Safeguards registrant data</a:t>
          </a:r>
          <a:endParaRPr lang="en-US" sz="1400" dirty="0"/>
        </a:p>
      </dgm:t>
    </dgm:pt>
    <dgm:pt modelId="{F95767F8-EB82-C841-8712-96C294494B89}" type="sibTrans" cxnId="{7EEE9746-F98F-044F-BAE3-C86EDA005A92}">
      <dgm:prSet/>
      <dgm:spPr/>
      <dgm:t>
        <a:bodyPr/>
        <a:lstStyle/>
        <a:p>
          <a:endParaRPr lang="en-US"/>
        </a:p>
      </dgm:t>
    </dgm:pt>
    <dgm:pt modelId="{C0D551CA-8CFB-174C-9C9B-A6103AC38CA4}" type="parTrans" cxnId="{7EEE9746-F98F-044F-BAE3-C86EDA005A92}">
      <dgm:prSet/>
      <dgm:spPr/>
      <dgm:t>
        <a:bodyPr/>
        <a:lstStyle/>
        <a:p>
          <a:endParaRPr lang="en-US"/>
        </a:p>
      </dgm:t>
    </dgm:pt>
    <dgm:pt modelId="{2D2DD74C-6EA2-DE41-804F-EFEA1D061E60}" type="pres">
      <dgm:prSet presAssocID="{FA6CC06F-6065-6147-A9A2-3CA5BF8224DD}" presName="linear" presStyleCnt="0">
        <dgm:presLayoutVars>
          <dgm:animLvl val="lvl"/>
          <dgm:resizeHandles val="exact"/>
        </dgm:presLayoutVars>
      </dgm:prSet>
      <dgm:spPr/>
      <dgm:t>
        <a:bodyPr/>
        <a:lstStyle/>
        <a:p>
          <a:endParaRPr lang="en-US"/>
        </a:p>
      </dgm:t>
    </dgm:pt>
    <dgm:pt modelId="{47139F86-03C9-DF4E-A7BA-C41D7F4B464E}" type="pres">
      <dgm:prSet presAssocID="{20B15C52-D5A6-C242-B6F1-A1FB313C79F6}" presName="parentText" presStyleLbl="node1" presStyleIdx="0" presStyleCnt="5" custScaleY="71114" custLinFactNeighborX="1007">
        <dgm:presLayoutVars>
          <dgm:chMax val="0"/>
          <dgm:bulletEnabled val="1"/>
        </dgm:presLayoutVars>
      </dgm:prSet>
      <dgm:spPr/>
      <dgm:t>
        <a:bodyPr/>
        <a:lstStyle/>
        <a:p>
          <a:endParaRPr lang="en-US"/>
        </a:p>
      </dgm:t>
    </dgm:pt>
    <dgm:pt modelId="{1D516960-FC61-0A47-BCD9-4E0C25F7F83C}" type="pres">
      <dgm:prSet presAssocID="{20B15C52-D5A6-C242-B6F1-A1FB313C79F6}" presName="childText" presStyleLbl="revTx" presStyleIdx="0" presStyleCnt="2">
        <dgm:presLayoutVars>
          <dgm:bulletEnabled val="1"/>
        </dgm:presLayoutVars>
      </dgm:prSet>
      <dgm:spPr/>
      <dgm:t>
        <a:bodyPr/>
        <a:lstStyle/>
        <a:p>
          <a:endParaRPr lang="en-US"/>
        </a:p>
      </dgm:t>
    </dgm:pt>
    <dgm:pt modelId="{24161011-FF73-6341-930A-275D29E59C61}" type="pres">
      <dgm:prSet presAssocID="{2243F197-D8E7-7948-A403-672DAF12C3A7}" presName="parentText" presStyleLbl="node1" presStyleIdx="1" presStyleCnt="5" custScaleY="75554">
        <dgm:presLayoutVars>
          <dgm:chMax val="0"/>
          <dgm:bulletEnabled val="1"/>
        </dgm:presLayoutVars>
      </dgm:prSet>
      <dgm:spPr/>
      <dgm:t>
        <a:bodyPr/>
        <a:lstStyle/>
        <a:p>
          <a:endParaRPr lang="en-US"/>
        </a:p>
      </dgm:t>
    </dgm:pt>
    <dgm:pt modelId="{8ED756EA-D46B-41E4-9B9A-9CFA95DCF401}" type="pres">
      <dgm:prSet presAssocID="{F2AC21BE-97FC-3746-B662-A3B3478DA440}" presName="spacer" presStyleCnt="0"/>
      <dgm:spPr/>
    </dgm:pt>
    <dgm:pt modelId="{284A3DEF-B548-E847-B2F8-D95A53267440}" type="pres">
      <dgm:prSet presAssocID="{390E1C2B-3650-694F-82D4-6A880AA878E8}" presName="parentText" presStyleLbl="node1" presStyleIdx="2" presStyleCnt="5" custScaleY="64558">
        <dgm:presLayoutVars>
          <dgm:chMax val="0"/>
          <dgm:bulletEnabled val="1"/>
        </dgm:presLayoutVars>
      </dgm:prSet>
      <dgm:spPr/>
      <dgm:t>
        <a:bodyPr/>
        <a:lstStyle/>
        <a:p>
          <a:endParaRPr lang="en-US"/>
        </a:p>
      </dgm:t>
    </dgm:pt>
    <dgm:pt modelId="{98CDDE5B-D0CB-AC41-89A3-2B391AE35671}" type="pres">
      <dgm:prSet presAssocID="{390E1C2B-3650-694F-82D4-6A880AA878E8}" presName="childText" presStyleLbl="revTx" presStyleIdx="1" presStyleCnt="2">
        <dgm:presLayoutVars>
          <dgm:bulletEnabled val="1"/>
        </dgm:presLayoutVars>
      </dgm:prSet>
      <dgm:spPr/>
      <dgm:t>
        <a:bodyPr/>
        <a:lstStyle/>
        <a:p>
          <a:endParaRPr lang="en-US"/>
        </a:p>
      </dgm:t>
    </dgm:pt>
    <dgm:pt modelId="{35767783-B21B-B940-84B6-B7247766E4CD}" type="pres">
      <dgm:prSet presAssocID="{917C83E7-0CA6-4A4F-A746-7FB3D7F80506}" presName="parentText" presStyleLbl="node1" presStyleIdx="3" presStyleCnt="5">
        <dgm:presLayoutVars>
          <dgm:chMax val="0"/>
          <dgm:bulletEnabled val="1"/>
        </dgm:presLayoutVars>
      </dgm:prSet>
      <dgm:spPr/>
      <dgm:t>
        <a:bodyPr/>
        <a:lstStyle/>
        <a:p>
          <a:endParaRPr lang="en-US"/>
        </a:p>
      </dgm:t>
    </dgm:pt>
    <dgm:pt modelId="{59D0962A-4E45-134E-9DB1-0D0F23A5917B}" type="pres">
      <dgm:prSet presAssocID="{6DF24D15-F3C1-1945-845D-EA0F838063D4}" presName="spacer" presStyleCnt="0"/>
      <dgm:spPr/>
    </dgm:pt>
    <dgm:pt modelId="{2767C4B2-48E3-E34C-9D2C-0D2E67FBBC8B}" type="pres">
      <dgm:prSet presAssocID="{4E1A1462-90FD-D74F-A8A0-EFF3D45BC19D}" presName="parentText" presStyleLbl="node1" presStyleIdx="4" presStyleCnt="5">
        <dgm:presLayoutVars>
          <dgm:chMax val="0"/>
          <dgm:bulletEnabled val="1"/>
        </dgm:presLayoutVars>
      </dgm:prSet>
      <dgm:spPr/>
      <dgm:t>
        <a:bodyPr/>
        <a:lstStyle/>
        <a:p>
          <a:endParaRPr lang="en-US"/>
        </a:p>
      </dgm:t>
    </dgm:pt>
  </dgm:ptLst>
  <dgm:cxnLst>
    <dgm:cxn modelId="{F2ED95AB-9FBB-2146-A2C2-554F921EB79B}" type="presOf" srcId="{2243F197-D8E7-7948-A403-672DAF12C3A7}" destId="{24161011-FF73-6341-930A-275D29E59C61}" srcOrd="0" destOrd="0" presId="urn:microsoft.com/office/officeart/2005/8/layout/vList2"/>
    <dgm:cxn modelId="{7C39CB0E-3582-4F4A-BBB0-991F6E4CDADD}" srcId="{FA6CC06F-6065-6147-A9A2-3CA5BF8224DD}" destId="{20B15C52-D5A6-C242-B6F1-A1FB313C79F6}" srcOrd="0" destOrd="0" parTransId="{55639C05-E59A-B84E-A895-18561CB6B2CD}" sibTransId="{3834F485-6527-264A-9745-23514663A47C}"/>
    <dgm:cxn modelId="{76EF7106-EA6C-E649-9BE4-9CD952A2B18F}" type="presOf" srcId="{4E1A1462-90FD-D74F-A8A0-EFF3D45BC19D}" destId="{2767C4B2-48E3-E34C-9D2C-0D2E67FBBC8B}" srcOrd="0" destOrd="0" presId="urn:microsoft.com/office/officeart/2005/8/layout/vList2"/>
    <dgm:cxn modelId="{1FB7D6A6-7DB8-9D43-9527-E4222CA74530}" type="presOf" srcId="{FA6CC06F-6065-6147-A9A2-3CA5BF8224DD}" destId="{2D2DD74C-6EA2-DE41-804F-EFEA1D061E60}" srcOrd="0" destOrd="0" presId="urn:microsoft.com/office/officeart/2005/8/layout/vList2"/>
    <dgm:cxn modelId="{73651B99-3821-1F48-85B4-93441647B09D}" type="presOf" srcId="{390E1C2B-3650-694F-82D4-6A880AA878E8}" destId="{284A3DEF-B548-E847-B2F8-D95A53267440}" srcOrd="0" destOrd="0" presId="urn:microsoft.com/office/officeart/2005/8/layout/vList2"/>
    <dgm:cxn modelId="{E19BB180-F129-4942-9C83-A3153FB138A5}" srcId="{FA6CC06F-6065-6147-A9A2-3CA5BF8224DD}" destId="{917C83E7-0CA6-4A4F-A746-7FB3D7F80506}" srcOrd="3" destOrd="0" parTransId="{556FFA2F-8359-974E-93D3-4E6E2947EDD7}" sibTransId="{6DF24D15-F3C1-1945-845D-EA0F838063D4}"/>
    <dgm:cxn modelId="{7EEE9746-F98F-044F-BAE3-C86EDA005A92}" srcId="{390E1C2B-3650-694F-82D4-6A880AA878E8}" destId="{D6D684A0-D435-F546-B078-D9AEFCE2C786}" srcOrd="2" destOrd="0" parTransId="{C0D551CA-8CFB-174C-9C9B-A6103AC38CA4}" sibTransId="{F95767F8-EB82-C841-8712-96C294494B89}"/>
    <dgm:cxn modelId="{2BA38716-5473-EC4B-90CE-1D4DB3D54550}" srcId="{FA6CC06F-6065-6147-A9A2-3CA5BF8224DD}" destId="{2243F197-D8E7-7948-A403-672DAF12C3A7}" srcOrd="1" destOrd="0" parTransId="{AD5C7695-D9F9-1B49-8C5C-7C8082A4EB10}" sibTransId="{F2AC21BE-97FC-3746-B662-A3B3478DA440}"/>
    <dgm:cxn modelId="{2C44AEE6-4C2A-F846-A266-3E2DC54CEF0F}" type="presOf" srcId="{720D7296-3622-5C4F-A41D-4135FA277329}" destId="{98CDDE5B-D0CB-AC41-89A3-2B391AE35671}" srcOrd="0" destOrd="1" presId="urn:microsoft.com/office/officeart/2005/8/layout/vList2"/>
    <dgm:cxn modelId="{FF0F4344-378F-7B42-8871-CB4A5CD027C5}" srcId="{FA6CC06F-6065-6147-A9A2-3CA5BF8224DD}" destId="{390E1C2B-3650-694F-82D4-6A880AA878E8}" srcOrd="2" destOrd="0" parTransId="{2652F6A6-D64A-914F-B40C-E4436B1E7AE1}" sibTransId="{FE47AE69-3F63-8B4B-8707-8EA8CBCEE4D3}"/>
    <dgm:cxn modelId="{A63DA63C-0151-B340-A86D-81FA91B60505}" srcId="{20B15C52-D5A6-C242-B6F1-A1FB313C79F6}" destId="{79F8348B-5B76-4247-9425-258E7D552A31}" srcOrd="0" destOrd="0" parTransId="{56EA56DD-8C0F-A54F-8CD1-6E2092678DCE}" sibTransId="{A44F2998-DA60-2F47-8F1D-E4F639757494}"/>
    <dgm:cxn modelId="{8186A74E-D5E1-2641-A040-C090E7B86411}" type="presOf" srcId="{917C83E7-0CA6-4A4F-A746-7FB3D7F80506}" destId="{35767783-B21B-B940-84B6-B7247766E4CD}" srcOrd="0" destOrd="0" presId="urn:microsoft.com/office/officeart/2005/8/layout/vList2"/>
    <dgm:cxn modelId="{A6E90250-1C36-6946-A69B-3B951C1E4DCA}" type="presOf" srcId="{20B15C52-D5A6-C242-B6F1-A1FB313C79F6}" destId="{47139F86-03C9-DF4E-A7BA-C41D7F4B464E}" srcOrd="0" destOrd="0" presId="urn:microsoft.com/office/officeart/2005/8/layout/vList2"/>
    <dgm:cxn modelId="{2F9DE591-3759-724D-96BF-1CD62F3292C4}" srcId="{390E1C2B-3650-694F-82D4-6A880AA878E8}" destId="{720D7296-3622-5C4F-A41D-4135FA277329}" srcOrd="1" destOrd="0" parTransId="{778C848F-9288-1E4E-A518-3EEFC9411AD0}" sibTransId="{2C76EE98-68F4-4B4F-8C99-B3CA0529ED7D}"/>
    <dgm:cxn modelId="{4D791476-087E-1645-851A-7A68E9CB9A96}" type="presOf" srcId="{8E173A6B-1E56-5448-B64C-868A45EB4B70}" destId="{98CDDE5B-D0CB-AC41-89A3-2B391AE35671}" srcOrd="0" destOrd="0" presId="urn:microsoft.com/office/officeart/2005/8/layout/vList2"/>
    <dgm:cxn modelId="{179D8545-E41F-FA4E-9712-B80D010A1E64}" type="presOf" srcId="{D6D684A0-D435-F546-B078-D9AEFCE2C786}" destId="{98CDDE5B-D0CB-AC41-89A3-2B391AE35671}" srcOrd="0" destOrd="2" presId="urn:microsoft.com/office/officeart/2005/8/layout/vList2"/>
    <dgm:cxn modelId="{3E3D6A43-7ED7-4241-B974-AC7CEB5CC9D0}" srcId="{390E1C2B-3650-694F-82D4-6A880AA878E8}" destId="{8E173A6B-1E56-5448-B64C-868A45EB4B70}" srcOrd="0" destOrd="0" parTransId="{FDA4E638-30E3-2C4B-A189-E9579AA4587A}" sibTransId="{B2231C04-930B-F042-831B-DF094706D54B}"/>
    <dgm:cxn modelId="{D8227AEC-12FC-0D4F-8B50-B230801B5C28}" type="presOf" srcId="{79F8348B-5B76-4247-9425-258E7D552A31}" destId="{1D516960-FC61-0A47-BCD9-4E0C25F7F83C}" srcOrd="0" destOrd="0" presId="urn:microsoft.com/office/officeart/2005/8/layout/vList2"/>
    <dgm:cxn modelId="{185A3BC9-9616-354E-8AF1-6B4C3A1675CA}" srcId="{FA6CC06F-6065-6147-A9A2-3CA5BF8224DD}" destId="{4E1A1462-90FD-D74F-A8A0-EFF3D45BC19D}" srcOrd="4" destOrd="0" parTransId="{30ADF778-ACF6-AB45-8F68-F3D5ED6870BC}" sibTransId="{3D65A171-F9CC-EA49-AF87-44D2A8D6472E}"/>
    <dgm:cxn modelId="{D8812F6E-34A9-5946-B51D-41F9330D1844}" type="presParOf" srcId="{2D2DD74C-6EA2-DE41-804F-EFEA1D061E60}" destId="{47139F86-03C9-DF4E-A7BA-C41D7F4B464E}" srcOrd="0" destOrd="0" presId="urn:microsoft.com/office/officeart/2005/8/layout/vList2"/>
    <dgm:cxn modelId="{BAC94F08-DAA2-844D-95E6-A8F15396DCCB}" type="presParOf" srcId="{2D2DD74C-6EA2-DE41-804F-EFEA1D061E60}" destId="{1D516960-FC61-0A47-BCD9-4E0C25F7F83C}" srcOrd="1" destOrd="0" presId="urn:microsoft.com/office/officeart/2005/8/layout/vList2"/>
    <dgm:cxn modelId="{54C44E83-CE5D-6B42-8F28-AB2B5800BE74}" type="presParOf" srcId="{2D2DD74C-6EA2-DE41-804F-EFEA1D061E60}" destId="{24161011-FF73-6341-930A-275D29E59C61}" srcOrd="2" destOrd="0" presId="urn:microsoft.com/office/officeart/2005/8/layout/vList2"/>
    <dgm:cxn modelId="{CB1ABEEB-EF0C-4FA0-B4BF-3F7ECB27687B}" type="presParOf" srcId="{2D2DD74C-6EA2-DE41-804F-EFEA1D061E60}" destId="{8ED756EA-D46B-41E4-9B9A-9CFA95DCF401}" srcOrd="3" destOrd="0" presId="urn:microsoft.com/office/officeart/2005/8/layout/vList2"/>
    <dgm:cxn modelId="{BE3BE448-F3F1-1B49-AB47-13AA79B3332F}" type="presParOf" srcId="{2D2DD74C-6EA2-DE41-804F-EFEA1D061E60}" destId="{284A3DEF-B548-E847-B2F8-D95A53267440}" srcOrd="4" destOrd="0" presId="urn:microsoft.com/office/officeart/2005/8/layout/vList2"/>
    <dgm:cxn modelId="{0909C38A-ABCD-324E-A4FE-92EA09337A7F}" type="presParOf" srcId="{2D2DD74C-6EA2-DE41-804F-EFEA1D061E60}" destId="{98CDDE5B-D0CB-AC41-89A3-2B391AE35671}" srcOrd="5" destOrd="0" presId="urn:microsoft.com/office/officeart/2005/8/layout/vList2"/>
    <dgm:cxn modelId="{E5B7B423-7B5A-3B40-9CB9-357E15A462C2}" type="presParOf" srcId="{2D2DD74C-6EA2-DE41-804F-EFEA1D061E60}" destId="{35767783-B21B-B940-84B6-B7247766E4CD}" srcOrd="6" destOrd="0" presId="urn:microsoft.com/office/officeart/2005/8/layout/vList2"/>
    <dgm:cxn modelId="{55EBAA22-3C3F-E543-BEB5-D3F9A3C123D5}" type="presParOf" srcId="{2D2DD74C-6EA2-DE41-804F-EFEA1D061E60}" destId="{59D0962A-4E45-134E-9DB1-0D0F23A5917B}" srcOrd="7" destOrd="0" presId="urn:microsoft.com/office/officeart/2005/8/layout/vList2"/>
    <dgm:cxn modelId="{33D39B5C-8DF5-724B-AC3E-E375AF3A0C9D}" type="presParOf" srcId="{2D2DD74C-6EA2-DE41-804F-EFEA1D061E60}" destId="{2767C4B2-48E3-E34C-9D2C-0D2E67FBBC8B}"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1615285-1397-4A92-A95E-40F6D0BB13FD}" type="doc">
      <dgm:prSet loTypeId="urn:microsoft.com/office/officeart/2005/8/layout/pyramid2" loCatId="list" qsTypeId="urn:microsoft.com/office/officeart/2005/8/quickstyle/3d5" qsCatId="3D" csTypeId="urn:microsoft.com/office/officeart/2005/8/colors/accent1_2" csCatId="accent1" phldr="1"/>
      <dgm:spPr/>
    </dgm:pt>
    <dgm:pt modelId="{1BDD0F1C-A32E-4BE9-8CD8-C06EAB63E10A}">
      <dgm:prSet phldrT="[Text]"/>
      <dgm:spPr/>
      <dgm:t>
        <a:bodyPr/>
        <a:lstStyle/>
        <a:p>
          <a:r>
            <a:rPr lang="en-US" dirty="0"/>
            <a:t>Recommendations</a:t>
          </a:r>
        </a:p>
      </dgm:t>
    </dgm:pt>
    <dgm:pt modelId="{90EBB3BD-E42F-453E-A768-9D9110DBB271}" type="parTrans" cxnId="{A564FEAB-26EA-4F6F-A977-A2BE17E04BC3}">
      <dgm:prSet/>
      <dgm:spPr/>
      <dgm:t>
        <a:bodyPr/>
        <a:lstStyle/>
        <a:p>
          <a:endParaRPr lang="en-US"/>
        </a:p>
      </dgm:t>
    </dgm:pt>
    <dgm:pt modelId="{B98570D0-ED11-4C44-922A-B194B32A101C}" type="sibTrans" cxnId="{A564FEAB-26EA-4F6F-A977-A2BE17E04BC3}">
      <dgm:prSet/>
      <dgm:spPr/>
      <dgm:t>
        <a:bodyPr/>
        <a:lstStyle/>
        <a:p>
          <a:endParaRPr lang="en-US"/>
        </a:p>
      </dgm:t>
    </dgm:pt>
    <dgm:pt modelId="{A38E1654-5321-4479-9754-985F06FE90AF}">
      <dgm:prSet phldrT="[Text]"/>
      <dgm:spPr/>
      <dgm:t>
        <a:bodyPr/>
        <a:lstStyle/>
        <a:p>
          <a:r>
            <a:rPr lang="en-US" dirty="0"/>
            <a:t>Issues</a:t>
          </a:r>
        </a:p>
      </dgm:t>
    </dgm:pt>
    <dgm:pt modelId="{80377D56-C3FC-44A0-939C-656A1D3FE824}" type="parTrans" cxnId="{B507087E-19A5-4464-B5FD-84E28AD6417E}">
      <dgm:prSet/>
      <dgm:spPr/>
      <dgm:t>
        <a:bodyPr/>
        <a:lstStyle/>
        <a:p>
          <a:endParaRPr lang="en-US"/>
        </a:p>
      </dgm:t>
    </dgm:pt>
    <dgm:pt modelId="{EE6D301E-DA5E-49DC-8C6D-B1E5A00233E7}" type="sibTrans" cxnId="{B507087E-19A5-4464-B5FD-84E28AD6417E}">
      <dgm:prSet/>
      <dgm:spPr/>
      <dgm:t>
        <a:bodyPr/>
        <a:lstStyle/>
        <a:p>
          <a:endParaRPr lang="en-US"/>
        </a:p>
      </dgm:t>
    </dgm:pt>
    <dgm:pt modelId="{A74A71C4-0A42-4B1C-87BA-DECABB63150B}">
      <dgm:prSet phldrT="[Text]"/>
      <dgm:spPr/>
      <dgm:t>
        <a:bodyPr/>
        <a:lstStyle/>
        <a:p>
          <a:r>
            <a:rPr lang="en-US" dirty="0"/>
            <a:t>Facts &amp; Analysis</a:t>
          </a:r>
        </a:p>
      </dgm:t>
    </dgm:pt>
    <dgm:pt modelId="{C62EE1C8-98BF-429A-B710-A6C8F132FA5F}" type="parTrans" cxnId="{22003AAE-2CF4-4699-A78E-D2694125ACB0}">
      <dgm:prSet/>
      <dgm:spPr/>
      <dgm:t>
        <a:bodyPr/>
        <a:lstStyle/>
        <a:p>
          <a:endParaRPr lang="en-US"/>
        </a:p>
      </dgm:t>
    </dgm:pt>
    <dgm:pt modelId="{06F678B2-41F4-4535-8FEE-FE33DFAFB56D}" type="sibTrans" cxnId="{22003AAE-2CF4-4699-A78E-D2694125ACB0}">
      <dgm:prSet/>
      <dgm:spPr/>
      <dgm:t>
        <a:bodyPr/>
        <a:lstStyle/>
        <a:p>
          <a:endParaRPr lang="en-US"/>
        </a:p>
      </dgm:t>
    </dgm:pt>
    <dgm:pt modelId="{75126B20-CACA-4CCE-B009-7EC58AEB1103}" type="pres">
      <dgm:prSet presAssocID="{11615285-1397-4A92-A95E-40F6D0BB13FD}" presName="compositeShape" presStyleCnt="0">
        <dgm:presLayoutVars>
          <dgm:dir/>
          <dgm:resizeHandles/>
        </dgm:presLayoutVars>
      </dgm:prSet>
      <dgm:spPr/>
    </dgm:pt>
    <dgm:pt modelId="{0D5E742F-81DC-4861-BCB7-2CA4E82A8158}" type="pres">
      <dgm:prSet presAssocID="{11615285-1397-4A92-A95E-40F6D0BB13FD}" presName="pyramid" presStyleLbl="node1" presStyleIdx="0" presStyleCnt="1" custLinFactNeighborX="19867" custLinFactNeighborY="-6414"/>
      <dgm:spPr/>
    </dgm:pt>
    <dgm:pt modelId="{0B2225A1-A1B2-4C77-BA65-B7D3F014A76B}" type="pres">
      <dgm:prSet presAssocID="{11615285-1397-4A92-A95E-40F6D0BB13FD}" presName="theList" presStyleCnt="0"/>
      <dgm:spPr/>
    </dgm:pt>
    <dgm:pt modelId="{168B3DD4-CD78-4554-BBF9-987068DA9ED0}" type="pres">
      <dgm:prSet presAssocID="{1BDD0F1C-A32E-4BE9-8CD8-C06EAB63E10A}" presName="aNode" presStyleLbl="fgAcc1" presStyleIdx="0" presStyleCnt="3">
        <dgm:presLayoutVars>
          <dgm:bulletEnabled val="1"/>
        </dgm:presLayoutVars>
      </dgm:prSet>
      <dgm:spPr/>
      <dgm:t>
        <a:bodyPr/>
        <a:lstStyle/>
        <a:p>
          <a:endParaRPr lang="en-US"/>
        </a:p>
      </dgm:t>
    </dgm:pt>
    <dgm:pt modelId="{C1E46D73-C0EF-41CE-BF63-5704730CA4D7}" type="pres">
      <dgm:prSet presAssocID="{1BDD0F1C-A32E-4BE9-8CD8-C06EAB63E10A}" presName="aSpace" presStyleCnt="0"/>
      <dgm:spPr/>
    </dgm:pt>
    <dgm:pt modelId="{B5A3CBAF-1369-419B-B70D-E83A89AD13B9}" type="pres">
      <dgm:prSet presAssocID="{A38E1654-5321-4479-9754-985F06FE90AF}" presName="aNode" presStyleLbl="fgAcc1" presStyleIdx="1" presStyleCnt="3">
        <dgm:presLayoutVars>
          <dgm:bulletEnabled val="1"/>
        </dgm:presLayoutVars>
      </dgm:prSet>
      <dgm:spPr/>
      <dgm:t>
        <a:bodyPr/>
        <a:lstStyle/>
        <a:p>
          <a:endParaRPr lang="en-US"/>
        </a:p>
      </dgm:t>
    </dgm:pt>
    <dgm:pt modelId="{DAEDD02B-324E-4C4D-8B19-AACFD5CEB54F}" type="pres">
      <dgm:prSet presAssocID="{A38E1654-5321-4479-9754-985F06FE90AF}" presName="aSpace" presStyleCnt="0"/>
      <dgm:spPr/>
    </dgm:pt>
    <dgm:pt modelId="{CABCC782-219F-4B70-A560-71988BDFE9AB}" type="pres">
      <dgm:prSet presAssocID="{A74A71C4-0A42-4B1C-87BA-DECABB63150B}" presName="aNode" presStyleLbl="fgAcc1" presStyleIdx="2" presStyleCnt="3">
        <dgm:presLayoutVars>
          <dgm:bulletEnabled val="1"/>
        </dgm:presLayoutVars>
      </dgm:prSet>
      <dgm:spPr/>
      <dgm:t>
        <a:bodyPr/>
        <a:lstStyle/>
        <a:p>
          <a:endParaRPr lang="en-US"/>
        </a:p>
      </dgm:t>
    </dgm:pt>
    <dgm:pt modelId="{A560AEDB-D8EC-4D63-9615-F84D67366A21}" type="pres">
      <dgm:prSet presAssocID="{A74A71C4-0A42-4B1C-87BA-DECABB63150B}" presName="aSpace" presStyleCnt="0"/>
      <dgm:spPr/>
    </dgm:pt>
  </dgm:ptLst>
  <dgm:cxnLst>
    <dgm:cxn modelId="{0BF5146C-DE20-4F14-8304-42201E7CB3A5}" type="presOf" srcId="{A74A71C4-0A42-4B1C-87BA-DECABB63150B}" destId="{CABCC782-219F-4B70-A560-71988BDFE9AB}" srcOrd="0" destOrd="0" presId="urn:microsoft.com/office/officeart/2005/8/layout/pyramid2"/>
    <dgm:cxn modelId="{A564FEAB-26EA-4F6F-A977-A2BE17E04BC3}" srcId="{11615285-1397-4A92-A95E-40F6D0BB13FD}" destId="{1BDD0F1C-A32E-4BE9-8CD8-C06EAB63E10A}" srcOrd="0" destOrd="0" parTransId="{90EBB3BD-E42F-453E-A768-9D9110DBB271}" sibTransId="{B98570D0-ED11-4C44-922A-B194B32A101C}"/>
    <dgm:cxn modelId="{C75C6D45-4206-40F7-B7F5-78342ED5531D}" type="presOf" srcId="{11615285-1397-4A92-A95E-40F6D0BB13FD}" destId="{75126B20-CACA-4CCE-B009-7EC58AEB1103}" srcOrd="0" destOrd="0" presId="urn:microsoft.com/office/officeart/2005/8/layout/pyramid2"/>
    <dgm:cxn modelId="{A28AEA59-B6B6-41E6-B711-728B20406C36}" type="presOf" srcId="{1BDD0F1C-A32E-4BE9-8CD8-C06EAB63E10A}" destId="{168B3DD4-CD78-4554-BBF9-987068DA9ED0}" srcOrd="0" destOrd="0" presId="urn:microsoft.com/office/officeart/2005/8/layout/pyramid2"/>
    <dgm:cxn modelId="{22003AAE-2CF4-4699-A78E-D2694125ACB0}" srcId="{11615285-1397-4A92-A95E-40F6D0BB13FD}" destId="{A74A71C4-0A42-4B1C-87BA-DECABB63150B}" srcOrd="2" destOrd="0" parTransId="{C62EE1C8-98BF-429A-B710-A6C8F132FA5F}" sibTransId="{06F678B2-41F4-4535-8FEE-FE33DFAFB56D}"/>
    <dgm:cxn modelId="{B507087E-19A5-4464-B5FD-84E28AD6417E}" srcId="{11615285-1397-4A92-A95E-40F6D0BB13FD}" destId="{A38E1654-5321-4479-9754-985F06FE90AF}" srcOrd="1" destOrd="0" parTransId="{80377D56-C3FC-44A0-939C-656A1D3FE824}" sibTransId="{EE6D301E-DA5E-49DC-8C6D-B1E5A00233E7}"/>
    <dgm:cxn modelId="{09B6CF47-A307-4BE8-8631-4A0826BE6F1F}" type="presOf" srcId="{A38E1654-5321-4479-9754-985F06FE90AF}" destId="{B5A3CBAF-1369-419B-B70D-E83A89AD13B9}" srcOrd="0" destOrd="0" presId="urn:microsoft.com/office/officeart/2005/8/layout/pyramid2"/>
    <dgm:cxn modelId="{390F720C-1AFA-46E9-8E28-0F91364A734E}" type="presParOf" srcId="{75126B20-CACA-4CCE-B009-7EC58AEB1103}" destId="{0D5E742F-81DC-4861-BCB7-2CA4E82A8158}" srcOrd="0" destOrd="0" presId="urn:microsoft.com/office/officeart/2005/8/layout/pyramid2"/>
    <dgm:cxn modelId="{85C3EF02-0692-4290-922F-522A97BED232}" type="presParOf" srcId="{75126B20-CACA-4CCE-B009-7EC58AEB1103}" destId="{0B2225A1-A1B2-4C77-BA65-B7D3F014A76B}" srcOrd="1" destOrd="0" presId="urn:microsoft.com/office/officeart/2005/8/layout/pyramid2"/>
    <dgm:cxn modelId="{6E86DDC9-676F-4B72-BA12-6F2CE61F7076}" type="presParOf" srcId="{0B2225A1-A1B2-4C77-BA65-B7D3F014A76B}" destId="{168B3DD4-CD78-4554-BBF9-987068DA9ED0}" srcOrd="0" destOrd="0" presId="urn:microsoft.com/office/officeart/2005/8/layout/pyramid2"/>
    <dgm:cxn modelId="{43BC247C-735A-40F7-94BE-04F909E2D871}" type="presParOf" srcId="{0B2225A1-A1B2-4C77-BA65-B7D3F014A76B}" destId="{C1E46D73-C0EF-41CE-BF63-5704730CA4D7}" srcOrd="1" destOrd="0" presId="urn:microsoft.com/office/officeart/2005/8/layout/pyramid2"/>
    <dgm:cxn modelId="{0F58BEB4-D79F-49D4-A646-DF162DCED082}" type="presParOf" srcId="{0B2225A1-A1B2-4C77-BA65-B7D3F014A76B}" destId="{B5A3CBAF-1369-419B-B70D-E83A89AD13B9}" srcOrd="2" destOrd="0" presId="urn:microsoft.com/office/officeart/2005/8/layout/pyramid2"/>
    <dgm:cxn modelId="{E717AFBF-4643-4394-93C6-41B3E0385D89}" type="presParOf" srcId="{0B2225A1-A1B2-4C77-BA65-B7D3F014A76B}" destId="{DAEDD02B-324E-4C4D-8B19-AACFD5CEB54F}" srcOrd="3" destOrd="0" presId="urn:microsoft.com/office/officeart/2005/8/layout/pyramid2"/>
    <dgm:cxn modelId="{21352A52-79D5-4D74-B011-0813CFCA2B40}" type="presParOf" srcId="{0B2225A1-A1B2-4C77-BA65-B7D3F014A76B}" destId="{CABCC782-219F-4B70-A560-71988BDFE9AB}" srcOrd="4" destOrd="0" presId="urn:microsoft.com/office/officeart/2005/8/layout/pyramid2"/>
    <dgm:cxn modelId="{54F2155C-A14B-419C-8EFE-C9A202326344}" type="presParOf" srcId="{0B2225A1-A1B2-4C77-BA65-B7D3F014A76B}" destId="{A560AEDB-D8EC-4D63-9615-F84D67366A21}" srcOrd="5"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139F86-03C9-DF4E-A7BA-C41D7F4B464E}">
      <dsp:nvSpPr>
        <dsp:cNvPr id="0" name=""/>
        <dsp:cNvSpPr/>
      </dsp:nvSpPr>
      <dsp:spPr>
        <a:xfrm>
          <a:off x="0" y="54593"/>
          <a:ext cx="8253941" cy="612376"/>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buFont typeface="+mj-lt"/>
            <a:buNone/>
          </a:pPr>
          <a:r>
            <a:rPr lang="en-US" sz="1600" kern="1200" dirty="0"/>
            <a:t>Assess </a:t>
          </a:r>
          <a:r>
            <a:rPr lang="en-US" sz="1600" b="1" kern="1200" dirty="0"/>
            <a:t>implementation</a:t>
          </a:r>
          <a:r>
            <a:rPr lang="en-US" sz="1600" kern="1200" dirty="0"/>
            <a:t> of WHOIS1 recommendations</a:t>
          </a:r>
        </a:p>
      </dsp:txBody>
      <dsp:txXfrm>
        <a:off x="29894" y="84487"/>
        <a:ext cx="8194153" cy="552588"/>
      </dsp:txXfrm>
    </dsp:sp>
    <dsp:sp modelId="{1D516960-FC61-0A47-BCD9-4E0C25F7F83C}">
      <dsp:nvSpPr>
        <dsp:cNvPr id="0" name=""/>
        <dsp:cNvSpPr/>
      </dsp:nvSpPr>
      <dsp:spPr>
        <a:xfrm>
          <a:off x="0" y="666970"/>
          <a:ext cx="8253941" cy="7617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2063" tIns="17780" rIns="99568" bIns="17780" numCol="1" spcCol="1270" anchor="t" anchorCtr="0">
          <a:noAutofit/>
        </a:bodyPr>
        <a:lstStyle/>
        <a:p>
          <a:pPr marL="114300" lvl="1" indent="-114300" algn="l" defTabSz="622300">
            <a:lnSpc>
              <a:spcPct val="90000"/>
            </a:lnSpc>
            <a:spcBef>
              <a:spcPct val="0"/>
            </a:spcBef>
            <a:spcAft>
              <a:spcPct val="20000"/>
            </a:spcAft>
            <a:buFont typeface="+mj-lt"/>
            <a:buChar char="••"/>
          </a:pPr>
          <a:r>
            <a:rPr lang="en-US" sz="1400" b="1" kern="1200" dirty="0" smtClean="0"/>
            <a:t>Evaluate</a:t>
          </a:r>
          <a:r>
            <a:rPr lang="en-US" sz="1400" kern="1200" dirty="0" smtClean="0"/>
            <a:t> </a:t>
          </a:r>
          <a:r>
            <a:rPr lang="en-US" sz="1400" kern="1200" dirty="0"/>
            <a:t>the extent to which ICANN Org has implemented each prior Directory Service Review (</a:t>
          </a:r>
          <a:r>
            <a:rPr lang="en-US" sz="1400" kern="1200" dirty="0" smtClean="0"/>
            <a:t>WHOIS1</a:t>
          </a:r>
          <a:r>
            <a:rPr lang="en-US" sz="1400" kern="1200" dirty="0"/>
            <a:t>) recommendation (16 in total) and </a:t>
          </a:r>
          <a:r>
            <a:rPr lang="en-US" sz="1400" b="1" kern="1200" dirty="0"/>
            <a:t>whether implementation of each recommendation was effective</a:t>
          </a:r>
          <a:endParaRPr lang="en-US" sz="1400" kern="1200" dirty="0"/>
        </a:p>
      </dsp:txBody>
      <dsp:txXfrm>
        <a:off x="0" y="666970"/>
        <a:ext cx="8253941" cy="761760"/>
      </dsp:txXfrm>
    </dsp:sp>
    <dsp:sp modelId="{24161011-FF73-6341-930A-275D29E59C61}">
      <dsp:nvSpPr>
        <dsp:cNvPr id="0" name=""/>
        <dsp:cNvSpPr/>
      </dsp:nvSpPr>
      <dsp:spPr>
        <a:xfrm>
          <a:off x="0" y="1428730"/>
          <a:ext cx="8253941" cy="65061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sz="1600" kern="1200" dirty="0" smtClean="0"/>
            <a:t>Review </a:t>
          </a:r>
          <a:r>
            <a:rPr lang="en-US" sz="1600" b="1" kern="1200" dirty="0" smtClean="0"/>
            <a:t>changes since WHOIS1</a:t>
          </a:r>
          <a:r>
            <a:rPr lang="en-US" sz="1600" kern="1200" dirty="0" smtClean="0"/>
            <a:t> to assess impact on </a:t>
          </a:r>
          <a:r>
            <a:rPr lang="en-US" sz="1600" b="1" kern="1200" dirty="0" smtClean="0"/>
            <a:t>RDS(WHOIS) effectiveness</a:t>
          </a:r>
          <a:endParaRPr lang="en-US" sz="1600" b="1" kern="1200" dirty="0"/>
        </a:p>
      </dsp:txBody>
      <dsp:txXfrm>
        <a:off x="31760" y="1460490"/>
        <a:ext cx="8190421" cy="587090"/>
      </dsp:txXfrm>
    </dsp:sp>
    <dsp:sp modelId="{284A3DEF-B548-E847-B2F8-D95A53267440}">
      <dsp:nvSpPr>
        <dsp:cNvPr id="0" name=""/>
        <dsp:cNvSpPr/>
      </dsp:nvSpPr>
      <dsp:spPr>
        <a:xfrm>
          <a:off x="0" y="2211821"/>
          <a:ext cx="8253941" cy="555921"/>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buFont typeface="+mj-lt"/>
            <a:buNone/>
          </a:pPr>
          <a:r>
            <a:rPr lang="en-US" sz="1600" kern="1200" dirty="0"/>
            <a:t>Assess the extent to which the implementation of today’s WHOIS:</a:t>
          </a:r>
        </a:p>
      </dsp:txBody>
      <dsp:txXfrm>
        <a:off x="27138" y="2238959"/>
        <a:ext cx="8199665" cy="501645"/>
      </dsp:txXfrm>
    </dsp:sp>
    <dsp:sp modelId="{98CDDE5B-D0CB-AC41-89A3-2B391AE35671}">
      <dsp:nvSpPr>
        <dsp:cNvPr id="0" name=""/>
        <dsp:cNvSpPr/>
      </dsp:nvSpPr>
      <dsp:spPr>
        <a:xfrm>
          <a:off x="0" y="2767743"/>
          <a:ext cx="8253941" cy="7617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2063" tIns="17780" rIns="99568" bIns="17780" numCol="1" spcCol="1270" anchor="t" anchorCtr="0">
          <a:noAutofit/>
        </a:bodyPr>
        <a:lstStyle/>
        <a:p>
          <a:pPr marL="114300" lvl="1" indent="-114300" algn="l" defTabSz="622300">
            <a:lnSpc>
              <a:spcPct val="90000"/>
            </a:lnSpc>
            <a:spcBef>
              <a:spcPct val="0"/>
            </a:spcBef>
            <a:spcAft>
              <a:spcPct val="20000"/>
            </a:spcAft>
            <a:buChar char="••"/>
          </a:pPr>
          <a:r>
            <a:rPr lang="en-US" sz="1400" kern="1200" dirty="0"/>
            <a:t>Meets legitimate </a:t>
          </a:r>
          <a:r>
            <a:rPr lang="en-US" sz="1400" b="1" kern="1200" dirty="0"/>
            <a:t>need of law enforcement </a:t>
          </a:r>
          <a:r>
            <a:rPr lang="en-US" sz="1400" kern="1200" dirty="0" smtClean="0"/>
            <a:t>for </a:t>
          </a:r>
          <a:r>
            <a:rPr lang="en-US" sz="1400" kern="1200" dirty="0"/>
            <a:t>swiftly accessible, accurate and complete data</a:t>
          </a:r>
        </a:p>
        <a:p>
          <a:pPr marL="114300" lvl="1" indent="-114300" algn="l" defTabSz="622300">
            <a:lnSpc>
              <a:spcPct val="90000"/>
            </a:lnSpc>
            <a:spcBef>
              <a:spcPct val="0"/>
            </a:spcBef>
            <a:spcAft>
              <a:spcPct val="20000"/>
            </a:spcAft>
            <a:buChar char="••"/>
          </a:pPr>
          <a:r>
            <a:rPr lang="en-US" sz="1400" kern="1200" dirty="0"/>
            <a:t>Promotes </a:t>
          </a:r>
          <a:r>
            <a:rPr lang="en-US" sz="1400" b="1" kern="1200" dirty="0"/>
            <a:t>consumer </a:t>
          </a:r>
          <a:r>
            <a:rPr lang="en-US" sz="1400" b="1" kern="1200" dirty="0" smtClean="0"/>
            <a:t>trust</a:t>
          </a:r>
          <a:endParaRPr lang="en-US" sz="1400" kern="1200" dirty="0"/>
        </a:p>
        <a:p>
          <a:pPr marL="114300" lvl="1" indent="-114300" algn="l" defTabSz="622300">
            <a:lnSpc>
              <a:spcPct val="90000"/>
            </a:lnSpc>
            <a:spcBef>
              <a:spcPct val="0"/>
            </a:spcBef>
            <a:spcAft>
              <a:spcPct val="20000"/>
            </a:spcAft>
            <a:buChar char="••"/>
          </a:pPr>
          <a:r>
            <a:rPr lang="en-US" sz="1400" b="1" kern="1200" dirty="0"/>
            <a:t>Safeguards registrant data</a:t>
          </a:r>
          <a:endParaRPr lang="en-US" sz="1400" kern="1200" dirty="0"/>
        </a:p>
      </dsp:txBody>
      <dsp:txXfrm>
        <a:off x="0" y="2767743"/>
        <a:ext cx="8253941" cy="761760"/>
      </dsp:txXfrm>
    </dsp:sp>
    <dsp:sp modelId="{35767783-B21B-B940-84B6-B7247766E4CD}">
      <dsp:nvSpPr>
        <dsp:cNvPr id="0" name=""/>
        <dsp:cNvSpPr/>
      </dsp:nvSpPr>
      <dsp:spPr>
        <a:xfrm>
          <a:off x="0" y="3529503"/>
          <a:ext cx="8253941" cy="861120"/>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sz="1600" b="0" kern="1200" dirty="0"/>
            <a:t>Assess </a:t>
          </a:r>
          <a:r>
            <a:rPr lang="en-US" sz="1600" b="1" kern="1200" dirty="0" smtClean="0"/>
            <a:t>effectiveness </a:t>
          </a:r>
          <a:r>
            <a:rPr lang="en-US" sz="1600" b="1" kern="1200" dirty="0"/>
            <a:t>and transparency</a:t>
          </a:r>
          <a:r>
            <a:rPr lang="en-US" sz="1600" b="0" kern="1200" dirty="0"/>
            <a:t> of ICANN enforcement of existing policy relating to WHOIS </a:t>
          </a:r>
          <a:r>
            <a:rPr lang="en-US" sz="1600" b="0" kern="1200" dirty="0" smtClean="0"/>
            <a:t>through </a:t>
          </a:r>
          <a:r>
            <a:rPr lang="en-US" sz="1600" b="0" kern="1200" dirty="0"/>
            <a:t>Contractual Compliance actions, structure and processes</a:t>
          </a:r>
        </a:p>
      </dsp:txBody>
      <dsp:txXfrm>
        <a:off x="42036" y="3571539"/>
        <a:ext cx="8169869" cy="777048"/>
      </dsp:txXfrm>
    </dsp:sp>
    <dsp:sp modelId="{2767C4B2-48E3-E34C-9D2C-0D2E67FBBC8B}">
      <dsp:nvSpPr>
        <dsp:cNvPr id="0" name=""/>
        <dsp:cNvSpPr/>
      </dsp:nvSpPr>
      <dsp:spPr>
        <a:xfrm>
          <a:off x="0" y="4523103"/>
          <a:ext cx="8253941" cy="861120"/>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sz="1600" kern="1200" dirty="0"/>
            <a:t>Identify any portions of Bylaws Section 4.6(e), Registration Directory Service Review, which the team believes should be </a:t>
          </a:r>
          <a:r>
            <a:rPr lang="en-US" sz="1600" b="1" kern="1200" dirty="0"/>
            <a:t>changed, added or removed </a:t>
          </a:r>
        </a:p>
      </dsp:txBody>
      <dsp:txXfrm>
        <a:off x="42036" y="4565139"/>
        <a:ext cx="8169869" cy="77704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5E742F-81DC-4861-BCB7-2CA4E82A8158}">
      <dsp:nvSpPr>
        <dsp:cNvPr id="0" name=""/>
        <dsp:cNvSpPr/>
      </dsp:nvSpPr>
      <dsp:spPr>
        <a:xfrm>
          <a:off x="465931" y="0"/>
          <a:ext cx="3106211" cy="3170489"/>
        </a:xfrm>
        <a:prstGeom prst="triangle">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168B3DD4-CD78-4554-BBF9-987068DA9ED0}">
      <dsp:nvSpPr>
        <dsp:cNvPr id="0" name=""/>
        <dsp:cNvSpPr/>
      </dsp:nvSpPr>
      <dsp:spPr>
        <a:xfrm>
          <a:off x="1553105" y="318751"/>
          <a:ext cx="2019037" cy="750514"/>
        </a:xfrm>
        <a:prstGeom prst="round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p3d z="57150" extrusionH="63500" prstMaterial="matte"/>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a:t>Recommendations</a:t>
          </a:r>
        </a:p>
      </dsp:txBody>
      <dsp:txXfrm>
        <a:off x="1589742" y="355388"/>
        <a:ext cx="1945763" cy="677240"/>
      </dsp:txXfrm>
    </dsp:sp>
    <dsp:sp modelId="{B5A3CBAF-1369-419B-B70D-E83A89AD13B9}">
      <dsp:nvSpPr>
        <dsp:cNvPr id="0" name=""/>
        <dsp:cNvSpPr/>
      </dsp:nvSpPr>
      <dsp:spPr>
        <a:xfrm>
          <a:off x="1553105" y="1163080"/>
          <a:ext cx="2019037" cy="750514"/>
        </a:xfrm>
        <a:prstGeom prst="round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p3d z="57150" extrusionH="63500" prstMaterial="matte"/>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a:t>Issues</a:t>
          </a:r>
        </a:p>
      </dsp:txBody>
      <dsp:txXfrm>
        <a:off x="1589742" y="1199717"/>
        <a:ext cx="1945763" cy="677240"/>
      </dsp:txXfrm>
    </dsp:sp>
    <dsp:sp modelId="{CABCC782-219F-4B70-A560-71988BDFE9AB}">
      <dsp:nvSpPr>
        <dsp:cNvPr id="0" name=""/>
        <dsp:cNvSpPr/>
      </dsp:nvSpPr>
      <dsp:spPr>
        <a:xfrm>
          <a:off x="1553105" y="2007409"/>
          <a:ext cx="2019037" cy="750514"/>
        </a:xfrm>
        <a:prstGeom prst="round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p3d z="57150" extrusionH="63500" prstMaterial="matte"/>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a:t>Facts &amp; Analysis</a:t>
          </a:r>
        </a:p>
      </dsp:txBody>
      <dsp:txXfrm>
        <a:off x="1589742" y="2044046"/>
        <a:ext cx="1945763" cy="67724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68F13CC-A6A6-524A-A0F8-DAB9B298E3B6}" type="datetimeFigureOut">
              <a:rPr lang="en-US" smtClean="0"/>
              <a:t>6/26/2018</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7CED518-EFD6-E34B-989E-6B6564A75595}" type="slidenum">
              <a:rPr lang="en-US" smtClean="0"/>
              <a:t>‹#›</a:t>
            </a:fld>
            <a:endParaRPr lang="en-US" dirty="0"/>
          </a:p>
        </p:txBody>
      </p:sp>
    </p:spTree>
    <p:extLst>
      <p:ext uri="{BB962C8B-B14F-4D97-AF65-F5344CB8AC3E}">
        <p14:creationId xmlns:p14="http://schemas.microsoft.com/office/powerpoint/2010/main" val="231400049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2A614CD-FA73-DF49-AA13-A5EF746D725A}" type="datetimeFigureOut">
              <a:rPr lang="en-US" smtClean="0"/>
              <a:t>6/26/2018</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002FF9-4628-B146-9948-95257A430692}" type="slidenum">
              <a:rPr lang="en-US" smtClean="0"/>
              <a:t>‹#›</a:t>
            </a:fld>
            <a:endParaRPr lang="en-US" dirty="0"/>
          </a:p>
        </p:txBody>
      </p:sp>
    </p:spTree>
    <p:extLst>
      <p:ext uri="{BB962C8B-B14F-4D97-AF65-F5344CB8AC3E}">
        <p14:creationId xmlns:p14="http://schemas.microsoft.com/office/powerpoint/2010/main" val="215689949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0F4353-2577-D244-9B22-060ADE81AE75}" type="slidenum">
              <a:rPr lang="en-US" smtClean="0"/>
              <a:t>1</a:t>
            </a:fld>
            <a:endParaRPr lang="en-US" dirty="0"/>
          </a:p>
        </p:txBody>
      </p:sp>
    </p:spTree>
    <p:extLst>
      <p:ext uri="{BB962C8B-B14F-4D97-AF65-F5344CB8AC3E}">
        <p14:creationId xmlns:p14="http://schemas.microsoft.com/office/powerpoint/2010/main" val="904509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During 3Q17, the review team carefully considered the Bylaws, a limited review scope proposal, and feedback on scope received from SO/ACs.</a:t>
            </a:r>
          </a:p>
          <a:p>
            <a:pPr marL="285750" indent="-285750">
              <a:buFont typeface="Arial" panose="020B0604020202020204" pitchFamily="34" charset="0"/>
              <a:buChar char="•"/>
            </a:pPr>
            <a:endParaRPr lang="en-US" sz="1100" dirty="0"/>
          </a:p>
          <a:p>
            <a:r>
              <a:rPr lang="en-US" sz="1100" dirty="0"/>
              <a:t>In 4Q17, the review team agreed upon the following specific, prioritized objectives:</a:t>
            </a:r>
            <a:endParaRPr lang="en-US" sz="1100" b="1" dirty="0"/>
          </a:p>
          <a:p>
            <a:pPr marL="342900" indent="-342900">
              <a:buFont typeface="+mj-lt"/>
              <a:buAutoNum type="arabicPeriod"/>
            </a:pPr>
            <a:r>
              <a:rPr lang="en-US" sz="1100" b="1" dirty="0"/>
              <a:t>Evaluate</a:t>
            </a:r>
            <a:r>
              <a:rPr lang="en-US" sz="1100" dirty="0"/>
              <a:t> the extent to which ICANN Org has implemented each prior Directory Service Review (WHOIS RT1) recommendation (16 in total) and </a:t>
            </a:r>
            <a:r>
              <a:rPr lang="en-US" sz="1100" b="1" dirty="0"/>
              <a:t>whether implementation of each recommendation was effective</a:t>
            </a:r>
          </a:p>
          <a:p>
            <a:pPr marL="342900" indent="-342900">
              <a:buFont typeface="+mj-lt"/>
              <a:buAutoNum type="arabicPeriod"/>
            </a:pPr>
            <a:endParaRPr lang="en-US" sz="1100" dirty="0"/>
          </a:p>
          <a:p>
            <a:pPr marL="342900" indent="-342900">
              <a:buFont typeface="+mj-lt"/>
              <a:buAutoNum type="arabicPeriod"/>
            </a:pPr>
            <a:r>
              <a:rPr lang="en-US" sz="1100" dirty="0"/>
              <a:t>Assess the </a:t>
            </a:r>
            <a:r>
              <a:rPr lang="en-US" sz="1100" b="1" dirty="0"/>
              <a:t>effectiveness of today’s RDS (WHOIS) </a:t>
            </a:r>
          </a:p>
          <a:p>
            <a:pPr marL="342900" indent="-342900">
              <a:buFont typeface="+mj-lt"/>
              <a:buAutoNum type="arabicPeriod"/>
            </a:pPr>
            <a:endParaRPr lang="en-US" sz="1100" dirty="0"/>
          </a:p>
          <a:p>
            <a:pPr marL="342900" indent="-342900">
              <a:buFont typeface="+mj-lt"/>
              <a:buAutoNum type="arabicPeriod"/>
            </a:pPr>
            <a:r>
              <a:rPr lang="en-US" sz="1100" dirty="0"/>
              <a:t>Assess the extent to which the implementation of today’s WHOIS:</a:t>
            </a:r>
          </a:p>
          <a:p>
            <a:pPr marL="800100" lvl="1" indent="-342900">
              <a:buFont typeface="+mj-lt"/>
              <a:buAutoNum type="alphaLcParenR"/>
            </a:pPr>
            <a:r>
              <a:rPr lang="en-US" sz="1100" dirty="0"/>
              <a:t>Meets legitimate </a:t>
            </a:r>
            <a:r>
              <a:rPr lang="en-US" sz="1100" b="1" dirty="0"/>
              <a:t>need of law enforcement </a:t>
            </a:r>
            <a:br>
              <a:rPr lang="en-US" sz="1100" b="1" dirty="0"/>
            </a:br>
            <a:r>
              <a:rPr lang="en-US" sz="1100" dirty="0"/>
              <a:t>for swiftly accessible, accurate and complete data</a:t>
            </a:r>
          </a:p>
          <a:p>
            <a:pPr marL="800100" lvl="1" indent="-342900">
              <a:buFont typeface="+mj-lt"/>
              <a:buAutoNum type="alphaLcParenR"/>
            </a:pPr>
            <a:r>
              <a:rPr lang="en-US" sz="1100" dirty="0"/>
              <a:t>Promotes </a:t>
            </a:r>
            <a:r>
              <a:rPr lang="en-US" sz="1100" b="1" dirty="0"/>
              <a:t>consumer trust </a:t>
            </a:r>
            <a:r>
              <a:rPr lang="en-US" sz="1100" dirty="0"/>
              <a:t>in gTLD domain names</a:t>
            </a:r>
          </a:p>
          <a:p>
            <a:pPr marL="800100" lvl="1" indent="-342900">
              <a:buFont typeface="+mj-lt"/>
              <a:buAutoNum type="alphaLcParenR"/>
            </a:pPr>
            <a:r>
              <a:rPr lang="en-US" sz="1100" b="1" dirty="0"/>
              <a:t>Safeguards registrant data </a:t>
            </a:r>
            <a:br>
              <a:rPr lang="en-US" sz="1100" b="1" dirty="0"/>
            </a:br>
            <a:endParaRPr lang="en-US" sz="1100" b="1" dirty="0"/>
          </a:p>
          <a:p>
            <a:pPr marL="342900" indent="-342900">
              <a:buFont typeface="+mj-lt"/>
              <a:buAutoNum type="arabicPeriod"/>
            </a:pPr>
            <a:r>
              <a:rPr lang="en-US" sz="1100" dirty="0"/>
              <a:t>Assess the </a:t>
            </a:r>
            <a:r>
              <a:rPr lang="en-US" sz="1100" b="1" dirty="0"/>
              <a:t>effectiveness and transparency of ICANN enforcement of</a:t>
            </a:r>
            <a:r>
              <a:rPr lang="en-US" sz="1100" dirty="0"/>
              <a:t> </a:t>
            </a:r>
            <a:r>
              <a:rPr lang="en-US" sz="1100" b="1" dirty="0"/>
              <a:t>existing policy relating to WHOIS </a:t>
            </a:r>
            <a:r>
              <a:rPr lang="en-US" sz="1100" dirty="0"/>
              <a:t>(RDS) through Contractual Compliance actions, structure and processes</a:t>
            </a:r>
            <a:br>
              <a:rPr lang="en-US" sz="1100" dirty="0"/>
            </a:br>
            <a:endParaRPr lang="en-US" sz="1100" dirty="0"/>
          </a:p>
          <a:p>
            <a:pPr marL="342900" indent="-342900">
              <a:buFont typeface="+mj-lt"/>
              <a:buAutoNum type="arabicPeriod"/>
            </a:pPr>
            <a:r>
              <a:rPr lang="en-US" sz="1100" dirty="0"/>
              <a:t>Identify any portions of Bylaws Section 4.6(e), Registration Directory Service Review, which the team believes should be changed, added or removed</a:t>
            </a:r>
          </a:p>
          <a:p>
            <a:endParaRPr lang="en-US" dirty="0"/>
          </a:p>
        </p:txBody>
      </p:sp>
      <p:sp>
        <p:nvSpPr>
          <p:cNvPr id="4" name="Slide Number Placeholder 3"/>
          <p:cNvSpPr>
            <a:spLocks noGrp="1"/>
          </p:cNvSpPr>
          <p:nvPr>
            <p:ph type="sldNum" sz="quarter" idx="10"/>
          </p:nvPr>
        </p:nvSpPr>
        <p:spPr/>
        <p:txBody>
          <a:bodyPr/>
          <a:lstStyle/>
          <a:p>
            <a:fld id="{7E002FF9-4628-B146-9948-95257A430692}" type="slidenum">
              <a:rPr lang="en-US" smtClean="0"/>
              <a:t>7</a:t>
            </a:fld>
            <a:endParaRPr lang="en-US" dirty="0"/>
          </a:p>
        </p:txBody>
      </p:sp>
    </p:spTree>
    <p:extLst>
      <p:ext uri="{BB962C8B-B14F-4D97-AF65-F5344CB8AC3E}">
        <p14:creationId xmlns:p14="http://schemas.microsoft.com/office/powerpoint/2010/main" val="37178601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dirty="0"/>
              <a:t>The objectives do </a:t>
            </a:r>
            <a:r>
              <a:rPr lang="en-US" b="1" dirty="0"/>
              <a:t>NOT</a:t>
            </a:r>
            <a:r>
              <a:rPr lang="en-US" dirty="0"/>
              <a:t> include:</a:t>
            </a:r>
          </a:p>
          <a:p>
            <a:pPr marL="285750"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a:t>Further review of the OECD Guidelines, as this lies within the domain of the ongoing PDP on Next-Generation gTLD Registration Directory Services to Replace WHOIS</a:t>
            </a:r>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a:t>Review of Registration Data Access Protocol (RDAP) at this time, because policies have not yet been developed to enable assessment of the value and timing of RDAP as a replacement protocol for WHOIS</a:t>
            </a:r>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a:t>Review of the WHOIS protocol at this time, because activities are already underway to replace the WHOIS protocol.</a:t>
            </a:r>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a:t>Review of GDPR impact on WHOIS landscape. Note: the review team may choose to defer some or all of its work in relation to assessing the effectiveness of today's WHOIS until it is clearer what path ICANN will be following.</a:t>
            </a:r>
          </a:p>
          <a:p>
            <a:endParaRPr lang="en-US" dirty="0"/>
          </a:p>
        </p:txBody>
      </p:sp>
      <p:sp>
        <p:nvSpPr>
          <p:cNvPr id="4" name="Slide Number Placeholder 3"/>
          <p:cNvSpPr>
            <a:spLocks noGrp="1"/>
          </p:cNvSpPr>
          <p:nvPr>
            <p:ph type="sldNum" sz="quarter" idx="10"/>
          </p:nvPr>
        </p:nvSpPr>
        <p:spPr/>
        <p:txBody>
          <a:bodyPr/>
          <a:lstStyle/>
          <a:p>
            <a:fld id="{7E002FF9-4628-B146-9948-95257A430692}" type="slidenum">
              <a:rPr lang="en-US" smtClean="0"/>
              <a:t>8</a:t>
            </a:fld>
            <a:endParaRPr lang="en-US" dirty="0"/>
          </a:p>
        </p:txBody>
      </p:sp>
    </p:spTree>
    <p:extLst>
      <p:ext uri="{BB962C8B-B14F-4D97-AF65-F5344CB8AC3E}">
        <p14:creationId xmlns:p14="http://schemas.microsoft.com/office/powerpoint/2010/main" val="16860146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002FF9-4628-B146-9948-95257A430692}" type="slidenum">
              <a:rPr lang="en-US" smtClean="0"/>
              <a:t>12</a:t>
            </a:fld>
            <a:endParaRPr lang="en-US" dirty="0"/>
          </a:p>
        </p:txBody>
      </p:sp>
    </p:spTree>
    <p:extLst>
      <p:ext uri="{BB962C8B-B14F-4D97-AF65-F5344CB8AC3E}">
        <p14:creationId xmlns:p14="http://schemas.microsoft.com/office/powerpoint/2010/main" val="38241939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002FF9-4628-B146-9948-95257A430692}" type="slidenum">
              <a:rPr lang="en-US" smtClean="0"/>
              <a:t>57</a:t>
            </a:fld>
            <a:endParaRPr lang="en-US" dirty="0"/>
          </a:p>
        </p:txBody>
      </p:sp>
    </p:spTree>
    <p:extLst>
      <p:ext uri="{BB962C8B-B14F-4D97-AF65-F5344CB8AC3E}">
        <p14:creationId xmlns:p14="http://schemas.microsoft.com/office/powerpoint/2010/main" val="37679727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hyperlink" Target="facebook.com/icannorg" TargetMode="External"/><Relationship Id="rId18" Type="http://schemas.openxmlformats.org/officeDocument/2006/relationships/hyperlink" Target="https://soundcloud.com/icann" TargetMode="External"/><Relationship Id="rId3" Type="http://schemas.openxmlformats.org/officeDocument/2006/relationships/hyperlink" Target="http://www.flickr.com/photos/icann" TargetMode="External"/><Relationship Id="rId7" Type="http://schemas.openxmlformats.org/officeDocument/2006/relationships/hyperlink" Target="linkedin.com/company/icann" TargetMode="External"/><Relationship Id="rId12" Type="http://schemas.openxmlformats.org/officeDocument/2006/relationships/hyperlink" Target="http://www.facebook.com/icannorg" TargetMode="External"/><Relationship Id="rId17" Type="http://schemas.openxmlformats.org/officeDocument/2006/relationships/hyperlink" Target="http://www.youtube.com/icannnews" TargetMode="External"/><Relationship Id="rId2" Type="http://schemas.openxmlformats.org/officeDocument/2006/relationships/image" Target="../media/image19.emf"/><Relationship Id="rId16" Type="http://schemas.openxmlformats.org/officeDocument/2006/relationships/image" Target="../media/image24.png"/><Relationship Id="rId20" Type="http://schemas.openxmlformats.org/officeDocument/2006/relationships/hyperlink" Target="https://www.slideshare.net/icannpresentations" TargetMode="External"/><Relationship Id="rId1" Type="http://schemas.openxmlformats.org/officeDocument/2006/relationships/slideMaster" Target="../slideMasters/slideMaster1.xml"/><Relationship Id="rId6" Type="http://schemas.openxmlformats.org/officeDocument/2006/relationships/hyperlink" Target="https://www.linkedin.com/company/icann" TargetMode="External"/><Relationship Id="rId11" Type="http://schemas.openxmlformats.org/officeDocument/2006/relationships/image" Target="../media/image22.png"/><Relationship Id="rId5" Type="http://schemas.openxmlformats.org/officeDocument/2006/relationships/image" Target="../media/image20.png"/><Relationship Id="rId15" Type="http://schemas.openxmlformats.org/officeDocument/2006/relationships/hyperlink" Target="youtube.com/user/ICANNnews" TargetMode="External"/><Relationship Id="rId10" Type="http://schemas.openxmlformats.org/officeDocument/2006/relationships/hyperlink" Target="twitter.com/icann" TargetMode="External"/><Relationship Id="rId19" Type="http://schemas.openxmlformats.org/officeDocument/2006/relationships/image" Target="../media/image25.png"/><Relationship Id="rId4" Type="http://schemas.openxmlformats.org/officeDocument/2006/relationships/hyperlink" Target="flickr.com/photos/icann" TargetMode="External"/><Relationship Id="rId9" Type="http://schemas.openxmlformats.org/officeDocument/2006/relationships/hyperlink" Target="https://twitter.com/icann" TargetMode="External"/><Relationship Id="rId14" Type="http://schemas.openxmlformats.org/officeDocument/2006/relationships/image" Target="../media/image23.pn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ullets">
    <p:spTree>
      <p:nvGrpSpPr>
        <p:cNvPr id="1" name=""/>
        <p:cNvGrpSpPr/>
        <p:nvPr/>
      </p:nvGrpSpPr>
      <p:grpSpPr>
        <a:xfrm>
          <a:off x="0" y="0"/>
          <a:ext cx="0" cy="0"/>
          <a:chOff x="0" y="0"/>
          <a:chExt cx="0" cy="0"/>
        </a:xfrm>
      </p:grpSpPr>
      <p:sp>
        <p:nvSpPr>
          <p:cNvPr id="2" name="Title 1"/>
          <p:cNvSpPr>
            <a:spLocks noGrp="1"/>
          </p:cNvSpPr>
          <p:nvPr>
            <p:ph type="title"/>
          </p:nvPr>
        </p:nvSpPr>
        <p:spPr>
          <a:xfrm>
            <a:off x="374904" y="46179"/>
            <a:ext cx="8012951" cy="450663"/>
          </a:xfrm>
          <a:prstGeom prst="rect">
            <a:avLst/>
          </a:prstGeom>
        </p:spPr>
        <p:txBody>
          <a:bodyPr lIns="0" tIns="45720" rIns="0" bIns="45720"/>
          <a:lstStyle>
            <a:lvl1pPr>
              <a:defRPr>
                <a:latin typeface="+mj-lt"/>
              </a:defRPr>
            </a:lvl1pPr>
          </a:lstStyle>
          <a:p>
            <a:r>
              <a:rPr lang="en-US"/>
              <a:t>Click to edit Master title style</a:t>
            </a:r>
            <a:endParaRPr lang="en-US" dirty="0"/>
          </a:p>
        </p:txBody>
      </p:sp>
      <p:sp>
        <p:nvSpPr>
          <p:cNvPr id="6" name="Content Placeholder 5"/>
          <p:cNvSpPr>
            <a:spLocks noGrp="1"/>
          </p:cNvSpPr>
          <p:nvPr>
            <p:ph sz="quarter" idx="10" hasCustomPrompt="1"/>
          </p:nvPr>
        </p:nvSpPr>
        <p:spPr>
          <a:xfrm>
            <a:off x="609600" y="1470212"/>
            <a:ext cx="7907338" cy="4571813"/>
          </a:xfrm>
          <a:prstGeom prst="rect">
            <a:avLst/>
          </a:prstGeom>
        </p:spPr>
        <p:txBody>
          <a:bodyPr lIns="0" tIns="0" rIns="0" bIns="0"/>
          <a:lstStyle>
            <a:lvl1pPr marL="342900" indent="-342900">
              <a:spcBef>
                <a:spcPts val="2000"/>
              </a:spcBef>
              <a:spcAft>
                <a:spcPts val="0"/>
              </a:spcAft>
              <a:buClr>
                <a:srgbClr val="000000"/>
              </a:buClr>
              <a:buSzPct val="75000"/>
              <a:buFont typeface="Wingdings" panose="05000000000000000000" pitchFamily="2" charset="2"/>
              <a:buChar char=""/>
              <a:defRPr sz="1900">
                <a:solidFill>
                  <a:srgbClr val="000000"/>
                </a:solidFill>
              </a:defRPr>
            </a:lvl1pPr>
            <a:lvl2pPr marL="798513" indent="-341313">
              <a:spcBef>
                <a:spcPts val="500"/>
              </a:spcBef>
              <a:buSzPct val="75000"/>
              <a:buFont typeface="Wingdings" panose="05000000000000000000" pitchFamily="2" charset="2"/>
              <a:buChar char=""/>
              <a:defRPr sz="1900">
                <a:solidFill>
                  <a:srgbClr val="000000"/>
                </a:solidFill>
              </a:defRPr>
            </a:lvl2pPr>
            <a:lvl3pPr marL="1255713" indent="-341313">
              <a:spcBef>
                <a:spcPts val="500"/>
              </a:spcBef>
              <a:buFont typeface="Arial" panose="020B0604020202020204" pitchFamily="34" charset="0"/>
              <a:buChar char="•"/>
              <a:defRPr sz="1900">
                <a:solidFill>
                  <a:srgbClr val="000000"/>
                </a:solidFill>
              </a:defRPr>
            </a:lvl3pPr>
            <a:lvl4pPr>
              <a:defRPr sz="1900">
                <a:solidFill>
                  <a:srgbClr val="000000"/>
                </a:solidFill>
              </a:defRPr>
            </a:lvl4pPr>
            <a:lvl5pPr>
              <a:defRPr sz="1900">
                <a:solidFill>
                  <a:srgbClr val="000000"/>
                </a:solidFill>
              </a:defRPr>
            </a:lvl5pPr>
          </a:lstStyle>
          <a:p>
            <a:pPr lvl="0"/>
            <a:r>
              <a:rPr lang="en-US" dirty="0"/>
              <a:t>Place text here</a:t>
            </a:r>
          </a:p>
          <a:p>
            <a:pPr lvl="1"/>
            <a:r>
              <a:rPr lang="en-US" dirty="0"/>
              <a:t>Second level bullet</a:t>
            </a:r>
          </a:p>
          <a:p>
            <a:pPr lvl="2"/>
            <a:r>
              <a:rPr lang="en-US" dirty="0"/>
              <a:t>Third level bullet</a:t>
            </a:r>
          </a:p>
        </p:txBody>
      </p:sp>
    </p:spTree>
    <p:extLst>
      <p:ext uri="{BB962C8B-B14F-4D97-AF65-F5344CB8AC3E}">
        <p14:creationId xmlns:p14="http://schemas.microsoft.com/office/powerpoint/2010/main" val="7213095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lternate Background 1">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grpSp>
        <p:nvGrpSpPr>
          <p:cNvPr id="2" name="Group 1"/>
          <p:cNvGrpSpPr/>
          <p:nvPr userDrawn="1"/>
        </p:nvGrpSpPr>
        <p:grpSpPr>
          <a:xfrm>
            <a:off x="2422" y="585223"/>
            <a:ext cx="9286433" cy="6225367"/>
            <a:chOff x="2422" y="585223"/>
            <a:chExt cx="9286433" cy="6225367"/>
          </a:xfrm>
        </p:grpSpPr>
        <p:sp>
          <p:nvSpPr>
            <p:cNvPr id="17" name="Oval 16"/>
            <p:cNvSpPr/>
            <p:nvPr userDrawn="1"/>
          </p:nvSpPr>
          <p:spPr>
            <a:xfrm>
              <a:off x="395490" y="585223"/>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8" name="Straight Connector 17"/>
            <p:cNvCxnSpPr/>
            <p:nvPr userDrawn="1"/>
          </p:nvCxnSpPr>
          <p:spPr>
            <a:xfrm flipH="1">
              <a:off x="2422" y="608083"/>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2" y="608083"/>
              <a:ext cx="8681508"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pic>
          <p:nvPicPr>
            <p:cNvPr id="24" name="Picture 23"/>
            <p:cNvPicPr>
              <a:picLocks noChangeAspect="1"/>
            </p:cNvPicPr>
            <p:nvPr userDrawn="1"/>
          </p:nvPicPr>
          <p:blipFill>
            <a:blip r:embed="rId3"/>
            <a:stretch>
              <a:fillRect/>
            </a:stretch>
          </p:blipFill>
          <p:spPr>
            <a:xfrm>
              <a:off x="237744" y="6460580"/>
              <a:ext cx="368521" cy="293992"/>
            </a:xfrm>
            <a:prstGeom prst="rect">
              <a:avLst/>
            </a:prstGeom>
          </p:spPr>
        </p:pic>
        <p:sp>
          <p:nvSpPr>
            <p:cNvPr id="34" name="Oval 33"/>
            <p:cNvSpPr/>
            <p:nvPr userDrawn="1"/>
          </p:nvSpPr>
          <p:spPr>
            <a:xfrm>
              <a:off x="395490"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40" name="Straight Connector 39"/>
            <p:cNvCxnSpPr/>
            <p:nvPr userDrawn="1"/>
          </p:nvCxnSpPr>
          <p:spPr>
            <a:xfrm flipH="1">
              <a:off x="2422"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userDrawn="1"/>
          </p:nvCxnSpPr>
          <p:spPr>
            <a:xfrm flipH="1">
              <a:off x="462491" y="6320547"/>
              <a:ext cx="821795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42" name="Oval 41"/>
            <p:cNvSpPr/>
            <p:nvPr userDrawn="1"/>
          </p:nvSpPr>
          <p:spPr>
            <a:xfrm flipH="1">
              <a:off x="8705212"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43" name="Straight Connector 42"/>
            <p:cNvCxnSpPr/>
            <p:nvPr userDrawn="1"/>
          </p:nvCxnSpPr>
          <p:spPr>
            <a:xfrm>
              <a:off x="8772211"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4"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grpSp>
      <p:sp>
        <p:nvSpPr>
          <p:cNvPr id="15" name="Rectangle 14"/>
          <p:cNvSpPr/>
          <p:nvPr userDrawn="1"/>
        </p:nvSpPr>
        <p:spPr>
          <a:xfrm>
            <a:off x="2422" y="749729"/>
            <a:ext cx="9144000" cy="5346700"/>
          </a:xfrm>
          <a:prstGeom prst="rect">
            <a:avLst/>
          </a:prstGeom>
          <a:gradFill>
            <a:gsLst>
              <a:gs pos="0">
                <a:schemeClr val="bg1">
                  <a:alpha val="75000"/>
                </a:schemeClr>
              </a:gs>
              <a:gs pos="69000">
                <a:schemeClr val="tx2">
                  <a:lumMod val="20000"/>
                  <a:lumOff val="80000"/>
                  <a:alpha val="62000"/>
                </a:schemeClr>
              </a:gs>
              <a:gs pos="24000">
                <a:schemeClr val="tx2">
                  <a:lumMod val="20000"/>
                  <a:lumOff val="80000"/>
                  <a:alpha val="45000"/>
                </a:schemeClr>
              </a:gs>
              <a:gs pos="100000">
                <a:schemeClr val="bg1"/>
              </a:gs>
            </a:gsLst>
            <a:lin ang="5400000" scaled="1"/>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Title 1"/>
          <p:cNvSpPr>
            <a:spLocks noGrp="1"/>
          </p:cNvSpPr>
          <p:nvPr>
            <p:ph type="title"/>
          </p:nvPr>
        </p:nvSpPr>
        <p:spPr>
          <a:xfrm>
            <a:off x="374904" y="46179"/>
            <a:ext cx="8012951" cy="450663"/>
          </a:xfrm>
          <a:prstGeom prst="rect">
            <a:avLst/>
          </a:prstGeom>
        </p:spPr>
        <p:txBody>
          <a:bodyPr lIns="0" tIns="45720" rIns="0" bIns="45720"/>
          <a:lstStyle>
            <a:lvl1pPr>
              <a:defRPr>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13053726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lternate Background 2">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grpSp>
        <p:nvGrpSpPr>
          <p:cNvPr id="2" name="Group 1"/>
          <p:cNvGrpSpPr/>
          <p:nvPr userDrawn="1"/>
        </p:nvGrpSpPr>
        <p:grpSpPr>
          <a:xfrm>
            <a:off x="2422" y="585223"/>
            <a:ext cx="9286433" cy="6225367"/>
            <a:chOff x="2422" y="585223"/>
            <a:chExt cx="9286433" cy="6225367"/>
          </a:xfrm>
        </p:grpSpPr>
        <p:sp>
          <p:nvSpPr>
            <p:cNvPr id="17" name="Oval 16"/>
            <p:cNvSpPr/>
            <p:nvPr userDrawn="1"/>
          </p:nvSpPr>
          <p:spPr>
            <a:xfrm>
              <a:off x="395490" y="585223"/>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8" name="Straight Connector 17"/>
            <p:cNvCxnSpPr/>
            <p:nvPr userDrawn="1"/>
          </p:nvCxnSpPr>
          <p:spPr>
            <a:xfrm flipH="1">
              <a:off x="2422" y="608083"/>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2" y="608083"/>
              <a:ext cx="8681508"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pic>
          <p:nvPicPr>
            <p:cNvPr id="24" name="Picture 23"/>
            <p:cNvPicPr>
              <a:picLocks noChangeAspect="1"/>
            </p:cNvPicPr>
            <p:nvPr userDrawn="1"/>
          </p:nvPicPr>
          <p:blipFill>
            <a:blip r:embed="rId3"/>
            <a:stretch>
              <a:fillRect/>
            </a:stretch>
          </p:blipFill>
          <p:spPr>
            <a:xfrm>
              <a:off x="237744" y="6460580"/>
              <a:ext cx="368521" cy="293992"/>
            </a:xfrm>
            <a:prstGeom prst="rect">
              <a:avLst/>
            </a:prstGeom>
          </p:spPr>
        </p:pic>
        <p:sp>
          <p:nvSpPr>
            <p:cNvPr id="34" name="Oval 33"/>
            <p:cNvSpPr/>
            <p:nvPr userDrawn="1"/>
          </p:nvSpPr>
          <p:spPr>
            <a:xfrm>
              <a:off x="395490"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40" name="Straight Connector 39"/>
            <p:cNvCxnSpPr/>
            <p:nvPr userDrawn="1"/>
          </p:nvCxnSpPr>
          <p:spPr>
            <a:xfrm flipH="1">
              <a:off x="2422"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userDrawn="1"/>
          </p:nvCxnSpPr>
          <p:spPr>
            <a:xfrm flipH="1">
              <a:off x="462491" y="6320547"/>
              <a:ext cx="821795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42" name="Oval 41"/>
            <p:cNvSpPr/>
            <p:nvPr userDrawn="1"/>
          </p:nvSpPr>
          <p:spPr>
            <a:xfrm flipH="1">
              <a:off x="8705212"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43" name="Straight Connector 42"/>
            <p:cNvCxnSpPr/>
            <p:nvPr userDrawn="1"/>
          </p:nvCxnSpPr>
          <p:spPr>
            <a:xfrm>
              <a:off x="8772211"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4"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grpSp>
      <p:sp>
        <p:nvSpPr>
          <p:cNvPr id="15" name="Title 1"/>
          <p:cNvSpPr>
            <a:spLocks noGrp="1"/>
          </p:cNvSpPr>
          <p:nvPr>
            <p:ph type="title"/>
          </p:nvPr>
        </p:nvSpPr>
        <p:spPr>
          <a:xfrm>
            <a:off x="374904" y="46179"/>
            <a:ext cx="8012951" cy="450663"/>
          </a:xfrm>
          <a:prstGeom prst="rect">
            <a:avLst/>
          </a:prstGeom>
        </p:spPr>
        <p:txBody>
          <a:bodyPr lIns="0" tIns="45720" rIns="0" bIns="45720"/>
          <a:lstStyle>
            <a:lvl1pPr>
              <a:defRPr>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7169717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Alternate Background 3">
    <p:spTree>
      <p:nvGrpSpPr>
        <p:cNvPr id="1" name=""/>
        <p:cNvGrpSpPr/>
        <p:nvPr/>
      </p:nvGrpSpPr>
      <p:grpSpPr>
        <a:xfrm>
          <a:off x="0" y="0"/>
          <a:ext cx="0" cy="0"/>
          <a:chOff x="0" y="0"/>
          <a:chExt cx="0" cy="0"/>
        </a:xfrm>
      </p:grpSpPr>
      <p:pic>
        <p:nvPicPr>
          <p:cNvPr id="21" name="Picture 20"/>
          <p:cNvPicPr>
            <a:picLocks/>
          </p:cNvPicPr>
          <p:nvPr userDrawn="1"/>
        </p:nvPicPr>
        <p:blipFill>
          <a:blip r:embed="rId2" cstate="email">
            <a:extLst>
              <a:ext uri="{28A0092B-C50C-407E-A947-70E740481C1C}">
                <a14:useLocalDpi xmlns:a14="http://schemas.microsoft.com/office/drawing/2010/main"/>
              </a:ext>
            </a:extLst>
          </a:blip>
          <a:stretch>
            <a:fillRect/>
          </a:stretch>
        </p:blipFill>
        <p:spPr>
          <a:xfrm>
            <a:off x="2582" y="608083"/>
            <a:ext cx="9141417" cy="5719111"/>
          </a:xfrm>
          <a:prstGeom prst="rect">
            <a:avLst/>
          </a:prstGeom>
        </p:spPr>
      </p:pic>
      <p:pic>
        <p:nvPicPr>
          <p:cNvPr id="24" name="Picture 23"/>
          <p:cNvPicPr>
            <a:picLocks noChangeAspect="1"/>
          </p:cNvPicPr>
          <p:nvPr userDrawn="1"/>
        </p:nvPicPr>
        <p:blipFill>
          <a:blip r:embed="rId3"/>
          <a:stretch>
            <a:fillRect/>
          </a:stretch>
        </p:blipFill>
        <p:spPr>
          <a:xfrm>
            <a:off x="237744" y="6460580"/>
            <a:ext cx="368521" cy="293992"/>
          </a:xfrm>
          <a:prstGeom prst="rect">
            <a:avLst/>
          </a:prstGeom>
        </p:spPr>
      </p:pic>
      <p:sp>
        <p:nvSpPr>
          <p:cNvPr id="14"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cxnSp>
        <p:nvCxnSpPr>
          <p:cNvPr id="22" name="Straight Connector 21"/>
          <p:cNvCxnSpPr/>
          <p:nvPr userDrawn="1"/>
        </p:nvCxnSpPr>
        <p:spPr>
          <a:xfrm flipH="1">
            <a:off x="0" y="608083"/>
            <a:ext cx="9144000"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userDrawn="1"/>
        </p:nvCxnSpPr>
        <p:spPr>
          <a:xfrm flipH="1">
            <a:off x="0" y="6320547"/>
            <a:ext cx="9144000"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8" name="Title 1"/>
          <p:cNvSpPr>
            <a:spLocks noGrp="1"/>
          </p:cNvSpPr>
          <p:nvPr>
            <p:ph type="title"/>
          </p:nvPr>
        </p:nvSpPr>
        <p:spPr>
          <a:xfrm>
            <a:off x="374904" y="46179"/>
            <a:ext cx="8012951" cy="450663"/>
          </a:xfrm>
          <a:prstGeom prst="rect">
            <a:avLst/>
          </a:prstGeom>
        </p:spPr>
        <p:txBody>
          <a:bodyPr lIns="0" tIns="0" rIns="0" bIns="0"/>
          <a:lstStyle>
            <a:lvl1pPr>
              <a:defRPr>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24040706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Agenda 1.1">
    <p:spTree>
      <p:nvGrpSpPr>
        <p:cNvPr id="1" name=""/>
        <p:cNvGrpSpPr/>
        <p:nvPr/>
      </p:nvGrpSpPr>
      <p:grpSpPr>
        <a:xfrm>
          <a:off x="0" y="0"/>
          <a:ext cx="0" cy="0"/>
          <a:chOff x="0" y="0"/>
          <a:chExt cx="0" cy="0"/>
        </a:xfrm>
      </p:grpSpPr>
      <p:pic>
        <p:nvPicPr>
          <p:cNvPr id="25" name="Picture 2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6"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2" name="Straight Connector 31"/>
          <p:cNvCxnSpPr/>
          <p:nvPr userDrawn="1"/>
        </p:nvCxnSpPr>
        <p:spPr>
          <a:xfrm flipH="1">
            <a:off x="2422"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5" name="Straight Connector 34"/>
          <p:cNvCxnSpPr/>
          <p:nvPr userDrawn="1"/>
        </p:nvCxnSpPr>
        <p:spPr>
          <a:xfrm>
            <a:off x="8772211"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4" name="Oval 13"/>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5" name="Straight Connector 14"/>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8" name="Oval 17"/>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9" name="Straight Connector 18"/>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264975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dirty="0"/>
          </a:p>
        </p:txBody>
      </p:sp>
      <p:cxnSp>
        <p:nvCxnSpPr>
          <p:cNvPr id="21" name="Straight Connector 20"/>
          <p:cNvCxnSpPr>
            <a:endCxn id="22" idx="0"/>
          </p:cNvCxnSpPr>
          <p:nvPr userDrawn="1"/>
        </p:nvCxnSpPr>
        <p:spPr>
          <a:xfrm flipV="1">
            <a:off x="418349" y="2734410"/>
            <a:ext cx="0" cy="35444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2" name="Arc 21"/>
          <p:cNvSpPr/>
          <p:nvPr userDrawn="1"/>
        </p:nvSpPr>
        <p:spPr>
          <a:xfrm rot="16200000">
            <a:off x="418349" y="2673528"/>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dirty="0"/>
          </a:p>
        </p:txBody>
      </p:sp>
      <p:cxnSp>
        <p:nvCxnSpPr>
          <p:cNvPr id="23" name="Straight Connector 22"/>
          <p:cNvCxnSpPr/>
          <p:nvPr userDrawn="1"/>
        </p:nvCxnSpPr>
        <p:spPr>
          <a:xfrm flipH="1">
            <a:off x="479233" y="2673528"/>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a:xfrm>
            <a:off x="584938" y="824754"/>
            <a:ext cx="7932000" cy="1768314"/>
          </a:xfrm>
          <a:prstGeom prst="rect">
            <a:avLst/>
          </a:prstGeom>
        </p:spPr>
        <p:txBody>
          <a:bodyPr anchor="b" anchorCtr="0"/>
          <a:lstStyle>
            <a:lvl1pPr>
              <a:spcBef>
                <a:spcPts val="0"/>
              </a:spcBef>
              <a:defRPr>
                <a:solidFill>
                  <a:schemeClr val="bg1"/>
                </a:solidFill>
                <a:latin typeface="+mj-lt"/>
              </a:defRPr>
            </a:lvl1pPr>
          </a:lstStyle>
          <a:p>
            <a:r>
              <a:rPr lang="en-US" dirty="0"/>
              <a:t>Name of Agenda Item</a:t>
            </a:r>
          </a:p>
        </p:txBody>
      </p:sp>
      <p:pic>
        <p:nvPicPr>
          <p:cNvPr id="27" name="Picture 2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 name="Text Placeholder 3"/>
          <p:cNvSpPr>
            <a:spLocks noGrp="1"/>
          </p:cNvSpPr>
          <p:nvPr>
            <p:ph type="body" sz="quarter" idx="11" hasCustomPrompt="1"/>
          </p:nvPr>
        </p:nvSpPr>
        <p:spPr>
          <a:xfrm>
            <a:off x="600074" y="2765533"/>
            <a:ext cx="7907338" cy="927926"/>
          </a:xfrm>
          <a:prstGeom prst="rect">
            <a:avLst/>
          </a:prstGeom>
        </p:spPr>
        <p:txBody>
          <a:bodyPr/>
          <a:lstStyle>
            <a:lvl1pPr marL="0" indent="0">
              <a:spcBef>
                <a:spcPts val="0"/>
              </a:spcBef>
              <a:buFontTx/>
              <a:buNone/>
              <a:defRPr sz="2400" baseline="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a:t>Agenda Item #</a:t>
            </a:r>
          </a:p>
        </p:txBody>
      </p:sp>
    </p:spTree>
    <p:extLst>
      <p:ext uri="{BB962C8B-B14F-4D97-AF65-F5344CB8AC3E}">
        <p14:creationId xmlns:p14="http://schemas.microsoft.com/office/powerpoint/2010/main" val="20830832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Agenda 1.2">
    <p:spTree>
      <p:nvGrpSpPr>
        <p:cNvPr id="1" name=""/>
        <p:cNvGrpSpPr/>
        <p:nvPr/>
      </p:nvGrpSpPr>
      <p:grpSpPr>
        <a:xfrm>
          <a:off x="0" y="0"/>
          <a:ext cx="0" cy="0"/>
          <a:chOff x="0" y="0"/>
          <a:chExt cx="0" cy="0"/>
        </a:xfrm>
      </p:grpSpPr>
      <p:pic>
        <p:nvPicPr>
          <p:cNvPr id="25" name="Picture 2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6"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2" name="Straight Connector 31"/>
          <p:cNvCxnSpPr/>
          <p:nvPr userDrawn="1"/>
        </p:nvCxnSpPr>
        <p:spPr>
          <a:xfrm flipH="1">
            <a:off x="2422"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5" name="Straight Connector 34"/>
          <p:cNvCxnSpPr/>
          <p:nvPr userDrawn="1"/>
        </p:nvCxnSpPr>
        <p:spPr>
          <a:xfrm>
            <a:off x="8772211"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4" name="Oval 13"/>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5" name="Straight Connector 14"/>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8" name="Oval 17"/>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9" name="Straight Connector 18"/>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264975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dirty="0"/>
          </a:p>
        </p:txBody>
      </p:sp>
      <p:cxnSp>
        <p:nvCxnSpPr>
          <p:cNvPr id="21" name="Straight Connector 20"/>
          <p:cNvCxnSpPr>
            <a:endCxn id="22" idx="0"/>
          </p:cNvCxnSpPr>
          <p:nvPr userDrawn="1"/>
        </p:nvCxnSpPr>
        <p:spPr>
          <a:xfrm flipV="1">
            <a:off x="418349" y="2734410"/>
            <a:ext cx="0" cy="35444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2" name="Arc 21"/>
          <p:cNvSpPr/>
          <p:nvPr userDrawn="1"/>
        </p:nvSpPr>
        <p:spPr>
          <a:xfrm rot="16200000">
            <a:off x="418349" y="2673528"/>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dirty="0"/>
          </a:p>
        </p:txBody>
      </p:sp>
      <p:cxnSp>
        <p:nvCxnSpPr>
          <p:cNvPr id="23" name="Straight Connector 22"/>
          <p:cNvCxnSpPr/>
          <p:nvPr userDrawn="1"/>
        </p:nvCxnSpPr>
        <p:spPr>
          <a:xfrm flipH="1">
            <a:off x="479233" y="2673528"/>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a:xfrm>
            <a:off x="584938" y="833718"/>
            <a:ext cx="7932000" cy="1759349"/>
          </a:xfrm>
          <a:prstGeom prst="rect">
            <a:avLst/>
          </a:prstGeom>
        </p:spPr>
        <p:txBody>
          <a:bodyPr anchor="b" anchorCtr="0"/>
          <a:lstStyle>
            <a:lvl1pPr>
              <a:spcBef>
                <a:spcPts val="0"/>
              </a:spcBef>
              <a:defRPr>
                <a:solidFill>
                  <a:schemeClr val="bg1"/>
                </a:solidFill>
                <a:latin typeface="+mj-lt"/>
              </a:defRPr>
            </a:lvl1pPr>
          </a:lstStyle>
          <a:p>
            <a:r>
              <a:rPr lang="en-US" dirty="0"/>
              <a:t>Name of Agenda Item</a:t>
            </a:r>
          </a:p>
        </p:txBody>
      </p:sp>
      <p:pic>
        <p:nvPicPr>
          <p:cNvPr id="27" name="Picture 2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 name="Text Placeholder 3"/>
          <p:cNvSpPr>
            <a:spLocks noGrp="1"/>
          </p:cNvSpPr>
          <p:nvPr>
            <p:ph type="body" sz="quarter" idx="11" hasCustomPrompt="1"/>
          </p:nvPr>
        </p:nvSpPr>
        <p:spPr>
          <a:xfrm>
            <a:off x="600074" y="2765533"/>
            <a:ext cx="7907338" cy="914400"/>
          </a:xfrm>
          <a:prstGeom prst="rect">
            <a:avLst/>
          </a:prstGeom>
        </p:spPr>
        <p:txBody>
          <a:bodyPr/>
          <a:lstStyle>
            <a:lvl1pPr marL="0" indent="0">
              <a:spcBef>
                <a:spcPts val="0"/>
              </a:spcBef>
              <a:buFontTx/>
              <a:buNone/>
              <a:defRPr sz="2400" baseline="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a:t>Agenda Item #</a:t>
            </a:r>
          </a:p>
        </p:txBody>
      </p:sp>
    </p:spTree>
    <p:extLst>
      <p:ext uri="{BB962C8B-B14F-4D97-AF65-F5344CB8AC3E}">
        <p14:creationId xmlns:p14="http://schemas.microsoft.com/office/powerpoint/2010/main" val="19486993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Agenda 1.3">
    <p:spTree>
      <p:nvGrpSpPr>
        <p:cNvPr id="1" name=""/>
        <p:cNvGrpSpPr/>
        <p:nvPr/>
      </p:nvGrpSpPr>
      <p:grpSpPr>
        <a:xfrm>
          <a:off x="0" y="0"/>
          <a:ext cx="0" cy="0"/>
          <a:chOff x="0" y="0"/>
          <a:chExt cx="0" cy="0"/>
        </a:xfrm>
      </p:grpSpPr>
      <p:pic>
        <p:nvPicPr>
          <p:cNvPr id="25" name="Picture 2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6"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2" name="Straight Connector 31"/>
          <p:cNvCxnSpPr/>
          <p:nvPr userDrawn="1"/>
        </p:nvCxnSpPr>
        <p:spPr>
          <a:xfrm flipH="1">
            <a:off x="2422"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5" name="Straight Connector 34"/>
          <p:cNvCxnSpPr/>
          <p:nvPr userDrawn="1"/>
        </p:nvCxnSpPr>
        <p:spPr>
          <a:xfrm>
            <a:off x="8772211"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4" name="Oval 13"/>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5" name="Straight Connector 14"/>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8" name="Oval 17"/>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9" name="Straight Connector 18"/>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264975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dirty="0"/>
          </a:p>
        </p:txBody>
      </p:sp>
      <p:cxnSp>
        <p:nvCxnSpPr>
          <p:cNvPr id="21" name="Straight Connector 20"/>
          <p:cNvCxnSpPr>
            <a:endCxn id="22" idx="0"/>
          </p:cNvCxnSpPr>
          <p:nvPr userDrawn="1"/>
        </p:nvCxnSpPr>
        <p:spPr>
          <a:xfrm flipV="1">
            <a:off x="418349" y="2734410"/>
            <a:ext cx="0" cy="35444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2" name="Arc 21"/>
          <p:cNvSpPr/>
          <p:nvPr userDrawn="1"/>
        </p:nvSpPr>
        <p:spPr>
          <a:xfrm rot="16200000">
            <a:off x="418349" y="2673528"/>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dirty="0"/>
          </a:p>
        </p:txBody>
      </p:sp>
      <p:cxnSp>
        <p:nvCxnSpPr>
          <p:cNvPr id="23" name="Straight Connector 22"/>
          <p:cNvCxnSpPr/>
          <p:nvPr userDrawn="1"/>
        </p:nvCxnSpPr>
        <p:spPr>
          <a:xfrm flipH="1">
            <a:off x="479233" y="2673528"/>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a:xfrm>
            <a:off x="584938" y="788894"/>
            <a:ext cx="7932000" cy="1804173"/>
          </a:xfrm>
          <a:prstGeom prst="rect">
            <a:avLst/>
          </a:prstGeom>
        </p:spPr>
        <p:txBody>
          <a:bodyPr anchor="b" anchorCtr="0"/>
          <a:lstStyle>
            <a:lvl1pPr>
              <a:spcBef>
                <a:spcPts val="0"/>
              </a:spcBef>
              <a:defRPr>
                <a:solidFill>
                  <a:schemeClr val="bg1"/>
                </a:solidFill>
                <a:latin typeface="+mj-lt"/>
              </a:defRPr>
            </a:lvl1pPr>
          </a:lstStyle>
          <a:p>
            <a:r>
              <a:rPr lang="en-US" dirty="0"/>
              <a:t>Name of Agenda Item</a:t>
            </a:r>
          </a:p>
        </p:txBody>
      </p:sp>
      <p:pic>
        <p:nvPicPr>
          <p:cNvPr id="27" name="Picture 2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 name="Text Placeholder 3"/>
          <p:cNvSpPr>
            <a:spLocks noGrp="1"/>
          </p:cNvSpPr>
          <p:nvPr>
            <p:ph type="body" sz="quarter" idx="11" hasCustomPrompt="1"/>
          </p:nvPr>
        </p:nvSpPr>
        <p:spPr>
          <a:xfrm>
            <a:off x="600074" y="2765533"/>
            <a:ext cx="7907338" cy="914400"/>
          </a:xfrm>
          <a:prstGeom prst="rect">
            <a:avLst/>
          </a:prstGeom>
        </p:spPr>
        <p:txBody>
          <a:bodyPr/>
          <a:lstStyle>
            <a:lvl1pPr marL="0" indent="0">
              <a:spcBef>
                <a:spcPts val="0"/>
              </a:spcBef>
              <a:buFontTx/>
              <a:buNone/>
              <a:defRPr sz="2400" baseline="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a:t>Agenda Item #</a:t>
            </a:r>
          </a:p>
        </p:txBody>
      </p:sp>
    </p:spTree>
    <p:extLst>
      <p:ext uri="{BB962C8B-B14F-4D97-AF65-F5344CB8AC3E}">
        <p14:creationId xmlns:p14="http://schemas.microsoft.com/office/powerpoint/2010/main" val="34757735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Agenda 1.4">
    <p:spTree>
      <p:nvGrpSpPr>
        <p:cNvPr id="1" name=""/>
        <p:cNvGrpSpPr/>
        <p:nvPr/>
      </p:nvGrpSpPr>
      <p:grpSpPr>
        <a:xfrm>
          <a:off x="0" y="0"/>
          <a:ext cx="0" cy="0"/>
          <a:chOff x="0" y="0"/>
          <a:chExt cx="0" cy="0"/>
        </a:xfrm>
      </p:grpSpPr>
      <p:pic>
        <p:nvPicPr>
          <p:cNvPr id="25" name="Picture 2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6"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2" name="Straight Connector 31"/>
          <p:cNvCxnSpPr/>
          <p:nvPr userDrawn="1"/>
        </p:nvCxnSpPr>
        <p:spPr>
          <a:xfrm flipH="1">
            <a:off x="2422"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5" name="Straight Connector 34"/>
          <p:cNvCxnSpPr/>
          <p:nvPr userDrawn="1"/>
        </p:nvCxnSpPr>
        <p:spPr>
          <a:xfrm>
            <a:off x="8772211"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4" name="Oval 13"/>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5" name="Straight Connector 14"/>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8" name="Oval 17"/>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9" name="Straight Connector 18"/>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264975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dirty="0"/>
          </a:p>
        </p:txBody>
      </p:sp>
      <p:cxnSp>
        <p:nvCxnSpPr>
          <p:cNvPr id="21" name="Straight Connector 20"/>
          <p:cNvCxnSpPr>
            <a:endCxn id="22" idx="0"/>
          </p:cNvCxnSpPr>
          <p:nvPr userDrawn="1"/>
        </p:nvCxnSpPr>
        <p:spPr>
          <a:xfrm flipV="1">
            <a:off x="418349" y="2734410"/>
            <a:ext cx="0" cy="35444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2" name="Arc 21"/>
          <p:cNvSpPr/>
          <p:nvPr userDrawn="1"/>
        </p:nvSpPr>
        <p:spPr>
          <a:xfrm rot="16200000">
            <a:off x="418349" y="2673528"/>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dirty="0"/>
          </a:p>
        </p:txBody>
      </p:sp>
      <p:cxnSp>
        <p:nvCxnSpPr>
          <p:cNvPr id="23" name="Straight Connector 22"/>
          <p:cNvCxnSpPr/>
          <p:nvPr userDrawn="1"/>
        </p:nvCxnSpPr>
        <p:spPr>
          <a:xfrm flipH="1">
            <a:off x="479233" y="2673528"/>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a:xfrm>
            <a:off x="584938" y="797860"/>
            <a:ext cx="7932000" cy="1795208"/>
          </a:xfrm>
          <a:prstGeom prst="rect">
            <a:avLst/>
          </a:prstGeom>
        </p:spPr>
        <p:txBody>
          <a:bodyPr anchor="b" anchorCtr="0"/>
          <a:lstStyle>
            <a:lvl1pPr>
              <a:spcBef>
                <a:spcPts val="0"/>
              </a:spcBef>
              <a:defRPr>
                <a:solidFill>
                  <a:schemeClr val="bg1"/>
                </a:solidFill>
                <a:latin typeface="+mj-lt"/>
              </a:defRPr>
            </a:lvl1pPr>
          </a:lstStyle>
          <a:p>
            <a:r>
              <a:rPr lang="en-US" dirty="0"/>
              <a:t>Name of Agenda Item</a:t>
            </a:r>
          </a:p>
        </p:txBody>
      </p:sp>
      <p:pic>
        <p:nvPicPr>
          <p:cNvPr id="27" name="Picture 2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 name="Text Placeholder 3"/>
          <p:cNvSpPr>
            <a:spLocks noGrp="1"/>
          </p:cNvSpPr>
          <p:nvPr>
            <p:ph type="body" sz="quarter" idx="11" hasCustomPrompt="1"/>
          </p:nvPr>
        </p:nvSpPr>
        <p:spPr>
          <a:xfrm>
            <a:off x="600074" y="2765533"/>
            <a:ext cx="7907338" cy="914400"/>
          </a:xfrm>
          <a:prstGeom prst="rect">
            <a:avLst/>
          </a:prstGeom>
        </p:spPr>
        <p:txBody>
          <a:bodyPr/>
          <a:lstStyle>
            <a:lvl1pPr marL="0" indent="0">
              <a:spcBef>
                <a:spcPts val="0"/>
              </a:spcBef>
              <a:buFontTx/>
              <a:buNone/>
              <a:defRPr sz="2400" baseline="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a:t>Agenda Item #</a:t>
            </a:r>
          </a:p>
        </p:txBody>
      </p:sp>
    </p:spTree>
    <p:extLst>
      <p:ext uri="{BB962C8B-B14F-4D97-AF65-F5344CB8AC3E}">
        <p14:creationId xmlns:p14="http://schemas.microsoft.com/office/powerpoint/2010/main" val="34334170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Agenda 1.5">
    <p:spTree>
      <p:nvGrpSpPr>
        <p:cNvPr id="1" name=""/>
        <p:cNvGrpSpPr/>
        <p:nvPr/>
      </p:nvGrpSpPr>
      <p:grpSpPr>
        <a:xfrm>
          <a:off x="0" y="0"/>
          <a:ext cx="0" cy="0"/>
          <a:chOff x="0" y="0"/>
          <a:chExt cx="0" cy="0"/>
        </a:xfrm>
      </p:grpSpPr>
      <p:pic>
        <p:nvPicPr>
          <p:cNvPr id="25" name="Picture 2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6"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2" name="Straight Connector 31"/>
          <p:cNvCxnSpPr/>
          <p:nvPr userDrawn="1"/>
        </p:nvCxnSpPr>
        <p:spPr>
          <a:xfrm flipH="1">
            <a:off x="2422"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5" name="Straight Connector 34"/>
          <p:cNvCxnSpPr/>
          <p:nvPr userDrawn="1"/>
        </p:nvCxnSpPr>
        <p:spPr>
          <a:xfrm>
            <a:off x="8772211"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4" name="Oval 13"/>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5" name="Straight Connector 14"/>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8" name="Oval 17"/>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9" name="Straight Connector 18"/>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264975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dirty="0"/>
          </a:p>
        </p:txBody>
      </p:sp>
      <p:cxnSp>
        <p:nvCxnSpPr>
          <p:cNvPr id="21" name="Straight Connector 20"/>
          <p:cNvCxnSpPr>
            <a:endCxn id="22" idx="0"/>
          </p:cNvCxnSpPr>
          <p:nvPr userDrawn="1"/>
        </p:nvCxnSpPr>
        <p:spPr>
          <a:xfrm flipV="1">
            <a:off x="418349" y="2734410"/>
            <a:ext cx="0" cy="35444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2" name="Arc 21"/>
          <p:cNvSpPr/>
          <p:nvPr userDrawn="1"/>
        </p:nvSpPr>
        <p:spPr>
          <a:xfrm rot="16200000">
            <a:off x="418349" y="2673528"/>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dirty="0"/>
          </a:p>
        </p:txBody>
      </p:sp>
      <p:cxnSp>
        <p:nvCxnSpPr>
          <p:cNvPr id="23" name="Straight Connector 22"/>
          <p:cNvCxnSpPr/>
          <p:nvPr userDrawn="1"/>
        </p:nvCxnSpPr>
        <p:spPr>
          <a:xfrm flipH="1">
            <a:off x="479233" y="2673528"/>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a:xfrm>
            <a:off x="584938" y="797860"/>
            <a:ext cx="7932000" cy="1795208"/>
          </a:xfrm>
          <a:prstGeom prst="rect">
            <a:avLst/>
          </a:prstGeom>
        </p:spPr>
        <p:txBody>
          <a:bodyPr anchor="b" anchorCtr="0"/>
          <a:lstStyle>
            <a:lvl1pPr>
              <a:spcBef>
                <a:spcPts val="0"/>
              </a:spcBef>
              <a:defRPr>
                <a:solidFill>
                  <a:schemeClr val="bg1"/>
                </a:solidFill>
                <a:latin typeface="+mj-lt"/>
              </a:defRPr>
            </a:lvl1pPr>
          </a:lstStyle>
          <a:p>
            <a:r>
              <a:rPr lang="en-US" dirty="0"/>
              <a:t>Name of Agenda Item</a:t>
            </a:r>
          </a:p>
        </p:txBody>
      </p:sp>
      <p:pic>
        <p:nvPicPr>
          <p:cNvPr id="27" name="Picture 2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 name="Text Placeholder 3"/>
          <p:cNvSpPr>
            <a:spLocks noGrp="1"/>
          </p:cNvSpPr>
          <p:nvPr>
            <p:ph type="body" sz="quarter" idx="11" hasCustomPrompt="1"/>
          </p:nvPr>
        </p:nvSpPr>
        <p:spPr>
          <a:xfrm>
            <a:off x="600074" y="2765533"/>
            <a:ext cx="7907338" cy="914400"/>
          </a:xfrm>
          <a:prstGeom prst="rect">
            <a:avLst/>
          </a:prstGeom>
        </p:spPr>
        <p:txBody>
          <a:bodyPr/>
          <a:lstStyle>
            <a:lvl1pPr marL="0" indent="0">
              <a:spcBef>
                <a:spcPts val="0"/>
              </a:spcBef>
              <a:buFontTx/>
              <a:buNone/>
              <a:defRPr sz="2400" baseline="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a:t>Agenda Item #</a:t>
            </a:r>
          </a:p>
        </p:txBody>
      </p:sp>
    </p:spTree>
    <p:extLst>
      <p:ext uri="{BB962C8B-B14F-4D97-AF65-F5344CB8AC3E}">
        <p14:creationId xmlns:p14="http://schemas.microsoft.com/office/powerpoint/2010/main" val="1585994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Agenda 1.6">
    <p:spTree>
      <p:nvGrpSpPr>
        <p:cNvPr id="1" name=""/>
        <p:cNvGrpSpPr/>
        <p:nvPr/>
      </p:nvGrpSpPr>
      <p:grpSpPr>
        <a:xfrm>
          <a:off x="0" y="0"/>
          <a:ext cx="0" cy="0"/>
          <a:chOff x="0" y="0"/>
          <a:chExt cx="0" cy="0"/>
        </a:xfrm>
      </p:grpSpPr>
      <p:pic>
        <p:nvPicPr>
          <p:cNvPr id="24" name="Picture 2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6"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2" name="Straight Connector 31"/>
          <p:cNvCxnSpPr/>
          <p:nvPr userDrawn="1"/>
        </p:nvCxnSpPr>
        <p:spPr>
          <a:xfrm flipH="1">
            <a:off x="2422"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5" name="Straight Connector 34"/>
          <p:cNvCxnSpPr/>
          <p:nvPr userDrawn="1"/>
        </p:nvCxnSpPr>
        <p:spPr>
          <a:xfrm>
            <a:off x="8772211"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4" name="Oval 13"/>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5" name="Straight Connector 14"/>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8" name="Oval 17"/>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9" name="Straight Connector 18"/>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264975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dirty="0"/>
          </a:p>
        </p:txBody>
      </p:sp>
      <p:cxnSp>
        <p:nvCxnSpPr>
          <p:cNvPr id="21" name="Straight Connector 20"/>
          <p:cNvCxnSpPr>
            <a:endCxn id="22" idx="0"/>
          </p:cNvCxnSpPr>
          <p:nvPr userDrawn="1"/>
        </p:nvCxnSpPr>
        <p:spPr>
          <a:xfrm flipV="1">
            <a:off x="418349" y="2734410"/>
            <a:ext cx="0" cy="35444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2" name="Arc 21"/>
          <p:cNvSpPr/>
          <p:nvPr userDrawn="1"/>
        </p:nvSpPr>
        <p:spPr>
          <a:xfrm rot="16200000">
            <a:off x="418349" y="2673528"/>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dirty="0"/>
          </a:p>
        </p:txBody>
      </p:sp>
      <p:cxnSp>
        <p:nvCxnSpPr>
          <p:cNvPr id="23" name="Straight Connector 22"/>
          <p:cNvCxnSpPr/>
          <p:nvPr userDrawn="1"/>
        </p:nvCxnSpPr>
        <p:spPr>
          <a:xfrm flipH="1">
            <a:off x="479233" y="2673528"/>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a:xfrm>
            <a:off x="584938" y="770966"/>
            <a:ext cx="7932000" cy="1822102"/>
          </a:xfrm>
          <a:prstGeom prst="rect">
            <a:avLst/>
          </a:prstGeom>
        </p:spPr>
        <p:txBody>
          <a:bodyPr anchor="b" anchorCtr="0"/>
          <a:lstStyle>
            <a:lvl1pPr>
              <a:spcBef>
                <a:spcPts val="0"/>
              </a:spcBef>
              <a:defRPr>
                <a:solidFill>
                  <a:schemeClr val="bg1"/>
                </a:solidFill>
                <a:latin typeface="+mj-lt"/>
              </a:defRPr>
            </a:lvl1pPr>
          </a:lstStyle>
          <a:p>
            <a:r>
              <a:rPr lang="en-US" dirty="0"/>
              <a:t>Name of Agenda Item</a:t>
            </a:r>
          </a:p>
        </p:txBody>
      </p:sp>
      <p:pic>
        <p:nvPicPr>
          <p:cNvPr id="27" name="Picture 2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 name="Text Placeholder 3"/>
          <p:cNvSpPr>
            <a:spLocks noGrp="1"/>
          </p:cNvSpPr>
          <p:nvPr>
            <p:ph type="body" sz="quarter" idx="11" hasCustomPrompt="1"/>
          </p:nvPr>
        </p:nvSpPr>
        <p:spPr>
          <a:xfrm>
            <a:off x="600074" y="2765533"/>
            <a:ext cx="7907338" cy="914400"/>
          </a:xfrm>
          <a:prstGeom prst="rect">
            <a:avLst/>
          </a:prstGeom>
        </p:spPr>
        <p:txBody>
          <a:bodyPr/>
          <a:lstStyle>
            <a:lvl1pPr marL="0" indent="0">
              <a:spcBef>
                <a:spcPts val="0"/>
              </a:spcBef>
              <a:buFontTx/>
              <a:buNone/>
              <a:defRPr sz="2400" baseline="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a:t>Agenda Item #</a:t>
            </a:r>
          </a:p>
        </p:txBody>
      </p:sp>
    </p:spTree>
    <p:extLst>
      <p:ext uri="{BB962C8B-B14F-4D97-AF65-F5344CB8AC3E}">
        <p14:creationId xmlns:p14="http://schemas.microsoft.com/office/powerpoint/2010/main" val="23844637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Agenda Divider 1">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5" name="Rectangle 4"/>
          <p:cNvSpPr/>
          <p:nvPr userDrawn="1"/>
        </p:nvSpPr>
        <p:spPr>
          <a:xfrm>
            <a:off x="0" y="6320547"/>
            <a:ext cx="9144000" cy="53745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0" name="Picture 19"/>
          <p:cNvPicPr>
            <a:picLocks noChangeAspect="1"/>
          </p:cNvPicPr>
          <p:nvPr userDrawn="1"/>
        </p:nvPicPr>
        <p:blipFill>
          <a:blip r:embed="rId3"/>
          <a:stretch>
            <a:fillRect/>
          </a:stretch>
        </p:blipFill>
        <p:spPr>
          <a:xfrm>
            <a:off x="237744" y="6460580"/>
            <a:ext cx="368521" cy="293992"/>
          </a:xfrm>
          <a:prstGeom prst="rect">
            <a:avLst/>
          </a:prstGeom>
        </p:spPr>
      </p:pic>
      <p:cxnSp>
        <p:nvCxnSpPr>
          <p:cNvPr id="25" name="Straight Connector 24"/>
          <p:cNvCxnSpPr/>
          <p:nvPr userDrawn="1"/>
        </p:nvCxnSpPr>
        <p:spPr>
          <a:xfrm>
            <a:off x="0" y="6320547"/>
            <a:ext cx="9144000"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3"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sp>
        <p:nvSpPr>
          <p:cNvPr id="4" name="Text Placeholder 3"/>
          <p:cNvSpPr>
            <a:spLocks noGrp="1"/>
          </p:cNvSpPr>
          <p:nvPr>
            <p:ph type="body" sz="quarter" idx="15" hasCustomPrompt="1"/>
          </p:nvPr>
        </p:nvSpPr>
        <p:spPr>
          <a:xfrm>
            <a:off x="573740" y="3030398"/>
            <a:ext cx="6247234" cy="1783649"/>
          </a:xfrm>
          <a:prstGeom prst="rect">
            <a:avLst/>
          </a:prstGeom>
        </p:spPr>
        <p:txBody>
          <a:bodyPr/>
          <a:lstStyle>
            <a:lvl1pPr marL="0" indent="0">
              <a:spcBef>
                <a:spcPts val="0"/>
              </a:spcBef>
              <a:buFontTx/>
              <a:buNone/>
              <a:defRPr sz="3500">
                <a:solidFill>
                  <a:schemeClr val="bg1"/>
                </a:solidFill>
                <a:latin typeface="+mj-lt"/>
              </a:defRPr>
            </a:lvl1pPr>
            <a:lvl2pPr marL="457200" indent="0">
              <a:buFontTx/>
              <a:buNone/>
              <a:defRPr>
                <a:solidFill>
                  <a:schemeClr val="bg2">
                    <a:lumMod val="90000"/>
                  </a:schemeClr>
                </a:solidFill>
              </a:defRPr>
            </a:lvl2pPr>
            <a:lvl3pPr marL="914400" indent="0">
              <a:buFontTx/>
              <a:buNone/>
              <a:defRPr>
                <a:solidFill>
                  <a:schemeClr val="bg2">
                    <a:lumMod val="90000"/>
                  </a:schemeClr>
                </a:solidFill>
              </a:defRPr>
            </a:lvl3pPr>
            <a:lvl4pPr marL="1371600" indent="0">
              <a:buFontTx/>
              <a:buNone/>
              <a:defRPr>
                <a:solidFill>
                  <a:schemeClr val="bg2">
                    <a:lumMod val="90000"/>
                  </a:schemeClr>
                </a:solidFill>
              </a:defRPr>
            </a:lvl4pPr>
            <a:lvl5pPr marL="1828800" indent="0">
              <a:buFontTx/>
              <a:buNone/>
              <a:defRPr>
                <a:solidFill>
                  <a:schemeClr val="bg2">
                    <a:lumMod val="90000"/>
                  </a:schemeClr>
                </a:solidFill>
              </a:defRPr>
            </a:lvl5pPr>
          </a:lstStyle>
          <a:p>
            <a:pPr lvl="0"/>
            <a:r>
              <a:rPr lang="en-US" dirty="0"/>
              <a:t>Section Divider</a:t>
            </a:r>
          </a:p>
        </p:txBody>
      </p:sp>
      <p:sp>
        <p:nvSpPr>
          <p:cNvPr id="9" name="Title 8"/>
          <p:cNvSpPr>
            <a:spLocks noGrp="1"/>
          </p:cNvSpPr>
          <p:nvPr>
            <p:ph type="title" hasCustomPrompt="1"/>
          </p:nvPr>
        </p:nvSpPr>
        <p:spPr>
          <a:xfrm>
            <a:off x="564637" y="1308847"/>
            <a:ext cx="6256337" cy="1701535"/>
          </a:xfrm>
          <a:prstGeom prst="rect">
            <a:avLst/>
          </a:prstGeom>
        </p:spPr>
        <p:txBody>
          <a:bodyPr anchor="b" anchorCtr="0"/>
          <a:lstStyle>
            <a:lvl1pPr>
              <a:spcBef>
                <a:spcPts val="0"/>
              </a:spcBef>
              <a:defRPr sz="3500" baseline="0">
                <a:solidFill>
                  <a:schemeClr val="bg1"/>
                </a:solidFill>
                <a:latin typeface="+mj-lt"/>
              </a:defRPr>
            </a:lvl1pPr>
          </a:lstStyle>
          <a:p>
            <a:r>
              <a:rPr lang="en-US" dirty="0"/>
              <a:t>Name of Agenda Item</a:t>
            </a:r>
          </a:p>
        </p:txBody>
      </p:sp>
    </p:spTree>
    <p:extLst>
      <p:ext uri="{BB962C8B-B14F-4D97-AF65-F5344CB8AC3E}">
        <p14:creationId xmlns:p14="http://schemas.microsoft.com/office/powerpoint/2010/main" val="4988375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 1 White">
    <p:spTree>
      <p:nvGrpSpPr>
        <p:cNvPr id="1" name=""/>
        <p:cNvGrpSpPr/>
        <p:nvPr/>
      </p:nvGrpSpPr>
      <p:grpSpPr>
        <a:xfrm>
          <a:off x="0" y="0"/>
          <a:ext cx="0" cy="0"/>
          <a:chOff x="0" y="0"/>
          <a:chExt cx="0" cy="0"/>
        </a:xfrm>
      </p:grpSpPr>
      <p:sp>
        <p:nvSpPr>
          <p:cNvPr id="3" name="Title 2"/>
          <p:cNvSpPr>
            <a:spLocks noGrp="1"/>
          </p:cNvSpPr>
          <p:nvPr>
            <p:ph type="title" hasCustomPrompt="1"/>
          </p:nvPr>
        </p:nvSpPr>
        <p:spPr>
          <a:xfrm>
            <a:off x="610726" y="0"/>
            <a:ext cx="7744845" cy="2533369"/>
          </a:xfrm>
          <a:prstGeom prst="rect">
            <a:avLst/>
          </a:prstGeom>
        </p:spPr>
        <p:txBody>
          <a:bodyPr lIns="0" tIns="0" rIns="0" bIns="0" anchor="b" anchorCtr="0">
            <a:normAutofit/>
          </a:bodyPr>
          <a:lstStyle>
            <a:lvl1pPr algn="l">
              <a:spcBef>
                <a:spcPts val="0"/>
              </a:spcBef>
              <a:defRPr sz="3600" b="1">
                <a:solidFill>
                  <a:schemeClr val="accent6">
                    <a:lumMod val="50000"/>
                  </a:schemeClr>
                </a:solidFill>
                <a:latin typeface="+mj-lt"/>
              </a:defRPr>
            </a:lvl1pPr>
          </a:lstStyle>
          <a:p>
            <a:r>
              <a:rPr lang="en-US" dirty="0"/>
              <a:t>Insert title here</a:t>
            </a:r>
            <a:br>
              <a:rPr lang="en-US" dirty="0"/>
            </a:br>
            <a:r>
              <a:rPr lang="en-US" dirty="0"/>
              <a:t>(75 characters maximum)</a:t>
            </a:r>
          </a:p>
        </p:txBody>
      </p:sp>
      <p:sp>
        <p:nvSpPr>
          <p:cNvPr id="5" name="Text Placeholder 4"/>
          <p:cNvSpPr>
            <a:spLocks noGrp="1"/>
          </p:cNvSpPr>
          <p:nvPr>
            <p:ph type="body" sz="quarter" idx="10" hasCustomPrompt="1"/>
          </p:nvPr>
        </p:nvSpPr>
        <p:spPr>
          <a:xfrm>
            <a:off x="610726" y="3562904"/>
            <a:ext cx="8119206" cy="716808"/>
          </a:xfrm>
          <a:prstGeom prst="rect">
            <a:avLst/>
          </a:prstGeom>
        </p:spPr>
        <p:txBody>
          <a:bodyPr lIns="0" tIns="0" rIns="0" bIns="0">
            <a:normAutofit/>
          </a:bodyPr>
          <a:lstStyle>
            <a:lvl1pPr marL="0" indent="0" algn="l">
              <a:spcBef>
                <a:spcPts val="0"/>
              </a:spcBef>
              <a:buNone/>
              <a:defRPr sz="1800">
                <a:solidFill>
                  <a:schemeClr val="accent6">
                    <a:lumMod val="50000"/>
                  </a:schemeClr>
                </a:solidFill>
              </a:defRPr>
            </a:lvl1pPr>
          </a:lstStyle>
          <a:p>
            <a:pPr lvl="0"/>
            <a:r>
              <a:rPr lang="en-US" dirty="0"/>
              <a:t>Name of Presenter</a:t>
            </a:r>
          </a:p>
        </p:txBody>
      </p:sp>
      <p:sp>
        <p:nvSpPr>
          <p:cNvPr id="7" name="Text Placeholder 4"/>
          <p:cNvSpPr>
            <a:spLocks noGrp="1"/>
          </p:cNvSpPr>
          <p:nvPr>
            <p:ph type="body" sz="quarter" idx="11" hasCustomPrompt="1"/>
          </p:nvPr>
        </p:nvSpPr>
        <p:spPr>
          <a:xfrm>
            <a:off x="610726" y="4252817"/>
            <a:ext cx="8119206" cy="273605"/>
          </a:xfrm>
          <a:prstGeom prst="rect">
            <a:avLst/>
          </a:prstGeom>
        </p:spPr>
        <p:txBody>
          <a:bodyPr lIns="0" tIns="0" rIns="0" bIns="0">
            <a:normAutofit/>
          </a:bodyPr>
          <a:lstStyle>
            <a:lvl1pPr marL="0" indent="0" algn="l">
              <a:spcBef>
                <a:spcPts val="0"/>
              </a:spcBef>
              <a:buNone/>
              <a:defRPr sz="1800">
                <a:solidFill>
                  <a:schemeClr val="accent6">
                    <a:lumMod val="50000"/>
                  </a:schemeClr>
                </a:solidFill>
              </a:defRPr>
            </a:lvl1pPr>
          </a:lstStyle>
          <a:p>
            <a:pPr lvl="0"/>
            <a:r>
              <a:rPr lang="en-US" dirty="0"/>
              <a:t>Event Name</a:t>
            </a:r>
          </a:p>
        </p:txBody>
      </p:sp>
      <p:sp>
        <p:nvSpPr>
          <p:cNvPr id="9" name="Text Placeholder 4"/>
          <p:cNvSpPr>
            <a:spLocks noGrp="1"/>
          </p:cNvSpPr>
          <p:nvPr>
            <p:ph type="body" sz="quarter" idx="12" hasCustomPrompt="1"/>
          </p:nvPr>
        </p:nvSpPr>
        <p:spPr>
          <a:xfrm>
            <a:off x="610726" y="4553317"/>
            <a:ext cx="8119206" cy="403785"/>
          </a:xfrm>
          <a:prstGeom prst="rect">
            <a:avLst/>
          </a:prstGeom>
        </p:spPr>
        <p:txBody>
          <a:bodyPr lIns="0" tIns="0" rIns="0" bIns="0">
            <a:normAutofit/>
          </a:bodyPr>
          <a:lstStyle>
            <a:lvl1pPr marL="0" indent="0" algn="l">
              <a:spcBef>
                <a:spcPts val="0"/>
              </a:spcBef>
              <a:buNone/>
              <a:defRPr sz="1800">
                <a:solidFill>
                  <a:schemeClr val="accent6">
                    <a:lumMod val="50000"/>
                  </a:schemeClr>
                </a:solidFill>
              </a:defRPr>
            </a:lvl1pPr>
          </a:lstStyle>
          <a:p>
            <a:pPr lvl="0"/>
            <a:r>
              <a:rPr lang="en-US" dirty="0"/>
              <a:t>DD Month 2017</a:t>
            </a:r>
          </a:p>
        </p:txBody>
      </p:sp>
      <p:pic>
        <p:nvPicPr>
          <p:cNvPr id="10" name="Picture 9"/>
          <p:cNvPicPr>
            <a:picLocks noChangeAspect="1"/>
          </p:cNvPicPr>
          <p:nvPr userDrawn="1"/>
        </p:nvPicPr>
        <p:blipFill>
          <a:blip r:embed="rId2"/>
          <a:stretch>
            <a:fillRect/>
          </a:stretch>
        </p:blipFill>
        <p:spPr>
          <a:xfrm>
            <a:off x="636999" y="5507609"/>
            <a:ext cx="1189827" cy="949200"/>
          </a:xfrm>
          <a:prstGeom prst="rect">
            <a:avLst/>
          </a:prstGeom>
        </p:spPr>
      </p:pic>
      <p:sp>
        <p:nvSpPr>
          <p:cNvPr id="11" name="Text Placeholder 4"/>
          <p:cNvSpPr>
            <a:spLocks noGrp="1"/>
          </p:cNvSpPr>
          <p:nvPr>
            <p:ph type="body" sz="quarter" idx="13" hasCustomPrompt="1"/>
          </p:nvPr>
        </p:nvSpPr>
        <p:spPr>
          <a:xfrm>
            <a:off x="610726" y="2854692"/>
            <a:ext cx="8119206" cy="716808"/>
          </a:xfrm>
          <a:prstGeom prst="rect">
            <a:avLst/>
          </a:prstGeom>
        </p:spPr>
        <p:txBody>
          <a:bodyPr lIns="0" tIns="0" rIns="0" bIns="0">
            <a:normAutofit/>
          </a:bodyPr>
          <a:lstStyle>
            <a:lvl1pPr marL="0" indent="0" algn="l">
              <a:spcBef>
                <a:spcPts val="0"/>
              </a:spcBef>
              <a:buNone/>
              <a:defRPr sz="1800" b="1">
                <a:solidFill>
                  <a:schemeClr val="accent6">
                    <a:lumMod val="50000"/>
                  </a:schemeClr>
                </a:solidFill>
              </a:defRPr>
            </a:lvl1pPr>
          </a:lstStyle>
          <a:p>
            <a:pPr lvl="0"/>
            <a:r>
              <a:rPr lang="en-US" dirty="0"/>
              <a:t>Insert subtitle here (75 characters maximum)</a:t>
            </a:r>
          </a:p>
        </p:txBody>
      </p:sp>
    </p:spTree>
    <p:extLst>
      <p:ext uri="{BB962C8B-B14F-4D97-AF65-F5344CB8AC3E}">
        <p14:creationId xmlns:p14="http://schemas.microsoft.com/office/powerpoint/2010/main" val="26480240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Agenda Divider 2">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5" name="Rectangle 4"/>
          <p:cNvSpPr/>
          <p:nvPr userDrawn="1"/>
        </p:nvSpPr>
        <p:spPr>
          <a:xfrm>
            <a:off x="0" y="6320547"/>
            <a:ext cx="9144000" cy="53745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0" name="Picture 19"/>
          <p:cNvPicPr>
            <a:picLocks noChangeAspect="1"/>
          </p:cNvPicPr>
          <p:nvPr userDrawn="1"/>
        </p:nvPicPr>
        <p:blipFill>
          <a:blip r:embed="rId3"/>
          <a:stretch>
            <a:fillRect/>
          </a:stretch>
        </p:blipFill>
        <p:spPr>
          <a:xfrm>
            <a:off x="237744" y="6460580"/>
            <a:ext cx="368521" cy="293992"/>
          </a:xfrm>
          <a:prstGeom prst="rect">
            <a:avLst/>
          </a:prstGeom>
        </p:spPr>
      </p:pic>
      <p:cxnSp>
        <p:nvCxnSpPr>
          <p:cNvPr id="25" name="Straight Connector 24"/>
          <p:cNvCxnSpPr/>
          <p:nvPr userDrawn="1"/>
        </p:nvCxnSpPr>
        <p:spPr>
          <a:xfrm>
            <a:off x="0" y="6320547"/>
            <a:ext cx="9144000"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3"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sp>
        <p:nvSpPr>
          <p:cNvPr id="4" name="Text Placeholder 3"/>
          <p:cNvSpPr>
            <a:spLocks noGrp="1"/>
          </p:cNvSpPr>
          <p:nvPr>
            <p:ph type="body" sz="quarter" idx="15" hasCustomPrompt="1"/>
          </p:nvPr>
        </p:nvSpPr>
        <p:spPr>
          <a:xfrm>
            <a:off x="573740" y="3030398"/>
            <a:ext cx="6247234" cy="1783649"/>
          </a:xfrm>
          <a:prstGeom prst="rect">
            <a:avLst/>
          </a:prstGeom>
        </p:spPr>
        <p:txBody>
          <a:bodyPr/>
          <a:lstStyle>
            <a:lvl1pPr marL="0" indent="0">
              <a:spcBef>
                <a:spcPts val="0"/>
              </a:spcBef>
              <a:buFontTx/>
              <a:buNone/>
              <a:defRPr sz="3500">
                <a:solidFill>
                  <a:schemeClr val="bg1"/>
                </a:solidFill>
                <a:latin typeface="+mj-lt"/>
              </a:defRPr>
            </a:lvl1pPr>
            <a:lvl2pPr marL="457200" indent="0">
              <a:buFontTx/>
              <a:buNone/>
              <a:defRPr>
                <a:solidFill>
                  <a:schemeClr val="bg2">
                    <a:lumMod val="90000"/>
                  </a:schemeClr>
                </a:solidFill>
              </a:defRPr>
            </a:lvl2pPr>
            <a:lvl3pPr marL="914400" indent="0">
              <a:buFontTx/>
              <a:buNone/>
              <a:defRPr>
                <a:solidFill>
                  <a:schemeClr val="bg2">
                    <a:lumMod val="90000"/>
                  </a:schemeClr>
                </a:solidFill>
              </a:defRPr>
            </a:lvl3pPr>
            <a:lvl4pPr marL="1371600" indent="0">
              <a:buFontTx/>
              <a:buNone/>
              <a:defRPr>
                <a:solidFill>
                  <a:schemeClr val="bg2">
                    <a:lumMod val="90000"/>
                  </a:schemeClr>
                </a:solidFill>
              </a:defRPr>
            </a:lvl4pPr>
            <a:lvl5pPr marL="1828800" indent="0">
              <a:buFontTx/>
              <a:buNone/>
              <a:defRPr>
                <a:solidFill>
                  <a:schemeClr val="bg2">
                    <a:lumMod val="90000"/>
                  </a:schemeClr>
                </a:solidFill>
              </a:defRPr>
            </a:lvl5pPr>
          </a:lstStyle>
          <a:p>
            <a:pPr lvl="0"/>
            <a:r>
              <a:rPr lang="en-US" dirty="0"/>
              <a:t>Section Divider</a:t>
            </a:r>
          </a:p>
        </p:txBody>
      </p:sp>
      <p:sp>
        <p:nvSpPr>
          <p:cNvPr id="9" name="Title 8"/>
          <p:cNvSpPr>
            <a:spLocks noGrp="1"/>
          </p:cNvSpPr>
          <p:nvPr>
            <p:ph type="title" hasCustomPrompt="1"/>
          </p:nvPr>
        </p:nvSpPr>
        <p:spPr>
          <a:xfrm>
            <a:off x="564637" y="1308847"/>
            <a:ext cx="6256337" cy="1701535"/>
          </a:xfrm>
          <a:prstGeom prst="rect">
            <a:avLst/>
          </a:prstGeom>
        </p:spPr>
        <p:txBody>
          <a:bodyPr anchor="b" anchorCtr="0"/>
          <a:lstStyle>
            <a:lvl1pPr>
              <a:spcBef>
                <a:spcPts val="0"/>
              </a:spcBef>
              <a:defRPr sz="3500" baseline="0">
                <a:solidFill>
                  <a:schemeClr val="bg1"/>
                </a:solidFill>
                <a:latin typeface="+mj-lt"/>
              </a:defRPr>
            </a:lvl1pPr>
          </a:lstStyle>
          <a:p>
            <a:r>
              <a:rPr lang="en-US" dirty="0"/>
              <a:t>Name of Agenda Item</a:t>
            </a:r>
          </a:p>
        </p:txBody>
      </p:sp>
    </p:spTree>
    <p:extLst>
      <p:ext uri="{BB962C8B-B14F-4D97-AF65-F5344CB8AC3E}">
        <p14:creationId xmlns:p14="http://schemas.microsoft.com/office/powerpoint/2010/main" val="6130006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Agenda Divider 3">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5" name="Rectangle 4"/>
          <p:cNvSpPr/>
          <p:nvPr userDrawn="1"/>
        </p:nvSpPr>
        <p:spPr>
          <a:xfrm>
            <a:off x="0" y="6320547"/>
            <a:ext cx="9144000" cy="53745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0" name="Picture 19"/>
          <p:cNvPicPr>
            <a:picLocks noChangeAspect="1"/>
          </p:cNvPicPr>
          <p:nvPr userDrawn="1"/>
        </p:nvPicPr>
        <p:blipFill>
          <a:blip r:embed="rId3"/>
          <a:stretch>
            <a:fillRect/>
          </a:stretch>
        </p:blipFill>
        <p:spPr>
          <a:xfrm>
            <a:off x="237744" y="6460580"/>
            <a:ext cx="368521" cy="293992"/>
          </a:xfrm>
          <a:prstGeom prst="rect">
            <a:avLst/>
          </a:prstGeom>
        </p:spPr>
      </p:pic>
      <p:cxnSp>
        <p:nvCxnSpPr>
          <p:cNvPr id="25" name="Straight Connector 24"/>
          <p:cNvCxnSpPr/>
          <p:nvPr userDrawn="1"/>
        </p:nvCxnSpPr>
        <p:spPr>
          <a:xfrm>
            <a:off x="0" y="6320547"/>
            <a:ext cx="9144000"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3"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sp>
        <p:nvSpPr>
          <p:cNvPr id="4" name="Text Placeholder 3"/>
          <p:cNvSpPr>
            <a:spLocks noGrp="1"/>
          </p:cNvSpPr>
          <p:nvPr>
            <p:ph type="body" sz="quarter" idx="15" hasCustomPrompt="1"/>
          </p:nvPr>
        </p:nvSpPr>
        <p:spPr>
          <a:xfrm>
            <a:off x="573740" y="3030398"/>
            <a:ext cx="6247234" cy="1783649"/>
          </a:xfrm>
          <a:prstGeom prst="rect">
            <a:avLst/>
          </a:prstGeom>
        </p:spPr>
        <p:txBody>
          <a:bodyPr/>
          <a:lstStyle>
            <a:lvl1pPr marL="0" indent="0">
              <a:spcBef>
                <a:spcPts val="0"/>
              </a:spcBef>
              <a:buFontTx/>
              <a:buNone/>
              <a:defRPr sz="3500">
                <a:solidFill>
                  <a:schemeClr val="bg1"/>
                </a:solidFill>
                <a:latin typeface="+mj-lt"/>
              </a:defRPr>
            </a:lvl1pPr>
            <a:lvl2pPr marL="457200" indent="0">
              <a:buFontTx/>
              <a:buNone/>
              <a:defRPr>
                <a:solidFill>
                  <a:schemeClr val="bg2">
                    <a:lumMod val="90000"/>
                  </a:schemeClr>
                </a:solidFill>
              </a:defRPr>
            </a:lvl2pPr>
            <a:lvl3pPr marL="914400" indent="0">
              <a:buFontTx/>
              <a:buNone/>
              <a:defRPr>
                <a:solidFill>
                  <a:schemeClr val="bg2">
                    <a:lumMod val="90000"/>
                  </a:schemeClr>
                </a:solidFill>
              </a:defRPr>
            </a:lvl3pPr>
            <a:lvl4pPr marL="1371600" indent="0">
              <a:buFontTx/>
              <a:buNone/>
              <a:defRPr>
                <a:solidFill>
                  <a:schemeClr val="bg2">
                    <a:lumMod val="90000"/>
                  </a:schemeClr>
                </a:solidFill>
              </a:defRPr>
            </a:lvl4pPr>
            <a:lvl5pPr marL="1828800" indent="0">
              <a:buFontTx/>
              <a:buNone/>
              <a:defRPr>
                <a:solidFill>
                  <a:schemeClr val="bg2">
                    <a:lumMod val="90000"/>
                  </a:schemeClr>
                </a:solidFill>
              </a:defRPr>
            </a:lvl5pPr>
          </a:lstStyle>
          <a:p>
            <a:pPr lvl="0"/>
            <a:r>
              <a:rPr lang="en-US" dirty="0"/>
              <a:t>Section Divider</a:t>
            </a:r>
          </a:p>
        </p:txBody>
      </p:sp>
      <p:sp>
        <p:nvSpPr>
          <p:cNvPr id="9" name="Title 8"/>
          <p:cNvSpPr>
            <a:spLocks noGrp="1"/>
          </p:cNvSpPr>
          <p:nvPr>
            <p:ph type="title" hasCustomPrompt="1"/>
          </p:nvPr>
        </p:nvSpPr>
        <p:spPr>
          <a:xfrm>
            <a:off x="564637" y="1308847"/>
            <a:ext cx="6256337" cy="1701535"/>
          </a:xfrm>
          <a:prstGeom prst="rect">
            <a:avLst/>
          </a:prstGeom>
        </p:spPr>
        <p:txBody>
          <a:bodyPr anchor="b" anchorCtr="0"/>
          <a:lstStyle>
            <a:lvl1pPr>
              <a:spcBef>
                <a:spcPts val="0"/>
              </a:spcBef>
              <a:defRPr sz="3500" baseline="0">
                <a:solidFill>
                  <a:schemeClr val="bg1"/>
                </a:solidFill>
                <a:latin typeface="+mj-lt"/>
              </a:defRPr>
            </a:lvl1pPr>
          </a:lstStyle>
          <a:p>
            <a:r>
              <a:rPr lang="en-US" dirty="0"/>
              <a:t>Name of Agenda Item</a:t>
            </a:r>
          </a:p>
        </p:txBody>
      </p:sp>
    </p:spTree>
    <p:extLst>
      <p:ext uri="{BB962C8B-B14F-4D97-AF65-F5344CB8AC3E}">
        <p14:creationId xmlns:p14="http://schemas.microsoft.com/office/powerpoint/2010/main" val="38711898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Agenda Divider 4">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5" name="Rectangle 4"/>
          <p:cNvSpPr/>
          <p:nvPr userDrawn="1"/>
        </p:nvSpPr>
        <p:spPr>
          <a:xfrm>
            <a:off x="0" y="6320547"/>
            <a:ext cx="9144000" cy="53745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0" name="Picture 19"/>
          <p:cNvPicPr>
            <a:picLocks noChangeAspect="1"/>
          </p:cNvPicPr>
          <p:nvPr userDrawn="1"/>
        </p:nvPicPr>
        <p:blipFill>
          <a:blip r:embed="rId3"/>
          <a:stretch>
            <a:fillRect/>
          </a:stretch>
        </p:blipFill>
        <p:spPr>
          <a:xfrm>
            <a:off x="237744" y="6460580"/>
            <a:ext cx="368521" cy="293992"/>
          </a:xfrm>
          <a:prstGeom prst="rect">
            <a:avLst/>
          </a:prstGeom>
        </p:spPr>
      </p:pic>
      <p:cxnSp>
        <p:nvCxnSpPr>
          <p:cNvPr id="25" name="Straight Connector 24"/>
          <p:cNvCxnSpPr/>
          <p:nvPr userDrawn="1"/>
        </p:nvCxnSpPr>
        <p:spPr>
          <a:xfrm>
            <a:off x="0" y="6320547"/>
            <a:ext cx="9144000"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3"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sp>
        <p:nvSpPr>
          <p:cNvPr id="4" name="Text Placeholder 3"/>
          <p:cNvSpPr>
            <a:spLocks noGrp="1"/>
          </p:cNvSpPr>
          <p:nvPr>
            <p:ph type="body" sz="quarter" idx="15" hasCustomPrompt="1"/>
          </p:nvPr>
        </p:nvSpPr>
        <p:spPr>
          <a:xfrm>
            <a:off x="573740" y="3030398"/>
            <a:ext cx="6247234" cy="1783649"/>
          </a:xfrm>
          <a:prstGeom prst="rect">
            <a:avLst/>
          </a:prstGeom>
        </p:spPr>
        <p:txBody>
          <a:bodyPr/>
          <a:lstStyle>
            <a:lvl1pPr marL="0" indent="0">
              <a:spcBef>
                <a:spcPts val="0"/>
              </a:spcBef>
              <a:buFontTx/>
              <a:buNone/>
              <a:defRPr sz="3500">
                <a:solidFill>
                  <a:schemeClr val="bg1"/>
                </a:solidFill>
                <a:latin typeface="+mj-lt"/>
              </a:defRPr>
            </a:lvl1pPr>
            <a:lvl2pPr marL="457200" indent="0">
              <a:buFontTx/>
              <a:buNone/>
              <a:defRPr>
                <a:solidFill>
                  <a:schemeClr val="bg2">
                    <a:lumMod val="90000"/>
                  </a:schemeClr>
                </a:solidFill>
              </a:defRPr>
            </a:lvl2pPr>
            <a:lvl3pPr marL="914400" indent="0">
              <a:buFontTx/>
              <a:buNone/>
              <a:defRPr>
                <a:solidFill>
                  <a:schemeClr val="bg2">
                    <a:lumMod val="90000"/>
                  </a:schemeClr>
                </a:solidFill>
              </a:defRPr>
            </a:lvl3pPr>
            <a:lvl4pPr marL="1371600" indent="0">
              <a:buFontTx/>
              <a:buNone/>
              <a:defRPr>
                <a:solidFill>
                  <a:schemeClr val="bg2">
                    <a:lumMod val="90000"/>
                  </a:schemeClr>
                </a:solidFill>
              </a:defRPr>
            </a:lvl4pPr>
            <a:lvl5pPr marL="1828800" indent="0">
              <a:buFontTx/>
              <a:buNone/>
              <a:defRPr>
                <a:solidFill>
                  <a:schemeClr val="bg2">
                    <a:lumMod val="90000"/>
                  </a:schemeClr>
                </a:solidFill>
              </a:defRPr>
            </a:lvl5pPr>
          </a:lstStyle>
          <a:p>
            <a:pPr lvl="0"/>
            <a:r>
              <a:rPr lang="en-US" dirty="0"/>
              <a:t>Section Divider</a:t>
            </a:r>
          </a:p>
        </p:txBody>
      </p:sp>
      <p:sp>
        <p:nvSpPr>
          <p:cNvPr id="9" name="Title 8"/>
          <p:cNvSpPr>
            <a:spLocks noGrp="1"/>
          </p:cNvSpPr>
          <p:nvPr>
            <p:ph type="title" hasCustomPrompt="1"/>
          </p:nvPr>
        </p:nvSpPr>
        <p:spPr>
          <a:xfrm>
            <a:off x="564637" y="1308847"/>
            <a:ext cx="6256337" cy="1701535"/>
          </a:xfrm>
          <a:prstGeom prst="rect">
            <a:avLst/>
          </a:prstGeom>
        </p:spPr>
        <p:txBody>
          <a:bodyPr anchor="b" anchorCtr="0"/>
          <a:lstStyle>
            <a:lvl1pPr>
              <a:spcBef>
                <a:spcPts val="0"/>
              </a:spcBef>
              <a:defRPr sz="3500" baseline="0">
                <a:solidFill>
                  <a:schemeClr val="bg1"/>
                </a:solidFill>
                <a:latin typeface="+mj-lt"/>
              </a:defRPr>
            </a:lvl1pPr>
          </a:lstStyle>
          <a:p>
            <a:r>
              <a:rPr lang="en-US" dirty="0"/>
              <a:t>Name of Agenda Item</a:t>
            </a:r>
          </a:p>
        </p:txBody>
      </p:sp>
    </p:spTree>
    <p:extLst>
      <p:ext uri="{BB962C8B-B14F-4D97-AF65-F5344CB8AC3E}">
        <p14:creationId xmlns:p14="http://schemas.microsoft.com/office/powerpoint/2010/main" val="262394248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1">
    <p:spTree>
      <p:nvGrpSpPr>
        <p:cNvPr id="1" name=""/>
        <p:cNvGrpSpPr/>
        <p:nvPr/>
      </p:nvGrpSpPr>
      <p:grpSpPr>
        <a:xfrm>
          <a:off x="0" y="0"/>
          <a:ext cx="0" cy="0"/>
          <a:chOff x="0" y="0"/>
          <a:chExt cx="0" cy="0"/>
        </a:xfrm>
      </p:grpSpPr>
      <p:pic>
        <p:nvPicPr>
          <p:cNvPr id="52" name="Picture 5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 name="Picture Placeholder 3"/>
          <p:cNvSpPr>
            <a:spLocks noGrp="1" noChangeAspect="1"/>
          </p:cNvSpPr>
          <p:nvPr>
            <p:ph type="pic" sz="quarter" idx="10" hasCustomPrompt="1"/>
          </p:nvPr>
        </p:nvSpPr>
        <p:spPr>
          <a:xfrm>
            <a:off x="663390" y="113823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7" name="Picture Placeholder 3"/>
          <p:cNvSpPr>
            <a:spLocks noGrp="1" noChangeAspect="1"/>
          </p:cNvSpPr>
          <p:nvPr>
            <p:ph type="pic" sz="quarter" idx="11" hasCustomPrompt="1"/>
          </p:nvPr>
        </p:nvSpPr>
        <p:spPr>
          <a:xfrm>
            <a:off x="663390" y="294910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5" name="Title 4"/>
          <p:cNvSpPr>
            <a:spLocks noGrp="1"/>
          </p:cNvSpPr>
          <p:nvPr>
            <p:ph type="title" hasCustomPrompt="1"/>
          </p:nvPr>
        </p:nvSpPr>
        <p:spPr>
          <a:xfrm>
            <a:off x="374904" y="42394"/>
            <a:ext cx="7886700" cy="531346"/>
          </a:xfrm>
          <a:prstGeom prst="rect">
            <a:avLst/>
          </a:prstGeom>
        </p:spPr>
        <p:txBody>
          <a:bodyPr lIns="0" tIns="45720" rIns="0" bIns="45720"/>
          <a:lstStyle>
            <a:lvl1pPr>
              <a:defRPr>
                <a:solidFill>
                  <a:schemeClr val="bg1"/>
                </a:solidFill>
                <a:latin typeface="+mj-lt"/>
              </a:defRPr>
            </a:lvl1pPr>
          </a:lstStyle>
          <a:p>
            <a:r>
              <a:rPr lang="en-US" dirty="0"/>
              <a:t>Presenters Section Divider</a:t>
            </a:r>
          </a:p>
        </p:txBody>
      </p:sp>
      <p:sp>
        <p:nvSpPr>
          <p:cNvPr id="7" name="Text Placeholder 6"/>
          <p:cNvSpPr>
            <a:spLocks noGrp="1"/>
          </p:cNvSpPr>
          <p:nvPr>
            <p:ph type="body" sz="quarter" idx="12" hasCustomPrompt="1"/>
          </p:nvPr>
        </p:nvSpPr>
        <p:spPr>
          <a:xfrm>
            <a:off x="2170502" y="1189268"/>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2170502" y="3000135"/>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9" name="Text Placeholder 8"/>
          <p:cNvSpPr>
            <a:spLocks noGrp="1"/>
          </p:cNvSpPr>
          <p:nvPr>
            <p:ph type="body" sz="quarter" idx="16" hasCustomPrompt="1"/>
          </p:nvPr>
        </p:nvSpPr>
        <p:spPr>
          <a:xfrm>
            <a:off x="2170502" y="1602729"/>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2170502" y="3404632"/>
            <a:ext cx="5341922" cy="822098"/>
          </a:xfrm>
          <a:prstGeom prst="rect">
            <a:avLst/>
          </a:prstGeom>
        </p:spPr>
        <p:txBody>
          <a:bodyPr tIns="0" bIns="0"/>
          <a:lstStyle>
            <a:lvl1pPr marL="0" marR="0" indent="0" algn="l" defTabSz="457200" rtl="0" eaLnBrk="1" fontAlgn="auto" latinLnBrk="0" hangingPunct="1">
              <a:lnSpc>
                <a:spcPct val="100000"/>
              </a:lnSpc>
              <a:spcBef>
                <a:spcPts val="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9"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6" name="Picture Placeholder 3"/>
          <p:cNvSpPr>
            <a:spLocks noGrp="1" noChangeAspect="1"/>
          </p:cNvSpPr>
          <p:nvPr>
            <p:ph type="pic" sz="quarter" idx="18" hasCustomPrompt="1"/>
          </p:nvPr>
        </p:nvSpPr>
        <p:spPr>
          <a:xfrm>
            <a:off x="663390" y="4758343"/>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37" name="Text Placeholder 6"/>
          <p:cNvSpPr>
            <a:spLocks noGrp="1"/>
          </p:cNvSpPr>
          <p:nvPr>
            <p:ph type="body" sz="quarter" idx="19" hasCustomPrompt="1"/>
          </p:nvPr>
        </p:nvSpPr>
        <p:spPr>
          <a:xfrm>
            <a:off x="2170502" y="4809386"/>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50" name="Text Placeholder 8"/>
          <p:cNvSpPr>
            <a:spLocks noGrp="1"/>
          </p:cNvSpPr>
          <p:nvPr>
            <p:ph type="body" sz="quarter" idx="20" hasCustomPrompt="1"/>
          </p:nvPr>
        </p:nvSpPr>
        <p:spPr>
          <a:xfrm>
            <a:off x="2170502" y="5213883"/>
            <a:ext cx="5341922" cy="822098"/>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193322027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2">
    <p:spTree>
      <p:nvGrpSpPr>
        <p:cNvPr id="1" name=""/>
        <p:cNvGrpSpPr/>
        <p:nvPr/>
      </p:nvGrpSpPr>
      <p:grpSpPr>
        <a:xfrm>
          <a:off x="0" y="0"/>
          <a:ext cx="0" cy="0"/>
          <a:chOff x="0" y="0"/>
          <a:chExt cx="0" cy="0"/>
        </a:xfrm>
      </p:grpSpPr>
      <p:pic>
        <p:nvPicPr>
          <p:cNvPr id="32" name="Picture 3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9"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3" name="Picture Placeholder 3"/>
          <p:cNvSpPr>
            <a:spLocks noGrp="1" noChangeAspect="1"/>
          </p:cNvSpPr>
          <p:nvPr>
            <p:ph type="pic" sz="quarter" idx="10" hasCustomPrompt="1"/>
          </p:nvPr>
        </p:nvSpPr>
        <p:spPr>
          <a:xfrm>
            <a:off x="663390" y="113823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4" name="Picture Placeholder 3"/>
          <p:cNvSpPr>
            <a:spLocks noGrp="1" noChangeAspect="1"/>
          </p:cNvSpPr>
          <p:nvPr>
            <p:ph type="pic" sz="quarter" idx="11" hasCustomPrompt="1"/>
          </p:nvPr>
        </p:nvSpPr>
        <p:spPr>
          <a:xfrm>
            <a:off x="663390" y="294910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a:t>
            </a:r>
          </a:p>
        </p:txBody>
      </p:sp>
      <p:sp>
        <p:nvSpPr>
          <p:cNvPr id="26" name="Text Placeholder 6"/>
          <p:cNvSpPr>
            <a:spLocks noGrp="1"/>
          </p:cNvSpPr>
          <p:nvPr>
            <p:ph type="body" sz="quarter" idx="12" hasCustomPrompt="1"/>
          </p:nvPr>
        </p:nvSpPr>
        <p:spPr>
          <a:xfrm>
            <a:off x="2170502" y="1189268"/>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8" name="Text Placeholder 6"/>
          <p:cNvSpPr>
            <a:spLocks noGrp="1"/>
          </p:cNvSpPr>
          <p:nvPr>
            <p:ph type="body" sz="quarter" idx="14" hasCustomPrompt="1"/>
          </p:nvPr>
        </p:nvSpPr>
        <p:spPr>
          <a:xfrm>
            <a:off x="2170502" y="3000135"/>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29" name="Text Placeholder 8"/>
          <p:cNvSpPr>
            <a:spLocks noGrp="1"/>
          </p:cNvSpPr>
          <p:nvPr>
            <p:ph type="body" sz="quarter" idx="16" hasCustomPrompt="1"/>
          </p:nvPr>
        </p:nvSpPr>
        <p:spPr>
          <a:xfrm>
            <a:off x="2170502" y="1602729"/>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Text Placeholder 8"/>
          <p:cNvSpPr>
            <a:spLocks noGrp="1"/>
          </p:cNvSpPr>
          <p:nvPr>
            <p:ph type="body" sz="quarter" idx="17" hasCustomPrompt="1"/>
          </p:nvPr>
        </p:nvSpPr>
        <p:spPr>
          <a:xfrm>
            <a:off x="2170502" y="3404632"/>
            <a:ext cx="5341922" cy="822098"/>
          </a:xfrm>
          <a:prstGeom prst="rect">
            <a:avLst/>
          </a:prstGeom>
        </p:spPr>
        <p:txBody>
          <a:bodyPr tIns="0" bIns="0"/>
          <a:lstStyle>
            <a:lvl1pPr marL="0" marR="0" indent="0" algn="l" defTabSz="457200" rtl="0" eaLnBrk="1" fontAlgn="auto" latinLnBrk="0" hangingPunct="1">
              <a:lnSpc>
                <a:spcPct val="100000"/>
              </a:lnSpc>
              <a:spcBef>
                <a:spcPts val="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3" name="Picture Placeholder 3"/>
          <p:cNvSpPr>
            <a:spLocks noGrp="1" noChangeAspect="1"/>
          </p:cNvSpPr>
          <p:nvPr>
            <p:ph type="pic" sz="quarter" idx="18" hasCustomPrompt="1"/>
          </p:nvPr>
        </p:nvSpPr>
        <p:spPr>
          <a:xfrm>
            <a:off x="663390" y="4758343"/>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34" name="Text Placeholder 6"/>
          <p:cNvSpPr>
            <a:spLocks noGrp="1"/>
          </p:cNvSpPr>
          <p:nvPr>
            <p:ph type="body" sz="quarter" idx="19" hasCustomPrompt="1"/>
          </p:nvPr>
        </p:nvSpPr>
        <p:spPr>
          <a:xfrm>
            <a:off x="2170502" y="4809386"/>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42" name="Text Placeholder 8"/>
          <p:cNvSpPr>
            <a:spLocks noGrp="1"/>
          </p:cNvSpPr>
          <p:nvPr>
            <p:ph type="body" sz="quarter" idx="20" hasCustomPrompt="1"/>
          </p:nvPr>
        </p:nvSpPr>
        <p:spPr>
          <a:xfrm>
            <a:off x="2170502" y="5213883"/>
            <a:ext cx="5341922" cy="822098"/>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166632511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3">
    <p:spTree>
      <p:nvGrpSpPr>
        <p:cNvPr id="1" name=""/>
        <p:cNvGrpSpPr/>
        <p:nvPr/>
      </p:nvGrpSpPr>
      <p:grpSpPr>
        <a:xfrm>
          <a:off x="0" y="0"/>
          <a:ext cx="0" cy="0"/>
          <a:chOff x="0" y="0"/>
          <a:chExt cx="0" cy="0"/>
        </a:xfrm>
      </p:grpSpPr>
      <p:pic>
        <p:nvPicPr>
          <p:cNvPr id="32" name="Picture 3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9"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3" name="Picture Placeholder 3"/>
          <p:cNvSpPr>
            <a:spLocks noGrp="1" noChangeAspect="1"/>
          </p:cNvSpPr>
          <p:nvPr>
            <p:ph type="pic" sz="quarter" idx="10" hasCustomPrompt="1"/>
          </p:nvPr>
        </p:nvSpPr>
        <p:spPr>
          <a:xfrm>
            <a:off x="663390" y="113823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4" name="Picture Placeholder 3"/>
          <p:cNvSpPr>
            <a:spLocks noGrp="1" noChangeAspect="1"/>
          </p:cNvSpPr>
          <p:nvPr>
            <p:ph type="pic" sz="quarter" idx="11" hasCustomPrompt="1"/>
          </p:nvPr>
        </p:nvSpPr>
        <p:spPr>
          <a:xfrm>
            <a:off x="663390" y="294910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a:t>
            </a:r>
          </a:p>
        </p:txBody>
      </p:sp>
      <p:sp>
        <p:nvSpPr>
          <p:cNvPr id="26" name="Text Placeholder 6"/>
          <p:cNvSpPr>
            <a:spLocks noGrp="1"/>
          </p:cNvSpPr>
          <p:nvPr>
            <p:ph type="body" sz="quarter" idx="12" hasCustomPrompt="1"/>
          </p:nvPr>
        </p:nvSpPr>
        <p:spPr>
          <a:xfrm>
            <a:off x="2170502" y="1189268"/>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8" name="Text Placeholder 6"/>
          <p:cNvSpPr>
            <a:spLocks noGrp="1"/>
          </p:cNvSpPr>
          <p:nvPr>
            <p:ph type="body" sz="quarter" idx="14" hasCustomPrompt="1"/>
          </p:nvPr>
        </p:nvSpPr>
        <p:spPr>
          <a:xfrm>
            <a:off x="2170502" y="3000135"/>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29" name="Text Placeholder 8"/>
          <p:cNvSpPr>
            <a:spLocks noGrp="1"/>
          </p:cNvSpPr>
          <p:nvPr>
            <p:ph type="body" sz="quarter" idx="16" hasCustomPrompt="1"/>
          </p:nvPr>
        </p:nvSpPr>
        <p:spPr>
          <a:xfrm>
            <a:off x="2170502" y="1602729"/>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Text Placeholder 8"/>
          <p:cNvSpPr>
            <a:spLocks noGrp="1"/>
          </p:cNvSpPr>
          <p:nvPr>
            <p:ph type="body" sz="quarter" idx="17" hasCustomPrompt="1"/>
          </p:nvPr>
        </p:nvSpPr>
        <p:spPr>
          <a:xfrm>
            <a:off x="2170502" y="3404632"/>
            <a:ext cx="5341922" cy="822098"/>
          </a:xfrm>
          <a:prstGeom prst="rect">
            <a:avLst/>
          </a:prstGeom>
        </p:spPr>
        <p:txBody>
          <a:bodyPr tIns="0" bIns="0"/>
          <a:lstStyle>
            <a:lvl1pPr marL="0" marR="0" indent="0" algn="l" defTabSz="457200" rtl="0" eaLnBrk="1" fontAlgn="auto" latinLnBrk="0" hangingPunct="1">
              <a:lnSpc>
                <a:spcPct val="100000"/>
              </a:lnSpc>
              <a:spcBef>
                <a:spcPts val="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3" name="Picture Placeholder 3"/>
          <p:cNvSpPr>
            <a:spLocks noGrp="1" noChangeAspect="1"/>
          </p:cNvSpPr>
          <p:nvPr>
            <p:ph type="pic" sz="quarter" idx="18" hasCustomPrompt="1"/>
          </p:nvPr>
        </p:nvSpPr>
        <p:spPr>
          <a:xfrm>
            <a:off x="663390" y="4758343"/>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34" name="Text Placeholder 6"/>
          <p:cNvSpPr>
            <a:spLocks noGrp="1"/>
          </p:cNvSpPr>
          <p:nvPr>
            <p:ph type="body" sz="quarter" idx="19" hasCustomPrompt="1"/>
          </p:nvPr>
        </p:nvSpPr>
        <p:spPr>
          <a:xfrm>
            <a:off x="2170502" y="4809386"/>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42" name="Text Placeholder 8"/>
          <p:cNvSpPr>
            <a:spLocks noGrp="1"/>
          </p:cNvSpPr>
          <p:nvPr>
            <p:ph type="body" sz="quarter" idx="20" hasCustomPrompt="1"/>
          </p:nvPr>
        </p:nvSpPr>
        <p:spPr>
          <a:xfrm>
            <a:off x="2170502" y="5213883"/>
            <a:ext cx="5341922" cy="822098"/>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298823005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4">
    <p:spTree>
      <p:nvGrpSpPr>
        <p:cNvPr id="1" name=""/>
        <p:cNvGrpSpPr/>
        <p:nvPr/>
      </p:nvGrpSpPr>
      <p:grpSpPr>
        <a:xfrm>
          <a:off x="0" y="0"/>
          <a:ext cx="0" cy="0"/>
          <a:chOff x="0" y="0"/>
          <a:chExt cx="0" cy="0"/>
        </a:xfrm>
      </p:grpSpPr>
      <p:pic>
        <p:nvPicPr>
          <p:cNvPr id="32" name="Picture 3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9"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3" name="Picture Placeholder 3"/>
          <p:cNvSpPr>
            <a:spLocks noGrp="1" noChangeAspect="1"/>
          </p:cNvSpPr>
          <p:nvPr>
            <p:ph type="pic" sz="quarter" idx="10" hasCustomPrompt="1"/>
          </p:nvPr>
        </p:nvSpPr>
        <p:spPr>
          <a:xfrm>
            <a:off x="663390" y="113823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4" name="Picture Placeholder 3"/>
          <p:cNvSpPr>
            <a:spLocks noGrp="1" noChangeAspect="1"/>
          </p:cNvSpPr>
          <p:nvPr>
            <p:ph type="pic" sz="quarter" idx="11" hasCustomPrompt="1"/>
          </p:nvPr>
        </p:nvSpPr>
        <p:spPr>
          <a:xfrm>
            <a:off x="663390" y="294910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a:t>
            </a:r>
          </a:p>
        </p:txBody>
      </p:sp>
      <p:sp>
        <p:nvSpPr>
          <p:cNvPr id="26" name="Text Placeholder 6"/>
          <p:cNvSpPr>
            <a:spLocks noGrp="1"/>
          </p:cNvSpPr>
          <p:nvPr>
            <p:ph type="body" sz="quarter" idx="12" hasCustomPrompt="1"/>
          </p:nvPr>
        </p:nvSpPr>
        <p:spPr>
          <a:xfrm>
            <a:off x="2170502" y="1189268"/>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8" name="Text Placeholder 6"/>
          <p:cNvSpPr>
            <a:spLocks noGrp="1"/>
          </p:cNvSpPr>
          <p:nvPr>
            <p:ph type="body" sz="quarter" idx="14" hasCustomPrompt="1"/>
          </p:nvPr>
        </p:nvSpPr>
        <p:spPr>
          <a:xfrm>
            <a:off x="2170502" y="3000135"/>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29" name="Text Placeholder 8"/>
          <p:cNvSpPr>
            <a:spLocks noGrp="1"/>
          </p:cNvSpPr>
          <p:nvPr>
            <p:ph type="body" sz="quarter" idx="16" hasCustomPrompt="1"/>
          </p:nvPr>
        </p:nvSpPr>
        <p:spPr>
          <a:xfrm>
            <a:off x="2170502" y="1602729"/>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Text Placeholder 8"/>
          <p:cNvSpPr>
            <a:spLocks noGrp="1"/>
          </p:cNvSpPr>
          <p:nvPr>
            <p:ph type="body" sz="quarter" idx="17" hasCustomPrompt="1"/>
          </p:nvPr>
        </p:nvSpPr>
        <p:spPr>
          <a:xfrm>
            <a:off x="2170502" y="3404632"/>
            <a:ext cx="5341922" cy="822098"/>
          </a:xfrm>
          <a:prstGeom prst="rect">
            <a:avLst/>
          </a:prstGeom>
        </p:spPr>
        <p:txBody>
          <a:bodyPr tIns="0" bIns="0"/>
          <a:lstStyle>
            <a:lvl1pPr marL="0" marR="0" indent="0" algn="l" defTabSz="457200" rtl="0" eaLnBrk="1" fontAlgn="auto" latinLnBrk="0" hangingPunct="1">
              <a:lnSpc>
                <a:spcPct val="100000"/>
              </a:lnSpc>
              <a:spcBef>
                <a:spcPts val="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3" name="Picture Placeholder 3"/>
          <p:cNvSpPr>
            <a:spLocks noGrp="1" noChangeAspect="1"/>
          </p:cNvSpPr>
          <p:nvPr>
            <p:ph type="pic" sz="quarter" idx="18" hasCustomPrompt="1"/>
          </p:nvPr>
        </p:nvSpPr>
        <p:spPr>
          <a:xfrm>
            <a:off x="663390" y="4758343"/>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34" name="Text Placeholder 6"/>
          <p:cNvSpPr>
            <a:spLocks noGrp="1"/>
          </p:cNvSpPr>
          <p:nvPr>
            <p:ph type="body" sz="quarter" idx="19" hasCustomPrompt="1"/>
          </p:nvPr>
        </p:nvSpPr>
        <p:spPr>
          <a:xfrm>
            <a:off x="2170502" y="4809386"/>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42" name="Text Placeholder 8"/>
          <p:cNvSpPr>
            <a:spLocks noGrp="1"/>
          </p:cNvSpPr>
          <p:nvPr>
            <p:ph type="body" sz="quarter" idx="20" hasCustomPrompt="1"/>
          </p:nvPr>
        </p:nvSpPr>
        <p:spPr>
          <a:xfrm>
            <a:off x="2170502" y="5213883"/>
            <a:ext cx="5341922" cy="822098"/>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33827145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5">
    <p:spTree>
      <p:nvGrpSpPr>
        <p:cNvPr id="1" name=""/>
        <p:cNvGrpSpPr/>
        <p:nvPr/>
      </p:nvGrpSpPr>
      <p:grpSpPr>
        <a:xfrm>
          <a:off x="0" y="0"/>
          <a:ext cx="0" cy="0"/>
          <a:chOff x="0" y="0"/>
          <a:chExt cx="0" cy="0"/>
        </a:xfrm>
      </p:grpSpPr>
      <p:pic>
        <p:nvPicPr>
          <p:cNvPr id="32" name="Picture 3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9"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3" name="Picture Placeholder 3"/>
          <p:cNvSpPr>
            <a:spLocks noGrp="1" noChangeAspect="1"/>
          </p:cNvSpPr>
          <p:nvPr>
            <p:ph type="pic" sz="quarter" idx="10" hasCustomPrompt="1"/>
          </p:nvPr>
        </p:nvSpPr>
        <p:spPr>
          <a:xfrm>
            <a:off x="663390" y="113823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4" name="Picture Placeholder 3"/>
          <p:cNvSpPr>
            <a:spLocks noGrp="1" noChangeAspect="1"/>
          </p:cNvSpPr>
          <p:nvPr>
            <p:ph type="pic" sz="quarter" idx="11" hasCustomPrompt="1"/>
          </p:nvPr>
        </p:nvSpPr>
        <p:spPr>
          <a:xfrm>
            <a:off x="663390" y="294910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a:t>
            </a:r>
          </a:p>
        </p:txBody>
      </p:sp>
      <p:sp>
        <p:nvSpPr>
          <p:cNvPr id="26" name="Text Placeholder 6"/>
          <p:cNvSpPr>
            <a:spLocks noGrp="1"/>
          </p:cNvSpPr>
          <p:nvPr>
            <p:ph type="body" sz="quarter" idx="12" hasCustomPrompt="1"/>
          </p:nvPr>
        </p:nvSpPr>
        <p:spPr>
          <a:xfrm>
            <a:off x="2170502" y="1189268"/>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8" name="Text Placeholder 6"/>
          <p:cNvSpPr>
            <a:spLocks noGrp="1"/>
          </p:cNvSpPr>
          <p:nvPr>
            <p:ph type="body" sz="quarter" idx="14" hasCustomPrompt="1"/>
          </p:nvPr>
        </p:nvSpPr>
        <p:spPr>
          <a:xfrm>
            <a:off x="2170502" y="3000135"/>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29" name="Text Placeholder 8"/>
          <p:cNvSpPr>
            <a:spLocks noGrp="1"/>
          </p:cNvSpPr>
          <p:nvPr>
            <p:ph type="body" sz="quarter" idx="16" hasCustomPrompt="1"/>
          </p:nvPr>
        </p:nvSpPr>
        <p:spPr>
          <a:xfrm>
            <a:off x="2170502" y="1602729"/>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Text Placeholder 8"/>
          <p:cNvSpPr>
            <a:spLocks noGrp="1"/>
          </p:cNvSpPr>
          <p:nvPr>
            <p:ph type="body" sz="quarter" idx="17" hasCustomPrompt="1"/>
          </p:nvPr>
        </p:nvSpPr>
        <p:spPr>
          <a:xfrm>
            <a:off x="2170502" y="3404632"/>
            <a:ext cx="5341922" cy="822098"/>
          </a:xfrm>
          <a:prstGeom prst="rect">
            <a:avLst/>
          </a:prstGeom>
        </p:spPr>
        <p:txBody>
          <a:bodyPr tIns="0" bIns="0"/>
          <a:lstStyle>
            <a:lvl1pPr marL="0" marR="0" indent="0" algn="l" defTabSz="457200" rtl="0" eaLnBrk="1" fontAlgn="auto" latinLnBrk="0" hangingPunct="1">
              <a:lnSpc>
                <a:spcPct val="100000"/>
              </a:lnSpc>
              <a:spcBef>
                <a:spcPts val="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3" name="Picture Placeholder 3"/>
          <p:cNvSpPr>
            <a:spLocks noGrp="1" noChangeAspect="1"/>
          </p:cNvSpPr>
          <p:nvPr>
            <p:ph type="pic" sz="quarter" idx="18" hasCustomPrompt="1"/>
          </p:nvPr>
        </p:nvSpPr>
        <p:spPr>
          <a:xfrm>
            <a:off x="663390" y="4758343"/>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34" name="Text Placeholder 6"/>
          <p:cNvSpPr>
            <a:spLocks noGrp="1"/>
          </p:cNvSpPr>
          <p:nvPr>
            <p:ph type="body" sz="quarter" idx="19" hasCustomPrompt="1"/>
          </p:nvPr>
        </p:nvSpPr>
        <p:spPr>
          <a:xfrm>
            <a:off x="2170502" y="4809386"/>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42" name="Text Placeholder 8"/>
          <p:cNvSpPr>
            <a:spLocks noGrp="1"/>
          </p:cNvSpPr>
          <p:nvPr>
            <p:ph type="body" sz="quarter" idx="20" hasCustomPrompt="1"/>
          </p:nvPr>
        </p:nvSpPr>
        <p:spPr>
          <a:xfrm>
            <a:off x="2170502" y="5213883"/>
            <a:ext cx="5341922" cy="822098"/>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215255367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6">
    <p:spTree>
      <p:nvGrpSpPr>
        <p:cNvPr id="1" name=""/>
        <p:cNvGrpSpPr/>
        <p:nvPr/>
      </p:nvGrpSpPr>
      <p:grpSpPr>
        <a:xfrm>
          <a:off x="0" y="0"/>
          <a:ext cx="0" cy="0"/>
          <a:chOff x="0" y="0"/>
          <a:chExt cx="0" cy="0"/>
        </a:xfrm>
      </p:grpSpPr>
      <p:pic>
        <p:nvPicPr>
          <p:cNvPr id="32" name="Picture 3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9"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3" name="Picture Placeholder 3"/>
          <p:cNvSpPr>
            <a:spLocks noGrp="1" noChangeAspect="1"/>
          </p:cNvSpPr>
          <p:nvPr>
            <p:ph type="pic" sz="quarter" idx="10" hasCustomPrompt="1"/>
          </p:nvPr>
        </p:nvSpPr>
        <p:spPr>
          <a:xfrm>
            <a:off x="663390" y="113823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4" name="Picture Placeholder 3"/>
          <p:cNvSpPr>
            <a:spLocks noGrp="1" noChangeAspect="1"/>
          </p:cNvSpPr>
          <p:nvPr>
            <p:ph type="pic" sz="quarter" idx="11" hasCustomPrompt="1"/>
          </p:nvPr>
        </p:nvSpPr>
        <p:spPr>
          <a:xfrm>
            <a:off x="663390" y="294910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a:t>
            </a:r>
          </a:p>
        </p:txBody>
      </p:sp>
      <p:sp>
        <p:nvSpPr>
          <p:cNvPr id="26" name="Text Placeholder 6"/>
          <p:cNvSpPr>
            <a:spLocks noGrp="1"/>
          </p:cNvSpPr>
          <p:nvPr>
            <p:ph type="body" sz="quarter" idx="12" hasCustomPrompt="1"/>
          </p:nvPr>
        </p:nvSpPr>
        <p:spPr>
          <a:xfrm>
            <a:off x="2170502" y="1189268"/>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8" name="Text Placeholder 6"/>
          <p:cNvSpPr>
            <a:spLocks noGrp="1"/>
          </p:cNvSpPr>
          <p:nvPr>
            <p:ph type="body" sz="quarter" idx="14" hasCustomPrompt="1"/>
          </p:nvPr>
        </p:nvSpPr>
        <p:spPr>
          <a:xfrm>
            <a:off x="2170502" y="3000135"/>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29" name="Text Placeholder 8"/>
          <p:cNvSpPr>
            <a:spLocks noGrp="1"/>
          </p:cNvSpPr>
          <p:nvPr>
            <p:ph type="body" sz="quarter" idx="16" hasCustomPrompt="1"/>
          </p:nvPr>
        </p:nvSpPr>
        <p:spPr>
          <a:xfrm>
            <a:off x="2170502" y="1602729"/>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Text Placeholder 8"/>
          <p:cNvSpPr>
            <a:spLocks noGrp="1"/>
          </p:cNvSpPr>
          <p:nvPr>
            <p:ph type="body" sz="quarter" idx="17" hasCustomPrompt="1"/>
          </p:nvPr>
        </p:nvSpPr>
        <p:spPr>
          <a:xfrm>
            <a:off x="2170502" y="3404632"/>
            <a:ext cx="5341922" cy="822098"/>
          </a:xfrm>
          <a:prstGeom prst="rect">
            <a:avLst/>
          </a:prstGeom>
        </p:spPr>
        <p:txBody>
          <a:bodyPr tIns="0" bIns="0"/>
          <a:lstStyle>
            <a:lvl1pPr marL="0" marR="0" indent="0" algn="l" defTabSz="457200" rtl="0" eaLnBrk="1" fontAlgn="auto" latinLnBrk="0" hangingPunct="1">
              <a:lnSpc>
                <a:spcPct val="100000"/>
              </a:lnSpc>
              <a:spcBef>
                <a:spcPts val="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3" name="Picture Placeholder 3"/>
          <p:cNvSpPr>
            <a:spLocks noGrp="1" noChangeAspect="1"/>
          </p:cNvSpPr>
          <p:nvPr>
            <p:ph type="pic" sz="quarter" idx="18" hasCustomPrompt="1"/>
          </p:nvPr>
        </p:nvSpPr>
        <p:spPr>
          <a:xfrm>
            <a:off x="663390" y="4758343"/>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34" name="Text Placeholder 6"/>
          <p:cNvSpPr>
            <a:spLocks noGrp="1"/>
          </p:cNvSpPr>
          <p:nvPr>
            <p:ph type="body" sz="quarter" idx="19" hasCustomPrompt="1"/>
          </p:nvPr>
        </p:nvSpPr>
        <p:spPr>
          <a:xfrm>
            <a:off x="2170502" y="4809386"/>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42" name="Text Placeholder 8"/>
          <p:cNvSpPr>
            <a:spLocks noGrp="1"/>
          </p:cNvSpPr>
          <p:nvPr>
            <p:ph type="body" sz="quarter" idx="20" hasCustomPrompt="1"/>
          </p:nvPr>
        </p:nvSpPr>
        <p:spPr>
          <a:xfrm>
            <a:off x="2170502" y="5213883"/>
            <a:ext cx="5341922" cy="822098"/>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415038723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7">
    <p:spTree>
      <p:nvGrpSpPr>
        <p:cNvPr id="1" name=""/>
        <p:cNvGrpSpPr/>
        <p:nvPr/>
      </p:nvGrpSpPr>
      <p:grpSpPr>
        <a:xfrm>
          <a:off x="0" y="0"/>
          <a:ext cx="0" cy="0"/>
          <a:chOff x="0" y="0"/>
          <a:chExt cx="0" cy="0"/>
        </a:xfrm>
      </p:grpSpPr>
      <p:pic>
        <p:nvPicPr>
          <p:cNvPr id="32" name="Picture 3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9"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3" name="Picture Placeholder 3"/>
          <p:cNvSpPr>
            <a:spLocks noGrp="1" noChangeAspect="1"/>
          </p:cNvSpPr>
          <p:nvPr>
            <p:ph type="pic" sz="quarter" idx="10" hasCustomPrompt="1"/>
          </p:nvPr>
        </p:nvSpPr>
        <p:spPr>
          <a:xfrm>
            <a:off x="663390" y="113823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4" name="Picture Placeholder 3"/>
          <p:cNvSpPr>
            <a:spLocks noGrp="1" noChangeAspect="1"/>
          </p:cNvSpPr>
          <p:nvPr>
            <p:ph type="pic" sz="quarter" idx="11" hasCustomPrompt="1"/>
          </p:nvPr>
        </p:nvSpPr>
        <p:spPr>
          <a:xfrm>
            <a:off x="663390" y="294910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a:t>
            </a:r>
          </a:p>
        </p:txBody>
      </p:sp>
      <p:sp>
        <p:nvSpPr>
          <p:cNvPr id="26" name="Text Placeholder 6"/>
          <p:cNvSpPr>
            <a:spLocks noGrp="1"/>
          </p:cNvSpPr>
          <p:nvPr>
            <p:ph type="body" sz="quarter" idx="12" hasCustomPrompt="1"/>
          </p:nvPr>
        </p:nvSpPr>
        <p:spPr>
          <a:xfrm>
            <a:off x="2170502" y="1189268"/>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8" name="Text Placeholder 6"/>
          <p:cNvSpPr>
            <a:spLocks noGrp="1"/>
          </p:cNvSpPr>
          <p:nvPr>
            <p:ph type="body" sz="quarter" idx="14" hasCustomPrompt="1"/>
          </p:nvPr>
        </p:nvSpPr>
        <p:spPr>
          <a:xfrm>
            <a:off x="2170502" y="3000135"/>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29" name="Text Placeholder 8"/>
          <p:cNvSpPr>
            <a:spLocks noGrp="1"/>
          </p:cNvSpPr>
          <p:nvPr>
            <p:ph type="body" sz="quarter" idx="16" hasCustomPrompt="1"/>
          </p:nvPr>
        </p:nvSpPr>
        <p:spPr>
          <a:xfrm>
            <a:off x="2170502" y="1602729"/>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Text Placeholder 8"/>
          <p:cNvSpPr>
            <a:spLocks noGrp="1"/>
          </p:cNvSpPr>
          <p:nvPr>
            <p:ph type="body" sz="quarter" idx="17" hasCustomPrompt="1"/>
          </p:nvPr>
        </p:nvSpPr>
        <p:spPr>
          <a:xfrm>
            <a:off x="2170502" y="3404632"/>
            <a:ext cx="5341922" cy="822098"/>
          </a:xfrm>
          <a:prstGeom prst="rect">
            <a:avLst/>
          </a:prstGeom>
        </p:spPr>
        <p:txBody>
          <a:bodyPr tIns="0" bIns="0"/>
          <a:lstStyle>
            <a:lvl1pPr marL="0" marR="0" indent="0" algn="l" defTabSz="457200" rtl="0" eaLnBrk="1" fontAlgn="auto" latinLnBrk="0" hangingPunct="1">
              <a:lnSpc>
                <a:spcPct val="100000"/>
              </a:lnSpc>
              <a:spcBef>
                <a:spcPts val="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3" name="Picture Placeholder 3"/>
          <p:cNvSpPr>
            <a:spLocks noGrp="1" noChangeAspect="1"/>
          </p:cNvSpPr>
          <p:nvPr>
            <p:ph type="pic" sz="quarter" idx="18" hasCustomPrompt="1"/>
          </p:nvPr>
        </p:nvSpPr>
        <p:spPr>
          <a:xfrm>
            <a:off x="663390" y="4758343"/>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34" name="Text Placeholder 6"/>
          <p:cNvSpPr>
            <a:spLocks noGrp="1"/>
          </p:cNvSpPr>
          <p:nvPr>
            <p:ph type="body" sz="quarter" idx="19" hasCustomPrompt="1"/>
          </p:nvPr>
        </p:nvSpPr>
        <p:spPr>
          <a:xfrm>
            <a:off x="2170502" y="4809386"/>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42" name="Text Placeholder 8"/>
          <p:cNvSpPr>
            <a:spLocks noGrp="1"/>
          </p:cNvSpPr>
          <p:nvPr>
            <p:ph type="body" sz="quarter" idx="20" hasCustomPrompt="1"/>
          </p:nvPr>
        </p:nvSpPr>
        <p:spPr>
          <a:xfrm>
            <a:off x="2170502" y="5213883"/>
            <a:ext cx="5341922" cy="822098"/>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18910854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ver 1 Blue">
    <p:spTree>
      <p:nvGrpSpPr>
        <p:cNvPr id="1" name=""/>
        <p:cNvGrpSpPr/>
        <p:nvPr/>
      </p:nvGrpSpPr>
      <p:grpSpPr>
        <a:xfrm>
          <a:off x="0" y="0"/>
          <a:ext cx="0" cy="0"/>
          <a:chOff x="0" y="0"/>
          <a:chExt cx="0" cy="0"/>
        </a:xfrm>
      </p:grpSpPr>
      <p:sp>
        <p:nvSpPr>
          <p:cNvPr id="11" name="Rectangle 10"/>
          <p:cNvSpPr/>
          <p:nvPr userDrawn="1"/>
        </p:nvSpPr>
        <p:spPr>
          <a:xfrm>
            <a:off x="0" y="0"/>
            <a:ext cx="9144000" cy="68580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Title 2"/>
          <p:cNvSpPr>
            <a:spLocks noGrp="1"/>
          </p:cNvSpPr>
          <p:nvPr>
            <p:ph type="title" hasCustomPrompt="1"/>
          </p:nvPr>
        </p:nvSpPr>
        <p:spPr>
          <a:xfrm>
            <a:off x="610724" y="0"/>
            <a:ext cx="7744845" cy="2533369"/>
          </a:xfrm>
          <a:prstGeom prst="rect">
            <a:avLst/>
          </a:prstGeom>
        </p:spPr>
        <p:txBody>
          <a:bodyPr lIns="0" tIns="0" rIns="0" bIns="0" anchor="b" anchorCtr="0">
            <a:normAutofit/>
          </a:bodyPr>
          <a:lstStyle>
            <a:lvl1pPr algn="l">
              <a:spcBef>
                <a:spcPts val="0"/>
              </a:spcBef>
              <a:defRPr sz="3600" b="1">
                <a:solidFill>
                  <a:schemeClr val="bg1"/>
                </a:solidFill>
                <a:latin typeface="+mj-lt"/>
              </a:defRPr>
            </a:lvl1pPr>
          </a:lstStyle>
          <a:p>
            <a:r>
              <a:rPr lang="en-US" dirty="0"/>
              <a:t>Insert title here</a:t>
            </a:r>
            <a:br>
              <a:rPr lang="en-US" dirty="0"/>
            </a:br>
            <a:r>
              <a:rPr lang="en-US" dirty="0"/>
              <a:t>(75 characters maximum)</a:t>
            </a:r>
          </a:p>
        </p:txBody>
      </p:sp>
      <p:sp>
        <p:nvSpPr>
          <p:cNvPr id="5" name="Text Placeholder 4"/>
          <p:cNvSpPr>
            <a:spLocks noGrp="1"/>
          </p:cNvSpPr>
          <p:nvPr>
            <p:ph type="body" sz="quarter" idx="10" hasCustomPrompt="1"/>
          </p:nvPr>
        </p:nvSpPr>
        <p:spPr>
          <a:xfrm>
            <a:off x="610723" y="3562904"/>
            <a:ext cx="8119872" cy="716808"/>
          </a:xfrm>
          <a:prstGeom prst="rect">
            <a:avLst/>
          </a:prstGeom>
        </p:spPr>
        <p:txBody>
          <a:bodyPr lIns="0" tIns="0" rIns="0" bIns="0">
            <a:normAutofit/>
          </a:bodyPr>
          <a:lstStyle>
            <a:lvl1pPr marL="0" indent="0" algn="l">
              <a:spcBef>
                <a:spcPts val="0"/>
              </a:spcBef>
              <a:buNone/>
              <a:defRPr sz="1800">
                <a:solidFill>
                  <a:schemeClr val="bg1"/>
                </a:solidFill>
              </a:defRPr>
            </a:lvl1pPr>
          </a:lstStyle>
          <a:p>
            <a:pPr lvl="0"/>
            <a:r>
              <a:rPr lang="en-US" dirty="0"/>
              <a:t>Name of Presenter</a:t>
            </a:r>
          </a:p>
        </p:txBody>
      </p:sp>
      <p:sp>
        <p:nvSpPr>
          <p:cNvPr id="7" name="Text Placeholder 4"/>
          <p:cNvSpPr>
            <a:spLocks noGrp="1"/>
          </p:cNvSpPr>
          <p:nvPr>
            <p:ph type="body" sz="quarter" idx="11" hasCustomPrompt="1"/>
          </p:nvPr>
        </p:nvSpPr>
        <p:spPr>
          <a:xfrm>
            <a:off x="610723" y="4252817"/>
            <a:ext cx="8119872" cy="273605"/>
          </a:xfrm>
          <a:prstGeom prst="rect">
            <a:avLst/>
          </a:prstGeom>
        </p:spPr>
        <p:txBody>
          <a:bodyPr lIns="0" tIns="0" rIns="0" bIns="0">
            <a:normAutofit/>
          </a:bodyPr>
          <a:lstStyle>
            <a:lvl1pPr marL="0" indent="0" algn="l">
              <a:spcBef>
                <a:spcPts val="0"/>
              </a:spcBef>
              <a:buNone/>
              <a:defRPr sz="1800">
                <a:solidFill>
                  <a:schemeClr val="bg1"/>
                </a:solidFill>
              </a:defRPr>
            </a:lvl1pPr>
          </a:lstStyle>
          <a:p>
            <a:pPr lvl="0"/>
            <a:r>
              <a:rPr lang="en-US" dirty="0"/>
              <a:t>Event Name</a:t>
            </a:r>
          </a:p>
        </p:txBody>
      </p:sp>
      <p:sp>
        <p:nvSpPr>
          <p:cNvPr id="9" name="Text Placeholder 4"/>
          <p:cNvSpPr>
            <a:spLocks noGrp="1"/>
          </p:cNvSpPr>
          <p:nvPr>
            <p:ph type="body" sz="quarter" idx="12" hasCustomPrompt="1"/>
          </p:nvPr>
        </p:nvSpPr>
        <p:spPr>
          <a:xfrm>
            <a:off x="610723" y="4544352"/>
            <a:ext cx="8119872" cy="403785"/>
          </a:xfrm>
          <a:prstGeom prst="rect">
            <a:avLst/>
          </a:prstGeom>
        </p:spPr>
        <p:txBody>
          <a:bodyPr lIns="0" tIns="0" rIns="0" bIns="0">
            <a:normAutofit/>
          </a:bodyPr>
          <a:lstStyle>
            <a:lvl1pPr marL="0" indent="0" algn="l">
              <a:spcBef>
                <a:spcPts val="0"/>
              </a:spcBef>
              <a:buNone/>
              <a:defRPr sz="1800">
                <a:solidFill>
                  <a:schemeClr val="bg1"/>
                </a:solidFill>
              </a:defRPr>
            </a:lvl1pPr>
          </a:lstStyle>
          <a:p>
            <a:pPr lvl="0"/>
            <a:r>
              <a:rPr lang="en-US" dirty="0"/>
              <a:t>DD Month 2017</a:t>
            </a:r>
          </a:p>
        </p:txBody>
      </p:sp>
      <p:pic>
        <p:nvPicPr>
          <p:cNvPr id="8" name="Picture 7"/>
          <p:cNvPicPr>
            <a:picLocks noChangeAspect="1"/>
          </p:cNvPicPr>
          <p:nvPr userDrawn="1"/>
        </p:nvPicPr>
        <p:blipFill>
          <a:blip r:embed="rId2"/>
          <a:stretch>
            <a:fillRect/>
          </a:stretch>
        </p:blipFill>
        <p:spPr>
          <a:xfrm>
            <a:off x="641992" y="5512926"/>
            <a:ext cx="1193800" cy="952500"/>
          </a:xfrm>
          <a:prstGeom prst="rect">
            <a:avLst/>
          </a:prstGeom>
        </p:spPr>
      </p:pic>
      <p:sp>
        <p:nvSpPr>
          <p:cNvPr id="12" name="Text Placeholder 4"/>
          <p:cNvSpPr>
            <a:spLocks noGrp="1"/>
          </p:cNvSpPr>
          <p:nvPr>
            <p:ph type="body" sz="quarter" idx="13" hasCustomPrompt="1"/>
          </p:nvPr>
        </p:nvSpPr>
        <p:spPr>
          <a:xfrm>
            <a:off x="610723" y="2854692"/>
            <a:ext cx="8119872" cy="716808"/>
          </a:xfrm>
          <a:prstGeom prst="rect">
            <a:avLst/>
          </a:prstGeom>
        </p:spPr>
        <p:txBody>
          <a:bodyPr lIns="0" tIns="0" rIns="0" bIns="0">
            <a:normAutofit/>
          </a:bodyPr>
          <a:lstStyle>
            <a:lvl1pPr marL="0" indent="0" algn="l">
              <a:spcBef>
                <a:spcPts val="0"/>
              </a:spcBef>
              <a:buNone/>
              <a:defRPr sz="1800" b="1">
                <a:solidFill>
                  <a:schemeClr val="bg1"/>
                </a:solidFill>
              </a:defRPr>
            </a:lvl1pPr>
          </a:lstStyle>
          <a:p>
            <a:pPr lvl="0"/>
            <a:r>
              <a:rPr lang="en-US" dirty="0"/>
              <a:t>Insert subtitle here (75 characters maximum)</a:t>
            </a:r>
          </a:p>
        </p:txBody>
      </p:sp>
    </p:spTree>
    <p:extLst>
      <p:ext uri="{BB962C8B-B14F-4D97-AF65-F5344CB8AC3E}">
        <p14:creationId xmlns:p14="http://schemas.microsoft.com/office/powerpoint/2010/main" val="33425110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8">
    <p:spTree>
      <p:nvGrpSpPr>
        <p:cNvPr id="1" name=""/>
        <p:cNvGrpSpPr/>
        <p:nvPr/>
      </p:nvGrpSpPr>
      <p:grpSpPr>
        <a:xfrm>
          <a:off x="0" y="0"/>
          <a:ext cx="0" cy="0"/>
          <a:chOff x="0" y="0"/>
          <a:chExt cx="0" cy="0"/>
        </a:xfrm>
      </p:grpSpPr>
      <p:pic>
        <p:nvPicPr>
          <p:cNvPr id="38" name="Picture 3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 y="-1"/>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9"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3" name="Picture Placeholder 3"/>
          <p:cNvSpPr>
            <a:spLocks noGrp="1" noChangeAspect="1"/>
          </p:cNvSpPr>
          <p:nvPr>
            <p:ph type="pic" sz="quarter" idx="10" hasCustomPrompt="1"/>
          </p:nvPr>
        </p:nvSpPr>
        <p:spPr>
          <a:xfrm>
            <a:off x="663390" y="113823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4" name="Picture Placeholder 3"/>
          <p:cNvSpPr>
            <a:spLocks noGrp="1" noChangeAspect="1"/>
          </p:cNvSpPr>
          <p:nvPr>
            <p:ph type="pic" sz="quarter" idx="11" hasCustomPrompt="1"/>
          </p:nvPr>
        </p:nvSpPr>
        <p:spPr>
          <a:xfrm>
            <a:off x="663390" y="294910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a:t>
            </a:r>
          </a:p>
        </p:txBody>
      </p:sp>
      <p:sp>
        <p:nvSpPr>
          <p:cNvPr id="26" name="Text Placeholder 6"/>
          <p:cNvSpPr>
            <a:spLocks noGrp="1"/>
          </p:cNvSpPr>
          <p:nvPr>
            <p:ph type="body" sz="quarter" idx="12" hasCustomPrompt="1"/>
          </p:nvPr>
        </p:nvSpPr>
        <p:spPr>
          <a:xfrm>
            <a:off x="2170502" y="1189268"/>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8" name="Text Placeholder 6"/>
          <p:cNvSpPr>
            <a:spLocks noGrp="1"/>
          </p:cNvSpPr>
          <p:nvPr>
            <p:ph type="body" sz="quarter" idx="14" hasCustomPrompt="1"/>
          </p:nvPr>
        </p:nvSpPr>
        <p:spPr>
          <a:xfrm>
            <a:off x="2170502" y="3000135"/>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29" name="Text Placeholder 8"/>
          <p:cNvSpPr>
            <a:spLocks noGrp="1"/>
          </p:cNvSpPr>
          <p:nvPr>
            <p:ph type="body" sz="quarter" idx="16" hasCustomPrompt="1"/>
          </p:nvPr>
        </p:nvSpPr>
        <p:spPr>
          <a:xfrm>
            <a:off x="2170502" y="1602729"/>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Text Placeholder 8"/>
          <p:cNvSpPr>
            <a:spLocks noGrp="1"/>
          </p:cNvSpPr>
          <p:nvPr>
            <p:ph type="body" sz="quarter" idx="17" hasCustomPrompt="1"/>
          </p:nvPr>
        </p:nvSpPr>
        <p:spPr>
          <a:xfrm>
            <a:off x="2170502" y="3404632"/>
            <a:ext cx="5341922" cy="822098"/>
          </a:xfrm>
          <a:prstGeom prst="rect">
            <a:avLst/>
          </a:prstGeom>
        </p:spPr>
        <p:txBody>
          <a:bodyPr tIns="0" bIns="0"/>
          <a:lstStyle>
            <a:lvl1pPr marL="0" marR="0" indent="0" algn="l" defTabSz="457200" rtl="0" eaLnBrk="1" fontAlgn="auto" latinLnBrk="0" hangingPunct="1">
              <a:lnSpc>
                <a:spcPct val="100000"/>
              </a:lnSpc>
              <a:spcBef>
                <a:spcPts val="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2" name="Picture Placeholder 3"/>
          <p:cNvSpPr>
            <a:spLocks noGrp="1" noChangeAspect="1"/>
          </p:cNvSpPr>
          <p:nvPr>
            <p:ph type="pic" sz="quarter" idx="18" hasCustomPrompt="1"/>
          </p:nvPr>
        </p:nvSpPr>
        <p:spPr>
          <a:xfrm>
            <a:off x="663390" y="4758343"/>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33" name="Text Placeholder 6"/>
          <p:cNvSpPr>
            <a:spLocks noGrp="1"/>
          </p:cNvSpPr>
          <p:nvPr>
            <p:ph type="body" sz="quarter" idx="19" hasCustomPrompt="1"/>
          </p:nvPr>
        </p:nvSpPr>
        <p:spPr>
          <a:xfrm>
            <a:off x="2170502" y="4809386"/>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42" name="Text Placeholder 8"/>
          <p:cNvSpPr>
            <a:spLocks noGrp="1"/>
          </p:cNvSpPr>
          <p:nvPr>
            <p:ph type="body" sz="quarter" idx="20" hasCustomPrompt="1"/>
          </p:nvPr>
        </p:nvSpPr>
        <p:spPr>
          <a:xfrm>
            <a:off x="2170502" y="5213883"/>
            <a:ext cx="5341922" cy="822098"/>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152115778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1">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 name="Picture Placeholder 3"/>
          <p:cNvSpPr>
            <a:spLocks noGrp="1" noChangeAspect="1"/>
          </p:cNvSpPr>
          <p:nvPr>
            <p:ph type="pic" sz="quarter" idx="10" hasCustomPrompt="1"/>
          </p:nvPr>
        </p:nvSpPr>
        <p:spPr>
          <a:xfrm>
            <a:off x="685304" y="2088493"/>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7" name="Picture Placeholder 3"/>
          <p:cNvSpPr>
            <a:spLocks noGrp="1" noChangeAspect="1"/>
          </p:cNvSpPr>
          <p:nvPr>
            <p:ph type="pic" sz="quarter" idx="11" hasCustomPrompt="1"/>
          </p:nvPr>
        </p:nvSpPr>
        <p:spPr>
          <a:xfrm>
            <a:off x="685803" y="3514161"/>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7" name="Text Placeholder 6"/>
          <p:cNvSpPr>
            <a:spLocks noGrp="1"/>
          </p:cNvSpPr>
          <p:nvPr>
            <p:ph type="body" sz="quarter" idx="12" hasCustomPrompt="1"/>
          </p:nvPr>
        </p:nvSpPr>
        <p:spPr>
          <a:xfrm>
            <a:off x="1811911" y="208574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1811911" y="352009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9" name="Text Placeholder 8"/>
          <p:cNvSpPr>
            <a:spLocks noGrp="1"/>
          </p:cNvSpPr>
          <p:nvPr>
            <p:ph type="body" sz="quarter" idx="16" hasCustomPrompt="1"/>
          </p:nvPr>
        </p:nvSpPr>
        <p:spPr>
          <a:xfrm>
            <a:off x="1811911" y="2499208"/>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1811911" y="3924594"/>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28"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dirty="0"/>
          </a:p>
        </p:txBody>
      </p:sp>
      <p:cxnSp>
        <p:nvCxnSpPr>
          <p:cNvPr id="32" name="Straight Connector 31"/>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dirty="0"/>
          </a:p>
        </p:txBody>
      </p:sp>
      <p:cxnSp>
        <p:nvCxnSpPr>
          <p:cNvPr id="35" name="Straight Connector 34"/>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6" name="Oval 35"/>
          <p:cNvSpPr/>
          <p:nvPr userDrawn="1"/>
        </p:nvSpPr>
        <p:spPr>
          <a:xfrm flipH="1">
            <a:off x="8705212" y="1848862"/>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dirty="0"/>
          </a:p>
        </p:txBody>
      </p:sp>
      <p:cxnSp>
        <p:nvCxnSpPr>
          <p:cNvPr id="37" name="Straight Connector 36"/>
          <p:cNvCxnSpPr>
            <a:endCxn id="49" idx="0"/>
          </p:cNvCxnSpPr>
          <p:nvPr userDrawn="1"/>
        </p:nvCxnSpPr>
        <p:spPr>
          <a:xfrm flipV="1">
            <a:off x="418349" y="1933515"/>
            <a:ext cx="0" cy="43371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9" name="Arc 48"/>
          <p:cNvSpPr/>
          <p:nvPr userDrawn="1"/>
        </p:nvSpPr>
        <p:spPr>
          <a:xfrm rot="16200000">
            <a:off x="418349" y="1872633"/>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dirty="0"/>
          </a:p>
        </p:txBody>
      </p:sp>
      <p:cxnSp>
        <p:nvCxnSpPr>
          <p:cNvPr id="50" name="Straight Connector 49"/>
          <p:cNvCxnSpPr/>
          <p:nvPr userDrawn="1"/>
        </p:nvCxnSpPr>
        <p:spPr>
          <a:xfrm flipH="1">
            <a:off x="479233" y="1872633"/>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 name="Title 2"/>
          <p:cNvSpPr>
            <a:spLocks noGrp="1"/>
          </p:cNvSpPr>
          <p:nvPr>
            <p:ph type="title" hasCustomPrompt="1"/>
          </p:nvPr>
        </p:nvSpPr>
        <p:spPr>
          <a:xfrm>
            <a:off x="592790" y="490635"/>
            <a:ext cx="7886700" cy="1325563"/>
          </a:xfrm>
          <a:prstGeom prst="rect">
            <a:avLst/>
          </a:prstGeom>
        </p:spPr>
        <p:txBody>
          <a:bodyPr anchor="b" anchorCtr="0"/>
          <a:lstStyle>
            <a:lvl1pPr>
              <a:spcBef>
                <a:spcPts val="0"/>
              </a:spcBef>
              <a:defRPr>
                <a:solidFill>
                  <a:schemeClr val="bg1"/>
                </a:solidFill>
                <a:latin typeface="+mj-lt"/>
              </a:defRPr>
            </a:lvl1pPr>
          </a:lstStyle>
          <a:p>
            <a:r>
              <a:rPr lang="en-US" dirty="0"/>
              <a:t>Presenters (option)</a:t>
            </a:r>
          </a:p>
        </p:txBody>
      </p:sp>
      <p:sp>
        <p:nvSpPr>
          <p:cNvPr id="44" name="Picture Placeholder 3"/>
          <p:cNvSpPr>
            <a:spLocks noGrp="1" noChangeAspect="1"/>
          </p:cNvSpPr>
          <p:nvPr>
            <p:ph type="pic" sz="quarter" idx="18" hasCustomPrompt="1"/>
          </p:nvPr>
        </p:nvSpPr>
        <p:spPr>
          <a:xfrm>
            <a:off x="685803" y="4939549"/>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5" name="Text Placeholder 6"/>
          <p:cNvSpPr>
            <a:spLocks noGrp="1"/>
          </p:cNvSpPr>
          <p:nvPr>
            <p:ph type="body" sz="quarter" idx="19" hasCustomPrompt="1"/>
          </p:nvPr>
        </p:nvSpPr>
        <p:spPr>
          <a:xfrm>
            <a:off x="1811911" y="4945485"/>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6" name="Text Placeholder 8"/>
          <p:cNvSpPr>
            <a:spLocks noGrp="1"/>
          </p:cNvSpPr>
          <p:nvPr>
            <p:ph type="body" sz="quarter" idx="20" hasCustomPrompt="1"/>
          </p:nvPr>
        </p:nvSpPr>
        <p:spPr>
          <a:xfrm>
            <a:off x="1811911" y="5349982"/>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415961759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2">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28"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dirty="0"/>
          </a:p>
        </p:txBody>
      </p:sp>
      <p:cxnSp>
        <p:nvCxnSpPr>
          <p:cNvPr id="32" name="Straight Connector 31"/>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5" name="Straight Connector 34"/>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6" name="Oval 35"/>
          <p:cNvSpPr/>
          <p:nvPr userDrawn="1"/>
        </p:nvSpPr>
        <p:spPr>
          <a:xfrm flipH="1">
            <a:off x="8705212" y="1848862"/>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7" name="Straight Connector 36"/>
          <p:cNvCxnSpPr>
            <a:endCxn id="49" idx="0"/>
          </p:cNvCxnSpPr>
          <p:nvPr userDrawn="1"/>
        </p:nvCxnSpPr>
        <p:spPr>
          <a:xfrm flipV="1">
            <a:off x="418349" y="1933515"/>
            <a:ext cx="0" cy="43371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9" name="Arc 48"/>
          <p:cNvSpPr/>
          <p:nvPr userDrawn="1"/>
        </p:nvSpPr>
        <p:spPr>
          <a:xfrm rot="16200000">
            <a:off x="418349" y="1872633"/>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dirty="0"/>
          </a:p>
        </p:txBody>
      </p:sp>
      <p:cxnSp>
        <p:nvCxnSpPr>
          <p:cNvPr id="50" name="Straight Connector 49"/>
          <p:cNvCxnSpPr/>
          <p:nvPr userDrawn="1"/>
        </p:nvCxnSpPr>
        <p:spPr>
          <a:xfrm flipH="1">
            <a:off x="479233" y="1872633"/>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 name="Title 2"/>
          <p:cNvSpPr>
            <a:spLocks noGrp="1"/>
          </p:cNvSpPr>
          <p:nvPr>
            <p:ph type="title" hasCustomPrompt="1"/>
          </p:nvPr>
        </p:nvSpPr>
        <p:spPr>
          <a:xfrm>
            <a:off x="592790" y="490635"/>
            <a:ext cx="7886700" cy="1325563"/>
          </a:xfrm>
          <a:prstGeom prst="rect">
            <a:avLst/>
          </a:prstGeom>
        </p:spPr>
        <p:txBody>
          <a:bodyPr anchor="b" anchorCtr="0"/>
          <a:lstStyle>
            <a:lvl1pPr>
              <a:defRPr>
                <a:solidFill>
                  <a:schemeClr val="bg1"/>
                </a:solidFill>
                <a:latin typeface="+mj-lt"/>
              </a:defRPr>
            </a:lvl1pPr>
          </a:lstStyle>
          <a:p>
            <a:r>
              <a:rPr lang="en-US" dirty="0"/>
              <a:t>Presenters (option)</a:t>
            </a:r>
          </a:p>
        </p:txBody>
      </p:sp>
      <p:sp>
        <p:nvSpPr>
          <p:cNvPr id="39" name="Text Placeholder 6"/>
          <p:cNvSpPr>
            <a:spLocks noGrp="1"/>
          </p:cNvSpPr>
          <p:nvPr>
            <p:ph type="body" sz="quarter" idx="12" hasCustomPrompt="1"/>
          </p:nvPr>
        </p:nvSpPr>
        <p:spPr>
          <a:xfrm>
            <a:off x="1811911" y="208574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0" name="Text Placeholder 6"/>
          <p:cNvSpPr>
            <a:spLocks noGrp="1"/>
          </p:cNvSpPr>
          <p:nvPr>
            <p:ph type="body" sz="quarter" idx="14" hasCustomPrompt="1"/>
          </p:nvPr>
        </p:nvSpPr>
        <p:spPr>
          <a:xfrm>
            <a:off x="1811911" y="352009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1" name="Text Placeholder 8"/>
          <p:cNvSpPr>
            <a:spLocks noGrp="1"/>
          </p:cNvSpPr>
          <p:nvPr>
            <p:ph type="body" sz="quarter" idx="16" hasCustomPrompt="1"/>
          </p:nvPr>
        </p:nvSpPr>
        <p:spPr>
          <a:xfrm>
            <a:off x="1811911" y="2499208"/>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2" name="Text Placeholder 8"/>
          <p:cNvSpPr>
            <a:spLocks noGrp="1"/>
          </p:cNvSpPr>
          <p:nvPr>
            <p:ph type="body" sz="quarter" idx="17" hasCustomPrompt="1"/>
          </p:nvPr>
        </p:nvSpPr>
        <p:spPr>
          <a:xfrm>
            <a:off x="1811911" y="3924594"/>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4" name="Text Placeholder 6"/>
          <p:cNvSpPr>
            <a:spLocks noGrp="1"/>
          </p:cNvSpPr>
          <p:nvPr>
            <p:ph type="body" sz="quarter" idx="19" hasCustomPrompt="1"/>
          </p:nvPr>
        </p:nvSpPr>
        <p:spPr>
          <a:xfrm>
            <a:off x="1811911" y="4945485"/>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5" name="Text Placeholder 8"/>
          <p:cNvSpPr>
            <a:spLocks noGrp="1"/>
          </p:cNvSpPr>
          <p:nvPr>
            <p:ph type="body" sz="quarter" idx="20" hasCustomPrompt="1"/>
          </p:nvPr>
        </p:nvSpPr>
        <p:spPr>
          <a:xfrm>
            <a:off x="1811911" y="5349982"/>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7" name="Picture Placeholder 3"/>
          <p:cNvSpPr>
            <a:spLocks noGrp="1" noChangeAspect="1"/>
          </p:cNvSpPr>
          <p:nvPr>
            <p:ph type="pic" sz="quarter" idx="10" hasCustomPrompt="1"/>
          </p:nvPr>
        </p:nvSpPr>
        <p:spPr>
          <a:xfrm>
            <a:off x="685304" y="2088493"/>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8" name="Picture Placeholder 3"/>
          <p:cNvSpPr>
            <a:spLocks noGrp="1" noChangeAspect="1"/>
          </p:cNvSpPr>
          <p:nvPr>
            <p:ph type="pic" sz="quarter" idx="11" hasCustomPrompt="1"/>
          </p:nvPr>
        </p:nvSpPr>
        <p:spPr>
          <a:xfrm>
            <a:off x="685803" y="3514161"/>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51" name="Picture Placeholder 3"/>
          <p:cNvSpPr>
            <a:spLocks noGrp="1" noChangeAspect="1"/>
          </p:cNvSpPr>
          <p:nvPr>
            <p:ph type="pic" sz="quarter" idx="18" hasCustomPrompt="1"/>
          </p:nvPr>
        </p:nvSpPr>
        <p:spPr>
          <a:xfrm>
            <a:off x="685803" y="4939549"/>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Tree>
    <p:extLst>
      <p:ext uri="{BB962C8B-B14F-4D97-AF65-F5344CB8AC3E}">
        <p14:creationId xmlns:p14="http://schemas.microsoft.com/office/powerpoint/2010/main" val="89408764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3">
    <p:spTree>
      <p:nvGrpSpPr>
        <p:cNvPr id="1" name=""/>
        <p:cNvGrpSpPr/>
        <p:nvPr/>
      </p:nvGrpSpPr>
      <p:grpSpPr>
        <a:xfrm>
          <a:off x="0" y="0"/>
          <a:ext cx="0" cy="0"/>
          <a:chOff x="0" y="0"/>
          <a:chExt cx="0" cy="0"/>
        </a:xfrm>
      </p:grpSpPr>
      <p:pic>
        <p:nvPicPr>
          <p:cNvPr id="21" name="Picture 2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28"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dirty="0"/>
          </a:p>
        </p:txBody>
      </p:sp>
      <p:cxnSp>
        <p:nvCxnSpPr>
          <p:cNvPr id="32" name="Straight Connector 31"/>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5" name="Straight Connector 34"/>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6" name="Oval 35"/>
          <p:cNvSpPr/>
          <p:nvPr userDrawn="1"/>
        </p:nvSpPr>
        <p:spPr>
          <a:xfrm flipH="1">
            <a:off x="8705212" y="1848862"/>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7" name="Straight Connector 36"/>
          <p:cNvCxnSpPr>
            <a:endCxn id="49" idx="0"/>
          </p:cNvCxnSpPr>
          <p:nvPr userDrawn="1"/>
        </p:nvCxnSpPr>
        <p:spPr>
          <a:xfrm flipV="1">
            <a:off x="418349" y="1933515"/>
            <a:ext cx="0" cy="43371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9" name="Arc 48"/>
          <p:cNvSpPr/>
          <p:nvPr userDrawn="1"/>
        </p:nvSpPr>
        <p:spPr>
          <a:xfrm rot="16200000">
            <a:off x="418349" y="1872633"/>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dirty="0"/>
          </a:p>
        </p:txBody>
      </p:sp>
      <p:cxnSp>
        <p:nvCxnSpPr>
          <p:cNvPr id="50" name="Straight Connector 49"/>
          <p:cNvCxnSpPr/>
          <p:nvPr userDrawn="1"/>
        </p:nvCxnSpPr>
        <p:spPr>
          <a:xfrm flipH="1">
            <a:off x="479233" y="1872633"/>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 name="Title 2"/>
          <p:cNvSpPr>
            <a:spLocks noGrp="1"/>
          </p:cNvSpPr>
          <p:nvPr>
            <p:ph type="title" hasCustomPrompt="1"/>
          </p:nvPr>
        </p:nvSpPr>
        <p:spPr>
          <a:xfrm>
            <a:off x="592790" y="490635"/>
            <a:ext cx="7886700" cy="1325563"/>
          </a:xfrm>
          <a:prstGeom prst="rect">
            <a:avLst/>
          </a:prstGeom>
        </p:spPr>
        <p:txBody>
          <a:bodyPr anchor="b" anchorCtr="0"/>
          <a:lstStyle>
            <a:lvl1pPr>
              <a:defRPr>
                <a:solidFill>
                  <a:schemeClr val="bg1"/>
                </a:solidFill>
                <a:latin typeface="+mj-lt"/>
              </a:defRPr>
            </a:lvl1pPr>
          </a:lstStyle>
          <a:p>
            <a:r>
              <a:rPr lang="en-US" dirty="0"/>
              <a:t>Presenters (option)</a:t>
            </a:r>
          </a:p>
        </p:txBody>
      </p:sp>
      <p:sp>
        <p:nvSpPr>
          <p:cNvPr id="39" name="Text Placeholder 6"/>
          <p:cNvSpPr>
            <a:spLocks noGrp="1"/>
          </p:cNvSpPr>
          <p:nvPr>
            <p:ph type="body" sz="quarter" idx="12" hasCustomPrompt="1"/>
          </p:nvPr>
        </p:nvSpPr>
        <p:spPr>
          <a:xfrm>
            <a:off x="1811911" y="208574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0" name="Text Placeholder 6"/>
          <p:cNvSpPr>
            <a:spLocks noGrp="1"/>
          </p:cNvSpPr>
          <p:nvPr>
            <p:ph type="body" sz="quarter" idx="14" hasCustomPrompt="1"/>
          </p:nvPr>
        </p:nvSpPr>
        <p:spPr>
          <a:xfrm>
            <a:off x="1811911" y="352009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1" name="Text Placeholder 8"/>
          <p:cNvSpPr>
            <a:spLocks noGrp="1"/>
          </p:cNvSpPr>
          <p:nvPr>
            <p:ph type="body" sz="quarter" idx="16" hasCustomPrompt="1"/>
          </p:nvPr>
        </p:nvSpPr>
        <p:spPr>
          <a:xfrm>
            <a:off x="1811911" y="2499208"/>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2" name="Text Placeholder 8"/>
          <p:cNvSpPr>
            <a:spLocks noGrp="1"/>
          </p:cNvSpPr>
          <p:nvPr>
            <p:ph type="body" sz="quarter" idx="17" hasCustomPrompt="1"/>
          </p:nvPr>
        </p:nvSpPr>
        <p:spPr>
          <a:xfrm>
            <a:off x="1811911" y="3924594"/>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4" name="Text Placeholder 6"/>
          <p:cNvSpPr>
            <a:spLocks noGrp="1"/>
          </p:cNvSpPr>
          <p:nvPr>
            <p:ph type="body" sz="quarter" idx="19" hasCustomPrompt="1"/>
          </p:nvPr>
        </p:nvSpPr>
        <p:spPr>
          <a:xfrm>
            <a:off x="1811911" y="4945485"/>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5" name="Text Placeholder 8"/>
          <p:cNvSpPr>
            <a:spLocks noGrp="1"/>
          </p:cNvSpPr>
          <p:nvPr>
            <p:ph type="body" sz="quarter" idx="20" hasCustomPrompt="1"/>
          </p:nvPr>
        </p:nvSpPr>
        <p:spPr>
          <a:xfrm>
            <a:off x="1811911" y="5349982"/>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6" name="Picture Placeholder 3"/>
          <p:cNvSpPr>
            <a:spLocks noGrp="1" noChangeAspect="1"/>
          </p:cNvSpPr>
          <p:nvPr>
            <p:ph type="pic" sz="quarter" idx="10" hasCustomPrompt="1"/>
          </p:nvPr>
        </p:nvSpPr>
        <p:spPr>
          <a:xfrm>
            <a:off x="685304" y="2088493"/>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7" name="Picture Placeholder 3"/>
          <p:cNvSpPr>
            <a:spLocks noGrp="1" noChangeAspect="1"/>
          </p:cNvSpPr>
          <p:nvPr>
            <p:ph type="pic" sz="quarter" idx="11" hasCustomPrompt="1"/>
          </p:nvPr>
        </p:nvSpPr>
        <p:spPr>
          <a:xfrm>
            <a:off x="685803" y="3514161"/>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8" name="Picture Placeholder 3"/>
          <p:cNvSpPr>
            <a:spLocks noGrp="1" noChangeAspect="1"/>
          </p:cNvSpPr>
          <p:nvPr>
            <p:ph type="pic" sz="quarter" idx="18" hasCustomPrompt="1"/>
          </p:nvPr>
        </p:nvSpPr>
        <p:spPr>
          <a:xfrm>
            <a:off x="685803" y="4939549"/>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Tree>
    <p:extLst>
      <p:ext uri="{BB962C8B-B14F-4D97-AF65-F5344CB8AC3E}">
        <p14:creationId xmlns:p14="http://schemas.microsoft.com/office/powerpoint/2010/main" val="52904369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4">
    <p:spTree>
      <p:nvGrpSpPr>
        <p:cNvPr id="1" name=""/>
        <p:cNvGrpSpPr/>
        <p:nvPr/>
      </p:nvGrpSpPr>
      <p:grpSpPr>
        <a:xfrm>
          <a:off x="0" y="0"/>
          <a:ext cx="0" cy="0"/>
          <a:chOff x="0" y="0"/>
          <a:chExt cx="0" cy="0"/>
        </a:xfrm>
      </p:grpSpPr>
      <p:pic>
        <p:nvPicPr>
          <p:cNvPr id="21" name="Picture 2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28"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dirty="0"/>
          </a:p>
        </p:txBody>
      </p:sp>
      <p:cxnSp>
        <p:nvCxnSpPr>
          <p:cNvPr id="32" name="Straight Connector 31"/>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5" name="Straight Connector 34"/>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6" name="Oval 35"/>
          <p:cNvSpPr/>
          <p:nvPr userDrawn="1"/>
        </p:nvSpPr>
        <p:spPr>
          <a:xfrm flipH="1">
            <a:off x="8705212" y="1848862"/>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7" name="Straight Connector 36"/>
          <p:cNvCxnSpPr>
            <a:endCxn id="49" idx="0"/>
          </p:cNvCxnSpPr>
          <p:nvPr userDrawn="1"/>
        </p:nvCxnSpPr>
        <p:spPr>
          <a:xfrm flipV="1">
            <a:off x="418349" y="1933515"/>
            <a:ext cx="0" cy="43371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9" name="Arc 48"/>
          <p:cNvSpPr/>
          <p:nvPr userDrawn="1"/>
        </p:nvSpPr>
        <p:spPr>
          <a:xfrm rot="16200000">
            <a:off x="418349" y="1872633"/>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dirty="0"/>
          </a:p>
        </p:txBody>
      </p:sp>
      <p:cxnSp>
        <p:nvCxnSpPr>
          <p:cNvPr id="50" name="Straight Connector 49"/>
          <p:cNvCxnSpPr/>
          <p:nvPr userDrawn="1"/>
        </p:nvCxnSpPr>
        <p:spPr>
          <a:xfrm flipH="1">
            <a:off x="479233" y="1872633"/>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 name="Title 2"/>
          <p:cNvSpPr>
            <a:spLocks noGrp="1"/>
          </p:cNvSpPr>
          <p:nvPr>
            <p:ph type="title" hasCustomPrompt="1"/>
          </p:nvPr>
        </p:nvSpPr>
        <p:spPr>
          <a:xfrm>
            <a:off x="592790" y="490635"/>
            <a:ext cx="7886700" cy="1325563"/>
          </a:xfrm>
          <a:prstGeom prst="rect">
            <a:avLst/>
          </a:prstGeom>
        </p:spPr>
        <p:txBody>
          <a:bodyPr anchor="b" anchorCtr="0"/>
          <a:lstStyle>
            <a:lvl1pPr>
              <a:defRPr>
                <a:solidFill>
                  <a:schemeClr val="bg1"/>
                </a:solidFill>
                <a:latin typeface="+mj-lt"/>
              </a:defRPr>
            </a:lvl1pPr>
          </a:lstStyle>
          <a:p>
            <a:r>
              <a:rPr lang="en-US" dirty="0"/>
              <a:t>Presenters (option)</a:t>
            </a:r>
          </a:p>
        </p:txBody>
      </p:sp>
      <p:sp>
        <p:nvSpPr>
          <p:cNvPr id="39" name="Text Placeholder 6"/>
          <p:cNvSpPr>
            <a:spLocks noGrp="1"/>
          </p:cNvSpPr>
          <p:nvPr>
            <p:ph type="body" sz="quarter" idx="12" hasCustomPrompt="1"/>
          </p:nvPr>
        </p:nvSpPr>
        <p:spPr>
          <a:xfrm>
            <a:off x="1811911" y="208574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0" name="Text Placeholder 6"/>
          <p:cNvSpPr>
            <a:spLocks noGrp="1"/>
          </p:cNvSpPr>
          <p:nvPr>
            <p:ph type="body" sz="quarter" idx="14" hasCustomPrompt="1"/>
          </p:nvPr>
        </p:nvSpPr>
        <p:spPr>
          <a:xfrm>
            <a:off x="1811911" y="352009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1" name="Text Placeholder 8"/>
          <p:cNvSpPr>
            <a:spLocks noGrp="1"/>
          </p:cNvSpPr>
          <p:nvPr>
            <p:ph type="body" sz="quarter" idx="16" hasCustomPrompt="1"/>
          </p:nvPr>
        </p:nvSpPr>
        <p:spPr>
          <a:xfrm>
            <a:off x="1811911" y="2499208"/>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2" name="Text Placeholder 8"/>
          <p:cNvSpPr>
            <a:spLocks noGrp="1"/>
          </p:cNvSpPr>
          <p:nvPr>
            <p:ph type="body" sz="quarter" idx="17" hasCustomPrompt="1"/>
          </p:nvPr>
        </p:nvSpPr>
        <p:spPr>
          <a:xfrm>
            <a:off x="1811911" y="3924594"/>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4" name="Text Placeholder 6"/>
          <p:cNvSpPr>
            <a:spLocks noGrp="1"/>
          </p:cNvSpPr>
          <p:nvPr>
            <p:ph type="body" sz="quarter" idx="19" hasCustomPrompt="1"/>
          </p:nvPr>
        </p:nvSpPr>
        <p:spPr>
          <a:xfrm>
            <a:off x="1811911" y="4945485"/>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5" name="Text Placeholder 8"/>
          <p:cNvSpPr>
            <a:spLocks noGrp="1"/>
          </p:cNvSpPr>
          <p:nvPr>
            <p:ph type="body" sz="quarter" idx="20" hasCustomPrompt="1"/>
          </p:nvPr>
        </p:nvSpPr>
        <p:spPr>
          <a:xfrm>
            <a:off x="1811911" y="5349982"/>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6" name="Picture Placeholder 3"/>
          <p:cNvSpPr>
            <a:spLocks noGrp="1" noChangeAspect="1"/>
          </p:cNvSpPr>
          <p:nvPr>
            <p:ph type="pic" sz="quarter" idx="10" hasCustomPrompt="1"/>
          </p:nvPr>
        </p:nvSpPr>
        <p:spPr>
          <a:xfrm>
            <a:off x="685304" y="2088493"/>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7" name="Picture Placeholder 3"/>
          <p:cNvSpPr>
            <a:spLocks noGrp="1" noChangeAspect="1"/>
          </p:cNvSpPr>
          <p:nvPr>
            <p:ph type="pic" sz="quarter" idx="11" hasCustomPrompt="1"/>
          </p:nvPr>
        </p:nvSpPr>
        <p:spPr>
          <a:xfrm>
            <a:off x="685803" y="3514161"/>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8" name="Picture Placeholder 3"/>
          <p:cNvSpPr>
            <a:spLocks noGrp="1" noChangeAspect="1"/>
          </p:cNvSpPr>
          <p:nvPr>
            <p:ph type="pic" sz="quarter" idx="18" hasCustomPrompt="1"/>
          </p:nvPr>
        </p:nvSpPr>
        <p:spPr>
          <a:xfrm>
            <a:off x="685803" y="4939549"/>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Tree>
    <p:extLst>
      <p:ext uri="{BB962C8B-B14F-4D97-AF65-F5344CB8AC3E}">
        <p14:creationId xmlns:p14="http://schemas.microsoft.com/office/powerpoint/2010/main" val="55741168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5">
    <p:spTree>
      <p:nvGrpSpPr>
        <p:cNvPr id="1" name=""/>
        <p:cNvGrpSpPr/>
        <p:nvPr/>
      </p:nvGrpSpPr>
      <p:grpSpPr>
        <a:xfrm>
          <a:off x="0" y="0"/>
          <a:ext cx="0" cy="0"/>
          <a:chOff x="0" y="0"/>
          <a:chExt cx="0" cy="0"/>
        </a:xfrm>
      </p:grpSpPr>
      <p:pic>
        <p:nvPicPr>
          <p:cNvPr id="21" name="Picture 2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28"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dirty="0"/>
          </a:p>
        </p:txBody>
      </p:sp>
      <p:cxnSp>
        <p:nvCxnSpPr>
          <p:cNvPr id="32" name="Straight Connector 31"/>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5" name="Straight Connector 34"/>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6" name="Oval 35"/>
          <p:cNvSpPr/>
          <p:nvPr userDrawn="1"/>
        </p:nvSpPr>
        <p:spPr>
          <a:xfrm flipH="1">
            <a:off x="8705212" y="1848862"/>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7" name="Straight Connector 36"/>
          <p:cNvCxnSpPr>
            <a:endCxn id="49" idx="0"/>
          </p:cNvCxnSpPr>
          <p:nvPr userDrawn="1"/>
        </p:nvCxnSpPr>
        <p:spPr>
          <a:xfrm flipV="1">
            <a:off x="418349" y="1933515"/>
            <a:ext cx="0" cy="43371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9" name="Arc 48"/>
          <p:cNvSpPr/>
          <p:nvPr userDrawn="1"/>
        </p:nvSpPr>
        <p:spPr>
          <a:xfrm rot="16200000">
            <a:off x="418349" y="1872633"/>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dirty="0"/>
          </a:p>
        </p:txBody>
      </p:sp>
      <p:cxnSp>
        <p:nvCxnSpPr>
          <p:cNvPr id="50" name="Straight Connector 49"/>
          <p:cNvCxnSpPr/>
          <p:nvPr userDrawn="1"/>
        </p:nvCxnSpPr>
        <p:spPr>
          <a:xfrm flipH="1">
            <a:off x="479233" y="1872633"/>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 name="Title 2"/>
          <p:cNvSpPr>
            <a:spLocks noGrp="1"/>
          </p:cNvSpPr>
          <p:nvPr>
            <p:ph type="title" hasCustomPrompt="1"/>
          </p:nvPr>
        </p:nvSpPr>
        <p:spPr>
          <a:xfrm>
            <a:off x="592790" y="490635"/>
            <a:ext cx="7886700" cy="1325563"/>
          </a:xfrm>
          <a:prstGeom prst="rect">
            <a:avLst/>
          </a:prstGeom>
        </p:spPr>
        <p:txBody>
          <a:bodyPr anchor="b" anchorCtr="0"/>
          <a:lstStyle>
            <a:lvl1pPr>
              <a:defRPr>
                <a:solidFill>
                  <a:schemeClr val="bg1"/>
                </a:solidFill>
                <a:latin typeface="+mj-lt"/>
              </a:defRPr>
            </a:lvl1pPr>
          </a:lstStyle>
          <a:p>
            <a:r>
              <a:rPr lang="en-US" dirty="0"/>
              <a:t>Presenters (option)</a:t>
            </a:r>
          </a:p>
        </p:txBody>
      </p:sp>
      <p:sp>
        <p:nvSpPr>
          <p:cNvPr id="39" name="Text Placeholder 6"/>
          <p:cNvSpPr>
            <a:spLocks noGrp="1"/>
          </p:cNvSpPr>
          <p:nvPr>
            <p:ph type="body" sz="quarter" idx="12" hasCustomPrompt="1"/>
          </p:nvPr>
        </p:nvSpPr>
        <p:spPr>
          <a:xfrm>
            <a:off x="1811911" y="208574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0" name="Text Placeholder 6"/>
          <p:cNvSpPr>
            <a:spLocks noGrp="1"/>
          </p:cNvSpPr>
          <p:nvPr>
            <p:ph type="body" sz="quarter" idx="14" hasCustomPrompt="1"/>
          </p:nvPr>
        </p:nvSpPr>
        <p:spPr>
          <a:xfrm>
            <a:off x="1811911" y="352009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1" name="Text Placeholder 8"/>
          <p:cNvSpPr>
            <a:spLocks noGrp="1"/>
          </p:cNvSpPr>
          <p:nvPr>
            <p:ph type="body" sz="quarter" idx="16" hasCustomPrompt="1"/>
          </p:nvPr>
        </p:nvSpPr>
        <p:spPr>
          <a:xfrm>
            <a:off x="1811911" y="2499208"/>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2" name="Text Placeholder 8"/>
          <p:cNvSpPr>
            <a:spLocks noGrp="1"/>
          </p:cNvSpPr>
          <p:nvPr>
            <p:ph type="body" sz="quarter" idx="17" hasCustomPrompt="1"/>
          </p:nvPr>
        </p:nvSpPr>
        <p:spPr>
          <a:xfrm>
            <a:off x="1811911" y="3924594"/>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4" name="Text Placeholder 6"/>
          <p:cNvSpPr>
            <a:spLocks noGrp="1"/>
          </p:cNvSpPr>
          <p:nvPr>
            <p:ph type="body" sz="quarter" idx="19" hasCustomPrompt="1"/>
          </p:nvPr>
        </p:nvSpPr>
        <p:spPr>
          <a:xfrm>
            <a:off x="1811911" y="4945485"/>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5" name="Text Placeholder 8"/>
          <p:cNvSpPr>
            <a:spLocks noGrp="1"/>
          </p:cNvSpPr>
          <p:nvPr>
            <p:ph type="body" sz="quarter" idx="20" hasCustomPrompt="1"/>
          </p:nvPr>
        </p:nvSpPr>
        <p:spPr>
          <a:xfrm>
            <a:off x="1811911" y="5349982"/>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6" name="Picture Placeholder 3"/>
          <p:cNvSpPr>
            <a:spLocks noGrp="1" noChangeAspect="1"/>
          </p:cNvSpPr>
          <p:nvPr>
            <p:ph type="pic" sz="quarter" idx="10" hasCustomPrompt="1"/>
          </p:nvPr>
        </p:nvSpPr>
        <p:spPr>
          <a:xfrm>
            <a:off x="685304" y="2088493"/>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7" name="Picture Placeholder 3"/>
          <p:cNvSpPr>
            <a:spLocks noGrp="1" noChangeAspect="1"/>
          </p:cNvSpPr>
          <p:nvPr>
            <p:ph type="pic" sz="quarter" idx="11" hasCustomPrompt="1"/>
          </p:nvPr>
        </p:nvSpPr>
        <p:spPr>
          <a:xfrm>
            <a:off x="685803" y="3514161"/>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8" name="Picture Placeholder 3"/>
          <p:cNvSpPr>
            <a:spLocks noGrp="1" noChangeAspect="1"/>
          </p:cNvSpPr>
          <p:nvPr>
            <p:ph type="pic" sz="quarter" idx="18" hasCustomPrompt="1"/>
          </p:nvPr>
        </p:nvSpPr>
        <p:spPr>
          <a:xfrm>
            <a:off x="685803" y="4939549"/>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Tree>
    <p:extLst>
      <p:ext uri="{BB962C8B-B14F-4D97-AF65-F5344CB8AC3E}">
        <p14:creationId xmlns:p14="http://schemas.microsoft.com/office/powerpoint/2010/main" val="78211526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6">
    <p:spTree>
      <p:nvGrpSpPr>
        <p:cNvPr id="1" name=""/>
        <p:cNvGrpSpPr/>
        <p:nvPr/>
      </p:nvGrpSpPr>
      <p:grpSpPr>
        <a:xfrm>
          <a:off x="0" y="0"/>
          <a:ext cx="0" cy="0"/>
          <a:chOff x="0" y="0"/>
          <a:chExt cx="0" cy="0"/>
        </a:xfrm>
      </p:grpSpPr>
      <p:pic>
        <p:nvPicPr>
          <p:cNvPr id="21" name="Picture 2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28"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dirty="0"/>
          </a:p>
        </p:txBody>
      </p:sp>
      <p:cxnSp>
        <p:nvCxnSpPr>
          <p:cNvPr id="32" name="Straight Connector 31"/>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5" name="Straight Connector 34"/>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6" name="Oval 35"/>
          <p:cNvSpPr/>
          <p:nvPr userDrawn="1"/>
        </p:nvSpPr>
        <p:spPr>
          <a:xfrm flipH="1">
            <a:off x="8705212" y="1848862"/>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7" name="Straight Connector 36"/>
          <p:cNvCxnSpPr>
            <a:endCxn id="49" idx="0"/>
          </p:cNvCxnSpPr>
          <p:nvPr userDrawn="1"/>
        </p:nvCxnSpPr>
        <p:spPr>
          <a:xfrm flipV="1">
            <a:off x="418349" y="1933515"/>
            <a:ext cx="0" cy="43371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9" name="Arc 48"/>
          <p:cNvSpPr/>
          <p:nvPr userDrawn="1"/>
        </p:nvSpPr>
        <p:spPr>
          <a:xfrm rot="16200000">
            <a:off x="418349" y="1872633"/>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dirty="0"/>
          </a:p>
        </p:txBody>
      </p:sp>
      <p:cxnSp>
        <p:nvCxnSpPr>
          <p:cNvPr id="50" name="Straight Connector 49"/>
          <p:cNvCxnSpPr/>
          <p:nvPr userDrawn="1"/>
        </p:nvCxnSpPr>
        <p:spPr>
          <a:xfrm flipH="1">
            <a:off x="479233" y="1872633"/>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 name="Title 2"/>
          <p:cNvSpPr>
            <a:spLocks noGrp="1"/>
          </p:cNvSpPr>
          <p:nvPr>
            <p:ph type="title" hasCustomPrompt="1"/>
          </p:nvPr>
        </p:nvSpPr>
        <p:spPr>
          <a:xfrm>
            <a:off x="592790" y="490635"/>
            <a:ext cx="7886700" cy="1325563"/>
          </a:xfrm>
          <a:prstGeom prst="rect">
            <a:avLst/>
          </a:prstGeom>
        </p:spPr>
        <p:txBody>
          <a:bodyPr anchor="b" anchorCtr="0"/>
          <a:lstStyle>
            <a:lvl1pPr>
              <a:defRPr>
                <a:solidFill>
                  <a:schemeClr val="bg1"/>
                </a:solidFill>
                <a:latin typeface="+mj-lt"/>
              </a:defRPr>
            </a:lvl1pPr>
          </a:lstStyle>
          <a:p>
            <a:r>
              <a:rPr lang="en-US" dirty="0"/>
              <a:t>Presenters (option)</a:t>
            </a:r>
          </a:p>
        </p:txBody>
      </p:sp>
      <p:sp>
        <p:nvSpPr>
          <p:cNvPr id="25" name="Text Placeholder 6"/>
          <p:cNvSpPr>
            <a:spLocks noGrp="1"/>
          </p:cNvSpPr>
          <p:nvPr>
            <p:ph type="body" sz="quarter" idx="12" hasCustomPrompt="1"/>
          </p:nvPr>
        </p:nvSpPr>
        <p:spPr>
          <a:xfrm>
            <a:off x="1811911" y="208574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0" name="Text Placeholder 6"/>
          <p:cNvSpPr>
            <a:spLocks noGrp="1"/>
          </p:cNvSpPr>
          <p:nvPr>
            <p:ph type="body" sz="quarter" idx="14" hasCustomPrompt="1"/>
          </p:nvPr>
        </p:nvSpPr>
        <p:spPr>
          <a:xfrm>
            <a:off x="1811911" y="352009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1" name="Text Placeholder 8"/>
          <p:cNvSpPr>
            <a:spLocks noGrp="1"/>
          </p:cNvSpPr>
          <p:nvPr>
            <p:ph type="body" sz="quarter" idx="16" hasCustomPrompt="1"/>
          </p:nvPr>
        </p:nvSpPr>
        <p:spPr>
          <a:xfrm>
            <a:off x="1811911" y="2499208"/>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2" name="Text Placeholder 8"/>
          <p:cNvSpPr>
            <a:spLocks noGrp="1"/>
          </p:cNvSpPr>
          <p:nvPr>
            <p:ph type="body" sz="quarter" idx="17" hasCustomPrompt="1"/>
          </p:nvPr>
        </p:nvSpPr>
        <p:spPr>
          <a:xfrm>
            <a:off x="1811911" y="3924594"/>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4" name="Text Placeholder 6"/>
          <p:cNvSpPr>
            <a:spLocks noGrp="1"/>
          </p:cNvSpPr>
          <p:nvPr>
            <p:ph type="body" sz="quarter" idx="19" hasCustomPrompt="1"/>
          </p:nvPr>
        </p:nvSpPr>
        <p:spPr>
          <a:xfrm>
            <a:off x="1811911" y="4945485"/>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5" name="Text Placeholder 8"/>
          <p:cNvSpPr>
            <a:spLocks noGrp="1"/>
          </p:cNvSpPr>
          <p:nvPr>
            <p:ph type="body" sz="quarter" idx="20" hasCustomPrompt="1"/>
          </p:nvPr>
        </p:nvSpPr>
        <p:spPr>
          <a:xfrm>
            <a:off x="1811911" y="5349982"/>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6" name="Picture Placeholder 3"/>
          <p:cNvSpPr>
            <a:spLocks noGrp="1" noChangeAspect="1"/>
          </p:cNvSpPr>
          <p:nvPr>
            <p:ph type="pic" sz="quarter" idx="10" hasCustomPrompt="1"/>
          </p:nvPr>
        </p:nvSpPr>
        <p:spPr>
          <a:xfrm>
            <a:off x="685304" y="2088493"/>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7" name="Picture Placeholder 3"/>
          <p:cNvSpPr>
            <a:spLocks noGrp="1" noChangeAspect="1"/>
          </p:cNvSpPr>
          <p:nvPr>
            <p:ph type="pic" sz="quarter" idx="11" hasCustomPrompt="1"/>
          </p:nvPr>
        </p:nvSpPr>
        <p:spPr>
          <a:xfrm>
            <a:off x="685803" y="3514161"/>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8" name="Picture Placeholder 3"/>
          <p:cNvSpPr>
            <a:spLocks noGrp="1" noChangeAspect="1"/>
          </p:cNvSpPr>
          <p:nvPr>
            <p:ph type="pic" sz="quarter" idx="18" hasCustomPrompt="1"/>
          </p:nvPr>
        </p:nvSpPr>
        <p:spPr>
          <a:xfrm>
            <a:off x="685803" y="4939549"/>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Tree>
    <p:extLst>
      <p:ext uri="{BB962C8B-B14F-4D97-AF65-F5344CB8AC3E}">
        <p14:creationId xmlns:p14="http://schemas.microsoft.com/office/powerpoint/2010/main" val="68009793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7">
    <p:spTree>
      <p:nvGrpSpPr>
        <p:cNvPr id="1" name=""/>
        <p:cNvGrpSpPr/>
        <p:nvPr/>
      </p:nvGrpSpPr>
      <p:grpSpPr>
        <a:xfrm>
          <a:off x="0" y="0"/>
          <a:ext cx="0" cy="0"/>
          <a:chOff x="0" y="0"/>
          <a:chExt cx="0" cy="0"/>
        </a:xfrm>
      </p:grpSpPr>
      <p:pic>
        <p:nvPicPr>
          <p:cNvPr id="21" name="Picture 2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28"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dirty="0"/>
          </a:p>
        </p:txBody>
      </p:sp>
      <p:cxnSp>
        <p:nvCxnSpPr>
          <p:cNvPr id="32" name="Straight Connector 31"/>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5" name="Straight Connector 34"/>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6" name="Oval 35"/>
          <p:cNvSpPr/>
          <p:nvPr userDrawn="1"/>
        </p:nvSpPr>
        <p:spPr>
          <a:xfrm flipH="1">
            <a:off x="8705212" y="1848862"/>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7" name="Straight Connector 36"/>
          <p:cNvCxnSpPr/>
          <p:nvPr userDrawn="1"/>
        </p:nvCxnSpPr>
        <p:spPr>
          <a:xfrm flipV="1">
            <a:off x="418349" y="1933515"/>
            <a:ext cx="0" cy="43371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 name="Title 2"/>
          <p:cNvSpPr>
            <a:spLocks noGrp="1"/>
          </p:cNvSpPr>
          <p:nvPr>
            <p:ph type="title" hasCustomPrompt="1"/>
          </p:nvPr>
        </p:nvSpPr>
        <p:spPr>
          <a:xfrm>
            <a:off x="592790" y="490635"/>
            <a:ext cx="7886700" cy="1325563"/>
          </a:xfrm>
          <a:prstGeom prst="rect">
            <a:avLst/>
          </a:prstGeom>
        </p:spPr>
        <p:txBody>
          <a:bodyPr anchor="b" anchorCtr="0"/>
          <a:lstStyle>
            <a:lvl1pPr>
              <a:defRPr>
                <a:solidFill>
                  <a:schemeClr val="bg1"/>
                </a:solidFill>
                <a:latin typeface="+mj-lt"/>
              </a:defRPr>
            </a:lvl1pPr>
          </a:lstStyle>
          <a:p>
            <a:r>
              <a:rPr lang="en-US" dirty="0"/>
              <a:t>Presenters (option)</a:t>
            </a:r>
          </a:p>
        </p:txBody>
      </p:sp>
      <p:cxnSp>
        <p:nvCxnSpPr>
          <p:cNvPr id="39" name="Straight Connector 38"/>
          <p:cNvCxnSpPr/>
          <p:nvPr userDrawn="1"/>
        </p:nvCxnSpPr>
        <p:spPr>
          <a:xfrm flipH="1">
            <a:off x="479233" y="1872633"/>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0" name="Arc 39"/>
          <p:cNvSpPr/>
          <p:nvPr userDrawn="1"/>
        </p:nvSpPr>
        <p:spPr>
          <a:xfrm rot="16200000">
            <a:off x="418349" y="1872633"/>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dirty="0"/>
          </a:p>
        </p:txBody>
      </p:sp>
      <p:sp>
        <p:nvSpPr>
          <p:cNvPr id="41" name="Text Placeholder 6"/>
          <p:cNvSpPr>
            <a:spLocks noGrp="1"/>
          </p:cNvSpPr>
          <p:nvPr>
            <p:ph type="body" sz="quarter" idx="12" hasCustomPrompt="1"/>
          </p:nvPr>
        </p:nvSpPr>
        <p:spPr>
          <a:xfrm>
            <a:off x="1811911" y="208574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2" name="Text Placeholder 6"/>
          <p:cNvSpPr>
            <a:spLocks noGrp="1"/>
          </p:cNvSpPr>
          <p:nvPr>
            <p:ph type="body" sz="quarter" idx="14" hasCustomPrompt="1"/>
          </p:nvPr>
        </p:nvSpPr>
        <p:spPr>
          <a:xfrm>
            <a:off x="1811911" y="352009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3" name="Text Placeholder 8"/>
          <p:cNvSpPr>
            <a:spLocks noGrp="1"/>
          </p:cNvSpPr>
          <p:nvPr>
            <p:ph type="body" sz="quarter" idx="16" hasCustomPrompt="1"/>
          </p:nvPr>
        </p:nvSpPr>
        <p:spPr>
          <a:xfrm>
            <a:off x="1811911" y="2499208"/>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4" name="Text Placeholder 8"/>
          <p:cNvSpPr>
            <a:spLocks noGrp="1"/>
          </p:cNvSpPr>
          <p:nvPr>
            <p:ph type="body" sz="quarter" idx="17" hasCustomPrompt="1"/>
          </p:nvPr>
        </p:nvSpPr>
        <p:spPr>
          <a:xfrm>
            <a:off x="1811911" y="3924594"/>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6" name="Text Placeholder 6"/>
          <p:cNvSpPr>
            <a:spLocks noGrp="1"/>
          </p:cNvSpPr>
          <p:nvPr>
            <p:ph type="body" sz="quarter" idx="19" hasCustomPrompt="1"/>
          </p:nvPr>
        </p:nvSpPr>
        <p:spPr>
          <a:xfrm>
            <a:off x="1811911" y="4945485"/>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7" name="Text Placeholder 8"/>
          <p:cNvSpPr>
            <a:spLocks noGrp="1"/>
          </p:cNvSpPr>
          <p:nvPr>
            <p:ph type="body" sz="quarter" idx="20" hasCustomPrompt="1"/>
          </p:nvPr>
        </p:nvSpPr>
        <p:spPr>
          <a:xfrm>
            <a:off x="1811911" y="5349982"/>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Picture Placeholder 3"/>
          <p:cNvSpPr>
            <a:spLocks noGrp="1" noChangeAspect="1"/>
          </p:cNvSpPr>
          <p:nvPr>
            <p:ph type="pic" sz="quarter" idx="10" hasCustomPrompt="1"/>
          </p:nvPr>
        </p:nvSpPr>
        <p:spPr>
          <a:xfrm>
            <a:off x="685304" y="2088493"/>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9" name="Picture Placeholder 3"/>
          <p:cNvSpPr>
            <a:spLocks noGrp="1" noChangeAspect="1"/>
          </p:cNvSpPr>
          <p:nvPr>
            <p:ph type="pic" sz="quarter" idx="11" hasCustomPrompt="1"/>
          </p:nvPr>
        </p:nvSpPr>
        <p:spPr>
          <a:xfrm>
            <a:off x="685803" y="3514161"/>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50" name="Picture Placeholder 3"/>
          <p:cNvSpPr>
            <a:spLocks noGrp="1" noChangeAspect="1"/>
          </p:cNvSpPr>
          <p:nvPr>
            <p:ph type="pic" sz="quarter" idx="18" hasCustomPrompt="1"/>
          </p:nvPr>
        </p:nvSpPr>
        <p:spPr>
          <a:xfrm>
            <a:off x="685803" y="4939549"/>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Tree>
    <p:extLst>
      <p:ext uri="{BB962C8B-B14F-4D97-AF65-F5344CB8AC3E}">
        <p14:creationId xmlns:p14="http://schemas.microsoft.com/office/powerpoint/2010/main" val="62811039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8">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 y="-1"/>
            <a:ext cx="9144000" cy="6858000"/>
          </a:xfrm>
          <a:prstGeom prst="rect">
            <a:avLst/>
          </a:prstGeom>
        </p:spPr>
      </p:pic>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28"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dirty="0"/>
          </a:p>
        </p:txBody>
      </p:sp>
      <p:cxnSp>
        <p:nvCxnSpPr>
          <p:cNvPr id="32" name="Straight Connector 31"/>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5" name="Straight Connector 34"/>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6" name="Oval 35"/>
          <p:cNvSpPr/>
          <p:nvPr userDrawn="1"/>
        </p:nvSpPr>
        <p:spPr>
          <a:xfrm flipH="1">
            <a:off x="8705212" y="1848862"/>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7" name="Straight Connector 36"/>
          <p:cNvCxnSpPr>
            <a:endCxn id="49" idx="0"/>
          </p:cNvCxnSpPr>
          <p:nvPr userDrawn="1"/>
        </p:nvCxnSpPr>
        <p:spPr>
          <a:xfrm flipV="1">
            <a:off x="418349" y="1933515"/>
            <a:ext cx="0" cy="43371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9" name="Arc 48"/>
          <p:cNvSpPr/>
          <p:nvPr userDrawn="1"/>
        </p:nvSpPr>
        <p:spPr>
          <a:xfrm rot="16200000">
            <a:off x="418349" y="1872633"/>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dirty="0"/>
          </a:p>
        </p:txBody>
      </p:sp>
      <p:cxnSp>
        <p:nvCxnSpPr>
          <p:cNvPr id="50" name="Straight Connector 49"/>
          <p:cNvCxnSpPr/>
          <p:nvPr userDrawn="1"/>
        </p:nvCxnSpPr>
        <p:spPr>
          <a:xfrm flipH="1">
            <a:off x="479233" y="1872633"/>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 name="Title 2"/>
          <p:cNvSpPr>
            <a:spLocks noGrp="1"/>
          </p:cNvSpPr>
          <p:nvPr>
            <p:ph type="title" hasCustomPrompt="1"/>
          </p:nvPr>
        </p:nvSpPr>
        <p:spPr>
          <a:xfrm>
            <a:off x="592790" y="490635"/>
            <a:ext cx="7886700" cy="1325563"/>
          </a:xfrm>
          <a:prstGeom prst="rect">
            <a:avLst/>
          </a:prstGeom>
        </p:spPr>
        <p:txBody>
          <a:bodyPr anchor="b" anchorCtr="0"/>
          <a:lstStyle>
            <a:lvl1pPr>
              <a:defRPr>
                <a:solidFill>
                  <a:schemeClr val="bg1"/>
                </a:solidFill>
                <a:latin typeface="+mj-lt"/>
              </a:defRPr>
            </a:lvl1pPr>
          </a:lstStyle>
          <a:p>
            <a:r>
              <a:rPr lang="en-US" dirty="0"/>
              <a:t>Presenters (option)</a:t>
            </a:r>
          </a:p>
        </p:txBody>
      </p:sp>
      <p:sp>
        <p:nvSpPr>
          <p:cNvPr id="39" name="Text Placeholder 6"/>
          <p:cNvSpPr>
            <a:spLocks noGrp="1"/>
          </p:cNvSpPr>
          <p:nvPr>
            <p:ph type="body" sz="quarter" idx="12" hasCustomPrompt="1"/>
          </p:nvPr>
        </p:nvSpPr>
        <p:spPr>
          <a:xfrm>
            <a:off x="1811911" y="208574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0" name="Text Placeholder 6"/>
          <p:cNvSpPr>
            <a:spLocks noGrp="1"/>
          </p:cNvSpPr>
          <p:nvPr>
            <p:ph type="body" sz="quarter" idx="14" hasCustomPrompt="1"/>
          </p:nvPr>
        </p:nvSpPr>
        <p:spPr>
          <a:xfrm>
            <a:off x="1811911" y="352009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1" name="Text Placeholder 8"/>
          <p:cNvSpPr>
            <a:spLocks noGrp="1"/>
          </p:cNvSpPr>
          <p:nvPr>
            <p:ph type="body" sz="quarter" idx="16" hasCustomPrompt="1"/>
          </p:nvPr>
        </p:nvSpPr>
        <p:spPr>
          <a:xfrm>
            <a:off x="1811911" y="2499208"/>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2" name="Text Placeholder 8"/>
          <p:cNvSpPr>
            <a:spLocks noGrp="1"/>
          </p:cNvSpPr>
          <p:nvPr>
            <p:ph type="body" sz="quarter" idx="17" hasCustomPrompt="1"/>
          </p:nvPr>
        </p:nvSpPr>
        <p:spPr>
          <a:xfrm>
            <a:off x="1811911" y="3924594"/>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4" name="Text Placeholder 6"/>
          <p:cNvSpPr>
            <a:spLocks noGrp="1"/>
          </p:cNvSpPr>
          <p:nvPr>
            <p:ph type="body" sz="quarter" idx="19" hasCustomPrompt="1"/>
          </p:nvPr>
        </p:nvSpPr>
        <p:spPr>
          <a:xfrm>
            <a:off x="1811911" y="4945485"/>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5" name="Text Placeholder 8"/>
          <p:cNvSpPr>
            <a:spLocks noGrp="1"/>
          </p:cNvSpPr>
          <p:nvPr>
            <p:ph type="body" sz="quarter" idx="20" hasCustomPrompt="1"/>
          </p:nvPr>
        </p:nvSpPr>
        <p:spPr>
          <a:xfrm>
            <a:off x="1811911" y="5349982"/>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6" name="Picture Placeholder 3"/>
          <p:cNvSpPr>
            <a:spLocks noGrp="1" noChangeAspect="1"/>
          </p:cNvSpPr>
          <p:nvPr>
            <p:ph type="pic" sz="quarter" idx="10" hasCustomPrompt="1"/>
          </p:nvPr>
        </p:nvSpPr>
        <p:spPr>
          <a:xfrm>
            <a:off x="685304" y="2088493"/>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7" name="Picture Placeholder 3"/>
          <p:cNvSpPr>
            <a:spLocks noGrp="1" noChangeAspect="1"/>
          </p:cNvSpPr>
          <p:nvPr>
            <p:ph type="pic" sz="quarter" idx="11" hasCustomPrompt="1"/>
          </p:nvPr>
        </p:nvSpPr>
        <p:spPr>
          <a:xfrm>
            <a:off x="685803" y="3514161"/>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8" name="Picture Placeholder 3"/>
          <p:cNvSpPr>
            <a:spLocks noGrp="1" noChangeAspect="1"/>
          </p:cNvSpPr>
          <p:nvPr>
            <p:ph type="pic" sz="quarter" idx="18" hasCustomPrompt="1"/>
          </p:nvPr>
        </p:nvSpPr>
        <p:spPr>
          <a:xfrm>
            <a:off x="685803" y="4939549"/>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Tree>
    <p:extLst>
      <p:ext uri="{BB962C8B-B14F-4D97-AF65-F5344CB8AC3E}">
        <p14:creationId xmlns:p14="http://schemas.microsoft.com/office/powerpoint/2010/main" val="400166792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5.1">
    <p:spTree>
      <p:nvGrpSpPr>
        <p:cNvPr id="1" name=""/>
        <p:cNvGrpSpPr/>
        <p:nvPr/>
      </p:nvGrpSpPr>
      <p:grpSpPr>
        <a:xfrm>
          <a:off x="0" y="0"/>
          <a:ext cx="0" cy="0"/>
          <a:chOff x="0" y="0"/>
          <a:chExt cx="0" cy="0"/>
        </a:xfrm>
      </p:grpSpPr>
      <p:pic>
        <p:nvPicPr>
          <p:cNvPr id="27" name="Picture 2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 (no photo)</a:t>
            </a:r>
          </a:p>
        </p:txBody>
      </p:sp>
      <p:sp>
        <p:nvSpPr>
          <p:cNvPr id="7" name="Text Placeholder 6"/>
          <p:cNvSpPr>
            <a:spLocks noGrp="1"/>
          </p:cNvSpPr>
          <p:nvPr>
            <p:ph type="body" sz="quarter" idx="12" hasCustomPrompt="1"/>
          </p:nvPr>
        </p:nvSpPr>
        <p:spPr>
          <a:xfrm>
            <a:off x="417667" y="131478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417667" y="2784994"/>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9" name="Text Placeholder 8"/>
          <p:cNvSpPr>
            <a:spLocks noGrp="1"/>
          </p:cNvSpPr>
          <p:nvPr>
            <p:ph type="body" sz="quarter" idx="16" hasCustomPrompt="1"/>
          </p:nvPr>
        </p:nvSpPr>
        <p:spPr>
          <a:xfrm>
            <a:off x="417667" y="1728243"/>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417667" y="3189491"/>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5" name="Text Placeholder 6"/>
          <p:cNvSpPr>
            <a:spLocks noGrp="1"/>
          </p:cNvSpPr>
          <p:nvPr>
            <p:ph type="body" sz="quarter" idx="18" hasCustomPrompt="1"/>
          </p:nvPr>
        </p:nvSpPr>
        <p:spPr>
          <a:xfrm>
            <a:off x="417667" y="422831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6" name="Text Placeholder 8"/>
          <p:cNvSpPr>
            <a:spLocks noGrp="1"/>
          </p:cNvSpPr>
          <p:nvPr>
            <p:ph type="body" sz="quarter" idx="19" hasCustomPrompt="1"/>
          </p:nvPr>
        </p:nvSpPr>
        <p:spPr>
          <a:xfrm>
            <a:off x="417667" y="4632809"/>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3838747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over 2 White">
    <p:spTree>
      <p:nvGrpSpPr>
        <p:cNvPr id="1" name=""/>
        <p:cNvGrpSpPr/>
        <p:nvPr/>
      </p:nvGrpSpPr>
      <p:grpSpPr>
        <a:xfrm>
          <a:off x="0" y="0"/>
          <a:ext cx="0" cy="0"/>
          <a:chOff x="0" y="0"/>
          <a:chExt cx="0" cy="0"/>
        </a:xfrm>
      </p:grpSpPr>
      <p:sp>
        <p:nvSpPr>
          <p:cNvPr id="14" name="Oval 13"/>
          <p:cNvSpPr/>
          <p:nvPr/>
        </p:nvSpPr>
        <p:spPr>
          <a:xfrm>
            <a:off x="1811695" y="6101651"/>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5" name="Straight Connector 14"/>
          <p:cNvCxnSpPr/>
          <p:nvPr/>
        </p:nvCxnSpPr>
        <p:spPr>
          <a:xfrm flipH="1">
            <a:off x="0" y="6124511"/>
            <a:ext cx="1790417"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flipH="1">
            <a:off x="1878697" y="6124511"/>
            <a:ext cx="6693408"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p:nvSpPr>
        <p:spPr>
          <a:xfrm flipH="1">
            <a:off x="8610117" y="6101651"/>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Oval 17"/>
          <p:cNvSpPr/>
          <p:nvPr/>
        </p:nvSpPr>
        <p:spPr>
          <a:xfrm flipH="1">
            <a:off x="8610117" y="3470373"/>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9" name="Straight Connector 18"/>
          <p:cNvCxnSpPr/>
          <p:nvPr/>
        </p:nvCxnSpPr>
        <p:spPr>
          <a:xfrm flipV="1">
            <a:off x="1834554" y="3552825"/>
            <a:ext cx="0" cy="2529961"/>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20" name="Arc 19"/>
          <p:cNvSpPr/>
          <p:nvPr/>
        </p:nvSpPr>
        <p:spPr>
          <a:xfrm rot="16200000">
            <a:off x="1834554" y="3494144"/>
            <a:ext cx="121764" cy="121764"/>
          </a:xfrm>
          <a:prstGeom prst="arc">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cxnSp>
        <p:nvCxnSpPr>
          <p:cNvPr id="21" name="Straight Connector 20"/>
          <p:cNvCxnSpPr/>
          <p:nvPr/>
        </p:nvCxnSpPr>
        <p:spPr>
          <a:xfrm flipH="1">
            <a:off x="1895439" y="3494144"/>
            <a:ext cx="6691671"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p:nvPicPr>
        <p:blipFill>
          <a:blip r:embed="rId2"/>
          <a:stretch>
            <a:fillRect/>
          </a:stretch>
        </p:blipFill>
        <p:spPr>
          <a:xfrm>
            <a:off x="352076" y="4878249"/>
            <a:ext cx="1189829" cy="949200"/>
          </a:xfrm>
          <a:prstGeom prst="rect">
            <a:avLst/>
          </a:prstGeom>
        </p:spPr>
      </p:pic>
      <p:sp>
        <p:nvSpPr>
          <p:cNvPr id="12" name="Title 2"/>
          <p:cNvSpPr>
            <a:spLocks noGrp="1"/>
          </p:cNvSpPr>
          <p:nvPr>
            <p:ph type="title" hasCustomPrompt="1"/>
          </p:nvPr>
        </p:nvSpPr>
        <p:spPr>
          <a:xfrm>
            <a:off x="2061883" y="761997"/>
            <a:ext cx="6382512" cy="2533369"/>
          </a:xfrm>
          <a:prstGeom prst="rect">
            <a:avLst/>
          </a:prstGeom>
        </p:spPr>
        <p:txBody>
          <a:bodyPr lIns="0" tIns="0" rIns="0" bIns="0" anchor="b" anchorCtr="0">
            <a:normAutofit/>
          </a:bodyPr>
          <a:lstStyle>
            <a:lvl1pPr algn="l">
              <a:spcBef>
                <a:spcPts val="0"/>
              </a:spcBef>
              <a:defRPr sz="3600" b="1">
                <a:solidFill>
                  <a:schemeClr val="accent6">
                    <a:lumMod val="50000"/>
                  </a:schemeClr>
                </a:solidFill>
                <a:latin typeface="+mj-lt"/>
              </a:defRPr>
            </a:lvl1pPr>
          </a:lstStyle>
          <a:p>
            <a:r>
              <a:rPr lang="en-US" dirty="0"/>
              <a:t>Insert title here</a:t>
            </a:r>
            <a:br>
              <a:rPr lang="en-US" dirty="0"/>
            </a:br>
            <a:r>
              <a:rPr lang="en-US" dirty="0"/>
              <a:t>(75 characters maximum)</a:t>
            </a:r>
          </a:p>
        </p:txBody>
      </p:sp>
      <p:sp>
        <p:nvSpPr>
          <p:cNvPr id="13" name="Text Placeholder 4"/>
          <p:cNvSpPr>
            <a:spLocks noGrp="1"/>
          </p:cNvSpPr>
          <p:nvPr>
            <p:ph type="body" sz="quarter" idx="10" hasCustomPrompt="1"/>
          </p:nvPr>
        </p:nvSpPr>
        <p:spPr>
          <a:xfrm>
            <a:off x="2070848" y="4593844"/>
            <a:ext cx="6382512" cy="716808"/>
          </a:xfrm>
          <a:prstGeom prst="rect">
            <a:avLst/>
          </a:prstGeom>
        </p:spPr>
        <p:txBody>
          <a:bodyPr lIns="0" tIns="0" rIns="0" bIns="0">
            <a:normAutofit/>
          </a:bodyPr>
          <a:lstStyle>
            <a:lvl1pPr marL="0" indent="0" algn="l">
              <a:spcBef>
                <a:spcPts val="0"/>
              </a:spcBef>
              <a:buNone/>
              <a:defRPr sz="1800">
                <a:solidFill>
                  <a:schemeClr val="accent6">
                    <a:lumMod val="50000"/>
                  </a:schemeClr>
                </a:solidFill>
              </a:defRPr>
            </a:lvl1pPr>
          </a:lstStyle>
          <a:p>
            <a:pPr lvl="0"/>
            <a:r>
              <a:rPr lang="en-US" dirty="0"/>
              <a:t>Name of Presenter</a:t>
            </a:r>
          </a:p>
        </p:txBody>
      </p:sp>
      <p:sp>
        <p:nvSpPr>
          <p:cNvPr id="23" name="Text Placeholder 4"/>
          <p:cNvSpPr>
            <a:spLocks noGrp="1"/>
          </p:cNvSpPr>
          <p:nvPr>
            <p:ph type="body" sz="quarter" idx="11" hasCustomPrompt="1"/>
          </p:nvPr>
        </p:nvSpPr>
        <p:spPr>
          <a:xfrm>
            <a:off x="2070848" y="5301687"/>
            <a:ext cx="6382512" cy="273605"/>
          </a:xfrm>
          <a:prstGeom prst="rect">
            <a:avLst/>
          </a:prstGeom>
        </p:spPr>
        <p:txBody>
          <a:bodyPr lIns="0" tIns="0" rIns="0" bIns="0">
            <a:normAutofit/>
          </a:bodyPr>
          <a:lstStyle>
            <a:lvl1pPr marL="0" indent="0" algn="l">
              <a:spcBef>
                <a:spcPts val="0"/>
              </a:spcBef>
              <a:buNone/>
              <a:defRPr sz="1800">
                <a:solidFill>
                  <a:schemeClr val="accent6">
                    <a:lumMod val="50000"/>
                  </a:schemeClr>
                </a:solidFill>
              </a:defRPr>
            </a:lvl1pPr>
          </a:lstStyle>
          <a:p>
            <a:pPr lvl="0"/>
            <a:r>
              <a:rPr lang="en-US" dirty="0"/>
              <a:t>Event Name</a:t>
            </a:r>
          </a:p>
        </p:txBody>
      </p:sp>
      <p:sp>
        <p:nvSpPr>
          <p:cNvPr id="24" name="Text Placeholder 4"/>
          <p:cNvSpPr>
            <a:spLocks noGrp="1"/>
          </p:cNvSpPr>
          <p:nvPr>
            <p:ph type="body" sz="quarter" idx="12" hasCustomPrompt="1"/>
          </p:nvPr>
        </p:nvSpPr>
        <p:spPr>
          <a:xfrm>
            <a:off x="2070848" y="5584257"/>
            <a:ext cx="6382512" cy="403785"/>
          </a:xfrm>
          <a:prstGeom prst="rect">
            <a:avLst/>
          </a:prstGeom>
        </p:spPr>
        <p:txBody>
          <a:bodyPr lIns="0" tIns="0" rIns="0" bIns="0">
            <a:normAutofit/>
          </a:bodyPr>
          <a:lstStyle>
            <a:lvl1pPr marL="0" indent="0" algn="l">
              <a:spcBef>
                <a:spcPts val="0"/>
              </a:spcBef>
              <a:buNone/>
              <a:defRPr sz="1800">
                <a:solidFill>
                  <a:schemeClr val="accent6">
                    <a:lumMod val="50000"/>
                  </a:schemeClr>
                </a:solidFill>
              </a:defRPr>
            </a:lvl1pPr>
          </a:lstStyle>
          <a:p>
            <a:pPr lvl="0"/>
            <a:r>
              <a:rPr lang="en-US" dirty="0"/>
              <a:t>DD Month 2017</a:t>
            </a:r>
          </a:p>
        </p:txBody>
      </p:sp>
      <p:sp>
        <p:nvSpPr>
          <p:cNvPr id="25" name="Text Placeholder 4"/>
          <p:cNvSpPr>
            <a:spLocks noGrp="1"/>
          </p:cNvSpPr>
          <p:nvPr>
            <p:ph type="body" sz="quarter" idx="13" hasCustomPrompt="1"/>
          </p:nvPr>
        </p:nvSpPr>
        <p:spPr>
          <a:xfrm>
            <a:off x="2070848" y="3652549"/>
            <a:ext cx="6382512" cy="716808"/>
          </a:xfrm>
          <a:prstGeom prst="rect">
            <a:avLst/>
          </a:prstGeom>
        </p:spPr>
        <p:txBody>
          <a:bodyPr lIns="0" tIns="0" rIns="0" bIns="0">
            <a:normAutofit/>
          </a:bodyPr>
          <a:lstStyle>
            <a:lvl1pPr marL="0" indent="0" algn="l">
              <a:spcBef>
                <a:spcPts val="0"/>
              </a:spcBef>
              <a:buNone/>
              <a:defRPr sz="1800" b="1">
                <a:solidFill>
                  <a:schemeClr val="accent6">
                    <a:lumMod val="50000"/>
                  </a:schemeClr>
                </a:solidFill>
              </a:defRPr>
            </a:lvl1pPr>
          </a:lstStyle>
          <a:p>
            <a:pPr lvl="0"/>
            <a:r>
              <a:rPr lang="en-US" dirty="0"/>
              <a:t>Insert subtitle here (75 characters maximum)</a:t>
            </a:r>
          </a:p>
        </p:txBody>
      </p:sp>
    </p:spTree>
    <p:extLst>
      <p:ext uri="{BB962C8B-B14F-4D97-AF65-F5344CB8AC3E}">
        <p14:creationId xmlns:p14="http://schemas.microsoft.com/office/powerpoint/2010/main" val="301667481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5.2">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 (no photo)</a:t>
            </a:r>
          </a:p>
        </p:txBody>
      </p:sp>
      <p:sp>
        <p:nvSpPr>
          <p:cNvPr id="7" name="Text Placeholder 6"/>
          <p:cNvSpPr>
            <a:spLocks noGrp="1"/>
          </p:cNvSpPr>
          <p:nvPr>
            <p:ph type="body" sz="quarter" idx="12" hasCustomPrompt="1"/>
          </p:nvPr>
        </p:nvSpPr>
        <p:spPr>
          <a:xfrm>
            <a:off x="417667" y="131478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417667" y="2784994"/>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9" name="Text Placeholder 8"/>
          <p:cNvSpPr>
            <a:spLocks noGrp="1"/>
          </p:cNvSpPr>
          <p:nvPr>
            <p:ph type="body" sz="quarter" idx="16" hasCustomPrompt="1"/>
          </p:nvPr>
        </p:nvSpPr>
        <p:spPr>
          <a:xfrm>
            <a:off x="417667" y="1728243"/>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417667" y="3189491"/>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4" name="Text Placeholder 6"/>
          <p:cNvSpPr>
            <a:spLocks noGrp="1"/>
          </p:cNvSpPr>
          <p:nvPr>
            <p:ph type="body" sz="quarter" idx="18" hasCustomPrompt="1"/>
          </p:nvPr>
        </p:nvSpPr>
        <p:spPr>
          <a:xfrm>
            <a:off x="417667" y="422831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5" name="Text Placeholder 8"/>
          <p:cNvSpPr>
            <a:spLocks noGrp="1"/>
          </p:cNvSpPr>
          <p:nvPr>
            <p:ph type="body" sz="quarter" idx="19" hasCustomPrompt="1"/>
          </p:nvPr>
        </p:nvSpPr>
        <p:spPr>
          <a:xfrm>
            <a:off x="417667" y="4632809"/>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396747819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5.3">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 (no photo)</a:t>
            </a:r>
          </a:p>
        </p:txBody>
      </p:sp>
      <p:sp>
        <p:nvSpPr>
          <p:cNvPr id="7" name="Text Placeholder 6"/>
          <p:cNvSpPr>
            <a:spLocks noGrp="1"/>
          </p:cNvSpPr>
          <p:nvPr>
            <p:ph type="body" sz="quarter" idx="12" hasCustomPrompt="1"/>
          </p:nvPr>
        </p:nvSpPr>
        <p:spPr>
          <a:xfrm>
            <a:off x="417667" y="131478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417667" y="2784994"/>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9" name="Text Placeholder 8"/>
          <p:cNvSpPr>
            <a:spLocks noGrp="1"/>
          </p:cNvSpPr>
          <p:nvPr>
            <p:ph type="body" sz="quarter" idx="16" hasCustomPrompt="1"/>
          </p:nvPr>
        </p:nvSpPr>
        <p:spPr>
          <a:xfrm>
            <a:off x="417667" y="1728243"/>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417667" y="3189491"/>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4" name="Text Placeholder 6"/>
          <p:cNvSpPr>
            <a:spLocks noGrp="1"/>
          </p:cNvSpPr>
          <p:nvPr>
            <p:ph type="body" sz="quarter" idx="18" hasCustomPrompt="1"/>
          </p:nvPr>
        </p:nvSpPr>
        <p:spPr>
          <a:xfrm>
            <a:off x="417667" y="422831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5" name="Text Placeholder 8"/>
          <p:cNvSpPr>
            <a:spLocks noGrp="1"/>
          </p:cNvSpPr>
          <p:nvPr>
            <p:ph type="body" sz="quarter" idx="19" hasCustomPrompt="1"/>
          </p:nvPr>
        </p:nvSpPr>
        <p:spPr>
          <a:xfrm>
            <a:off x="417667" y="4632809"/>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255178434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5.4">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 (no photo)</a:t>
            </a:r>
          </a:p>
        </p:txBody>
      </p:sp>
      <p:sp>
        <p:nvSpPr>
          <p:cNvPr id="7" name="Text Placeholder 6"/>
          <p:cNvSpPr>
            <a:spLocks noGrp="1"/>
          </p:cNvSpPr>
          <p:nvPr>
            <p:ph type="body" sz="quarter" idx="12" hasCustomPrompt="1"/>
          </p:nvPr>
        </p:nvSpPr>
        <p:spPr>
          <a:xfrm>
            <a:off x="417667" y="131478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417667" y="2784994"/>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9" name="Text Placeholder 8"/>
          <p:cNvSpPr>
            <a:spLocks noGrp="1"/>
          </p:cNvSpPr>
          <p:nvPr>
            <p:ph type="body" sz="quarter" idx="16" hasCustomPrompt="1"/>
          </p:nvPr>
        </p:nvSpPr>
        <p:spPr>
          <a:xfrm>
            <a:off x="417667" y="1728243"/>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417667" y="3189491"/>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4" name="Text Placeholder 6"/>
          <p:cNvSpPr>
            <a:spLocks noGrp="1"/>
          </p:cNvSpPr>
          <p:nvPr>
            <p:ph type="body" sz="quarter" idx="18" hasCustomPrompt="1"/>
          </p:nvPr>
        </p:nvSpPr>
        <p:spPr>
          <a:xfrm>
            <a:off x="417667" y="422831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5" name="Text Placeholder 8"/>
          <p:cNvSpPr>
            <a:spLocks noGrp="1"/>
          </p:cNvSpPr>
          <p:nvPr>
            <p:ph type="body" sz="quarter" idx="19" hasCustomPrompt="1"/>
          </p:nvPr>
        </p:nvSpPr>
        <p:spPr>
          <a:xfrm>
            <a:off x="417667" y="4632809"/>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111213995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5.5">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 (no photo)</a:t>
            </a:r>
          </a:p>
        </p:txBody>
      </p:sp>
      <p:sp>
        <p:nvSpPr>
          <p:cNvPr id="7" name="Text Placeholder 6"/>
          <p:cNvSpPr>
            <a:spLocks noGrp="1"/>
          </p:cNvSpPr>
          <p:nvPr>
            <p:ph type="body" sz="quarter" idx="12" hasCustomPrompt="1"/>
          </p:nvPr>
        </p:nvSpPr>
        <p:spPr>
          <a:xfrm>
            <a:off x="417667" y="131478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417667" y="2784994"/>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9" name="Text Placeholder 8"/>
          <p:cNvSpPr>
            <a:spLocks noGrp="1"/>
          </p:cNvSpPr>
          <p:nvPr>
            <p:ph type="body" sz="quarter" idx="16" hasCustomPrompt="1"/>
          </p:nvPr>
        </p:nvSpPr>
        <p:spPr>
          <a:xfrm>
            <a:off x="417667" y="1728243"/>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417667" y="3189491"/>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4" name="Text Placeholder 6"/>
          <p:cNvSpPr>
            <a:spLocks noGrp="1"/>
          </p:cNvSpPr>
          <p:nvPr>
            <p:ph type="body" sz="quarter" idx="18" hasCustomPrompt="1"/>
          </p:nvPr>
        </p:nvSpPr>
        <p:spPr>
          <a:xfrm>
            <a:off x="417667" y="422831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5" name="Text Placeholder 8"/>
          <p:cNvSpPr>
            <a:spLocks noGrp="1"/>
          </p:cNvSpPr>
          <p:nvPr>
            <p:ph type="body" sz="quarter" idx="19" hasCustomPrompt="1"/>
          </p:nvPr>
        </p:nvSpPr>
        <p:spPr>
          <a:xfrm>
            <a:off x="417667" y="4632809"/>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65738824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5.6">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 (no photo)</a:t>
            </a:r>
          </a:p>
        </p:txBody>
      </p:sp>
      <p:sp>
        <p:nvSpPr>
          <p:cNvPr id="7" name="Text Placeholder 6"/>
          <p:cNvSpPr>
            <a:spLocks noGrp="1"/>
          </p:cNvSpPr>
          <p:nvPr>
            <p:ph type="body" sz="quarter" idx="12" hasCustomPrompt="1"/>
          </p:nvPr>
        </p:nvSpPr>
        <p:spPr>
          <a:xfrm>
            <a:off x="417667" y="131478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417667" y="2784994"/>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9" name="Text Placeholder 8"/>
          <p:cNvSpPr>
            <a:spLocks noGrp="1"/>
          </p:cNvSpPr>
          <p:nvPr>
            <p:ph type="body" sz="quarter" idx="16" hasCustomPrompt="1"/>
          </p:nvPr>
        </p:nvSpPr>
        <p:spPr>
          <a:xfrm>
            <a:off x="417667" y="1728243"/>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417667" y="3189491"/>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4" name="Text Placeholder 6"/>
          <p:cNvSpPr>
            <a:spLocks noGrp="1"/>
          </p:cNvSpPr>
          <p:nvPr>
            <p:ph type="body" sz="quarter" idx="18" hasCustomPrompt="1"/>
          </p:nvPr>
        </p:nvSpPr>
        <p:spPr>
          <a:xfrm>
            <a:off x="417667" y="422831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5" name="Text Placeholder 8"/>
          <p:cNvSpPr>
            <a:spLocks noGrp="1"/>
          </p:cNvSpPr>
          <p:nvPr>
            <p:ph type="body" sz="quarter" idx="19" hasCustomPrompt="1"/>
          </p:nvPr>
        </p:nvSpPr>
        <p:spPr>
          <a:xfrm>
            <a:off x="417667" y="4632809"/>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401502080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5.7">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 (no photo)</a:t>
            </a:r>
          </a:p>
        </p:txBody>
      </p:sp>
      <p:sp>
        <p:nvSpPr>
          <p:cNvPr id="7" name="Text Placeholder 6"/>
          <p:cNvSpPr>
            <a:spLocks noGrp="1"/>
          </p:cNvSpPr>
          <p:nvPr>
            <p:ph type="body" sz="quarter" idx="12" hasCustomPrompt="1"/>
          </p:nvPr>
        </p:nvSpPr>
        <p:spPr>
          <a:xfrm>
            <a:off x="417667" y="131478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417667" y="2784994"/>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9" name="Text Placeholder 8"/>
          <p:cNvSpPr>
            <a:spLocks noGrp="1"/>
          </p:cNvSpPr>
          <p:nvPr>
            <p:ph type="body" sz="quarter" idx="16" hasCustomPrompt="1"/>
          </p:nvPr>
        </p:nvSpPr>
        <p:spPr>
          <a:xfrm>
            <a:off x="417667" y="1728243"/>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417667" y="3189491"/>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4" name="Text Placeholder 6"/>
          <p:cNvSpPr>
            <a:spLocks noGrp="1"/>
          </p:cNvSpPr>
          <p:nvPr>
            <p:ph type="body" sz="quarter" idx="18" hasCustomPrompt="1"/>
          </p:nvPr>
        </p:nvSpPr>
        <p:spPr>
          <a:xfrm>
            <a:off x="417667" y="422831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5" name="Text Placeholder 8"/>
          <p:cNvSpPr>
            <a:spLocks noGrp="1"/>
          </p:cNvSpPr>
          <p:nvPr>
            <p:ph type="body" sz="quarter" idx="19" hasCustomPrompt="1"/>
          </p:nvPr>
        </p:nvSpPr>
        <p:spPr>
          <a:xfrm>
            <a:off x="417667" y="4632809"/>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312243120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5.8">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 y="-1"/>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 (no photo)</a:t>
            </a:r>
          </a:p>
        </p:txBody>
      </p:sp>
      <p:sp>
        <p:nvSpPr>
          <p:cNvPr id="7" name="Text Placeholder 6"/>
          <p:cNvSpPr>
            <a:spLocks noGrp="1"/>
          </p:cNvSpPr>
          <p:nvPr>
            <p:ph type="body" sz="quarter" idx="12" hasCustomPrompt="1"/>
          </p:nvPr>
        </p:nvSpPr>
        <p:spPr>
          <a:xfrm>
            <a:off x="417667" y="131478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417667" y="2784994"/>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9" name="Text Placeholder 8"/>
          <p:cNvSpPr>
            <a:spLocks noGrp="1"/>
          </p:cNvSpPr>
          <p:nvPr>
            <p:ph type="body" sz="quarter" idx="16" hasCustomPrompt="1"/>
          </p:nvPr>
        </p:nvSpPr>
        <p:spPr>
          <a:xfrm>
            <a:off x="417667" y="1728243"/>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417667" y="3189491"/>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4" name="Text Placeholder 6"/>
          <p:cNvSpPr>
            <a:spLocks noGrp="1"/>
          </p:cNvSpPr>
          <p:nvPr>
            <p:ph type="body" sz="quarter" idx="18" hasCustomPrompt="1"/>
          </p:nvPr>
        </p:nvSpPr>
        <p:spPr>
          <a:xfrm>
            <a:off x="417667" y="422831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5" name="Text Placeholder 8"/>
          <p:cNvSpPr>
            <a:spLocks noGrp="1"/>
          </p:cNvSpPr>
          <p:nvPr>
            <p:ph type="body" sz="quarter" idx="19" hasCustomPrompt="1"/>
          </p:nvPr>
        </p:nvSpPr>
        <p:spPr>
          <a:xfrm>
            <a:off x="417667" y="4632809"/>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62386876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2_Engage with ICANN White">
    <p:spTree>
      <p:nvGrpSpPr>
        <p:cNvPr id="1" name=""/>
        <p:cNvGrpSpPr/>
        <p:nvPr/>
      </p:nvGrpSpPr>
      <p:grpSpPr>
        <a:xfrm>
          <a:off x="0" y="0"/>
          <a:ext cx="0" cy="0"/>
          <a:chOff x="0" y="0"/>
          <a:chExt cx="0" cy="0"/>
        </a:xfrm>
      </p:grpSpPr>
      <p:sp>
        <p:nvSpPr>
          <p:cNvPr id="3" name="Rectangle 2"/>
          <p:cNvSpPr/>
          <p:nvPr userDrawn="1"/>
        </p:nvSpPr>
        <p:spPr>
          <a:xfrm>
            <a:off x="2313656" y="685224"/>
            <a:ext cx="6830343" cy="18649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sz="1350">
              <a:solidFill>
                <a:prstClr val="white"/>
              </a:solidFill>
              <a:cs typeface="Arial"/>
            </a:endParaRPr>
          </a:p>
        </p:txBody>
      </p:sp>
      <p:sp>
        <p:nvSpPr>
          <p:cNvPr id="4" name="Text Placeholder 32"/>
          <p:cNvSpPr txBox="1">
            <a:spLocks/>
          </p:cNvSpPr>
          <p:nvPr userDrawn="1"/>
        </p:nvSpPr>
        <p:spPr bwMode="auto">
          <a:xfrm>
            <a:off x="2543489" y="1552703"/>
            <a:ext cx="6600509" cy="329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685800">
              <a:defRPr>
                <a:solidFill>
                  <a:schemeClr val="tx1"/>
                </a:solidFill>
                <a:latin typeface="Calibri" charset="0"/>
                <a:ea typeface="ＭＳ Ｐゴシック" charset="0"/>
              </a:defRPr>
            </a:lvl1pPr>
            <a:lvl2pPr marL="514350" indent="-171450" defTabSz="685800">
              <a:defRPr>
                <a:solidFill>
                  <a:schemeClr val="tx1"/>
                </a:solidFill>
                <a:latin typeface="Calibri" charset="0"/>
                <a:ea typeface="ＭＳ Ｐゴシック" charset="0"/>
              </a:defRPr>
            </a:lvl2pPr>
            <a:lvl3pPr marL="857250" indent="-171450" defTabSz="685800">
              <a:defRPr>
                <a:solidFill>
                  <a:schemeClr val="tx1"/>
                </a:solidFill>
                <a:latin typeface="Calibri" charset="0"/>
                <a:ea typeface="ＭＳ Ｐゴシック" charset="0"/>
              </a:defRPr>
            </a:lvl3pPr>
            <a:lvl4pPr marL="1200150" indent="-171450" defTabSz="685800">
              <a:defRPr>
                <a:solidFill>
                  <a:schemeClr val="tx1"/>
                </a:solidFill>
                <a:latin typeface="Calibri" charset="0"/>
                <a:ea typeface="ＭＳ Ｐゴシック" charset="0"/>
              </a:defRPr>
            </a:lvl4pPr>
            <a:lvl5pPr marL="1543050" indent="-171450" defTabSz="685800">
              <a:defRPr>
                <a:solidFill>
                  <a:schemeClr val="tx1"/>
                </a:solidFill>
                <a:latin typeface="Calibri" charset="0"/>
                <a:ea typeface="ＭＳ Ｐゴシック" charset="0"/>
              </a:defRPr>
            </a:lvl5pPr>
            <a:lvl6pPr marL="2000250" indent="-171450" defTabSz="685800" fontAlgn="base">
              <a:spcBef>
                <a:spcPct val="0"/>
              </a:spcBef>
              <a:spcAft>
                <a:spcPct val="0"/>
              </a:spcAft>
              <a:defRPr>
                <a:solidFill>
                  <a:schemeClr val="tx1"/>
                </a:solidFill>
                <a:latin typeface="Calibri" charset="0"/>
                <a:ea typeface="ＭＳ Ｐゴシック" charset="0"/>
              </a:defRPr>
            </a:lvl6pPr>
            <a:lvl7pPr marL="2457450" indent="-171450" defTabSz="685800" fontAlgn="base">
              <a:spcBef>
                <a:spcPct val="0"/>
              </a:spcBef>
              <a:spcAft>
                <a:spcPct val="0"/>
              </a:spcAft>
              <a:defRPr>
                <a:solidFill>
                  <a:schemeClr val="tx1"/>
                </a:solidFill>
                <a:latin typeface="Calibri" charset="0"/>
                <a:ea typeface="ＭＳ Ｐゴシック" charset="0"/>
              </a:defRPr>
            </a:lvl7pPr>
            <a:lvl8pPr marL="2914650" indent="-171450" defTabSz="685800" fontAlgn="base">
              <a:spcBef>
                <a:spcPct val="0"/>
              </a:spcBef>
              <a:spcAft>
                <a:spcPct val="0"/>
              </a:spcAft>
              <a:defRPr>
                <a:solidFill>
                  <a:schemeClr val="tx1"/>
                </a:solidFill>
                <a:latin typeface="Calibri" charset="0"/>
                <a:ea typeface="ＭＳ Ｐゴシック" charset="0"/>
              </a:defRPr>
            </a:lvl8pPr>
            <a:lvl9pPr marL="3371850" indent="-171450" defTabSz="685800" fontAlgn="base">
              <a:spcBef>
                <a:spcPct val="0"/>
              </a:spcBef>
              <a:spcAft>
                <a:spcPct val="0"/>
              </a:spcAft>
              <a:defRPr>
                <a:solidFill>
                  <a:schemeClr val="tx1"/>
                </a:solidFill>
                <a:latin typeface="Calibri" charset="0"/>
                <a:ea typeface="ＭＳ Ｐゴシック" charset="0"/>
              </a:defRPr>
            </a:lvl9pPr>
          </a:lstStyle>
          <a:p>
            <a:r>
              <a:rPr lang="en-US" sz="2000" dirty="0">
                <a:solidFill>
                  <a:schemeClr val="bg1"/>
                </a:solidFill>
                <a:latin typeface="+mn-lt"/>
                <a:cs typeface="Arial"/>
              </a:rPr>
              <a:t>Visit us at </a:t>
            </a:r>
            <a:r>
              <a:rPr lang="en-US" sz="2000" b="1" dirty="0">
                <a:solidFill>
                  <a:schemeClr val="bg1"/>
                </a:solidFill>
                <a:latin typeface="+mn-lt"/>
                <a:cs typeface="Arial"/>
              </a:rPr>
              <a:t>icann.org</a:t>
            </a:r>
          </a:p>
        </p:txBody>
      </p:sp>
      <p:sp>
        <p:nvSpPr>
          <p:cNvPr id="5" name="Text Placeholder 33"/>
          <p:cNvSpPr txBox="1">
            <a:spLocks/>
          </p:cNvSpPr>
          <p:nvPr userDrawn="1"/>
        </p:nvSpPr>
        <p:spPr bwMode="auto">
          <a:xfrm>
            <a:off x="2543489" y="1049144"/>
            <a:ext cx="5230690" cy="3259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455613">
              <a:defRPr>
                <a:solidFill>
                  <a:schemeClr val="tx1"/>
                </a:solidFill>
                <a:latin typeface="Calibri" charset="0"/>
                <a:ea typeface="ＭＳ Ｐゴシック" charset="0"/>
              </a:defRPr>
            </a:lvl1pPr>
            <a:lvl2pPr marL="514350" indent="-171450" defTabSz="455613">
              <a:defRPr>
                <a:solidFill>
                  <a:schemeClr val="tx1"/>
                </a:solidFill>
                <a:latin typeface="Calibri" charset="0"/>
                <a:ea typeface="ＭＳ Ｐゴシック" charset="0"/>
              </a:defRPr>
            </a:lvl2pPr>
            <a:lvl3pPr marL="857250" indent="-171450" defTabSz="455613">
              <a:defRPr>
                <a:solidFill>
                  <a:schemeClr val="tx1"/>
                </a:solidFill>
                <a:latin typeface="Calibri" charset="0"/>
                <a:ea typeface="ＭＳ Ｐゴシック" charset="0"/>
              </a:defRPr>
            </a:lvl3pPr>
            <a:lvl4pPr marL="1200150" indent="-171450" defTabSz="455613">
              <a:defRPr>
                <a:solidFill>
                  <a:schemeClr val="tx1"/>
                </a:solidFill>
                <a:latin typeface="Calibri" charset="0"/>
                <a:ea typeface="ＭＳ Ｐゴシック" charset="0"/>
              </a:defRPr>
            </a:lvl4pPr>
            <a:lvl5pPr marL="1543050" indent="-171450" defTabSz="455613">
              <a:defRPr>
                <a:solidFill>
                  <a:schemeClr val="tx1"/>
                </a:solidFill>
                <a:latin typeface="Calibri" charset="0"/>
                <a:ea typeface="ＭＳ Ｐゴシック" charset="0"/>
              </a:defRPr>
            </a:lvl5pPr>
            <a:lvl6pPr marL="2000250" indent="-171450" defTabSz="455613" fontAlgn="base">
              <a:spcBef>
                <a:spcPct val="0"/>
              </a:spcBef>
              <a:spcAft>
                <a:spcPct val="0"/>
              </a:spcAft>
              <a:defRPr>
                <a:solidFill>
                  <a:schemeClr val="tx1"/>
                </a:solidFill>
                <a:latin typeface="Calibri" charset="0"/>
                <a:ea typeface="ＭＳ Ｐゴシック" charset="0"/>
              </a:defRPr>
            </a:lvl6pPr>
            <a:lvl7pPr marL="2457450" indent="-171450" defTabSz="455613" fontAlgn="base">
              <a:spcBef>
                <a:spcPct val="0"/>
              </a:spcBef>
              <a:spcAft>
                <a:spcPct val="0"/>
              </a:spcAft>
              <a:defRPr>
                <a:solidFill>
                  <a:schemeClr val="tx1"/>
                </a:solidFill>
                <a:latin typeface="Calibri" charset="0"/>
                <a:ea typeface="ＭＳ Ｐゴシック" charset="0"/>
              </a:defRPr>
            </a:lvl7pPr>
            <a:lvl8pPr marL="2914650" indent="-171450" defTabSz="455613" fontAlgn="base">
              <a:spcBef>
                <a:spcPct val="0"/>
              </a:spcBef>
              <a:spcAft>
                <a:spcPct val="0"/>
              </a:spcAft>
              <a:defRPr>
                <a:solidFill>
                  <a:schemeClr val="tx1"/>
                </a:solidFill>
                <a:latin typeface="Calibri" charset="0"/>
                <a:ea typeface="ＭＳ Ｐゴシック" charset="0"/>
              </a:defRPr>
            </a:lvl8pPr>
            <a:lvl9pPr marL="3371850" indent="-171450" defTabSz="455613" fontAlgn="base">
              <a:spcBef>
                <a:spcPct val="0"/>
              </a:spcBef>
              <a:spcAft>
                <a:spcPct val="0"/>
              </a:spcAft>
              <a:defRPr>
                <a:solidFill>
                  <a:schemeClr val="tx1"/>
                </a:solidFill>
                <a:latin typeface="Calibri" charset="0"/>
                <a:ea typeface="ＭＳ Ｐゴシック" charset="0"/>
              </a:defRPr>
            </a:lvl9pPr>
          </a:lstStyle>
          <a:p>
            <a:pPr>
              <a:lnSpc>
                <a:spcPct val="90000"/>
              </a:lnSpc>
              <a:spcBef>
                <a:spcPct val="20000"/>
              </a:spcBef>
            </a:pPr>
            <a:r>
              <a:rPr lang="en-AU" sz="2700" b="1" dirty="0">
                <a:solidFill>
                  <a:schemeClr val="bg1"/>
                </a:solidFill>
                <a:latin typeface="+mn-lt"/>
                <a:ea typeface="Segoe UI" charset="0"/>
                <a:cs typeface="Arial"/>
              </a:rPr>
              <a:t>Thank You and Questions</a:t>
            </a:r>
          </a:p>
        </p:txBody>
      </p:sp>
      <p:sp>
        <p:nvSpPr>
          <p:cNvPr id="6" name="Rectangle 5"/>
          <p:cNvSpPr/>
          <p:nvPr userDrawn="1"/>
        </p:nvSpPr>
        <p:spPr>
          <a:xfrm>
            <a:off x="1" y="685224"/>
            <a:ext cx="2232955" cy="186493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sz="1350">
              <a:solidFill>
                <a:prstClr val="white"/>
              </a:solidFill>
              <a:cs typeface="Arial"/>
            </a:endParaRPr>
          </a:p>
        </p:txBody>
      </p:sp>
      <p:pic>
        <p:nvPicPr>
          <p:cNvPr id="7" name="Picture 6" descr="ICANN_Logo_W.eps"/>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61982" y="871077"/>
            <a:ext cx="1962493" cy="1523172"/>
          </a:xfrm>
          <a:prstGeom prst="rect">
            <a:avLst/>
          </a:prstGeom>
        </p:spPr>
      </p:pic>
      <p:sp>
        <p:nvSpPr>
          <p:cNvPr id="30" name="Text Placeholder 29"/>
          <p:cNvSpPr>
            <a:spLocks noGrp="1"/>
          </p:cNvSpPr>
          <p:nvPr>
            <p:ph type="body" sz="quarter" idx="10" hasCustomPrompt="1"/>
          </p:nvPr>
        </p:nvSpPr>
        <p:spPr>
          <a:xfrm>
            <a:off x="2543489" y="1865312"/>
            <a:ext cx="5973449" cy="346541"/>
          </a:xfrm>
          <a:prstGeom prst="rect">
            <a:avLst/>
          </a:prstGeom>
        </p:spPr>
        <p:txBody>
          <a:bodyPr lIns="0" tIns="0" rIns="0" bIns="0"/>
          <a:lstStyle>
            <a:lvl1pPr marL="0" indent="0">
              <a:buFontTx/>
              <a:buNone/>
              <a:defRPr lang="en-US" sz="2000" kern="1200" dirty="0" smtClean="0">
                <a:solidFill>
                  <a:schemeClr val="bg1"/>
                </a:solidFill>
                <a:latin typeface="+mn-lt"/>
                <a:ea typeface="ＭＳ Ｐゴシック" charset="0"/>
                <a:cs typeface="Arial"/>
              </a:defRPr>
            </a:lvl1pPr>
            <a:lvl2pPr marL="457200" indent="0">
              <a:buFontTx/>
              <a:buNone/>
              <a:defRPr lang="en-US" sz="2000" kern="1200" dirty="0" smtClean="0">
                <a:solidFill>
                  <a:schemeClr val="bg1"/>
                </a:solidFill>
                <a:latin typeface="+mn-lt"/>
                <a:ea typeface="ＭＳ Ｐゴシック" charset="0"/>
                <a:cs typeface="Arial"/>
              </a:defRPr>
            </a:lvl2pPr>
            <a:lvl3pPr marL="914400" indent="0">
              <a:buFontTx/>
              <a:buNone/>
              <a:defRPr lang="en-US" sz="2000" kern="1200" dirty="0" smtClean="0">
                <a:solidFill>
                  <a:schemeClr val="bg1"/>
                </a:solidFill>
                <a:latin typeface="+mn-lt"/>
                <a:ea typeface="ＭＳ Ｐゴシック" charset="0"/>
                <a:cs typeface="Arial"/>
              </a:defRPr>
            </a:lvl3pPr>
            <a:lvl4pPr marL="1371600" indent="0">
              <a:buFontTx/>
              <a:buNone/>
              <a:defRPr lang="en-US" sz="2000" kern="1200" dirty="0" smtClean="0">
                <a:solidFill>
                  <a:schemeClr val="bg1"/>
                </a:solidFill>
                <a:latin typeface="+mn-lt"/>
                <a:ea typeface="ＭＳ Ｐゴシック" charset="0"/>
                <a:cs typeface="Arial"/>
              </a:defRPr>
            </a:lvl4pPr>
            <a:lvl5pPr marL="1828800" indent="0">
              <a:buFontTx/>
              <a:buNone/>
              <a:defRPr lang="en-US" sz="2000" kern="1200" dirty="0">
                <a:solidFill>
                  <a:schemeClr val="bg1"/>
                </a:solidFill>
                <a:latin typeface="+mn-lt"/>
                <a:ea typeface="ＭＳ Ｐゴシック" charset="0"/>
                <a:cs typeface="Arial"/>
              </a:defRPr>
            </a:lvl5pPr>
          </a:lstStyle>
          <a:p>
            <a:pPr lvl="0"/>
            <a:r>
              <a:rPr lang="en-US" dirty="0"/>
              <a:t>Email: email</a:t>
            </a:r>
          </a:p>
        </p:txBody>
      </p:sp>
      <p:sp>
        <p:nvSpPr>
          <p:cNvPr id="31"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accent6">
                    <a:lumMod val="50000"/>
                  </a:schemeClr>
                </a:solidFill>
              </a:defRPr>
            </a:lvl1pPr>
          </a:lstStyle>
          <a:p>
            <a:r>
              <a:rPr lang="en-US" dirty="0"/>
              <a:t>Engage with ICANN</a:t>
            </a:r>
          </a:p>
        </p:txBody>
      </p:sp>
      <p:grpSp>
        <p:nvGrpSpPr>
          <p:cNvPr id="32" name="Group 31"/>
          <p:cNvGrpSpPr/>
          <p:nvPr userDrawn="1"/>
        </p:nvGrpSpPr>
        <p:grpSpPr>
          <a:xfrm>
            <a:off x="2543489" y="4228306"/>
            <a:ext cx="3416667" cy="365760"/>
            <a:chOff x="5325979" y="4715893"/>
            <a:chExt cx="3416667" cy="365760"/>
          </a:xfrm>
        </p:grpSpPr>
        <p:sp>
          <p:nvSpPr>
            <p:cNvPr id="33" name="Text Placeholder 32"/>
            <p:cNvSpPr txBox="1">
              <a:spLocks/>
            </p:cNvSpPr>
            <p:nvPr/>
          </p:nvSpPr>
          <p:spPr>
            <a:xfrm>
              <a:off x="5793339" y="4734885"/>
              <a:ext cx="2949307" cy="339725"/>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defRPr/>
              </a:pPr>
              <a:r>
                <a:rPr lang="en-US" sz="1400" dirty="0">
                  <a:solidFill>
                    <a:srgbClr val="0A304B"/>
                  </a:solidFill>
                  <a:latin typeface="+mn-lt"/>
                  <a:ea typeface="Segoe UI" panose="020B0502040204020203" pitchFamily="34" charset="0"/>
                  <a:cs typeface="Arial"/>
                  <a:hlinkClick r:id="rId3"/>
                </a:rPr>
                <a:t>flickr.com/icann</a:t>
              </a:r>
              <a:endParaRPr lang="en-US" sz="1400" dirty="0">
                <a:solidFill>
                  <a:srgbClr val="0A304B"/>
                </a:solidFill>
                <a:latin typeface="+mn-lt"/>
                <a:ea typeface="Segoe UI" panose="020B0502040204020203" pitchFamily="34" charset="0"/>
                <a:cs typeface="Arial"/>
              </a:endParaRPr>
            </a:p>
          </p:txBody>
        </p:sp>
        <p:pic>
          <p:nvPicPr>
            <p:cNvPr id="34" name="Picture 33" descr="1420947842_social_style_3_flikr-128.png">
              <a:hlinkClick r:id="rId4" action="ppaction://hlinkfile"/>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325979" y="4715893"/>
              <a:ext cx="365760" cy="365760"/>
            </a:xfrm>
            <a:prstGeom prst="rect">
              <a:avLst/>
            </a:prstGeom>
          </p:spPr>
        </p:pic>
      </p:grpSp>
      <p:grpSp>
        <p:nvGrpSpPr>
          <p:cNvPr id="35" name="Group 34"/>
          <p:cNvGrpSpPr/>
          <p:nvPr userDrawn="1"/>
        </p:nvGrpSpPr>
        <p:grpSpPr>
          <a:xfrm>
            <a:off x="2543489" y="4726326"/>
            <a:ext cx="3636602" cy="365760"/>
            <a:chOff x="1235726" y="5571713"/>
            <a:chExt cx="3636602" cy="365760"/>
          </a:xfrm>
        </p:grpSpPr>
        <p:sp>
          <p:nvSpPr>
            <p:cNvPr id="36" name="Text Placeholder 32"/>
            <p:cNvSpPr txBox="1">
              <a:spLocks/>
            </p:cNvSpPr>
            <p:nvPr/>
          </p:nvSpPr>
          <p:spPr>
            <a:xfrm>
              <a:off x="1703086" y="5592033"/>
              <a:ext cx="3169242" cy="339725"/>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defRPr/>
              </a:pPr>
              <a:r>
                <a:rPr lang="en-US" sz="1400" dirty="0">
                  <a:solidFill>
                    <a:srgbClr val="0A304B"/>
                  </a:solidFill>
                  <a:latin typeface="+mn-lt"/>
                  <a:ea typeface="Segoe UI" panose="020B0502040204020203" pitchFamily="34" charset="0"/>
                  <a:cs typeface="Arial"/>
                  <a:hlinkClick r:id="rId6"/>
                </a:rPr>
                <a:t>linkedin/company/icann</a:t>
              </a:r>
              <a:endParaRPr lang="en-US" sz="1400" dirty="0">
                <a:solidFill>
                  <a:srgbClr val="0A304B"/>
                </a:solidFill>
                <a:latin typeface="+mn-lt"/>
                <a:ea typeface="Segoe UI" panose="020B0502040204020203" pitchFamily="34" charset="0"/>
                <a:cs typeface="Arial"/>
              </a:endParaRPr>
            </a:p>
          </p:txBody>
        </p:sp>
        <p:pic>
          <p:nvPicPr>
            <p:cNvPr id="37" name="Picture 36" descr="1420948164_social_style_3_in-128.png">
              <a:hlinkClick r:id="rId7" action="ppaction://hlinkfile"/>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235726" y="5571713"/>
              <a:ext cx="365760" cy="365760"/>
            </a:xfrm>
            <a:prstGeom prst="rect">
              <a:avLst/>
            </a:prstGeom>
          </p:spPr>
        </p:pic>
      </p:grpSp>
      <p:grpSp>
        <p:nvGrpSpPr>
          <p:cNvPr id="38" name="Group 37"/>
          <p:cNvGrpSpPr/>
          <p:nvPr userDrawn="1"/>
        </p:nvGrpSpPr>
        <p:grpSpPr>
          <a:xfrm>
            <a:off x="2543489" y="2734246"/>
            <a:ext cx="2809587" cy="365760"/>
            <a:chOff x="1235726" y="3073176"/>
            <a:chExt cx="2809587" cy="365760"/>
          </a:xfrm>
        </p:grpSpPr>
        <p:sp>
          <p:nvSpPr>
            <p:cNvPr id="39" name="Text Placeholder 32"/>
            <p:cNvSpPr txBox="1">
              <a:spLocks/>
            </p:cNvSpPr>
            <p:nvPr/>
          </p:nvSpPr>
          <p:spPr>
            <a:xfrm>
              <a:off x="1703087" y="3093496"/>
              <a:ext cx="2342226" cy="339725"/>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defRPr/>
              </a:pPr>
              <a:r>
                <a:rPr lang="en-US" sz="1400" dirty="0">
                  <a:solidFill>
                    <a:srgbClr val="0A304B"/>
                  </a:solidFill>
                  <a:latin typeface="+mn-lt"/>
                  <a:ea typeface="Segoe UI" panose="020B0502040204020203" pitchFamily="34" charset="0"/>
                  <a:cs typeface="Arial"/>
                  <a:hlinkClick r:id="rId9"/>
                </a:rPr>
                <a:t>@icann</a:t>
              </a:r>
              <a:endParaRPr lang="en-US" sz="1400" dirty="0">
                <a:solidFill>
                  <a:srgbClr val="0A304B"/>
                </a:solidFill>
                <a:latin typeface="+mn-lt"/>
                <a:ea typeface="Segoe UI" panose="020B0502040204020203" pitchFamily="34" charset="0"/>
                <a:cs typeface="Arial"/>
              </a:endParaRPr>
            </a:p>
          </p:txBody>
        </p:sp>
        <p:pic>
          <p:nvPicPr>
            <p:cNvPr id="40" name="Picture 39" descr="1420948433_social_style_3_twiter-128.png">
              <a:hlinkClick r:id="rId10" action="ppaction://hlinkfile"/>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1235726" y="3073176"/>
              <a:ext cx="365760" cy="365760"/>
            </a:xfrm>
            <a:prstGeom prst="rect">
              <a:avLst/>
            </a:prstGeom>
          </p:spPr>
        </p:pic>
      </p:grpSp>
      <p:grpSp>
        <p:nvGrpSpPr>
          <p:cNvPr id="41" name="Group 40"/>
          <p:cNvGrpSpPr/>
          <p:nvPr userDrawn="1"/>
        </p:nvGrpSpPr>
        <p:grpSpPr>
          <a:xfrm>
            <a:off x="2543489" y="3232266"/>
            <a:ext cx="3730320" cy="365760"/>
            <a:chOff x="1235727" y="3892739"/>
            <a:chExt cx="3730320" cy="365760"/>
          </a:xfrm>
        </p:grpSpPr>
        <p:sp>
          <p:nvSpPr>
            <p:cNvPr id="42" name="Text Placeholder 32"/>
            <p:cNvSpPr txBox="1">
              <a:spLocks/>
            </p:cNvSpPr>
            <p:nvPr/>
          </p:nvSpPr>
          <p:spPr>
            <a:xfrm>
              <a:off x="1703086" y="3913059"/>
              <a:ext cx="3262961" cy="339725"/>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defRPr/>
              </a:pPr>
              <a:r>
                <a:rPr lang="en-US" sz="1400" dirty="0">
                  <a:solidFill>
                    <a:srgbClr val="0A304B"/>
                  </a:solidFill>
                  <a:latin typeface="+mn-lt"/>
                  <a:ea typeface="Segoe UI" panose="020B0502040204020203" pitchFamily="34" charset="0"/>
                  <a:cs typeface="Arial"/>
                  <a:hlinkClick r:id="rId12"/>
                </a:rPr>
                <a:t>facebook.com/icannorg </a:t>
              </a:r>
              <a:endParaRPr lang="en-US" sz="1400" dirty="0">
                <a:solidFill>
                  <a:srgbClr val="0A304B"/>
                </a:solidFill>
                <a:latin typeface="+mn-lt"/>
                <a:ea typeface="Segoe UI" panose="020B0502040204020203" pitchFamily="34" charset="0"/>
                <a:cs typeface="Arial"/>
              </a:endParaRPr>
            </a:p>
          </p:txBody>
        </p:sp>
        <p:pic>
          <p:nvPicPr>
            <p:cNvPr id="43" name="Picture 42" descr="1420948141_social_style_3_facebook-128.png">
              <a:hlinkClick r:id="rId13" action="ppaction://hlinkfile"/>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1235727" y="3892739"/>
              <a:ext cx="365760" cy="365760"/>
            </a:xfrm>
            <a:prstGeom prst="rect">
              <a:avLst/>
            </a:prstGeom>
          </p:spPr>
        </p:pic>
      </p:grpSp>
      <p:grpSp>
        <p:nvGrpSpPr>
          <p:cNvPr id="44" name="Group 43"/>
          <p:cNvGrpSpPr/>
          <p:nvPr userDrawn="1"/>
        </p:nvGrpSpPr>
        <p:grpSpPr>
          <a:xfrm>
            <a:off x="2543489" y="3730286"/>
            <a:ext cx="3636602" cy="365760"/>
            <a:chOff x="1235726" y="4721075"/>
            <a:chExt cx="3636602" cy="365760"/>
          </a:xfrm>
        </p:grpSpPr>
        <p:pic>
          <p:nvPicPr>
            <p:cNvPr id="45" name="Picture 44" descr="1420948149_social_style_3_youtube-128.png">
              <a:hlinkClick r:id="rId15" action="ppaction://hlinkfile"/>
            </p:cNvPr>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a:off x="1235726" y="4721075"/>
              <a:ext cx="365760" cy="365760"/>
            </a:xfrm>
            <a:prstGeom prst="rect">
              <a:avLst/>
            </a:prstGeom>
          </p:spPr>
        </p:pic>
        <p:sp>
          <p:nvSpPr>
            <p:cNvPr id="46" name="Text Placeholder 32"/>
            <p:cNvSpPr txBox="1">
              <a:spLocks/>
            </p:cNvSpPr>
            <p:nvPr/>
          </p:nvSpPr>
          <p:spPr>
            <a:xfrm>
              <a:off x="1703086" y="4734885"/>
              <a:ext cx="3169242" cy="339725"/>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defRPr/>
              </a:pPr>
              <a:r>
                <a:rPr lang="en-US" sz="1400" dirty="0">
                  <a:solidFill>
                    <a:srgbClr val="0A304B"/>
                  </a:solidFill>
                  <a:latin typeface="+mn-lt"/>
                  <a:ea typeface="Segoe UI" panose="020B0502040204020203" pitchFamily="34" charset="0"/>
                  <a:cs typeface="Arial"/>
                  <a:hlinkClick r:id="rId17"/>
                </a:rPr>
                <a:t>youtube.com/icannnews</a:t>
              </a:r>
              <a:endParaRPr lang="en-US" sz="1400" dirty="0">
                <a:solidFill>
                  <a:srgbClr val="0A304B"/>
                </a:solidFill>
                <a:latin typeface="+mn-lt"/>
                <a:ea typeface="Segoe UI" panose="020B0502040204020203" pitchFamily="34" charset="0"/>
                <a:cs typeface="Arial"/>
              </a:endParaRPr>
            </a:p>
          </p:txBody>
        </p:sp>
      </p:grpSp>
      <p:grpSp>
        <p:nvGrpSpPr>
          <p:cNvPr id="47" name="Group 46"/>
          <p:cNvGrpSpPr/>
          <p:nvPr userDrawn="1"/>
        </p:nvGrpSpPr>
        <p:grpSpPr>
          <a:xfrm>
            <a:off x="2543489" y="5722367"/>
            <a:ext cx="2586167" cy="365760"/>
            <a:chOff x="5325979" y="3073176"/>
            <a:chExt cx="2586167" cy="365760"/>
          </a:xfrm>
        </p:grpSpPr>
        <p:sp>
          <p:nvSpPr>
            <p:cNvPr id="48" name="Text Placeholder 32"/>
            <p:cNvSpPr txBox="1">
              <a:spLocks/>
            </p:cNvSpPr>
            <p:nvPr/>
          </p:nvSpPr>
          <p:spPr>
            <a:xfrm>
              <a:off x="5793339" y="3093496"/>
              <a:ext cx="2118807" cy="339725"/>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defRPr/>
              </a:pPr>
              <a:r>
                <a:rPr lang="en-US" sz="1400" dirty="0">
                  <a:solidFill>
                    <a:srgbClr val="0A304B"/>
                  </a:solidFill>
                  <a:latin typeface="+mn-lt"/>
                  <a:ea typeface="Segoe UI" panose="020B0502040204020203" pitchFamily="34" charset="0"/>
                  <a:cs typeface="Arial"/>
                  <a:hlinkClick r:id="rId18"/>
                </a:rPr>
                <a:t>soundcloud/icann</a:t>
              </a:r>
              <a:endParaRPr lang="en-US" sz="1400" dirty="0">
                <a:solidFill>
                  <a:srgbClr val="0A304B"/>
                </a:solidFill>
                <a:latin typeface="+mn-lt"/>
                <a:ea typeface="Segoe UI" panose="020B0502040204020203" pitchFamily="34" charset="0"/>
                <a:cs typeface="Arial"/>
              </a:endParaRPr>
            </a:p>
          </p:txBody>
        </p:sp>
        <p:pic>
          <p:nvPicPr>
            <p:cNvPr id="49" name="Picture 48"/>
            <p:cNvPicPr>
              <a:picLocks noChangeAspect="1"/>
            </p:cNvPicPr>
            <p:nvPr/>
          </p:nvPicPr>
          <p:blipFill>
            <a:blip r:embed="rId19" cstate="email">
              <a:extLst>
                <a:ext uri="{28A0092B-C50C-407E-A947-70E740481C1C}">
                  <a14:useLocalDpi xmlns:a14="http://schemas.microsoft.com/office/drawing/2010/main"/>
                </a:ext>
              </a:extLst>
            </a:blip>
            <a:stretch>
              <a:fillRect/>
            </a:stretch>
          </p:blipFill>
          <p:spPr>
            <a:xfrm>
              <a:off x="5325979" y="3073176"/>
              <a:ext cx="365760" cy="365760"/>
            </a:xfrm>
            <a:prstGeom prst="rect">
              <a:avLst/>
            </a:prstGeom>
          </p:spPr>
        </p:pic>
      </p:grpSp>
      <p:grpSp>
        <p:nvGrpSpPr>
          <p:cNvPr id="50" name="Group 49"/>
          <p:cNvGrpSpPr/>
          <p:nvPr userDrawn="1"/>
        </p:nvGrpSpPr>
        <p:grpSpPr>
          <a:xfrm>
            <a:off x="2543489" y="5224346"/>
            <a:ext cx="3416667" cy="365760"/>
            <a:chOff x="5325979" y="5571713"/>
            <a:chExt cx="3416667" cy="365760"/>
          </a:xfrm>
        </p:grpSpPr>
        <p:sp>
          <p:nvSpPr>
            <p:cNvPr id="51" name="Text Placeholder 32"/>
            <p:cNvSpPr txBox="1">
              <a:spLocks/>
            </p:cNvSpPr>
            <p:nvPr/>
          </p:nvSpPr>
          <p:spPr>
            <a:xfrm>
              <a:off x="5793339" y="5592033"/>
              <a:ext cx="2949307" cy="339725"/>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defRPr/>
              </a:pPr>
              <a:r>
                <a:rPr lang="en-US" sz="1400" dirty="0">
                  <a:solidFill>
                    <a:srgbClr val="0A304B"/>
                  </a:solidFill>
                  <a:latin typeface="+mn-lt"/>
                  <a:ea typeface="Segoe UI" panose="020B0502040204020203" pitchFamily="34" charset="0"/>
                  <a:cs typeface="Arial"/>
                  <a:hlinkClick r:id="rId20"/>
                </a:rPr>
                <a:t>slideshare/icannpresentations</a:t>
              </a:r>
              <a:endParaRPr lang="en-US" sz="1400" dirty="0">
                <a:solidFill>
                  <a:srgbClr val="0A304B"/>
                </a:solidFill>
                <a:latin typeface="+mn-lt"/>
                <a:ea typeface="Segoe UI" panose="020B0502040204020203" pitchFamily="34" charset="0"/>
                <a:cs typeface="Arial"/>
              </a:endParaRPr>
            </a:p>
          </p:txBody>
        </p:sp>
        <p:pic>
          <p:nvPicPr>
            <p:cNvPr id="52" name="Picture 51" descr="1420948164_social_style_3_in-128.png">
              <a:hlinkClick r:id="rId7" action="ppaction://hlinkfile"/>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325979" y="5571713"/>
              <a:ext cx="365760" cy="365760"/>
            </a:xfrm>
            <a:prstGeom prst="rect">
              <a:avLst/>
            </a:prstGeom>
          </p:spPr>
        </p:pic>
      </p:grpSp>
    </p:spTree>
    <p:extLst>
      <p:ext uri="{BB962C8B-B14F-4D97-AF65-F5344CB8AC3E}">
        <p14:creationId xmlns:p14="http://schemas.microsoft.com/office/powerpoint/2010/main" val="422869626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Engage with ICANN Blue">
    <p:spTree>
      <p:nvGrpSpPr>
        <p:cNvPr id="1" name=""/>
        <p:cNvGrpSpPr/>
        <p:nvPr/>
      </p:nvGrpSpPr>
      <p:grpSpPr>
        <a:xfrm>
          <a:off x="0" y="0"/>
          <a:ext cx="0" cy="0"/>
          <a:chOff x="0" y="0"/>
          <a:chExt cx="0" cy="0"/>
        </a:xfrm>
      </p:grpSpPr>
      <p:sp>
        <p:nvSpPr>
          <p:cNvPr id="29" name="Rectangle 28"/>
          <p:cNvSpPr/>
          <p:nvPr userDrawn="1"/>
        </p:nvSpPr>
        <p:spPr>
          <a:xfrm>
            <a:off x="0" y="0"/>
            <a:ext cx="9144000" cy="68580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0" name="Text Placeholder 32"/>
          <p:cNvSpPr txBox="1">
            <a:spLocks/>
          </p:cNvSpPr>
          <p:nvPr userDrawn="1"/>
        </p:nvSpPr>
        <p:spPr bwMode="auto">
          <a:xfrm>
            <a:off x="2191310" y="2425013"/>
            <a:ext cx="6330715" cy="347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685800">
              <a:defRPr>
                <a:solidFill>
                  <a:schemeClr val="tx1"/>
                </a:solidFill>
                <a:latin typeface="Calibri" charset="0"/>
                <a:ea typeface="ＭＳ Ｐゴシック" charset="0"/>
              </a:defRPr>
            </a:lvl1pPr>
            <a:lvl2pPr marL="514350" indent="-171450" defTabSz="685800">
              <a:defRPr>
                <a:solidFill>
                  <a:schemeClr val="tx1"/>
                </a:solidFill>
                <a:latin typeface="Calibri" charset="0"/>
                <a:ea typeface="ＭＳ Ｐゴシック" charset="0"/>
              </a:defRPr>
            </a:lvl2pPr>
            <a:lvl3pPr marL="857250" indent="-171450" defTabSz="685800">
              <a:defRPr>
                <a:solidFill>
                  <a:schemeClr val="tx1"/>
                </a:solidFill>
                <a:latin typeface="Calibri" charset="0"/>
                <a:ea typeface="ＭＳ Ｐゴシック" charset="0"/>
              </a:defRPr>
            </a:lvl3pPr>
            <a:lvl4pPr marL="1200150" indent="-171450" defTabSz="685800">
              <a:defRPr>
                <a:solidFill>
                  <a:schemeClr val="tx1"/>
                </a:solidFill>
                <a:latin typeface="Calibri" charset="0"/>
                <a:ea typeface="ＭＳ Ｐゴシック" charset="0"/>
              </a:defRPr>
            </a:lvl4pPr>
            <a:lvl5pPr marL="1543050" indent="-171450" defTabSz="685800">
              <a:defRPr>
                <a:solidFill>
                  <a:schemeClr val="tx1"/>
                </a:solidFill>
                <a:latin typeface="Calibri" charset="0"/>
                <a:ea typeface="ＭＳ Ｐゴシック" charset="0"/>
              </a:defRPr>
            </a:lvl5pPr>
            <a:lvl6pPr marL="2000250" indent="-171450" defTabSz="685800" fontAlgn="base">
              <a:spcBef>
                <a:spcPct val="0"/>
              </a:spcBef>
              <a:spcAft>
                <a:spcPct val="0"/>
              </a:spcAft>
              <a:defRPr>
                <a:solidFill>
                  <a:schemeClr val="tx1"/>
                </a:solidFill>
                <a:latin typeface="Calibri" charset="0"/>
                <a:ea typeface="ＭＳ Ｐゴシック" charset="0"/>
              </a:defRPr>
            </a:lvl6pPr>
            <a:lvl7pPr marL="2457450" indent="-171450" defTabSz="685800" fontAlgn="base">
              <a:spcBef>
                <a:spcPct val="0"/>
              </a:spcBef>
              <a:spcAft>
                <a:spcPct val="0"/>
              </a:spcAft>
              <a:defRPr>
                <a:solidFill>
                  <a:schemeClr val="tx1"/>
                </a:solidFill>
                <a:latin typeface="Calibri" charset="0"/>
                <a:ea typeface="ＭＳ Ｐゴシック" charset="0"/>
              </a:defRPr>
            </a:lvl7pPr>
            <a:lvl8pPr marL="2914650" indent="-171450" defTabSz="685800" fontAlgn="base">
              <a:spcBef>
                <a:spcPct val="0"/>
              </a:spcBef>
              <a:spcAft>
                <a:spcPct val="0"/>
              </a:spcAft>
              <a:defRPr>
                <a:solidFill>
                  <a:schemeClr val="tx1"/>
                </a:solidFill>
                <a:latin typeface="Calibri" charset="0"/>
                <a:ea typeface="ＭＳ Ｐゴシック" charset="0"/>
              </a:defRPr>
            </a:lvl8pPr>
            <a:lvl9pPr marL="3371850" indent="-171450" defTabSz="685800" fontAlgn="base">
              <a:spcBef>
                <a:spcPct val="0"/>
              </a:spcBef>
              <a:spcAft>
                <a:spcPct val="0"/>
              </a:spcAft>
              <a:defRPr>
                <a:solidFill>
                  <a:schemeClr val="tx1"/>
                </a:solidFill>
                <a:latin typeface="Calibri" charset="0"/>
                <a:ea typeface="ＭＳ Ｐゴシック" charset="0"/>
              </a:defRPr>
            </a:lvl9pPr>
          </a:lstStyle>
          <a:p>
            <a:r>
              <a:rPr lang="en-US" sz="1500" dirty="0">
                <a:solidFill>
                  <a:schemeClr val="bg1"/>
                </a:solidFill>
                <a:latin typeface="+mn-lt"/>
                <a:cs typeface="Arial"/>
              </a:rPr>
              <a:t>Visit us at </a:t>
            </a:r>
            <a:r>
              <a:rPr lang="en-US" sz="1500" b="1" dirty="0">
                <a:solidFill>
                  <a:schemeClr val="bg1"/>
                </a:solidFill>
                <a:latin typeface="+mn-lt"/>
                <a:cs typeface="Arial"/>
              </a:rPr>
              <a:t>icann.org</a:t>
            </a:r>
          </a:p>
        </p:txBody>
      </p:sp>
      <p:sp>
        <p:nvSpPr>
          <p:cNvPr id="31" name="Text Placeholder 33"/>
          <p:cNvSpPr txBox="1">
            <a:spLocks/>
          </p:cNvSpPr>
          <p:nvPr userDrawn="1"/>
        </p:nvSpPr>
        <p:spPr bwMode="auto">
          <a:xfrm>
            <a:off x="374212" y="862601"/>
            <a:ext cx="7403218" cy="393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455613">
              <a:defRPr>
                <a:solidFill>
                  <a:schemeClr val="tx1"/>
                </a:solidFill>
                <a:latin typeface="Calibri" charset="0"/>
                <a:ea typeface="ＭＳ Ｐゴシック" charset="0"/>
              </a:defRPr>
            </a:lvl1pPr>
            <a:lvl2pPr marL="514350" indent="-171450" defTabSz="455613">
              <a:defRPr>
                <a:solidFill>
                  <a:schemeClr val="tx1"/>
                </a:solidFill>
                <a:latin typeface="Calibri" charset="0"/>
                <a:ea typeface="ＭＳ Ｐゴシック" charset="0"/>
              </a:defRPr>
            </a:lvl2pPr>
            <a:lvl3pPr marL="857250" indent="-171450" defTabSz="455613">
              <a:defRPr>
                <a:solidFill>
                  <a:schemeClr val="tx1"/>
                </a:solidFill>
                <a:latin typeface="Calibri" charset="0"/>
                <a:ea typeface="ＭＳ Ｐゴシック" charset="0"/>
              </a:defRPr>
            </a:lvl3pPr>
            <a:lvl4pPr marL="1200150" indent="-171450" defTabSz="455613">
              <a:defRPr>
                <a:solidFill>
                  <a:schemeClr val="tx1"/>
                </a:solidFill>
                <a:latin typeface="Calibri" charset="0"/>
                <a:ea typeface="ＭＳ Ｐゴシック" charset="0"/>
              </a:defRPr>
            </a:lvl4pPr>
            <a:lvl5pPr marL="1543050" indent="-171450" defTabSz="455613">
              <a:defRPr>
                <a:solidFill>
                  <a:schemeClr val="tx1"/>
                </a:solidFill>
                <a:latin typeface="Calibri" charset="0"/>
                <a:ea typeface="ＭＳ Ｐゴシック" charset="0"/>
              </a:defRPr>
            </a:lvl5pPr>
            <a:lvl6pPr marL="2000250" indent="-171450" defTabSz="455613" fontAlgn="base">
              <a:spcBef>
                <a:spcPct val="0"/>
              </a:spcBef>
              <a:spcAft>
                <a:spcPct val="0"/>
              </a:spcAft>
              <a:defRPr>
                <a:solidFill>
                  <a:schemeClr val="tx1"/>
                </a:solidFill>
                <a:latin typeface="Calibri" charset="0"/>
                <a:ea typeface="ＭＳ Ｐゴシック" charset="0"/>
              </a:defRPr>
            </a:lvl6pPr>
            <a:lvl7pPr marL="2457450" indent="-171450" defTabSz="455613" fontAlgn="base">
              <a:spcBef>
                <a:spcPct val="0"/>
              </a:spcBef>
              <a:spcAft>
                <a:spcPct val="0"/>
              </a:spcAft>
              <a:defRPr>
                <a:solidFill>
                  <a:schemeClr val="tx1"/>
                </a:solidFill>
                <a:latin typeface="Calibri" charset="0"/>
                <a:ea typeface="ＭＳ Ｐゴシック" charset="0"/>
              </a:defRPr>
            </a:lvl7pPr>
            <a:lvl8pPr marL="2914650" indent="-171450" defTabSz="455613" fontAlgn="base">
              <a:spcBef>
                <a:spcPct val="0"/>
              </a:spcBef>
              <a:spcAft>
                <a:spcPct val="0"/>
              </a:spcAft>
              <a:defRPr>
                <a:solidFill>
                  <a:schemeClr val="tx1"/>
                </a:solidFill>
                <a:latin typeface="Calibri" charset="0"/>
                <a:ea typeface="ＭＳ Ｐゴシック" charset="0"/>
              </a:defRPr>
            </a:lvl8pPr>
            <a:lvl9pPr marL="3371850" indent="-171450" defTabSz="455613" fontAlgn="base">
              <a:spcBef>
                <a:spcPct val="0"/>
              </a:spcBef>
              <a:spcAft>
                <a:spcPct val="0"/>
              </a:spcAft>
              <a:defRPr>
                <a:solidFill>
                  <a:schemeClr val="tx1"/>
                </a:solidFill>
                <a:latin typeface="Calibri" charset="0"/>
                <a:ea typeface="ＭＳ Ｐゴシック" charset="0"/>
              </a:defRPr>
            </a:lvl9pPr>
          </a:lstStyle>
          <a:p>
            <a:pPr>
              <a:lnSpc>
                <a:spcPct val="90000"/>
              </a:lnSpc>
              <a:spcBef>
                <a:spcPct val="20000"/>
              </a:spcBef>
            </a:pPr>
            <a:endParaRPr lang="en-AU" sz="2700" b="1" dirty="0">
              <a:solidFill>
                <a:schemeClr val="bg1"/>
              </a:solidFill>
              <a:latin typeface="+mn-lt"/>
              <a:ea typeface="Segoe UI" charset="0"/>
              <a:cs typeface="Arial"/>
            </a:endParaRPr>
          </a:p>
        </p:txBody>
      </p:sp>
      <p:sp>
        <p:nvSpPr>
          <p:cNvPr id="33" name="Oval 3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n-lt"/>
            </a:endParaRPr>
          </a:p>
        </p:txBody>
      </p:sp>
      <p:cxnSp>
        <p:nvCxnSpPr>
          <p:cNvPr id="34" name="Straight Connector 3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36" name="Picture 35"/>
          <p:cNvPicPr>
            <a:picLocks noChangeAspect="1"/>
          </p:cNvPicPr>
          <p:nvPr userDrawn="1"/>
        </p:nvPicPr>
        <p:blipFill>
          <a:blip r:embed="rId2"/>
          <a:stretch>
            <a:fillRect/>
          </a:stretch>
        </p:blipFill>
        <p:spPr>
          <a:xfrm>
            <a:off x="2079799" y="1039938"/>
            <a:ext cx="4287549" cy="760694"/>
          </a:xfrm>
          <a:prstGeom prst="rect">
            <a:avLst/>
          </a:prstGeom>
        </p:spPr>
      </p:pic>
      <p:sp>
        <p:nvSpPr>
          <p:cNvPr id="37" name="Oval 36"/>
          <p:cNvSpPr/>
          <p:nvPr userDrawn="1"/>
        </p:nvSpPr>
        <p:spPr>
          <a:xfrm>
            <a:off x="1811695" y="629759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8" name="Straight Connector 37"/>
          <p:cNvCxnSpPr/>
          <p:nvPr userDrawn="1"/>
        </p:nvCxnSpPr>
        <p:spPr>
          <a:xfrm flipH="1">
            <a:off x="0" y="6320453"/>
            <a:ext cx="17904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userDrawn="1"/>
        </p:nvCxnSpPr>
        <p:spPr>
          <a:xfrm flipH="1">
            <a:off x="1878697" y="6320453"/>
            <a:ext cx="66934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0" name="Oval 39"/>
          <p:cNvSpPr/>
          <p:nvPr userDrawn="1"/>
        </p:nvSpPr>
        <p:spPr>
          <a:xfrm flipH="1">
            <a:off x="8610117" y="629759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1" name="Oval 40"/>
          <p:cNvSpPr/>
          <p:nvPr userDrawn="1"/>
        </p:nvSpPr>
        <p:spPr>
          <a:xfrm flipH="1">
            <a:off x="8610117" y="2196678"/>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n-lt"/>
            </a:endParaRPr>
          </a:p>
        </p:txBody>
      </p:sp>
      <p:cxnSp>
        <p:nvCxnSpPr>
          <p:cNvPr id="42" name="Straight Connector 41"/>
          <p:cNvCxnSpPr>
            <a:endCxn id="43" idx="0"/>
          </p:cNvCxnSpPr>
          <p:nvPr userDrawn="1"/>
        </p:nvCxnSpPr>
        <p:spPr>
          <a:xfrm flipV="1">
            <a:off x="1834554" y="2281331"/>
            <a:ext cx="0" cy="399740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3" name="Arc 42"/>
          <p:cNvSpPr/>
          <p:nvPr userDrawn="1"/>
        </p:nvSpPr>
        <p:spPr>
          <a:xfrm rot="16200000">
            <a:off x="1834554" y="2220449"/>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latin typeface="+mn-lt"/>
            </a:endParaRPr>
          </a:p>
        </p:txBody>
      </p:sp>
      <p:cxnSp>
        <p:nvCxnSpPr>
          <p:cNvPr id="44" name="Straight Connector 43"/>
          <p:cNvCxnSpPr/>
          <p:nvPr userDrawn="1"/>
        </p:nvCxnSpPr>
        <p:spPr>
          <a:xfrm flipH="1">
            <a:off x="1895439" y="2220449"/>
            <a:ext cx="6691671"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5" name="Straight Connector 44"/>
          <p:cNvCxnSpPr/>
          <p:nvPr userDrawn="1"/>
        </p:nvCxnSpPr>
        <p:spPr>
          <a:xfrm flipH="1">
            <a:off x="8686803" y="6320453"/>
            <a:ext cx="45719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userDrawn="1"/>
        </p:nvCxnSpPr>
        <p:spPr>
          <a:xfrm flipH="1">
            <a:off x="8678063" y="2219538"/>
            <a:ext cx="46593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47" name="Picture 46"/>
          <p:cNvPicPr>
            <a:picLocks noChangeAspect="1"/>
          </p:cNvPicPr>
          <p:nvPr userDrawn="1"/>
        </p:nvPicPr>
        <p:blipFill>
          <a:blip r:embed="rId3"/>
          <a:stretch>
            <a:fillRect/>
          </a:stretch>
        </p:blipFill>
        <p:spPr>
          <a:xfrm>
            <a:off x="2172578" y="2842544"/>
            <a:ext cx="3149229" cy="3236708"/>
          </a:xfrm>
          <a:prstGeom prst="rect">
            <a:avLst/>
          </a:prstGeom>
        </p:spPr>
      </p:pic>
      <p:sp>
        <p:nvSpPr>
          <p:cNvPr id="21" name="Title 4"/>
          <p:cNvSpPr>
            <a:spLocks noGrp="1"/>
          </p:cNvSpPr>
          <p:nvPr>
            <p:ph type="title" hasCustomPrompt="1"/>
          </p:nvPr>
        </p:nvSpPr>
        <p:spPr>
          <a:xfrm>
            <a:off x="374904" y="42394"/>
            <a:ext cx="8856010" cy="531346"/>
          </a:xfrm>
          <a:prstGeom prst="rect">
            <a:avLst/>
          </a:prstGeom>
        </p:spPr>
        <p:txBody>
          <a:bodyPr lIns="0" rIns="0"/>
          <a:lstStyle>
            <a:lvl1pPr>
              <a:defRPr lang="en-US" smtClean="0">
                <a:solidFill>
                  <a:schemeClr val="bg1"/>
                </a:solidFill>
                <a:ea typeface="Segoe UI" charset="0"/>
              </a:defRPr>
            </a:lvl1pPr>
          </a:lstStyle>
          <a:p>
            <a:r>
              <a:rPr lang="en-US" dirty="0">
                <a:solidFill>
                  <a:schemeClr val="bg1"/>
                </a:solidFill>
                <a:latin typeface="+mn-lt"/>
              </a:rPr>
              <a:t>Engage with ICANN – </a:t>
            </a:r>
            <a:r>
              <a:rPr lang="en-US" dirty="0">
                <a:solidFill>
                  <a:schemeClr val="bg1"/>
                </a:solidFill>
                <a:latin typeface="+mn-lt"/>
                <a:ea typeface="Segoe UI" charset="0"/>
              </a:rPr>
              <a:t>Thank You and Questions</a:t>
            </a:r>
            <a:endParaRPr lang="en-US" dirty="0"/>
          </a:p>
        </p:txBody>
      </p:sp>
    </p:spTree>
    <p:extLst>
      <p:ext uri="{BB962C8B-B14F-4D97-AF65-F5344CB8AC3E}">
        <p14:creationId xmlns:p14="http://schemas.microsoft.com/office/powerpoint/2010/main" val="98850214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Agenda">
    <p:spTree>
      <p:nvGrpSpPr>
        <p:cNvPr id="1" name=""/>
        <p:cNvGrpSpPr/>
        <p:nvPr/>
      </p:nvGrpSpPr>
      <p:grpSpPr>
        <a:xfrm>
          <a:off x="0" y="0"/>
          <a:ext cx="0" cy="0"/>
          <a:chOff x="0" y="0"/>
          <a:chExt cx="0" cy="0"/>
        </a:xfrm>
      </p:grpSpPr>
      <p:pic>
        <p:nvPicPr>
          <p:cNvPr id="14" name="Picture 13"/>
          <p:cNvPicPr>
            <a:picLocks noChangeAspect="1"/>
          </p:cNvPicPr>
          <p:nvPr userDrawn="1"/>
        </p:nvPicPr>
        <p:blipFill rotWithShape="1">
          <a:blip r:embed="rId2" cstate="email">
            <a:extLst>
              <a:ext uri="{28A0092B-C50C-407E-A947-70E740481C1C}">
                <a14:useLocalDpi xmlns:a14="http://schemas.microsoft.com/office/drawing/2010/main"/>
              </a:ext>
            </a:extLst>
          </a:blip>
          <a:srcRect l="5219" r="3872"/>
          <a:stretch/>
        </p:blipFill>
        <p:spPr>
          <a:xfrm>
            <a:off x="-60960" y="-8390"/>
            <a:ext cx="9296400" cy="6881326"/>
          </a:xfrm>
          <a:prstGeom prst="rect">
            <a:avLst/>
          </a:prstGeom>
        </p:spPr>
      </p:pic>
      <p:sp>
        <p:nvSpPr>
          <p:cNvPr id="36" name="Text Placeholder 35"/>
          <p:cNvSpPr>
            <a:spLocks noGrp="1"/>
          </p:cNvSpPr>
          <p:nvPr userDrawn="1">
            <p:ph type="body" sz="quarter" idx="13" hasCustomPrompt="1"/>
          </p:nvPr>
        </p:nvSpPr>
        <p:spPr>
          <a:xfrm>
            <a:off x="569913" y="2377590"/>
            <a:ext cx="6256337" cy="1728788"/>
          </a:xfrm>
          <a:prstGeom prst="rect">
            <a:avLst/>
          </a:prstGeom>
        </p:spPr>
        <p:txBody>
          <a:bodyPr vert="horz"/>
          <a:lstStyle>
            <a:lvl1pPr marL="0" indent="0">
              <a:buNone/>
              <a:defRPr sz="3600">
                <a:solidFill>
                  <a:schemeClr val="bg1"/>
                </a:solidFill>
                <a:latin typeface="Source Sans Pro Light"/>
                <a:cs typeface="Source Sans Pro Ligh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Name of an Agenda Item</a:t>
            </a:r>
          </a:p>
          <a:p>
            <a:pPr lvl="0"/>
            <a:r>
              <a:rPr lang="en-US" dirty="0"/>
              <a:t>Section Divider</a:t>
            </a:r>
          </a:p>
        </p:txBody>
      </p:sp>
    </p:spTree>
    <p:extLst>
      <p:ext uri="{BB962C8B-B14F-4D97-AF65-F5344CB8AC3E}">
        <p14:creationId xmlns:p14="http://schemas.microsoft.com/office/powerpoint/2010/main" val="37757824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2 Decorativ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Oval 7"/>
          <p:cNvSpPr/>
          <p:nvPr userDrawn="1"/>
        </p:nvSpPr>
        <p:spPr>
          <a:xfrm>
            <a:off x="1811695" y="6101651"/>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0" name="Straight Connector 9"/>
          <p:cNvCxnSpPr/>
          <p:nvPr userDrawn="1"/>
        </p:nvCxnSpPr>
        <p:spPr>
          <a:xfrm flipH="1">
            <a:off x="0" y="6124511"/>
            <a:ext cx="17904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userDrawn="1"/>
        </p:nvCxnSpPr>
        <p:spPr>
          <a:xfrm flipH="1">
            <a:off x="1878697" y="6124511"/>
            <a:ext cx="66934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2" name="Oval 11"/>
          <p:cNvSpPr/>
          <p:nvPr userDrawn="1"/>
        </p:nvSpPr>
        <p:spPr>
          <a:xfrm flipH="1">
            <a:off x="8610117" y="6101651"/>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Oval 12"/>
          <p:cNvSpPr/>
          <p:nvPr userDrawn="1"/>
        </p:nvSpPr>
        <p:spPr>
          <a:xfrm flipH="1">
            <a:off x="8610117" y="347037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4" name="Straight Connector 13"/>
          <p:cNvCxnSpPr/>
          <p:nvPr userDrawn="1"/>
        </p:nvCxnSpPr>
        <p:spPr>
          <a:xfrm flipV="1">
            <a:off x="1834554" y="3552825"/>
            <a:ext cx="0" cy="2529961"/>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5" name="Arc 14"/>
          <p:cNvSpPr/>
          <p:nvPr userDrawn="1"/>
        </p:nvSpPr>
        <p:spPr>
          <a:xfrm rot="16200000">
            <a:off x="1834554" y="3494144"/>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cxnSp>
        <p:nvCxnSpPr>
          <p:cNvPr id="16" name="Straight Connector 15"/>
          <p:cNvCxnSpPr/>
          <p:nvPr userDrawn="1"/>
        </p:nvCxnSpPr>
        <p:spPr>
          <a:xfrm flipH="1">
            <a:off x="1895439" y="3494144"/>
            <a:ext cx="6691671"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18" name="Picture 17"/>
          <p:cNvPicPr>
            <a:picLocks noChangeAspect="1"/>
          </p:cNvPicPr>
          <p:nvPr userDrawn="1"/>
        </p:nvPicPr>
        <p:blipFill>
          <a:blip r:embed="rId3"/>
          <a:stretch>
            <a:fillRect/>
          </a:stretch>
        </p:blipFill>
        <p:spPr>
          <a:xfrm>
            <a:off x="348105" y="4878249"/>
            <a:ext cx="1193800" cy="952500"/>
          </a:xfrm>
          <a:prstGeom prst="rect">
            <a:avLst/>
          </a:prstGeom>
        </p:spPr>
      </p:pic>
      <p:sp>
        <p:nvSpPr>
          <p:cNvPr id="22" name="Title 2"/>
          <p:cNvSpPr>
            <a:spLocks noGrp="1"/>
          </p:cNvSpPr>
          <p:nvPr>
            <p:ph type="title" hasCustomPrompt="1"/>
          </p:nvPr>
        </p:nvSpPr>
        <p:spPr>
          <a:xfrm>
            <a:off x="2061883" y="761997"/>
            <a:ext cx="6382512" cy="2533369"/>
          </a:xfrm>
          <a:prstGeom prst="rect">
            <a:avLst/>
          </a:prstGeom>
        </p:spPr>
        <p:txBody>
          <a:bodyPr lIns="0" tIns="0" rIns="0" bIns="0" anchor="b" anchorCtr="0">
            <a:normAutofit/>
          </a:bodyPr>
          <a:lstStyle>
            <a:lvl1pPr algn="l">
              <a:spcBef>
                <a:spcPts val="0"/>
              </a:spcBef>
              <a:defRPr sz="3600" b="1">
                <a:solidFill>
                  <a:schemeClr val="bg1"/>
                </a:solidFill>
                <a:latin typeface="+mj-lt"/>
              </a:defRPr>
            </a:lvl1pPr>
          </a:lstStyle>
          <a:p>
            <a:r>
              <a:rPr lang="en-US" dirty="0"/>
              <a:t>Insert title here</a:t>
            </a:r>
            <a:br>
              <a:rPr lang="en-US" dirty="0"/>
            </a:br>
            <a:r>
              <a:rPr lang="en-US" dirty="0"/>
              <a:t>(75 characters maximum)</a:t>
            </a:r>
          </a:p>
        </p:txBody>
      </p:sp>
      <p:sp>
        <p:nvSpPr>
          <p:cNvPr id="23" name="Text Placeholder 4"/>
          <p:cNvSpPr>
            <a:spLocks noGrp="1"/>
          </p:cNvSpPr>
          <p:nvPr>
            <p:ph type="body" sz="quarter" idx="10" hasCustomPrompt="1"/>
          </p:nvPr>
        </p:nvSpPr>
        <p:spPr>
          <a:xfrm>
            <a:off x="2070848" y="4593844"/>
            <a:ext cx="6382512" cy="716808"/>
          </a:xfrm>
          <a:prstGeom prst="rect">
            <a:avLst/>
          </a:prstGeom>
        </p:spPr>
        <p:txBody>
          <a:bodyPr lIns="0" tIns="0" rIns="0" bIns="0">
            <a:normAutofit/>
          </a:bodyPr>
          <a:lstStyle>
            <a:lvl1pPr marL="0" indent="0" algn="l">
              <a:spcBef>
                <a:spcPts val="0"/>
              </a:spcBef>
              <a:buNone/>
              <a:defRPr sz="1800">
                <a:solidFill>
                  <a:schemeClr val="bg1"/>
                </a:solidFill>
              </a:defRPr>
            </a:lvl1pPr>
          </a:lstStyle>
          <a:p>
            <a:pPr lvl="0"/>
            <a:r>
              <a:rPr lang="en-US" dirty="0"/>
              <a:t>Name of Presenter</a:t>
            </a:r>
          </a:p>
        </p:txBody>
      </p:sp>
      <p:sp>
        <p:nvSpPr>
          <p:cNvPr id="24" name="Text Placeholder 4"/>
          <p:cNvSpPr>
            <a:spLocks noGrp="1"/>
          </p:cNvSpPr>
          <p:nvPr>
            <p:ph type="body" sz="quarter" idx="11" hasCustomPrompt="1"/>
          </p:nvPr>
        </p:nvSpPr>
        <p:spPr>
          <a:xfrm>
            <a:off x="2070848" y="5301687"/>
            <a:ext cx="6382512" cy="273605"/>
          </a:xfrm>
          <a:prstGeom prst="rect">
            <a:avLst/>
          </a:prstGeom>
        </p:spPr>
        <p:txBody>
          <a:bodyPr lIns="0" tIns="0" rIns="0" bIns="0">
            <a:normAutofit/>
          </a:bodyPr>
          <a:lstStyle>
            <a:lvl1pPr marL="0" indent="0" algn="l">
              <a:spcBef>
                <a:spcPts val="0"/>
              </a:spcBef>
              <a:buNone/>
              <a:defRPr sz="1800">
                <a:solidFill>
                  <a:schemeClr val="bg1"/>
                </a:solidFill>
              </a:defRPr>
            </a:lvl1pPr>
          </a:lstStyle>
          <a:p>
            <a:pPr lvl="0"/>
            <a:r>
              <a:rPr lang="en-US" dirty="0"/>
              <a:t>Event Name</a:t>
            </a:r>
          </a:p>
        </p:txBody>
      </p:sp>
      <p:sp>
        <p:nvSpPr>
          <p:cNvPr id="25" name="Text Placeholder 4"/>
          <p:cNvSpPr>
            <a:spLocks noGrp="1"/>
          </p:cNvSpPr>
          <p:nvPr>
            <p:ph type="body" sz="quarter" idx="12" hasCustomPrompt="1"/>
          </p:nvPr>
        </p:nvSpPr>
        <p:spPr>
          <a:xfrm>
            <a:off x="2070848" y="5584257"/>
            <a:ext cx="6382512" cy="403785"/>
          </a:xfrm>
          <a:prstGeom prst="rect">
            <a:avLst/>
          </a:prstGeom>
        </p:spPr>
        <p:txBody>
          <a:bodyPr lIns="0" tIns="0" rIns="0" bIns="0">
            <a:normAutofit/>
          </a:bodyPr>
          <a:lstStyle>
            <a:lvl1pPr marL="0" indent="0" algn="l">
              <a:spcBef>
                <a:spcPts val="0"/>
              </a:spcBef>
              <a:buNone/>
              <a:defRPr sz="1800">
                <a:solidFill>
                  <a:schemeClr val="bg1"/>
                </a:solidFill>
              </a:defRPr>
            </a:lvl1pPr>
          </a:lstStyle>
          <a:p>
            <a:pPr lvl="0"/>
            <a:r>
              <a:rPr lang="en-US" dirty="0"/>
              <a:t>DD Month 2017</a:t>
            </a:r>
          </a:p>
        </p:txBody>
      </p:sp>
      <p:sp>
        <p:nvSpPr>
          <p:cNvPr id="26" name="Text Placeholder 4"/>
          <p:cNvSpPr>
            <a:spLocks noGrp="1"/>
          </p:cNvSpPr>
          <p:nvPr>
            <p:ph type="body" sz="quarter" idx="13" hasCustomPrompt="1"/>
          </p:nvPr>
        </p:nvSpPr>
        <p:spPr>
          <a:xfrm>
            <a:off x="2070848" y="3652549"/>
            <a:ext cx="6382512" cy="716808"/>
          </a:xfrm>
          <a:prstGeom prst="rect">
            <a:avLst/>
          </a:prstGeom>
        </p:spPr>
        <p:txBody>
          <a:bodyPr lIns="0" tIns="0" rIns="0" bIns="0">
            <a:normAutofit/>
          </a:bodyPr>
          <a:lstStyle>
            <a:lvl1pPr marL="0" indent="0" algn="l">
              <a:spcBef>
                <a:spcPts val="0"/>
              </a:spcBef>
              <a:buNone/>
              <a:defRPr sz="1800" b="1">
                <a:solidFill>
                  <a:schemeClr val="bg1"/>
                </a:solidFill>
              </a:defRPr>
            </a:lvl1pPr>
          </a:lstStyle>
          <a:p>
            <a:pPr lvl="0"/>
            <a:r>
              <a:rPr lang="en-US" dirty="0"/>
              <a:t>Insert subtitle here (75 characters maximum)</a:t>
            </a:r>
          </a:p>
        </p:txBody>
      </p:sp>
    </p:spTree>
    <p:extLst>
      <p:ext uri="{BB962C8B-B14F-4D97-AF65-F5344CB8AC3E}">
        <p14:creationId xmlns:p14="http://schemas.microsoft.com/office/powerpoint/2010/main" val="362034044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3_Section Header">
    <p:spTree>
      <p:nvGrpSpPr>
        <p:cNvPr id="1" name=""/>
        <p:cNvGrpSpPr/>
        <p:nvPr/>
      </p:nvGrpSpPr>
      <p:grpSpPr>
        <a:xfrm>
          <a:off x="0" y="0"/>
          <a:ext cx="0" cy="0"/>
          <a:chOff x="0" y="0"/>
          <a:chExt cx="0" cy="0"/>
        </a:xfrm>
      </p:grpSpPr>
      <p:sp>
        <p:nvSpPr>
          <p:cNvPr id="13" name="Title 19"/>
          <p:cNvSpPr>
            <a:spLocks noGrp="1"/>
          </p:cNvSpPr>
          <p:nvPr>
            <p:ph type="title" hasCustomPrompt="1"/>
          </p:nvPr>
        </p:nvSpPr>
        <p:spPr>
          <a:xfrm>
            <a:off x="0" y="-7478"/>
            <a:ext cx="9144000" cy="710655"/>
          </a:xfrm>
          <a:prstGeom prst="rect">
            <a:avLst/>
          </a:prstGeom>
          <a:solidFill>
            <a:srgbClr val="1768B1"/>
          </a:solidFill>
        </p:spPr>
        <p:txBody>
          <a:bodyPr vert="horz"/>
          <a:lstStyle>
            <a:lvl1pPr marL="292100" algn="l">
              <a:lnSpc>
                <a:spcPts val="3980"/>
              </a:lnSpc>
              <a:defRPr sz="3200" b="0" i="0" baseline="0">
                <a:solidFill>
                  <a:schemeClr val="bg1"/>
                </a:solidFill>
                <a:latin typeface="Source Sans Pro"/>
                <a:cs typeface="Source Sans Pro"/>
              </a:defRPr>
            </a:lvl1pPr>
          </a:lstStyle>
          <a:p>
            <a:r>
              <a:rPr lang="en-US" dirty="0"/>
              <a:t>Click to edit title</a:t>
            </a:r>
          </a:p>
        </p:txBody>
      </p:sp>
      <p:pic>
        <p:nvPicPr>
          <p:cNvPr id="15" name="Picture 14" descr="footer.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6318497"/>
            <a:ext cx="9152141" cy="547644"/>
          </a:xfrm>
          <a:prstGeom prst="rect">
            <a:avLst/>
          </a:prstGeom>
        </p:spPr>
      </p:pic>
      <p:sp>
        <p:nvSpPr>
          <p:cNvPr id="2" name="TextBox 1"/>
          <p:cNvSpPr txBox="1"/>
          <p:nvPr userDrawn="1"/>
        </p:nvSpPr>
        <p:spPr>
          <a:xfrm>
            <a:off x="945443" y="6447556"/>
            <a:ext cx="7746493" cy="276999"/>
          </a:xfrm>
          <a:prstGeom prst="rect">
            <a:avLst/>
          </a:prstGeom>
          <a:noFill/>
        </p:spPr>
        <p:txBody>
          <a:bodyPr wrap="square" rtlCol="0">
            <a:spAutoFit/>
          </a:bodyPr>
          <a:lstStyle/>
          <a:p>
            <a:pPr algn="r"/>
            <a:r>
              <a:rPr lang="en-US" sz="1200" dirty="0">
                <a:solidFill>
                  <a:schemeClr val="bg1"/>
                </a:solidFill>
                <a:latin typeface="Source Sans Pro"/>
                <a:cs typeface="Source Sans Pro"/>
              </a:rPr>
              <a:t>		   Page	</a:t>
            </a:r>
            <a:fld id="{14682498-7135-47BF-BC11-EE429460A383}" type="slidenum">
              <a:rPr lang="en-US" sz="1200" smtClean="0">
                <a:solidFill>
                  <a:schemeClr val="bg1"/>
                </a:solidFill>
                <a:latin typeface="Source Sans Pro"/>
                <a:cs typeface="Source Sans Pro"/>
              </a:rPr>
              <a:pPr algn="r"/>
              <a:t>‹#›</a:t>
            </a:fld>
            <a:endParaRPr lang="en-US" sz="1200" dirty="0">
              <a:solidFill>
                <a:schemeClr val="bg1"/>
              </a:solidFill>
              <a:latin typeface="Source Sans Pro"/>
              <a:cs typeface="Source Sans Pro"/>
            </a:endParaRPr>
          </a:p>
        </p:txBody>
      </p:sp>
    </p:spTree>
    <p:extLst>
      <p:ext uri="{BB962C8B-B14F-4D97-AF65-F5344CB8AC3E}">
        <p14:creationId xmlns:p14="http://schemas.microsoft.com/office/powerpoint/2010/main" val="34587905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4_Section Header">
    <p:spTree>
      <p:nvGrpSpPr>
        <p:cNvPr id="1" name=""/>
        <p:cNvGrpSpPr/>
        <p:nvPr/>
      </p:nvGrpSpPr>
      <p:grpSpPr>
        <a:xfrm>
          <a:off x="0" y="0"/>
          <a:ext cx="0" cy="0"/>
          <a:chOff x="0" y="0"/>
          <a:chExt cx="0" cy="0"/>
        </a:xfrm>
      </p:grpSpPr>
      <p:sp>
        <p:nvSpPr>
          <p:cNvPr id="13" name="Title 19"/>
          <p:cNvSpPr>
            <a:spLocks noGrp="1"/>
          </p:cNvSpPr>
          <p:nvPr>
            <p:ph type="title" hasCustomPrompt="1"/>
          </p:nvPr>
        </p:nvSpPr>
        <p:spPr>
          <a:xfrm>
            <a:off x="0" y="-7478"/>
            <a:ext cx="9144000" cy="710655"/>
          </a:xfrm>
          <a:prstGeom prst="rect">
            <a:avLst/>
          </a:prstGeom>
          <a:solidFill>
            <a:srgbClr val="1768B1"/>
          </a:solidFill>
        </p:spPr>
        <p:txBody>
          <a:bodyPr vert="horz"/>
          <a:lstStyle>
            <a:lvl1pPr marL="292100" algn="l">
              <a:lnSpc>
                <a:spcPts val="3980"/>
              </a:lnSpc>
              <a:defRPr sz="3200" b="0" i="0" baseline="0">
                <a:solidFill>
                  <a:schemeClr val="bg1"/>
                </a:solidFill>
                <a:latin typeface="Source Sans Pro"/>
                <a:cs typeface="Source Sans Pro"/>
              </a:defRPr>
            </a:lvl1pPr>
          </a:lstStyle>
          <a:p>
            <a:r>
              <a:rPr lang="en-US" dirty="0"/>
              <a:t>Click to edit title</a:t>
            </a:r>
          </a:p>
        </p:txBody>
      </p:sp>
      <p:pic>
        <p:nvPicPr>
          <p:cNvPr id="15" name="Picture 14" descr="footer.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6318497"/>
            <a:ext cx="9152141" cy="547644"/>
          </a:xfrm>
          <a:prstGeom prst="rect">
            <a:avLst/>
          </a:prstGeom>
        </p:spPr>
      </p:pic>
      <p:sp>
        <p:nvSpPr>
          <p:cNvPr id="2" name="TextBox 1"/>
          <p:cNvSpPr txBox="1"/>
          <p:nvPr userDrawn="1"/>
        </p:nvSpPr>
        <p:spPr>
          <a:xfrm>
            <a:off x="945443" y="6447556"/>
            <a:ext cx="7746493" cy="276999"/>
          </a:xfrm>
          <a:prstGeom prst="rect">
            <a:avLst/>
          </a:prstGeom>
          <a:noFill/>
        </p:spPr>
        <p:txBody>
          <a:bodyPr wrap="square" rtlCol="0">
            <a:spAutoFit/>
          </a:bodyPr>
          <a:lstStyle/>
          <a:p>
            <a:pPr algn="r"/>
            <a:r>
              <a:rPr lang="en-US" sz="1200" dirty="0">
                <a:solidFill>
                  <a:schemeClr val="bg1"/>
                </a:solidFill>
                <a:latin typeface="Source Sans Pro"/>
                <a:cs typeface="Source Sans Pro"/>
              </a:rPr>
              <a:t>		   Page	</a:t>
            </a:r>
            <a:fld id="{14682498-7135-47BF-BC11-EE429460A383}" type="slidenum">
              <a:rPr lang="en-US" sz="1200" smtClean="0">
                <a:solidFill>
                  <a:schemeClr val="bg1"/>
                </a:solidFill>
                <a:latin typeface="Source Sans Pro"/>
                <a:cs typeface="Source Sans Pro"/>
              </a:rPr>
              <a:pPr algn="r"/>
              <a:t>‹#›</a:t>
            </a:fld>
            <a:endParaRPr lang="en-US" sz="1200" dirty="0">
              <a:solidFill>
                <a:schemeClr val="bg1"/>
              </a:solidFill>
              <a:latin typeface="Source Sans Pro"/>
              <a:cs typeface="Source Sans Pro"/>
            </a:endParaRPr>
          </a:p>
        </p:txBody>
      </p:sp>
    </p:spTree>
    <p:extLst>
      <p:ext uri="{BB962C8B-B14F-4D97-AF65-F5344CB8AC3E}">
        <p14:creationId xmlns:p14="http://schemas.microsoft.com/office/powerpoint/2010/main" val="112406022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5_Section Header">
    <p:spTree>
      <p:nvGrpSpPr>
        <p:cNvPr id="1" name=""/>
        <p:cNvGrpSpPr/>
        <p:nvPr/>
      </p:nvGrpSpPr>
      <p:grpSpPr>
        <a:xfrm>
          <a:off x="0" y="0"/>
          <a:ext cx="0" cy="0"/>
          <a:chOff x="0" y="0"/>
          <a:chExt cx="0" cy="0"/>
        </a:xfrm>
      </p:grpSpPr>
      <p:sp>
        <p:nvSpPr>
          <p:cNvPr id="13" name="Title 19"/>
          <p:cNvSpPr>
            <a:spLocks noGrp="1"/>
          </p:cNvSpPr>
          <p:nvPr>
            <p:ph type="title" hasCustomPrompt="1"/>
          </p:nvPr>
        </p:nvSpPr>
        <p:spPr>
          <a:xfrm>
            <a:off x="0" y="-7478"/>
            <a:ext cx="9144000" cy="710655"/>
          </a:xfrm>
          <a:prstGeom prst="rect">
            <a:avLst/>
          </a:prstGeom>
          <a:solidFill>
            <a:srgbClr val="1768B1"/>
          </a:solidFill>
        </p:spPr>
        <p:txBody>
          <a:bodyPr vert="horz"/>
          <a:lstStyle>
            <a:lvl1pPr marL="292100" algn="l">
              <a:lnSpc>
                <a:spcPts val="3980"/>
              </a:lnSpc>
              <a:defRPr sz="3200" b="0" i="0" baseline="0">
                <a:solidFill>
                  <a:schemeClr val="bg1"/>
                </a:solidFill>
                <a:latin typeface="Source Sans Pro"/>
                <a:cs typeface="Source Sans Pro"/>
              </a:defRPr>
            </a:lvl1pPr>
          </a:lstStyle>
          <a:p>
            <a:r>
              <a:rPr lang="en-US" dirty="0"/>
              <a:t>Click to edit title</a:t>
            </a:r>
          </a:p>
        </p:txBody>
      </p:sp>
      <p:pic>
        <p:nvPicPr>
          <p:cNvPr id="15" name="Picture 14" descr="footer.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6318497"/>
            <a:ext cx="9152141" cy="547644"/>
          </a:xfrm>
          <a:prstGeom prst="rect">
            <a:avLst/>
          </a:prstGeom>
        </p:spPr>
      </p:pic>
      <p:sp>
        <p:nvSpPr>
          <p:cNvPr id="2" name="TextBox 1"/>
          <p:cNvSpPr txBox="1"/>
          <p:nvPr userDrawn="1"/>
        </p:nvSpPr>
        <p:spPr>
          <a:xfrm>
            <a:off x="945443" y="6447556"/>
            <a:ext cx="7746493" cy="276999"/>
          </a:xfrm>
          <a:prstGeom prst="rect">
            <a:avLst/>
          </a:prstGeom>
          <a:noFill/>
        </p:spPr>
        <p:txBody>
          <a:bodyPr wrap="square" rtlCol="0">
            <a:spAutoFit/>
          </a:bodyPr>
          <a:lstStyle/>
          <a:p>
            <a:pPr algn="r"/>
            <a:r>
              <a:rPr lang="en-US" sz="1200" dirty="0">
                <a:solidFill>
                  <a:schemeClr val="bg1"/>
                </a:solidFill>
                <a:latin typeface="Source Sans Pro"/>
                <a:cs typeface="Source Sans Pro"/>
              </a:rPr>
              <a:t>		   Page	</a:t>
            </a:r>
            <a:fld id="{14682498-7135-47BF-BC11-EE429460A383}" type="slidenum">
              <a:rPr lang="en-US" sz="1200" smtClean="0">
                <a:solidFill>
                  <a:schemeClr val="bg1"/>
                </a:solidFill>
                <a:latin typeface="Source Sans Pro"/>
                <a:cs typeface="Source Sans Pro"/>
              </a:rPr>
              <a:pPr algn="r"/>
              <a:t>‹#›</a:t>
            </a:fld>
            <a:endParaRPr lang="en-US" sz="1200" dirty="0">
              <a:solidFill>
                <a:schemeClr val="bg1"/>
              </a:solidFill>
              <a:latin typeface="Source Sans Pro"/>
              <a:cs typeface="Source Sans Pro"/>
            </a:endParaRPr>
          </a:p>
        </p:txBody>
      </p:sp>
    </p:spTree>
    <p:extLst>
      <p:ext uri="{BB962C8B-B14F-4D97-AF65-F5344CB8AC3E}">
        <p14:creationId xmlns:p14="http://schemas.microsoft.com/office/powerpoint/2010/main" val="359990996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Section Header">
    <p:spTree>
      <p:nvGrpSpPr>
        <p:cNvPr id="1" name=""/>
        <p:cNvGrpSpPr/>
        <p:nvPr/>
      </p:nvGrpSpPr>
      <p:grpSpPr>
        <a:xfrm>
          <a:off x="0" y="0"/>
          <a:ext cx="0" cy="0"/>
          <a:chOff x="0" y="0"/>
          <a:chExt cx="0" cy="0"/>
        </a:xfrm>
      </p:grpSpPr>
      <p:sp>
        <p:nvSpPr>
          <p:cNvPr id="13" name="Title 19"/>
          <p:cNvSpPr>
            <a:spLocks noGrp="1"/>
          </p:cNvSpPr>
          <p:nvPr>
            <p:ph type="title" hasCustomPrompt="1"/>
          </p:nvPr>
        </p:nvSpPr>
        <p:spPr>
          <a:xfrm>
            <a:off x="0" y="-7478"/>
            <a:ext cx="9144000" cy="710655"/>
          </a:xfrm>
          <a:prstGeom prst="rect">
            <a:avLst/>
          </a:prstGeom>
          <a:solidFill>
            <a:srgbClr val="1768B1"/>
          </a:solidFill>
        </p:spPr>
        <p:txBody>
          <a:bodyPr vert="horz"/>
          <a:lstStyle>
            <a:lvl1pPr marL="292100" algn="l">
              <a:lnSpc>
                <a:spcPts val="3980"/>
              </a:lnSpc>
              <a:defRPr sz="3200" b="0" i="0" baseline="0">
                <a:solidFill>
                  <a:schemeClr val="bg1"/>
                </a:solidFill>
                <a:latin typeface="Source Sans Pro"/>
                <a:cs typeface="Source Sans Pro"/>
              </a:defRPr>
            </a:lvl1pPr>
          </a:lstStyle>
          <a:p>
            <a:r>
              <a:rPr lang="en-US" dirty="0"/>
              <a:t>Click to edit title</a:t>
            </a:r>
          </a:p>
        </p:txBody>
      </p:sp>
      <p:pic>
        <p:nvPicPr>
          <p:cNvPr id="15" name="Picture 14" descr="footer.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6318497"/>
            <a:ext cx="9152141" cy="547644"/>
          </a:xfrm>
          <a:prstGeom prst="rect">
            <a:avLst/>
          </a:prstGeom>
        </p:spPr>
      </p:pic>
      <p:sp>
        <p:nvSpPr>
          <p:cNvPr id="16" name="Slide Number Placeholder 5"/>
          <p:cNvSpPr txBox="1">
            <a:spLocks/>
          </p:cNvSpPr>
          <p:nvPr userDrawn="1"/>
        </p:nvSpPr>
        <p:spPr>
          <a:xfrm>
            <a:off x="6826732" y="6414964"/>
            <a:ext cx="21336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400" dirty="0">
                <a:solidFill>
                  <a:srgbClr val="FFFFFF"/>
                </a:solidFill>
                <a:latin typeface="Source Sans Pro"/>
                <a:cs typeface="Source Sans Pro"/>
              </a:rPr>
              <a:t>   |   </a:t>
            </a:r>
            <a:fld id="{D43A6F16-D3CF-4F46-B6D9-B3CAB1B87938}" type="slidenum">
              <a:rPr lang="en-US" sz="1400" smtClean="0">
                <a:solidFill>
                  <a:srgbClr val="FFFFFF"/>
                </a:solidFill>
                <a:latin typeface="Source Sans Pro"/>
                <a:cs typeface="Source Sans Pro"/>
              </a:rPr>
              <a:pPr algn="r"/>
              <a:t>‹#›</a:t>
            </a:fld>
            <a:endParaRPr lang="en-US" sz="1400" dirty="0">
              <a:solidFill>
                <a:srgbClr val="FFFFFF"/>
              </a:solidFill>
              <a:latin typeface="Source Sans Pro"/>
              <a:cs typeface="Source Sans Pro"/>
            </a:endParaRPr>
          </a:p>
        </p:txBody>
      </p:sp>
    </p:spTree>
    <p:extLst>
      <p:ext uri="{BB962C8B-B14F-4D97-AF65-F5344CB8AC3E}">
        <p14:creationId xmlns:p14="http://schemas.microsoft.com/office/powerpoint/2010/main" val="196193388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FF02A38-9571-8943-B1EC-5DD787849B1C}" type="datetimeFigureOut">
              <a:rPr lang="en-US" smtClean="0"/>
              <a:t>6/26/2018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53F4635-328A-4942-B933-9316327A6A92}" type="slidenum">
              <a:rPr lang="en-US" smtClean="0"/>
              <a:t>‹#›</a:t>
            </a:fld>
            <a:endParaRPr lang="en-US" dirty="0"/>
          </a:p>
        </p:txBody>
      </p:sp>
    </p:spTree>
    <p:extLst>
      <p:ext uri="{BB962C8B-B14F-4D97-AF65-F5344CB8AC3E}">
        <p14:creationId xmlns:p14="http://schemas.microsoft.com/office/powerpoint/2010/main" val="22712306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Background Slide">
    <p:spTree>
      <p:nvGrpSpPr>
        <p:cNvPr id="1" name=""/>
        <p:cNvGrpSpPr/>
        <p:nvPr/>
      </p:nvGrpSpPr>
      <p:grpSpPr>
        <a:xfrm>
          <a:off x="0" y="0"/>
          <a:ext cx="0" cy="0"/>
          <a:chOff x="0" y="0"/>
          <a:chExt cx="0" cy="0"/>
        </a:xfrm>
      </p:grpSpPr>
      <p:sp>
        <p:nvSpPr>
          <p:cNvPr id="2" name="Title 1"/>
          <p:cNvSpPr>
            <a:spLocks noGrp="1"/>
          </p:cNvSpPr>
          <p:nvPr>
            <p:ph type="title"/>
          </p:nvPr>
        </p:nvSpPr>
        <p:spPr>
          <a:xfrm>
            <a:off x="374904" y="46179"/>
            <a:ext cx="8012951" cy="450663"/>
          </a:xfrm>
          <a:prstGeom prst="rect">
            <a:avLst/>
          </a:prstGeom>
        </p:spPr>
        <p:txBody>
          <a:bodyPr lIns="0" tIns="45720" rIns="0" bIns="45720"/>
          <a:lstStyle>
            <a:lvl1pPr>
              <a:defRPr>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21470822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Full-Width Photo">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18288" y="615707"/>
            <a:ext cx="9180576" cy="5705856"/>
          </a:xfrm>
          <a:prstGeom prst="rect">
            <a:avLst/>
          </a:prstGeom>
          <a:ln w="19050">
            <a:solidFill>
              <a:schemeClr val="accent6">
                <a:lumMod val="50000"/>
              </a:schemeClr>
            </a:solidFill>
          </a:ln>
        </p:spPr>
        <p:txBody>
          <a:bodyPr/>
          <a:lstStyle>
            <a:lvl1pPr marL="0" indent="0">
              <a:buFontTx/>
              <a:buNone/>
              <a:defRPr/>
            </a:lvl1pPr>
          </a:lstStyle>
          <a:p>
            <a:r>
              <a:rPr lang="en-US" dirty="0"/>
              <a:t>Drag picture to placeholder or click icon to add</a:t>
            </a:r>
          </a:p>
        </p:txBody>
      </p:sp>
      <p:pic>
        <p:nvPicPr>
          <p:cNvPr id="24" name="Picture 23"/>
          <p:cNvPicPr>
            <a:picLocks noChangeAspect="1"/>
          </p:cNvPicPr>
          <p:nvPr userDrawn="1"/>
        </p:nvPicPr>
        <p:blipFill>
          <a:blip r:embed="rId2"/>
          <a:stretch>
            <a:fillRect/>
          </a:stretch>
        </p:blipFill>
        <p:spPr>
          <a:xfrm>
            <a:off x="237744" y="6460580"/>
            <a:ext cx="368521" cy="293992"/>
          </a:xfrm>
          <a:prstGeom prst="rect">
            <a:avLst/>
          </a:prstGeom>
        </p:spPr>
      </p:pic>
      <p:sp>
        <p:nvSpPr>
          <p:cNvPr id="14"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sp>
        <p:nvSpPr>
          <p:cNvPr id="8" name="Title 1"/>
          <p:cNvSpPr>
            <a:spLocks noGrp="1"/>
          </p:cNvSpPr>
          <p:nvPr>
            <p:ph type="title"/>
          </p:nvPr>
        </p:nvSpPr>
        <p:spPr>
          <a:xfrm>
            <a:off x="374904" y="46179"/>
            <a:ext cx="8012951" cy="450663"/>
          </a:xfrm>
          <a:prstGeom prst="rect">
            <a:avLst/>
          </a:prstGeom>
        </p:spPr>
        <p:txBody>
          <a:bodyPr lIns="0" tIns="45720" rIns="0" bIns="45720"/>
          <a:lstStyle>
            <a:lvl1pPr>
              <a:defRPr>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18984719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Blank (No Header/Footer)">
    <p:spTree>
      <p:nvGrpSpPr>
        <p:cNvPr id="1" name=""/>
        <p:cNvGrpSpPr/>
        <p:nvPr/>
      </p:nvGrpSpPr>
      <p:grpSpPr>
        <a:xfrm>
          <a:off x="0" y="0"/>
          <a:ext cx="0" cy="0"/>
          <a:chOff x="0" y="0"/>
          <a:chExt cx="0" cy="0"/>
        </a:xfrm>
      </p:grpSpPr>
      <p:pic>
        <p:nvPicPr>
          <p:cNvPr id="24" name="Picture 23"/>
          <p:cNvPicPr>
            <a:picLocks noChangeAspect="1"/>
          </p:cNvPicPr>
          <p:nvPr userDrawn="1"/>
        </p:nvPicPr>
        <p:blipFill>
          <a:blip r:embed="rId2"/>
          <a:stretch>
            <a:fillRect/>
          </a:stretch>
        </p:blipFill>
        <p:spPr>
          <a:xfrm>
            <a:off x="237744" y="6460580"/>
            <a:ext cx="368521" cy="293992"/>
          </a:xfrm>
          <a:prstGeom prst="rect">
            <a:avLst/>
          </a:prstGeom>
        </p:spPr>
      </p:pic>
      <p:sp>
        <p:nvSpPr>
          <p:cNvPr id="14"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sp>
        <p:nvSpPr>
          <p:cNvPr id="8" name="Title 1"/>
          <p:cNvSpPr>
            <a:spLocks noGrp="1"/>
          </p:cNvSpPr>
          <p:nvPr>
            <p:ph type="title"/>
          </p:nvPr>
        </p:nvSpPr>
        <p:spPr>
          <a:xfrm>
            <a:off x="374904" y="46179"/>
            <a:ext cx="8012951" cy="450663"/>
          </a:xfrm>
          <a:prstGeom prst="rect">
            <a:avLst/>
          </a:prstGeom>
        </p:spPr>
        <p:txBody>
          <a:bodyPr lIns="0" tIns="45720" rIns="0" bIns="45720"/>
          <a:lstStyle>
            <a:lvl1pPr>
              <a:defRPr>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21626822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 half page image">
    <p:spTree>
      <p:nvGrpSpPr>
        <p:cNvPr id="1" name=""/>
        <p:cNvGrpSpPr/>
        <p:nvPr/>
      </p:nvGrpSpPr>
      <p:grpSpPr>
        <a:xfrm>
          <a:off x="0" y="0"/>
          <a:ext cx="0" cy="0"/>
          <a:chOff x="0" y="0"/>
          <a:chExt cx="0" cy="0"/>
        </a:xfrm>
      </p:grpSpPr>
      <p:sp>
        <p:nvSpPr>
          <p:cNvPr id="4" name="Rectangle 3"/>
          <p:cNvSpPr/>
          <p:nvPr userDrawn="1"/>
        </p:nvSpPr>
        <p:spPr>
          <a:xfrm>
            <a:off x="0" y="6329943"/>
            <a:ext cx="9144000" cy="52806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4" name="Picture 23"/>
          <p:cNvPicPr>
            <a:picLocks noChangeAspect="1"/>
          </p:cNvPicPr>
          <p:nvPr userDrawn="1"/>
        </p:nvPicPr>
        <p:blipFill>
          <a:blip r:embed="rId2"/>
          <a:stretch>
            <a:fillRect/>
          </a:stretch>
        </p:blipFill>
        <p:spPr>
          <a:xfrm>
            <a:off x="237744" y="6460580"/>
            <a:ext cx="368521" cy="293992"/>
          </a:xfrm>
          <a:prstGeom prst="rect">
            <a:avLst/>
          </a:prstGeom>
        </p:spPr>
      </p:pic>
      <p:sp>
        <p:nvSpPr>
          <p:cNvPr id="14"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cxnSp>
        <p:nvCxnSpPr>
          <p:cNvPr id="22" name="Straight Connector 21"/>
          <p:cNvCxnSpPr/>
          <p:nvPr userDrawn="1"/>
        </p:nvCxnSpPr>
        <p:spPr>
          <a:xfrm flipH="1">
            <a:off x="0" y="608083"/>
            <a:ext cx="9144000"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userDrawn="1"/>
        </p:nvCxnSpPr>
        <p:spPr>
          <a:xfrm flipH="1">
            <a:off x="0" y="6320547"/>
            <a:ext cx="9144000"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 name="Picture Placeholder 2"/>
          <p:cNvSpPr>
            <a:spLocks noGrp="1"/>
          </p:cNvSpPr>
          <p:nvPr>
            <p:ph type="pic" sz="quarter" idx="10"/>
          </p:nvPr>
        </p:nvSpPr>
        <p:spPr>
          <a:xfrm>
            <a:off x="0" y="623477"/>
            <a:ext cx="4598988" cy="5687676"/>
          </a:xfrm>
          <a:prstGeom prst="rect">
            <a:avLst/>
          </a:prstGeom>
        </p:spPr>
        <p:txBody>
          <a:bodyPr/>
          <a:lstStyle>
            <a:lvl1pPr marL="0" indent="0">
              <a:buFont typeface="Arial" panose="020B0604020202020204" pitchFamily="34" charset="0"/>
              <a:buNone/>
              <a:defRPr/>
            </a:lvl1pPr>
          </a:lstStyle>
          <a:p>
            <a:r>
              <a:rPr lang="en-US" dirty="0"/>
              <a:t>Drag picture to placeholder or click icon to add</a:t>
            </a:r>
          </a:p>
        </p:txBody>
      </p:sp>
      <p:sp>
        <p:nvSpPr>
          <p:cNvPr id="9" name="Title 1"/>
          <p:cNvSpPr>
            <a:spLocks noGrp="1"/>
          </p:cNvSpPr>
          <p:nvPr>
            <p:ph type="title"/>
          </p:nvPr>
        </p:nvSpPr>
        <p:spPr>
          <a:xfrm>
            <a:off x="374904" y="46179"/>
            <a:ext cx="8012951" cy="450663"/>
          </a:xfrm>
          <a:prstGeom prst="rect">
            <a:avLst/>
          </a:prstGeom>
        </p:spPr>
        <p:txBody>
          <a:bodyPr lIns="0" tIns="45720" rIns="0" bIns="45720"/>
          <a:lstStyle>
            <a:lvl1pPr>
              <a:defRPr>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1554304876"/>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 Type="http://schemas.openxmlformats.org/officeDocument/2006/relationships/slideLayout" Target="../slideLayouts/slideLayout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image" Target="../media/image1.png"/><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Oval 10"/>
          <p:cNvSpPr/>
          <p:nvPr userDrawn="1"/>
        </p:nvSpPr>
        <p:spPr>
          <a:xfrm>
            <a:off x="395490" y="585223"/>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2" name="Straight Connector 11"/>
          <p:cNvCxnSpPr/>
          <p:nvPr userDrawn="1"/>
        </p:nvCxnSpPr>
        <p:spPr>
          <a:xfrm flipH="1">
            <a:off x="2422" y="608083"/>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flipH="1">
            <a:off x="462492" y="608083"/>
            <a:ext cx="8681508"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pic>
        <p:nvPicPr>
          <p:cNvPr id="14" name="Picture 13"/>
          <p:cNvPicPr>
            <a:picLocks noChangeAspect="1"/>
          </p:cNvPicPr>
          <p:nvPr userDrawn="1"/>
        </p:nvPicPr>
        <p:blipFill>
          <a:blip r:embed="rId56"/>
          <a:stretch>
            <a:fillRect/>
          </a:stretch>
        </p:blipFill>
        <p:spPr>
          <a:xfrm>
            <a:off x="237744" y="6460580"/>
            <a:ext cx="368520" cy="293992"/>
          </a:xfrm>
          <a:prstGeom prst="rect">
            <a:avLst/>
          </a:prstGeom>
        </p:spPr>
      </p:pic>
      <p:sp>
        <p:nvSpPr>
          <p:cNvPr id="15" name="Oval 14"/>
          <p:cNvSpPr/>
          <p:nvPr userDrawn="1"/>
        </p:nvSpPr>
        <p:spPr>
          <a:xfrm>
            <a:off x="395490"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6" name="Straight Connector 15"/>
          <p:cNvCxnSpPr/>
          <p:nvPr userDrawn="1"/>
        </p:nvCxnSpPr>
        <p:spPr>
          <a:xfrm flipH="1">
            <a:off x="2422"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H="1">
            <a:off x="462491" y="6320547"/>
            <a:ext cx="821795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8" name="Oval 17"/>
          <p:cNvSpPr/>
          <p:nvPr userDrawn="1"/>
        </p:nvSpPr>
        <p:spPr>
          <a:xfrm flipH="1">
            <a:off x="8705212"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9" name="Straight Connector 18"/>
          <p:cNvCxnSpPr/>
          <p:nvPr userDrawn="1"/>
        </p:nvCxnSpPr>
        <p:spPr>
          <a:xfrm>
            <a:off x="8772211"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20"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spTree>
    <p:extLst>
      <p:ext uri="{BB962C8B-B14F-4D97-AF65-F5344CB8AC3E}">
        <p14:creationId xmlns:p14="http://schemas.microsoft.com/office/powerpoint/2010/main" val="117271243"/>
      </p:ext>
    </p:extLst>
  </p:cSld>
  <p:clrMap bg1="lt1" tx1="dk1" bg2="lt2" tx2="dk2" accent1="accent1" accent2="accent2" accent3="accent3" accent4="accent4" accent5="accent5" accent6="accent6" hlink="hlink" folHlink="folHlink"/>
  <p:sldLayoutIdLst>
    <p:sldLayoutId id="2147483666" r:id="rId1"/>
    <p:sldLayoutId id="2147483669" r:id="rId2"/>
    <p:sldLayoutId id="2147483671" r:id="rId3"/>
    <p:sldLayoutId id="2147483672" r:id="rId4"/>
    <p:sldLayoutId id="2147483649" r:id="rId5"/>
    <p:sldLayoutId id="2147483673" r:id="rId6"/>
    <p:sldLayoutId id="2147483751" r:id="rId7"/>
    <p:sldLayoutId id="2147483752" r:id="rId8"/>
    <p:sldLayoutId id="2147483715" r:id="rId9"/>
    <p:sldLayoutId id="2147483660" r:id="rId10"/>
    <p:sldLayoutId id="2147483676" r:id="rId11"/>
    <p:sldLayoutId id="2147483675" r:id="rId12"/>
    <p:sldLayoutId id="2147483651" r:id="rId13"/>
    <p:sldLayoutId id="2147483704" r:id="rId14"/>
    <p:sldLayoutId id="2147483705" r:id="rId15"/>
    <p:sldLayoutId id="2147483706" r:id="rId16"/>
    <p:sldLayoutId id="2147483707" r:id="rId17"/>
    <p:sldLayoutId id="2147483708" r:id="rId18"/>
    <p:sldLayoutId id="2147483655" r:id="rId19"/>
    <p:sldLayoutId id="2147483718" r:id="rId20"/>
    <p:sldLayoutId id="2147483719" r:id="rId21"/>
    <p:sldLayoutId id="2147483753" r:id="rId22"/>
    <p:sldLayoutId id="2147483679" r:id="rId23"/>
    <p:sldLayoutId id="2147483727" r:id="rId24"/>
    <p:sldLayoutId id="2147483728" r:id="rId25"/>
    <p:sldLayoutId id="2147483730" r:id="rId26"/>
    <p:sldLayoutId id="2147483731" r:id="rId27"/>
    <p:sldLayoutId id="2147483732" r:id="rId28"/>
    <p:sldLayoutId id="2147483729" r:id="rId29"/>
    <p:sldLayoutId id="2147483734" r:id="rId30"/>
    <p:sldLayoutId id="2147483688" r:id="rId31"/>
    <p:sldLayoutId id="2147483743" r:id="rId32"/>
    <p:sldLayoutId id="2147483744" r:id="rId33"/>
    <p:sldLayoutId id="2147483745" r:id="rId34"/>
    <p:sldLayoutId id="2147483746" r:id="rId35"/>
    <p:sldLayoutId id="2147483747" r:id="rId36"/>
    <p:sldLayoutId id="2147483748" r:id="rId37"/>
    <p:sldLayoutId id="2147483750" r:id="rId38"/>
    <p:sldLayoutId id="2147483687" r:id="rId39"/>
    <p:sldLayoutId id="2147483735" r:id="rId40"/>
    <p:sldLayoutId id="2147483736" r:id="rId41"/>
    <p:sldLayoutId id="2147483737" r:id="rId42"/>
    <p:sldLayoutId id="2147483738" r:id="rId43"/>
    <p:sldLayoutId id="2147483739" r:id="rId44"/>
    <p:sldLayoutId id="2147483740" r:id="rId45"/>
    <p:sldLayoutId id="2147483742" r:id="rId46"/>
    <p:sldLayoutId id="2147483755" r:id="rId47"/>
    <p:sldLayoutId id="2147483717" r:id="rId48"/>
    <p:sldLayoutId id="2147483757" r:id="rId49"/>
    <p:sldLayoutId id="2147483758" r:id="rId50"/>
    <p:sldLayoutId id="2147483759" r:id="rId51"/>
    <p:sldLayoutId id="2147483760" r:id="rId52"/>
    <p:sldLayoutId id="2147483761" r:id="rId53"/>
    <p:sldLayoutId id="2147483762" r:id="rId54"/>
  </p:sldLayoutIdLst>
  <p:hf hdr="0"/>
  <p:txStyles>
    <p:titleStyle>
      <a:lvl1pPr marL="0" indent="0" algn="l" defTabSz="457200" rtl="0" eaLnBrk="1" latinLnBrk="0" hangingPunct="1">
        <a:spcBef>
          <a:spcPct val="0"/>
        </a:spcBef>
        <a:buNone/>
        <a:defRPr lang="en-US" sz="2800" b="1" i="0" kern="1200" baseline="0" smtClean="0">
          <a:solidFill>
            <a:schemeClr val="accent6">
              <a:lumMod val="50000"/>
            </a:schemeClr>
          </a:solidFill>
          <a:effectLst/>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2160" userDrawn="1">
          <p15:clr>
            <a:srgbClr val="F26B43"/>
          </p15:clr>
        </p15:guide>
        <p15:guide id="2" pos="2880" userDrawn="1">
          <p15:clr>
            <a:srgbClr val="F26B43"/>
          </p15:clr>
        </p15:guide>
        <p15:guide id="3" pos="5365" userDrawn="1">
          <p15:clr>
            <a:srgbClr val="F26B43"/>
          </p15:clr>
        </p15:guide>
        <p15:guide id="4" pos="384" userDrawn="1">
          <p15:clr>
            <a:srgbClr val="F26B43"/>
          </p15:clr>
        </p15:guide>
        <p15:guide id="5" pos="260" userDrawn="1">
          <p15:clr>
            <a:srgbClr val="F26B43"/>
          </p15:clr>
        </p15:guide>
        <p15:guide id="6" orient="horz" pos="384" userDrawn="1">
          <p15:clr>
            <a:srgbClr val="F26B43"/>
          </p15:clr>
        </p15:guide>
        <p15:guide id="7" orient="horz" pos="3981"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0.tiff"/><Relationship Id="rId2" Type="http://schemas.openxmlformats.org/officeDocument/2006/relationships/notesSlide" Target="../notesSlides/notesSlide1.xml"/><Relationship Id="rId1" Type="http://schemas.openxmlformats.org/officeDocument/2006/relationships/slideLayout" Target="../slideLayouts/slideLayout54.xml"/><Relationship Id="rId4" Type="http://schemas.openxmlformats.org/officeDocument/2006/relationships/image" Target="../media/image3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s://www.icann.org/resources/pages/whois-policies-provisions-2013-04-15-en" TargetMode="Externa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hyperlink" Target="https://www.icann.org/resources/pages/governance/bylaws-en" TargetMode="Externa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8" Type="http://schemas.openxmlformats.org/officeDocument/2006/relationships/hyperlink" Target="https://www.icann.org/resources/pages/errp-2013-02-28-en" TargetMode="External"/><Relationship Id="rId13" Type="http://schemas.openxmlformats.org/officeDocument/2006/relationships/hyperlink" Target="http://gnso.icann.org/en/issues/raa/ppsai-final-07dec15-en.pdf" TargetMode="External"/><Relationship Id="rId18" Type="http://schemas.openxmlformats.org/officeDocument/2006/relationships/hyperlink" Target="https://www.icann.org/resources/pages/approved-with-specs-2013-09-17-en" TargetMode="External"/><Relationship Id="rId3" Type="http://schemas.openxmlformats.org/officeDocument/2006/relationships/hyperlink" Target="https://www.icann.org/resources/pages/transfer-policy-2016-06-01-en" TargetMode="External"/><Relationship Id="rId7" Type="http://schemas.openxmlformats.org/officeDocument/2006/relationships/hyperlink" Target="https://newgtlds.icann.org/en/applicants/urs/rules-28jun13-en.pdf" TargetMode="External"/><Relationship Id="rId12" Type="http://schemas.openxmlformats.org/officeDocument/2006/relationships/hyperlink" Target="https://www.icann.org/resources/pages/rdds-labeling-policy-2017-02-01-en" TargetMode="External"/><Relationship Id="rId17" Type="http://schemas.openxmlformats.org/officeDocument/2006/relationships/hyperlink" Target="https://www.icann.org/public-comments/whois-conflicts-procedure-2014-05-22-en" TargetMode="External"/><Relationship Id="rId2" Type="http://schemas.openxmlformats.org/officeDocument/2006/relationships/notesSlide" Target="../notesSlides/notesSlide5.xml"/><Relationship Id="rId16" Type="http://schemas.openxmlformats.org/officeDocument/2006/relationships/hyperlink" Target="http://whois.icann.org/sites/default/files/files/ird-expert-wg-final-23sep15-en.pdf" TargetMode="External"/><Relationship Id="rId1" Type="http://schemas.openxmlformats.org/officeDocument/2006/relationships/slideLayout" Target="../slideLayouts/slideLayout6.xml"/><Relationship Id="rId6" Type="http://schemas.openxmlformats.org/officeDocument/2006/relationships/hyperlink" Target="https://newgtlds.icann.org/en/announcements-and-media/announcement-05mar13-en" TargetMode="External"/><Relationship Id="rId11" Type="http://schemas.openxmlformats.org/officeDocument/2006/relationships/hyperlink" Target="https://www.icann.org/resources/pages/thick-whois-transition-policy-2017-02-01-en" TargetMode="External"/><Relationship Id="rId5" Type="http://schemas.openxmlformats.org/officeDocument/2006/relationships/hyperlink" Target="https://newgtlds.icann.org/en/applicants/urs/procedure-01mar13-en.pdf" TargetMode="External"/><Relationship Id="rId15" Type="http://schemas.openxmlformats.org/officeDocument/2006/relationships/hyperlink" Target="https://community.icann.org/download/attachments/41890837/Final%20Report%20Translation%20and%20Transliteration_final.pdf" TargetMode="External"/><Relationship Id="rId10" Type="http://schemas.openxmlformats.org/officeDocument/2006/relationships/hyperlink" Target="http://gnso.icann.org/en/issues/whois/thick-final-21oct13-en.pdf" TargetMode="External"/><Relationship Id="rId19" Type="http://schemas.openxmlformats.org/officeDocument/2006/relationships/hyperlink" Target="https://www.icann.org/en/system/files/files/draft-data-retention-spec-elements-21mar14-en.pdf" TargetMode="External"/><Relationship Id="rId4" Type="http://schemas.openxmlformats.org/officeDocument/2006/relationships/hyperlink" Target="https://www.icann.org/resources/pages/policy-awip-2014-07-02-en" TargetMode="External"/><Relationship Id="rId9" Type="http://schemas.openxmlformats.org/officeDocument/2006/relationships/hyperlink" Target="http://gnso.icann.org/en/group-activities/active/thick-whois" TargetMode="External"/><Relationship Id="rId14" Type="http://schemas.openxmlformats.org/officeDocument/2006/relationships/hyperlink" Target="https://community.icann.org/display/tatcipdp/" TargetMode="Externa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0.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hyperlink" Target="https://community.icann.org/display/WHO/RDS-WHOIS2+Review" TargetMode="External"/><Relationship Id="rId1" Type="http://schemas.openxmlformats.org/officeDocument/2006/relationships/slideLayout" Target="../slideLayouts/slideLayout44.xml"/><Relationship Id="rId5" Type="http://schemas.openxmlformats.org/officeDocument/2006/relationships/image" Target="../media/image35.jpg"/><Relationship Id="rId4" Type="http://schemas.openxmlformats.org/officeDocument/2006/relationships/image" Target="../media/image34.emf"/></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549333" y="-15789"/>
            <a:ext cx="4611600" cy="2751797"/>
          </a:xfrm>
          <a:prstGeom prst="rect">
            <a:avLst/>
          </a:prstGeom>
        </p:spPr>
      </p:pic>
    </p:spTree>
    <p:extLst>
      <p:ext uri="{BB962C8B-B14F-4D97-AF65-F5344CB8AC3E}">
        <p14:creationId xmlns:p14="http://schemas.microsoft.com/office/powerpoint/2010/main" val="22922218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Review Team Methodology</a:t>
            </a:r>
          </a:p>
        </p:txBody>
      </p:sp>
      <p:sp>
        <p:nvSpPr>
          <p:cNvPr id="4" name="TextBox 3"/>
          <p:cNvSpPr txBox="1"/>
          <p:nvPr/>
        </p:nvSpPr>
        <p:spPr>
          <a:xfrm>
            <a:off x="5848604" y="793610"/>
            <a:ext cx="3041396" cy="4985980"/>
          </a:xfrm>
          <a:prstGeom prst="rect">
            <a:avLst/>
          </a:prstGeom>
          <a:noFill/>
        </p:spPr>
        <p:txBody>
          <a:bodyPr wrap="square" lIns="0" tIns="0" rIns="0" bIns="0" rtlCol="0">
            <a:spAutoFit/>
          </a:bodyPr>
          <a:lstStyle/>
          <a:p>
            <a:pPr marL="285750" indent="-285750">
              <a:buFont typeface="Arial" panose="020B0604020202020204" pitchFamily="34" charset="0"/>
              <a:buChar char="•"/>
            </a:pPr>
            <a:r>
              <a:rPr lang="en-US" dirty="0"/>
              <a:t>Each </a:t>
            </a:r>
            <a:r>
              <a:rPr lang="en-US" dirty="0" smtClean="0"/>
              <a:t>Objective, along with related review of today’s RDS, was assigned to an </a:t>
            </a:r>
            <a:r>
              <a:rPr lang="en-US" dirty="0"/>
              <a:t>associated </a:t>
            </a:r>
            <a:r>
              <a:rPr lang="en-US" dirty="0" smtClean="0"/>
              <a:t>Subgroup</a:t>
            </a:r>
            <a:r>
              <a:rPr lang="en-US" dirty="0"/>
              <a:t>.</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Currently, Objectives are divided </a:t>
            </a:r>
            <a:r>
              <a:rPr lang="en-US" dirty="0"/>
              <a:t>into 13 </a:t>
            </a:r>
            <a:r>
              <a:rPr lang="en-US" dirty="0" smtClean="0"/>
              <a:t>Subgroups</a:t>
            </a:r>
            <a:r>
              <a:rPr lang="en-US" dirty="0"/>
              <a:t>.</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Each </a:t>
            </a:r>
            <a:r>
              <a:rPr lang="en-US" dirty="0" smtClean="0"/>
              <a:t>Subgroup </a:t>
            </a:r>
            <a:r>
              <a:rPr lang="en-US" dirty="0"/>
              <a:t>consists of a rapporteur plus 2-4 team members.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Most </a:t>
            </a:r>
            <a:r>
              <a:rPr lang="en-US" dirty="0" smtClean="0"/>
              <a:t>have now completed Subgroup </a:t>
            </a:r>
            <a:r>
              <a:rPr lang="en-US" dirty="0"/>
              <a:t>reports </a:t>
            </a:r>
            <a:r>
              <a:rPr lang="en-US" dirty="0" smtClean="0"/>
              <a:t>(including any draft </a:t>
            </a:r>
            <a:r>
              <a:rPr lang="en-US" dirty="0"/>
              <a:t>recommendations</a:t>
            </a:r>
            <a:r>
              <a:rPr lang="en-US" dirty="0" smtClean="0"/>
              <a:t>) </a:t>
            </a:r>
            <a:r>
              <a:rPr lang="en-US" dirty="0"/>
              <a:t>for consideration by full review team.</a:t>
            </a:r>
          </a:p>
        </p:txBody>
      </p:sp>
      <p:graphicFrame>
        <p:nvGraphicFramePr>
          <p:cNvPr id="5" name="Table 4">
            <a:extLst>
              <a:ext uri="{FF2B5EF4-FFF2-40B4-BE49-F238E27FC236}">
                <a16:creationId xmlns:a16="http://schemas.microsoft.com/office/drawing/2014/main" xmlns="" id="{E6F87F60-9136-4947-AC6F-01BECE204F1C}"/>
              </a:ext>
            </a:extLst>
          </p:cNvPr>
          <p:cNvGraphicFramePr>
            <a:graphicFrameLocks noGrp="1"/>
          </p:cNvGraphicFramePr>
          <p:nvPr>
            <p:extLst>
              <p:ext uri="{D42A27DB-BD31-4B8C-83A1-F6EECF244321}">
                <p14:modId xmlns:p14="http://schemas.microsoft.com/office/powerpoint/2010/main" val="3849165466"/>
              </p:ext>
            </p:extLst>
          </p:nvPr>
        </p:nvGraphicFramePr>
        <p:xfrm>
          <a:off x="374904" y="793610"/>
          <a:ext cx="5221155" cy="5638082"/>
        </p:xfrm>
        <a:graphic>
          <a:graphicData uri="http://schemas.openxmlformats.org/drawingml/2006/table">
            <a:tbl>
              <a:tblPr firstRow="1" bandRow="1">
                <a:tableStyleId>{5C22544A-7EE6-4342-B048-85BDC9FD1C3A}</a:tableStyleId>
              </a:tblPr>
              <a:tblGrid>
                <a:gridCol w="527367">
                  <a:extLst>
                    <a:ext uri="{9D8B030D-6E8A-4147-A177-3AD203B41FA5}">
                      <a16:colId xmlns:a16="http://schemas.microsoft.com/office/drawing/2014/main" xmlns="" val="20000"/>
                    </a:ext>
                  </a:extLst>
                </a:gridCol>
                <a:gridCol w="4693788">
                  <a:extLst>
                    <a:ext uri="{9D8B030D-6E8A-4147-A177-3AD203B41FA5}">
                      <a16:colId xmlns:a16="http://schemas.microsoft.com/office/drawing/2014/main" xmlns="" val="20001"/>
                    </a:ext>
                  </a:extLst>
                </a:gridCol>
              </a:tblGrid>
              <a:tr h="256092">
                <a:tc>
                  <a:txBody>
                    <a:bodyPr/>
                    <a:lstStyle/>
                    <a:p>
                      <a:pPr algn="ctr"/>
                      <a:r>
                        <a:rPr lang="en-US" sz="1400" dirty="0" smtClean="0"/>
                        <a:t>Obj</a:t>
                      </a:r>
                      <a:endParaRPr lang="en-US" sz="1400" dirty="0"/>
                    </a:p>
                  </a:txBody>
                  <a:tcPr/>
                </a:tc>
                <a:tc>
                  <a:txBody>
                    <a:bodyPr/>
                    <a:lstStyle/>
                    <a:p>
                      <a:pPr algn="ctr"/>
                      <a:r>
                        <a:rPr lang="en-US" sz="1400" dirty="0"/>
                        <a:t>Subgroup</a:t>
                      </a:r>
                    </a:p>
                  </a:txBody>
                  <a:tcPr/>
                </a:tc>
                <a:extLst>
                  <a:ext uri="{0D108BD9-81ED-4DB2-BD59-A6C34878D82A}">
                    <a16:rowId xmlns:a16="http://schemas.microsoft.com/office/drawing/2014/main" xmlns="" val="10000"/>
                  </a:ext>
                </a:extLst>
              </a:tr>
              <a:tr h="370394">
                <a:tc rowSpan="9">
                  <a:txBody>
                    <a:bodyPr/>
                    <a:lstStyle/>
                    <a:p>
                      <a:pPr algn="ctr"/>
                      <a:r>
                        <a:rPr lang="en-US" sz="1400" b="1" dirty="0"/>
                        <a:t>1</a:t>
                      </a:r>
                    </a:p>
                  </a:txBody>
                  <a:tcPr anchor="ctr"/>
                </a:tc>
                <a:tc>
                  <a:txBody>
                    <a:bodyPr/>
                    <a:lstStyle/>
                    <a:p>
                      <a:r>
                        <a:rPr lang="en-US" sz="1400" dirty="0"/>
                        <a:t>WHOIS1 Rec #1 - Strategic Priority</a:t>
                      </a:r>
                    </a:p>
                  </a:txBody>
                  <a:tcPr/>
                </a:tc>
                <a:extLst>
                  <a:ext uri="{0D108BD9-81ED-4DB2-BD59-A6C34878D82A}">
                    <a16:rowId xmlns:a16="http://schemas.microsoft.com/office/drawing/2014/main" xmlns="" val="10001"/>
                  </a:ext>
                </a:extLst>
              </a:tr>
              <a:tr h="370394">
                <a:tc vMerge="1">
                  <a:txBody>
                    <a:bodyPr/>
                    <a:lstStyle/>
                    <a:p>
                      <a:endParaRPr lang="en-US" dirty="0"/>
                    </a:p>
                  </a:txBody>
                  <a:tcPr/>
                </a:tc>
                <a:tc>
                  <a:txBody>
                    <a:bodyPr/>
                    <a:lstStyle/>
                    <a:p>
                      <a:r>
                        <a:rPr lang="en-US" sz="1400" dirty="0"/>
                        <a:t>WHOIS1 Rec #2: Single WHOIS Policy</a:t>
                      </a:r>
                    </a:p>
                  </a:txBody>
                  <a:tcPr/>
                </a:tc>
                <a:extLst>
                  <a:ext uri="{0D108BD9-81ED-4DB2-BD59-A6C34878D82A}">
                    <a16:rowId xmlns:a16="http://schemas.microsoft.com/office/drawing/2014/main" xmlns="" val="10002"/>
                  </a:ext>
                </a:extLst>
              </a:tr>
              <a:tr h="370394">
                <a:tc vMerge="1">
                  <a:txBody>
                    <a:bodyPr/>
                    <a:lstStyle/>
                    <a:p>
                      <a:endParaRPr lang="en-US" dirty="0"/>
                    </a:p>
                  </a:txBody>
                  <a:tcPr/>
                </a:tc>
                <a:tc>
                  <a:txBody>
                    <a:bodyPr/>
                    <a:lstStyle/>
                    <a:p>
                      <a:r>
                        <a:rPr lang="en-US" sz="1400" dirty="0"/>
                        <a:t>WHOIS1 Rec #3: Outreach</a:t>
                      </a:r>
                    </a:p>
                  </a:txBody>
                  <a:tcPr/>
                </a:tc>
                <a:extLst>
                  <a:ext uri="{0D108BD9-81ED-4DB2-BD59-A6C34878D82A}">
                    <a16:rowId xmlns:a16="http://schemas.microsoft.com/office/drawing/2014/main" xmlns="" val="10003"/>
                  </a:ext>
                </a:extLst>
              </a:tr>
              <a:tr h="370394">
                <a:tc vMerge="1">
                  <a:txBody>
                    <a:bodyPr/>
                    <a:lstStyle/>
                    <a:p>
                      <a:endParaRPr lang="en-US" dirty="0"/>
                    </a:p>
                  </a:txBody>
                  <a:tcPr/>
                </a:tc>
                <a:tc>
                  <a:txBody>
                    <a:bodyPr/>
                    <a:lstStyle/>
                    <a:p>
                      <a:r>
                        <a:rPr lang="en-US" sz="1400" dirty="0"/>
                        <a:t>WHOIS1 Rec #4: Compliance</a:t>
                      </a:r>
                    </a:p>
                  </a:txBody>
                  <a:tcPr/>
                </a:tc>
                <a:extLst>
                  <a:ext uri="{0D108BD9-81ED-4DB2-BD59-A6C34878D82A}">
                    <a16:rowId xmlns:a16="http://schemas.microsoft.com/office/drawing/2014/main" xmlns="" val="10004"/>
                  </a:ext>
                </a:extLst>
              </a:tr>
              <a:tr h="370394">
                <a:tc vMerge="1">
                  <a:txBody>
                    <a:bodyPr/>
                    <a:lstStyle/>
                    <a:p>
                      <a:endParaRPr lang="en-US" dirty="0"/>
                    </a:p>
                  </a:txBody>
                  <a:tcPr/>
                </a:tc>
                <a:tc>
                  <a:txBody>
                    <a:bodyPr/>
                    <a:lstStyle/>
                    <a:p>
                      <a:r>
                        <a:rPr lang="en-US" sz="1400" dirty="0"/>
                        <a:t>WHOIS Rec #5-9: Data Accuracy</a:t>
                      </a:r>
                    </a:p>
                  </a:txBody>
                  <a:tcPr/>
                </a:tc>
                <a:extLst>
                  <a:ext uri="{0D108BD9-81ED-4DB2-BD59-A6C34878D82A}">
                    <a16:rowId xmlns:a16="http://schemas.microsoft.com/office/drawing/2014/main" xmlns="" val="10005"/>
                  </a:ext>
                </a:extLst>
              </a:tr>
              <a:tr h="370394">
                <a:tc vMerge="1">
                  <a:txBody>
                    <a:bodyPr/>
                    <a:lstStyle/>
                    <a:p>
                      <a:endParaRPr lang="en-US" dirty="0"/>
                    </a:p>
                  </a:txBody>
                  <a:tcPr/>
                </a:tc>
                <a:tc>
                  <a:txBody>
                    <a:bodyPr/>
                    <a:lstStyle/>
                    <a:p>
                      <a:r>
                        <a:rPr lang="en-US" sz="1400" dirty="0"/>
                        <a:t>WHOIS Rec #10: Privacy/Proxy Services</a:t>
                      </a:r>
                    </a:p>
                  </a:txBody>
                  <a:tcPr/>
                </a:tc>
                <a:extLst>
                  <a:ext uri="{0D108BD9-81ED-4DB2-BD59-A6C34878D82A}">
                    <a16:rowId xmlns:a16="http://schemas.microsoft.com/office/drawing/2014/main" xmlns="" val="10006"/>
                  </a:ext>
                </a:extLst>
              </a:tr>
              <a:tr h="370394">
                <a:tc vMerge="1">
                  <a:txBody>
                    <a:bodyPr/>
                    <a:lstStyle/>
                    <a:p>
                      <a:pPr algn="ctr"/>
                      <a:endParaRPr lang="en-US" sz="1400" dirty="0"/>
                    </a:p>
                  </a:txBody>
                  <a:tcPr/>
                </a:tc>
                <a:tc>
                  <a:txBody>
                    <a:bodyPr/>
                    <a:lstStyle/>
                    <a:p>
                      <a:r>
                        <a:rPr lang="en-US" sz="1400" dirty="0"/>
                        <a:t>WHOIS Rec #11: Common Interface</a:t>
                      </a:r>
                    </a:p>
                  </a:txBody>
                  <a:tcPr/>
                </a:tc>
                <a:extLst>
                  <a:ext uri="{0D108BD9-81ED-4DB2-BD59-A6C34878D82A}">
                    <a16:rowId xmlns:a16="http://schemas.microsoft.com/office/drawing/2014/main" xmlns="" val="10007"/>
                  </a:ext>
                </a:extLst>
              </a:tr>
              <a:tr h="370394">
                <a:tc vMerge="1">
                  <a:txBody>
                    <a:bodyPr/>
                    <a:lstStyle/>
                    <a:p>
                      <a:pPr algn="ctr"/>
                      <a:endParaRPr lang="en-US" sz="1400" dirty="0"/>
                    </a:p>
                  </a:txBody>
                  <a:tcPr/>
                </a:tc>
                <a:tc>
                  <a:txBody>
                    <a:bodyPr/>
                    <a:lstStyle/>
                    <a:p>
                      <a:r>
                        <a:rPr lang="en-US" sz="1400" dirty="0"/>
                        <a:t>WHOIS Rec #12-14: Internationalized Domain Names</a:t>
                      </a:r>
                    </a:p>
                  </a:txBody>
                  <a:tcPr/>
                </a:tc>
                <a:extLst>
                  <a:ext uri="{0D108BD9-81ED-4DB2-BD59-A6C34878D82A}">
                    <a16:rowId xmlns:a16="http://schemas.microsoft.com/office/drawing/2014/main" xmlns="" val="10008"/>
                  </a:ext>
                </a:extLst>
              </a:tr>
              <a:tr h="370394">
                <a:tc vMerge="1">
                  <a:txBody>
                    <a:bodyPr/>
                    <a:lstStyle/>
                    <a:p>
                      <a:pPr algn="ctr"/>
                      <a:endParaRPr lang="en-US" sz="1400" dirty="0"/>
                    </a:p>
                  </a:txBody>
                  <a:tcPr/>
                </a:tc>
                <a:tc>
                  <a:txBody>
                    <a:bodyPr/>
                    <a:lstStyle/>
                    <a:p>
                      <a:r>
                        <a:rPr lang="en-US" sz="1400" dirty="0"/>
                        <a:t>WHOIS Rec #15-16: Plan &amp; Annual Reports</a:t>
                      </a:r>
                    </a:p>
                  </a:txBody>
                  <a:tcPr/>
                </a:tc>
                <a:extLst>
                  <a:ext uri="{0D108BD9-81ED-4DB2-BD59-A6C34878D82A}">
                    <a16:rowId xmlns:a16="http://schemas.microsoft.com/office/drawing/2014/main" xmlns="" val="10009"/>
                  </a:ext>
                </a:extLst>
              </a:tr>
              <a:tr h="370394">
                <a:tc>
                  <a:txBody>
                    <a:bodyPr/>
                    <a:lstStyle/>
                    <a:p>
                      <a:pPr algn="ctr"/>
                      <a:r>
                        <a:rPr lang="en-US" sz="1400" b="1" dirty="0"/>
                        <a:t>2</a:t>
                      </a:r>
                    </a:p>
                  </a:txBody>
                  <a:tcPr/>
                </a:tc>
                <a:tc>
                  <a:txBody>
                    <a:bodyPr/>
                    <a:lstStyle/>
                    <a:p>
                      <a:r>
                        <a:rPr lang="en-US" sz="1400" dirty="0"/>
                        <a:t>Anything New</a:t>
                      </a:r>
                    </a:p>
                  </a:txBody>
                  <a:tcPr/>
                </a:tc>
                <a:extLst>
                  <a:ext uri="{0D108BD9-81ED-4DB2-BD59-A6C34878D82A}">
                    <a16:rowId xmlns:a16="http://schemas.microsoft.com/office/drawing/2014/main" xmlns="" val="10010"/>
                  </a:ext>
                </a:extLst>
              </a:tr>
              <a:tr h="370394">
                <a:tc>
                  <a:txBody>
                    <a:bodyPr/>
                    <a:lstStyle/>
                    <a:p>
                      <a:pPr algn="ctr"/>
                      <a:r>
                        <a:rPr lang="en-US" sz="1400" b="1" dirty="0"/>
                        <a:t>3</a:t>
                      </a:r>
                    </a:p>
                  </a:txBody>
                  <a:tcPr/>
                </a:tc>
                <a:tc>
                  <a:txBody>
                    <a:bodyPr/>
                    <a:lstStyle/>
                    <a:p>
                      <a:r>
                        <a:rPr lang="en-US" sz="1400" dirty="0"/>
                        <a:t>Law</a:t>
                      </a:r>
                      <a:r>
                        <a:rPr lang="en-US" sz="1400" baseline="0" dirty="0"/>
                        <a:t> Enforcement Needs</a:t>
                      </a:r>
                      <a:endParaRPr lang="en-US" sz="1400" dirty="0"/>
                    </a:p>
                  </a:txBody>
                  <a:tcPr/>
                </a:tc>
                <a:extLst>
                  <a:ext uri="{0D108BD9-81ED-4DB2-BD59-A6C34878D82A}">
                    <a16:rowId xmlns:a16="http://schemas.microsoft.com/office/drawing/2014/main" xmlns="" val="10011"/>
                  </a:ext>
                </a:extLst>
              </a:tr>
              <a:tr h="370394">
                <a:tc>
                  <a:txBody>
                    <a:bodyPr/>
                    <a:lstStyle/>
                    <a:p>
                      <a:pPr algn="ctr"/>
                      <a:r>
                        <a:rPr lang="en-US" sz="1400" b="1" dirty="0"/>
                        <a:t>4</a:t>
                      </a:r>
                    </a:p>
                  </a:txBody>
                  <a:tcPr/>
                </a:tc>
                <a:tc>
                  <a:txBody>
                    <a:bodyPr/>
                    <a:lstStyle/>
                    <a:p>
                      <a:r>
                        <a:rPr lang="en-US" sz="1400" dirty="0"/>
                        <a:t>Consumer</a:t>
                      </a:r>
                      <a:r>
                        <a:rPr lang="en-US" sz="1400" baseline="0" dirty="0"/>
                        <a:t> Trust</a:t>
                      </a:r>
                      <a:endParaRPr lang="en-US" sz="1400" dirty="0"/>
                    </a:p>
                  </a:txBody>
                  <a:tcPr/>
                </a:tc>
                <a:extLst>
                  <a:ext uri="{0D108BD9-81ED-4DB2-BD59-A6C34878D82A}">
                    <a16:rowId xmlns:a16="http://schemas.microsoft.com/office/drawing/2014/main" xmlns="" val="10012"/>
                  </a:ext>
                </a:extLst>
              </a:tr>
              <a:tr h="370394">
                <a:tc>
                  <a:txBody>
                    <a:bodyPr/>
                    <a:lstStyle/>
                    <a:p>
                      <a:pPr algn="ctr"/>
                      <a:r>
                        <a:rPr lang="en-US" sz="1400" b="1" dirty="0"/>
                        <a:t>5</a:t>
                      </a:r>
                    </a:p>
                  </a:txBody>
                  <a:tcPr/>
                </a:tc>
                <a:tc>
                  <a:txBody>
                    <a:bodyPr/>
                    <a:lstStyle/>
                    <a:p>
                      <a:r>
                        <a:rPr lang="en-US" sz="1400" dirty="0"/>
                        <a:t>Safeguard Registrant Data</a:t>
                      </a:r>
                    </a:p>
                  </a:txBody>
                  <a:tcPr/>
                </a:tc>
                <a:extLst>
                  <a:ext uri="{0D108BD9-81ED-4DB2-BD59-A6C34878D82A}">
                    <a16:rowId xmlns:a16="http://schemas.microsoft.com/office/drawing/2014/main" xmlns="" val="10013"/>
                  </a:ext>
                </a:extLst>
              </a:tr>
              <a:tr h="370394">
                <a:tc>
                  <a:txBody>
                    <a:bodyPr/>
                    <a:lstStyle/>
                    <a:p>
                      <a:pPr algn="ctr"/>
                      <a:r>
                        <a:rPr lang="en-US" sz="1400" b="1" dirty="0" smtClean="0"/>
                        <a:t>6</a:t>
                      </a:r>
                      <a:endParaRPr lang="en-US" sz="1400" b="1" dirty="0"/>
                    </a:p>
                  </a:txBody>
                  <a:tcPr/>
                </a:tc>
                <a:tc>
                  <a:txBody>
                    <a:bodyPr/>
                    <a:lstStyle/>
                    <a:p>
                      <a:r>
                        <a:rPr lang="en-US" sz="1400" dirty="0" smtClean="0"/>
                        <a:t>Contractual Compliance Actions, Structure,</a:t>
                      </a:r>
                      <a:r>
                        <a:rPr lang="en-US" sz="1400" baseline="0" dirty="0" smtClean="0"/>
                        <a:t> &amp; Policies</a:t>
                      </a:r>
                      <a:br>
                        <a:rPr lang="en-US" sz="1400" baseline="0" dirty="0" smtClean="0"/>
                      </a:br>
                      <a:r>
                        <a:rPr lang="en-US" sz="1400" i="1" baseline="0" dirty="0" smtClean="0"/>
                        <a:t>(this subgroup was combined with WHOIS1 Rec #4)</a:t>
                      </a:r>
                      <a:endParaRPr lang="en-US" sz="1400" i="1" dirty="0"/>
                    </a:p>
                  </a:txBody>
                  <a:tcPr/>
                </a:tc>
              </a:tr>
            </a:tbl>
          </a:graphicData>
        </a:graphic>
      </p:graphicFrame>
    </p:spTree>
    <p:extLst>
      <p:ext uri="{BB962C8B-B14F-4D97-AF65-F5344CB8AC3E}">
        <p14:creationId xmlns:p14="http://schemas.microsoft.com/office/powerpoint/2010/main" val="17921251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A1B3CAB-FAB8-634D-B17B-0051C9EB2F1E}"/>
              </a:ext>
            </a:extLst>
          </p:cNvPr>
          <p:cNvSpPr>
            <a:spLocks noGrp="1"/>
          </p:cNvSpPr>
          <p:nvPr>
            <p:ph type="title"/>
          </p:nvPr>
        </p:nvSpPr>
        <p:spPr>
          <a:xfrm>
            <a:off x="584938" y="833718"/>
            <a:ext cx="8178062" cy="1759349"/>
          </a:xfrm>
        </p:spPr>
        <p:txBody>
          <a:bodyPr/>
          <a:lstStyle/>
          <a:p>
            <a:r>
              <a:rPr lang="en-US" dirty="0"/>
              <a:t>Milestones</a:t>
            </a:r>
          </a:p>
        </p:txBody>
      </p:sp>
      <p:sp>
        <p:nvSpPr>
          <p:cNvPr id="3" name="TextBox 2"/>
          <p:cNvSpPr txBox="1"/>
          <p:nvPr/>
        </p:nvSpPr>
        <p:spPr>
          <a:xfrm>
            <a:off x="1133341" y="3670479"/>
            <a:ext cx="5409686" cy="553998"/>
          </a:xfrm>
          <a:prstGeom prst="rect">
            <a:avLst/>
          </a:prstGeom>
          <a:noFill/>
        </p:spPr>
        <p:txBody>
          <a:bodyPr wrap="none" lIns="0" tIns="0" rIns="0" bIns="0" rtlCol="0">
            <a:spAutoFit/>
          </a:bodyPr>
          <a:lstStyle/>
          <a:p>
            <a:r>
              <a:rPr lang="en-US" dirty="0" smtClean="0">
                <a:solidFill>
                  <a:schemeClr val="bg1"/>
                </a:solidFill>
                <a:cs typeface="Source Sans Pro"/>
              </a:rPr>
              <a:t>Excerpted from Work Plan:</a:t>
            </a:r>
          </a:p>
          <a:p>
            <a:r>
              <a:rPr lang="en-US" dirty="0">
                <a:solidFill>
                  <a:schemeClr val="bg1"/>
                </a:solidFill>
                <a:cs typeface="Source Sans Pro"/>
              </a:rPr>
              <a:t>https://community.icann.org/display/WHO/Work+Plan</a:t>
            </a:r>
            <a:endParaRPr lang="en-US" dirty="0" smtClean="0">
              <a:solidFill>
                <a:schemeClr val="bg1"/>
              </a:solidFill>
              <a:cs typeface="Source Sans Pro"/>
            </a:endParaRPr>
          </a:p>
        </p:txBody>
      </p:sp>
    </p:spTree>
    <p:extLst>
      <p:ext uri="{BB962C8B-B14F-4D97-AF65-F5344CB8AC3E}">
        <p14:creationId xmlns:p14="http://schemas.microsoft.com/office/powerpoint/2010/main" val="34706983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Chevron 48"/>
          <p:cNvSpPr/>
          <p:nvPr/>
        </p:nvSpPr>
        <p:spPr>
          <a:xfrm>
            <a:off x="453253" y="3488550"/>
            <a:ext cx="8292161" cy="121596"/>
          </a:xfrm>
          <a:prstGeom prst="chevron">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cs typeface="Arial"/>
            </a:endParaRPr>
          </a:p>
        </p:txBody>
      </p:sp>
      <p:sp>
        <p:nvSpPr>
          <p:cNvPr id="7" name="Oval 6"/>
          <p:cNvSpPr/>
          <p:nvPr/>
        </p:nvSpPr>
        <p:spPr>
          <a:xfrm>
            <a:off x="772022" y="3443888"/>
            <a:ext cx="166258" cy="166258"/>
          </a:xfrm>
          <a:prstGeom prst="ellipse">
            <a:avLst/>
          </a:prstGeom>
          <a:solidFill>
            <a:srgbClr val="1D98D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cs typeface="Arial"/>
                <a:sym typeface="Webdings"/>
              </a:rPr>
              <a:t></a:t>
            </a:r>
            <a:endParaRPr lang="en-US" dirty="0">
              <a:cs typeface="Arial"/>
            </a:endParaRPr>
          </a:p>
        </p:txBody>
      </p:sp>
      <p:sp>
        <p:nvSpPr>
          <p:cNvPr id="15" name="Oval 14"/>
          <p:cNvSpPr/>
          <p:nvPr/>
        </p:nvSpPr>
        <p:spPr>
          <a:xfrm>
            <a:off x="3255718" y="3443888"/>
            <a:ext cx="166258" cy="166258"/>
          </a:xfrm>
          <a:prstGeom prst="ellipse">
            <a:avLst/>
          </a:prstGeom>
          <a:solidFill>
            <a:srgbClr val="EA903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cs typeface="Arial"/>
                <a:sym typeface="Webdings"/>
              </a:rPr>
              <a:t></a:t>
            </a:r>
            <a:endParaRPr lang="en-US" dirty="0">
              <a:cs typeface="Arial"/>
            </a:endParaRPr>
          </a:p>
        </p:txBody>
      </p:sp>
      <p:sp>
        <p:nvSpPr>
          <p:cNvPr id="16" name="Oval 15"/>
          <p:cNvSpPr/>
          <p:nvPr/>
        </p:nvSpPr>
        <p:spPr>
          <a:xfrm>
            <a:off x="4504320" y="3443888"/>
            <a:ext cx="166258" cy="166258"/>
          </a:xfrm>
          <a:prstGeom prst="ellipse">
            <a:avLst/>
          </a:prstGeom>
          <a:solidFill>
            <a:srgbClr val="DB603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cs typeface="Arial"/>
                <a:sym typeface="Webdings"/>
              </a:rPr>
              <a:t></a:t>
            </a:r>
            <a:endParaRPr lang="en-US" dirty="0">
              <a:cs typeface="Arial"/>
            </a:endParaRPr>
          </a:p>
        </p:txBody>
      </p:sp>
      <p:sp>
        <p:nvSpPr>
          <p:cNvPr id="33" name="Oval 32"/>
          <p:cNvSpPr/>
          <p:nvPr/>
        </p:nvSpPr>
        <p:spPr>
          <a:xfrm>
            <a:off x="5718866" y="3443888"/>
            <a:ext cx="166258" cy="166258"/>
          </a:xfrm>
          <a:prstGeom prst="ellipse">
            <a:avLst/>
          </a:prstGeom>
          <a:solidFill>
            <a:srgbClr val="0D436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cs typeface="Arial"/>
            </a:endParaRPr>
          </a:p>
        </p:txBody>
      </p:sp>
      <p:sp>
        <p:nvSpPr>
          <p:cNvPr id="17" name="Oval 16"/>
          <p:cNvSpPr/>
          <p:nvPr/>
        </p:nvSpPr>
        <p:spPr>
          <a:xfrm>
            <a:off x="6939775" y="3443888"/>
            <a:ext cx="166258" cy="166258"/>
          </a:xfrm>
          <a:prstGeom prst="ellipse">
            <a:avLst/>
          </a:prstGeom>
          <a:solidFill>
            <a:srgbClr val="1768B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cs typeface="Arial"/>
            </a:endParaRPr>
          </a:p>
        </p:txBody>
      </p:sp>
      <p:grpSp>
        <p:nvGrpSpPr>
          <p:cNvPr id="14" name="Group 13"/>
          <p:cNvGrpSpPr/>
          <p:nvPr/>
        </p:nvGrpSpPr>
        <p:grpSpPr>
          <a:xfrm>
            <a:off x="225376" y="1800302"/>
            <a:ext cx="1259550" cy="1259550"/>
            <a:chOff x="569487" y="2043501"/>
            <a:chExt cx="1346792" cy="1346792"/>
          </a:xfrm>
        </p:grpSpPr>
        <p:sp>
          <p:nvSpPr>
            <p:cNvPr id="11" name="Teardrop 10"/>
            <p:cNvSpPr/>
            <p:nvPr/>
          </p:nvSpPr>
          <p:spPr>
            <a:xfrm rot="8100000">
              <a:off x="569487" y="2043501"/>
              <a:ext cx="1346792" cy="1346792"/>
            </a:xfrm>
            <a:prstGeom prst="teardrop">
              <a:avLst>
                <a:gd name="adj" fmla="val 96125"/>
              </a:avLst>
            </a:prstGeom>
            <a:solidFill>
              <a:srgbClr val="2599D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cs typeface="Arial"/>
              </a:endParaRPr>
            </a:p>
          </p:txBody>
        </p:sp>
        <p:sp>
          <p:nvSpPr>
            <p:cNvPr id="12" name="TextBox 11"/>
            <p:cNvSpPr txBox="1"/>
            <p:nvPr/>
          </p:nvSpPr>
          <p:spPr>
            <a:xfrm>
              <a:off x="594800" y="2386020"/>
              <a:ext cx="1273358" cy="691099"/>
            </a:xfrm>
            <a:prstGeom prst="rect">
              <a:avLst/>
            </a:prstGeom>
            <a:noFill/>
          </p:spPr>
          <p:txBody>
            <a:bodyPr wrap="square" rtlCol="0">
              <a:spAutoFit/>
            </a:bodyPr>
            <a:lstStyle/>
            <a:p>
              <a:pPr algn="ctr"/>
              <a:r>
                <a:rPr lang="en-US" dirty="0">
                  <a:solidFill>
                    <a:schemeClr val="bg1"/>
                  </a:solidFill>
                  <a:cs typeface="Arial"/>
                </a:rPr>
                <a:t>Jun</a:t>
              </a:r>
            </a:p>
            <a:p>
              <a:pPr algn="ctr"/>
              <a:r>
                <a:rPr lang="en-US" dirty="0">
                  <a:solidFill>
                    <a:schemeClr val="bg1"/>
                  </a:solidFill>
                  <a:cs typeface="Arial"/>
                </a:rPr>
                <a:t>2017</a:t>
              </a:r>
            </a:p>
          </p:txBody>
        </p:sp>
      </p:grpSp>
      <p:grpSp>
        <p:nvGrpSpPr>
          <p:cNvPr id="18" name="Group 17"/>
          <p:cNvGrpSpPr/>
          <p:nvPr/>
        </p:nvGrpSpPr>
        <p:grpSpPr>
          <a:xfrm>
            <a:off x="1458927" y="1835949"/>
            <a:ext cx="1259550" cy="1774198"/>
            <a:chOff x="2105815" y="2043501"/>
            <a:chExt cx="1346792" cy="1897087"/>
          </a:xfrm>
        </p:grpSpPr>
        <p:sp>
          <p:nvSpPr>
            <p:cNvPr id="13" name="Oval 12"/>
            <p:cNvSpPr/>
            <p:nvPr/>
          </p:nvSpPr>
          <p:spPr>
            <a:xfrm>
              <a:off x="2690831" y="3762814"/>
              <a:ext cx="177774" cy="177774"/>
            </a:xfrm>
            <a:prstGeom prst="ellipse">
              <a:avLst/>
            </a:prstGeom>
            <a:solidFill>
              <a:srgbClr val="1B6F7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cs typeface="Arial"/>
                  <a:sym typeface="Webdings"/>
                </a:rPr>
                <a:t></a:t>
              </a:r>
              <a:endParaRPr lang="en-US" dirty="0">
                <a:cs typeface="Arial"/>
              </a:endParaRPr>
            </a:p>
          </p:txBody>
        </p:sp>
        <p:grpSp>
          <p:nvGrpSpPr>
            <p:cNvPr id="22" name="Group 21"/>
            <p:cNvGrpSpPr/>
            <p:nvPr/>
          </p:nvGrpSpPr>
          <p:grpSpPr>
            <a:xfrm>
              <a:off x="2105815" y="2043501"/>
              <a:ext cx="1346792" cy="1346792"/>
              <a:chOff x="569487" y="2043501"/>
              <a:chExt cx="1346792" cy="1346792"/>
            </a:xfrm>
          </p:grpSpPr>
          <p:sp>
            <p:nvSpPr>
              <p:cNvPr id="23" name="Teardrop 22"/>
              <p:cNvSpPr/>
              <p:nvPr/>
            </p:nvSpPr>
            <p:spPr>
              <a:xfrm rot="8100000">
                <a:off x="569487" y="2043501"/>
                <a:ext cx="1346792" cy="1346792"/>
              </a:xfrm>
              <a:prstGeom prst="teardrop">
                <a:avLst>
                  <a:gd name="adj" fmla="val 96125"/>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cs typeface="Arial"/>
                </a:endParaRPr>
              </a:p>
            </p:txBody>
          </p:sp>
          <p:sp>
            <p:nvSpPr>
              <p:cNvPr id="24" name="TextBox 23"/>
              <p:cNvSpPr txBox="1"/>
              <p:nvPr/>
            </p:nvSpPr>
            <p:spPr>
              <a:xfrm>
                <a:off x="594800" y="2386020"/>
                <a:ext cx="1273358" cy="691099"/>
              </a:xfrm>
              <a:prstGeom prst="rect">
                <a:avLst/>
              </a:prstGeom>
              <a:noFill/>
            </p:spPr>
            <p:txBody>
              <a:bodyPr wrap="square" rtlCol="0">
                <a:spAutoFit/>
              </a:bodyPr>
              <a:lstStyle/>
              <a:p>
                <a:pPr algn="ctr"/>
                <a:r>
                  <a:rPr lang="en-US" dirty="0">
                    <a:solidFill>
                      <a:schemeClr val="bg1"/>
                    </a:solidFill>
                    <a:cs typeface="Arial"/>
                  </a:rPr>
                  <a:t>Oct</a:t>
                </a:r>
              </a:p>
              <a:p>
                <a:pPr algn="ctr"/>
                <a:r>
                  <a:rPr lang="en-US" dirty="0">
                    <a:solidFill>
                      <a:schemeClr val="bg1"/>
                    </a:solidFill>
                    <a:cs typeface="Arial"/>
                  </a:rPr>
                  <a:t>2017</a:t>
                </a:r>
              </a:p>
            </p:txBody>
          </p:sp>
        </p:grpSp>
      </p:grpSp>
      <p:grpSp>
        <p:nvGrpSpPr>
          <p:cNvPr id="25" name="Group 24"/>
          <p:cNvGrpSpPr/>
          <p:nvPr/>
        </p:nvGrpSpPr>
        <p:grpSpPr>
          <a:xfrm>
            <a:off x="2692478" y="1800302"/>
            <a:ext cx="1259550" cy="1259550"/>
            <a:chOff x="569487" y="2043501"/>
            <a:chExt cx="1346792" cy="1346792"/>
          </a:xfrm>
        </p:grpSpPr>
        <p:sp>
          <p:nvSpPr>
            <p:cNvPr id="26" name="Teardrop 25"/>
            <p:cNvSpPr/>
            <p:nvPr/>
          </p:nvSpPr>
          <p:spPr>
            <a:xfrm rot="8100000">
              <a:off x="569487" y="2043501"/>
              <a:ext cx="1346792" cy="1346792"/>
            </a:xfrm>
            <a:prstGeom prst="teardrop">
              <a:avLst>
                <a:gd name="adj" fmla="val 96125"/>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cs typeface="Arial"/>
              </a:endParaRPr>
            </a:p>
          </p:txBody>
        </p:sp>
        <p:sp>
          <p:nvSpPr>
            <p:cNvPr id="28" name="TextBox 27"/>
            <p:cNvSpPr txBox="1"/>
            <p:nvPr/>
          </p:nvSpPr>
          <p:spPr>
            <a:xfrm>
              <a:off x="594800" y="2386020"/>
              <a:ext cx="1273358" cy="691099"/>
            </a:xfrm>
            <a:prstGeom prst="rect">
              <a:avLst/>
            </a:prstGeom>
            <a:noFill/>
          </p:spPr>
          <p:txBody>
            <a:bodyPr wrap="square" rtlCol="0">
              <a:spAutoFit/>
            </a:bodyPr>
            <a:lstStyle/>
            <a:p>
              <a:pPr algn="ctr"/>
              <a:r>
                <a:rPr lang="en-US" dirty="0">
                  <a:solidFill>
                    <a:schemeClr val="bg1"/>
                  </a:solidFill>
                  <a:cs typeface="Arial"/>
                </a:rPr>
                <a:t>Feb</a:t>
              </a:r>
            </a:p>
            <a:p>
              <a:pPr algn="ctr"/>
              <a:r>
                <a:rPr lang="en-US" dirty="0">
                  <a:solidFill>
                    <a:schemeClr val="bg1"/>
                  </a:solidFill>
                  <a:cs typeface="Arial"/>
                </a:rPr>
                <a:t>2018</a:t>
              </a:r>
            </a:p>
          </p:txBody>
        </p:sp>
      </p:grpSp>
      <p:grpSp>
        <p:nvGrpSpPr>
          <p:cNvPr id="29" name="Group 28"/>
          <p:cNvGrpSpPr/>
          <p:nvPr/>
        </p:nvGrpSpPr>
        <p:grpSpPr>
          <a:xfrm>
            <a:off x="3926029" y="1800302"/>
            <a:ext cx="1259550" cy="1259550"/>
            <a:chOff x="569487" y="2043501"/>
            <a:chExt cx="1346792" cy="1346792"/>
          </a:xfrm>
        </p:grpSpPr>
        <p:sp>
          <p:nvSpPr>
            <p:cNvPr id="31" name="Teardrop 30"/>
            <p:cNvSpPr/>
            <p:nvPr/>
          </p:nvSpPr>
          <p:spPr>
            <a:xfrm rot="8100000">
              <a:off x="569487" y="2043501"/>
              <a:ext cx="1346792" cy="1346792"/>
            </a:xfrm>
            <a:prstGeom prst="teardrop">
              <a:avLst>
                <a:gd name="adj" fmla="val 96125"/>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cs typeface="Arial"/>
              </a:endParaRPr>
            </a:p>
          </p:txBody>
        </p:sp>
        <p:sp>
          <p:nvSpPr>
            <p:cNvPr id="34" name="TextBox 33"/>
            <p:cNvSpPr txBox="1"/>
            <p:nvPr/>
          </p:nvSpPr>
          <p:spPr>
            <a:xfrm>
              <a:off x="594800" y="2386020"/>
              <a:ext cx="1273358" cy="691099"/>
            </a:xfrm>
            <a:prstGeom prst="rect">
              <a:avLst/>
            </a:prstGeom>
            <a:noFill/>
          </p:spPr>
          <p:txBody>
            <a:bodyPr wrap="square" rtlCol="0">
              <a:spAutoFit/>
            </a:bodyPr>
            <a:lstStyle/>
            <a:p>
              <a:pPr algn="ctr"/>
              <a:r>
                <a:rPr lang="en-US" dirty="0">
                  <a:solidFill>
                    <a:schemeClr val="bg1"/>
                  </a:solidFill>
                  <a:cs typeface="Arial"/>
                </a:rPr>
                <a:t>Apr</a:t>
              </a:r>
            </a:p>
            <a:p>
              <a:pPr algn="ctr"/>
              <a:r>
                <a:rPr lang="en-US" dirty="0">
                  <a:solidFill>
                    <a:schemeClr val="bg1"/>
                  </a:solidFill>
                  <a:cs typeface="Arial"/>
                </a:rPr>
                <a:t>2018</a:t>
              </a:r>
            </a:p>
          </p:txBody>
        </p:sp>
      </p:grpSp>
      <p:grpSp>
        <p:nvGrpSpPr>
          <p:cNvPr id="43" name="Group 42"/>
          <p:cNvGrpSpPr/>
          <p:nvPr/>
        </p:nvGrpSpPr>
        <p:grpSpPr>
          <a:xfrm>
            <a:off x="5159580" y="1800302"/>
            <a:ext cx="1259550" cy="1259550"/>
            <a:chOff x="569487" y="2043501"/>
            <a:chExt cx="1346792" cy="1346792"/>
          </a:xfrm>
        </p:grpSpPr>
        <p:sp>
          <p:nvSpPr>
            <p:cNvPr id="44" name="Teardrop 43"/>
            <p:cNvSpPr/>
            <p:nvPr/>
          </p:nvSpPr>
          <p:spPr>
            <a:xfrm rot="8100000">
              <a:off x="569487" y="2043501"/>
              <a:ext cx="1346792" cy="1346792"/>
            </a:xfrm>
            <a:prstGeom prst="teardrop">
              <a:avLst>
                <a:gd name="adj" fmla="val 96125"/>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cs typeface="Arial"/>
              </a:endParaRPr>
            </a:p>
          </p:txBody>
        </p:sp>
        <p:sp>
          <p:nvSpPr>
            <p:cNvPr id="45" name="TextBox 44"/>
            <p:cNvSpPr txBox="1"/>
            <p:nvPr/>
          </p:nvSpPr>
          <p:spPr>
            <a:xfrm>
              <a:off x="594800" y="2386020"/>
              <a:ext cx="1273358" cy="691099"/>
            </a:xfrm>
            <a:prstGeom prst="rect">
              <a:avLst/>
            </a:prstGeom>
            <a:noFill/>
          </p:spPr>
          <p:txBody>
            <a:bodyPr wrap="square" rtlCol="0">
              <a:spAutoFit/>
            </a:bodyPr>
            <a:lstStyle/>
            <a:p>
              <a:pPr algn="ctr"/>
              <a:r>
                <a:rPr lang="en-US" dirty="0">
                  <a:solidFill>
                    <a:schemeClr val="bg1"/>
                  </a:solidFill>
                  <a:cs typeface="Arial"/>
                </a:rPr>
                <a:t>July</a:t>
              </a:r>
            </a:p>
            <a:p>
              <a:pPr algn="ctr"/>
              <a:r>
                <a:rPr lang="en-US" dirty="0">
                  <a:solidFill>
                    <a:schemeClr val="bg1"/>
                  </a:solidFill>
                  <a:cs typeface="Arial"/>
                </a:rPr>
                <a:t>2018</a:t>
              </a:r>
            </a:p>
          </p:txBody>
        </p:sp>
      </p:grpSp>
      <p:grpSp>
        <p:nvGrpSpPr>
          <p:cNvPr id="35" name="Group 34"/>
          <p:cNvGrpSpPr/>
          <p:nvPr/>
        </p:nvGrpSpPr>
        <p:grpSpPr>
          <a:xfrm>
            <a:off x="6393129" y="1800302"/>
            <a:ext cx="1259550" cy="1259550"/>
            <a:chOff x="569487" y="2043501"/>
            <a:chExt cx="1346792" cy="1346792"/>
          </a:xfrm>
        </p:grpSpPr>
        <p:sp>
          <p:nvSpPr>
            <p:cNvPr id="36" name="Teardrop 35"/>
            <p:cNvSpPr/>
            <p:nvPr/>
          </p:nvSpPr>
          <p:spPr>
            <a:xfrm rot="8100000">
              <a:off x="569487" y="2043501"/>
              <a:ext cx="1346792" cy="1346792"/>
            </a:xfrm>
            <a:prstGeom prst="teardrop">
              <a:avLst>
                <a:gd name="adj" fmla="val 96125"/>
              </a:avLst>
            </a:prstGeom>
            <a:solidFill>
              <a:srgbClr val="1768B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cs typeface="Arial"/>
              </a:endParaRPr>
            </a:p>
          </p:txBody>
        </p:sp>
        <p:sp>
          <p:nvSpPr>
            <p:cNvPr id="37" name="TextBox 36"/>
            <p:cNvSpPr txBox="1"/>
            <p:nvPr/>
          </p:nvSpPr>
          <p:spPr>
            <a:xfrm>
              <a:off x="594800" y="2386020"/>
              <a:ext cx="1273358" cy="691099"/>
            </a:xfrm>
            <a:prstGeom prst="rect">
              <a:avLst/>
            </a:prstGeom>
            <a:noFill/>
          </p:spPr>
          <p:txBody>
            <a:bodyPr wrap="square" rtlCol="0">
              <a:spAutoFit/>
            </a:bodyPr>
            <a:lstStyle/>
            <a:p>
              <a:pPr algn="ctr"/>
              <a:r>
                <a:rPr lang="en-US" dirty="0">
                  <a:solidFill>
                    <a:schemeClr val="bg1"/>
                  </a:solidFill>
                  <a:cs typeface="Arial"/>
                </a:rPr>
                <a:t>Aug</a:t>
              </a:r>
            </a:p>
            <a:p>
              <a:pPr algn="ctr"/>
              <a:r>
                <a:rPr lang="en-US" dirty="0">
                  <a:solidFill>
                    <a:schemeClr val="bg1"/>
                  </a:solidFill>
                  <a:cs typeface="Arial"/>
                </a:rPr>
                <a:t>2018</a:t>
              </a:r>
            </a:p>
          </p:txBody>
        </p:sp>
      </p:grpSp>
      <p:sp>
        <p:nvSpPr>
          <p:cNvPr id="38" name="TextBox 37"/>
          <p:cNvSpPr txBox="1"/>
          <p:nvPr/>
        </p:nvSpPr>
        <p:spPr>
          <a:xfrm>
            <a:off x="259715" y="3773623"/>
            <a:ext cx="1190873" cy="646331"/>
          </a:xfrm>
          <a:prstGeom prst="rect">
            <a:avLst/>
          </a:prstGeom>
          <a:noFill/>
        </p:spPr>
        <p:txBody>
          <a:bodyPr wrap="square" rtlCol="0">
            <a:spAutoFit/>
          </a:bodyPr>
          <a:lstStyle/>
          <a:p>
            <a:pPr algn="ctr"/>
            <a:r>
              <a:rPr lang="en-US" sz="1200" dirty="0">
                <a:cs typeface="Arial"/>
              </a:rPr>
              <a:t>Selection of the RDS-WHOIS2-RT</a:t>
            </a:r>
          </a:p>
        </p:txBody>
      </p:sp>
      <p:sp>
        <p:nvSpPr>
          <p:cNvPr id="39" name="TextBox 38"/>
          <p:cNvSpPr txBox="1"/>
          <p:nvPr/>
        </p:nvSpPr>
        <p:spPr>
          <a:xfrm>
            <a:off x="1506864" y="3773623"/>
            <a:ext cx="1190873" cy="646331"/>
          </a:xfrm>
          <a:prstGeom prst="rect">
            <a:avLst/>
          </a:prstGeom>
          <a:noFill/>
        </p:spPr>
        <p:txBody>
          <a:bodyPr wrap="square" rtlCol="0">
            <a:spAutoFit/>
          </a:bodyPr>
          <a:lstStyle/>
          <a:p>
            <a:pPr algn="ctr"/>
            <a:r>
              <a:rPr lang="en-US" sz="1200" dirty="0">
                <a:cs typeface="Arial"/>
              </a:rPr>
              <a:t>Face-to-Face Meeting #1 | Brussels</a:t>
            </a:r>
          </a:p>
        </p:txBody>
      </p:sp>
      <p:sp>
        <p:nvSpPr>
          <p:cNvPr id="40" name="TextBox 39"/>
          <p:cNvSpPr txBox="1"/>
          <p:nvPr/>
        </p:nvSpPr>
        <p:spPr>
          <a:xfrm>
            <a:off x="2747916" y="3773623"/>
            <a:ext cx="1190873" cy="1015663"/>
          </a:xfrm>
          <a:prstGeom prst="rect">
            <a:avLst/>
          </a:prstGeom>
          <a:noFill/>
        </p:spPr>
        <p:txBody>
          <a:bodyPr wrap="square" rtlCol="0">
            <a:spAutoFit/>
          </a:bodyPr>
          <a:lstStyle/>
          <a:p>
            <a:pPr algn="ctr"/>
            <a:r>
              <a:rPr lang="en-US" sz="1200" dirty="0">
                <a:cs typeface="Arial"/>
              </a:rPr>
              <a:t>Terms of Reference and Work Plan submitted to ICANN Board</a:t>
            </a:r>
          </a:p>
        </p:txBody>
      </p:sp>
      <p:sp>
        <p:nvSpPr>
          <p:cNvPr id="41" name="TextBox 40"/>
          <p:cNvSpPr txBox="1"/>
          <p:nvPr/>
        </p:nvSpPr>
        <p:spPr>
          <a:xfrm>
            <a:off x="3996639" y="3773623"/>
            <a:ext cx="1190873" cy="646331"/>
          </a:xfrm>
          <a:prstGeom prst="rect">
            <a:avLst/>
          </a:prstGeom>
          <a:noFill/>
        </p:spPr>
        <p:txBody>
          <a:bodyPr wrap="square" rtlCol="0">
            <a:spAutoFit/>
          </a:bodyPr>
          <a:lstStyle/>
          <a:p>
            <a:pPr algn="ctr"/>
            <a:r>
              <a:rPr lang="en-US" sz="1200" dirty="0">
                <a:cs typeface="Arial"/>
              </a:rPr>
              <a:t>Face-to-Face Meeting #2 | Brussels</a:t>
            </a:r>
          </a:p>
        </p:txBody>
      </p:sp>
      <p:sp>
        <p:nvSpPr>
          <p:cNvPr id="42" name="TextBox 41"/>
          <p:cNvSpPr txBox="1"/>
          <p:nvPr/>
        </p:nvSpPr>
        <p:spPr>
          <a:xfrm>
            <a:off x="5207887" y="3773623"/>
            <a:ext cx="1190873" cy="646331"/>
          </a:xfrm>
          <a:prstGeom prst="rect">
            <a:avLst/>
          </a:prstGeom>
          <a:noFill/>
        </p:spPr>
        <p:txBody>
          <a:bodyPr wrap="square" rtlCol="0">
            <a:spAutoFit/>
          </a:bodyPr>
          <a:lstStyle/>
          <a:p>
            <a:pPr algn="ctr"/>
            <a:r>
              <a:rPr lang="en-US" sz="1200" dirty="0">
                <a:cs typeface="Arial"/>
              </a:rPr>
              <a:t>Face-to-Face Meeting #3 | Brussels</a:t>
            </a:r>
          </a:p>
        </p:txBody>
      </p:sp>
      <p:sp>
        <p:nvSpPr>
          <p:cNvPr id="2" name="Title 1"/>
          <p:cNvSpPr>
            <a:spLocks noGrp="1"/>
          </p:cNvSpPr>
          <p:nvPr>
            <p:ph type="title"/>
          </p:nvPr>
        </p:nvSpPr>
        <p:spPr>
          <a:xfrm>
            <a:off x="374904" y="46179"/>
            <a:ext cx="8012951" cy="450663"/>
          </a:xfrm>
          <a:prstGeom prst="rect">
            <a:avLst/>
          </a:prstGeom>
        </p:spPr>
        <p:txBody>
          <a:bodyPr/>
          <a:lstStyle/>
          <a:p>
            <a:r>
              <a:rPr lang="en-US" dirty="0">
                <a:latin typeface="+mn-lt"/>
                <a:cs typeface="Arial"/>
              </a:rPr>
              <a:t>Milestones</a:t>
            </a:r>
          </a:p>
        </p:txBody>
      </p:sp>
      <p:sp>
        <p:nvSpPr>
          <p:cNvPr id="46" name="TextBox 45"/>
          <p:cNvSpPr txBox="1"/>
          <p:nvPr/>
        </p:nvSpPr>
        <p:spPr>
          <a:xfrm>
            <a:off x="6441565" y="3775123"/>
            <a:ext cx="1190873" cy="830997"/>
          </a:xfrm>
          <a:prstGeom prst="rect">
            <a:avLst/>
          </a:prstGeom>
          <a:noFill/>
        </p:spPr>
        <p:txBody>
          <a:bodyPr wrap="square" rtlCol="0">
            <a:spAutoFit/>
          </a:bodyPr>
          <a:lstStyle/>
          <a:p>
            <a:pPr algn="ctr"/>
            <a:r>
              <a:rPr lang="en-US" sz="1200" b="1" dirty="0">
                <a:cs typeface="Arial"/>
              </a:rPr>
              <a:t>Publish Draft Report for Public Comment</a:t>
            </a:r>
          </a:p>
        </p:txBody>
      </p:sp>
      <p:grpSp>
        <p:nvGrpSpPr>
          <p:cNvPr id="50" name="Group 49">
            <a:extLst>
              <a:ext uri="{FF2B5EF4-FFF2-40B4-BE49-F238E27FC236}">
                <a16:creationId xmlns:a16="http://schemas.microsoft.com/office/drawing/2014/main" xmlns="" id="{89AA86B2-9232-D149-BB53-0D61961778AC}"/>
              </a:ext>
            </a:extLst>
          </p:cNvPr>
          <p:cNvGrpSpPr/>
          <p:nvPr/>
        </p:nvGrpSpPr>
        <p:grpSpPr>
          <a:xfrm>
            <a:off x="7650351" y="1799335"/>
            <a:ext cx="1259550" cy="1259550"/>
            <a:chOff x="569487" y="2043501"/>
            <a:chExt cx="1346792" cy="1346792"/>
          </a:xfrm>
          <a:solidFill>
            <a:srgbClr val="7030A0"/>
          </a:solidFill>
        </p:grpSpPr>
        <p:sp>
          <p:nvSpPr>
            <p:cNvPr id="51" name="Teardrop 50">
              <a:extLst>
                <a:ext uri="{FF2B5EF4-FFF2-40B4-BE49-F238E27FC236}">
                  <a16:creationId xmlns:a16="http://schemas.microsoft.com/office/drawing/2014/main" xmlns="" id="{489F43B8-0787-6745-96E4-FD4E26A93B37}"/>
                </a:ext>
              </a:extLst>
            </p:cNvPr>
            <p:cNvSpPr/>
            <p:nvPr/>
          </p:nvSpPr>
          <p:spPr>
            <a:xfrm rot="8100000">
              <a:off x="569487" y="2043501"/>
              <a:ext cx="1346792" cy="1346792"/>
            </a:xfrm>
            <a:prstGeom prst="teardrop">
              <a:avLst>
                <a:gd name="adj" fmla="val 96125"/>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cs typeface="Arial"/>
              </a:endParaRPr>
            </a:p>
          </p:txBody>
        </p:sp>
        <p:sp>
          <p:nvSpPr>
            <p:cNvPr id="52" name="TextBox 51">
              <a:extLst>
                <a:ext uri="{FF2B5EF4-FFF2-40B4-BE49-F238E27FC236}">
                  <a16:creationId xmlns:a16="http://schemas.microsoft.com/office/drawing/2014/main" xmlns="" id="{43B0DDAC-BF85-6B48-BDD3-4119E2B99D6A}"/>
                </a:ext>
              </a:extLst>
            </p:cNvPr>
            <p:cNvSpPr txBox="1"/>
            <p:nvPr/>
          </p:nvSpPr>
          <p:spPr>
            <a:xfrm>
              <a:off x="850907" y="2386020"/>
              <a:ext cx="758640" cy="691099"/>
            </a:xfrm>
            <a:prstGeom prst="rect">
              <a:avLst/>
            </a:prstGeom>
            <a:grpFill/>
          </p:spPr>
          <p:txBody>
            <a:bodyPr wrap="square" rtlCol="0">
              <a:spAutoFit/>
            </a:bodyPr>
            <a:lstStyle/>
            <a:p>
              <a:pPr algn="ctr"/>
              <a:r>
                <a:rPr lang="en-US" dirty="0">
                  <a:solidFill>
                    <a:schemeClr val="bg1"/>
                  </a:solidFill>
                  <a:cs typeface="Arial"/>
                </a:rPr>
                <a:t>Dec</a:t>
              </a:r>
            </a:p>
            <a:p>
              <a:pPr algn="ctr"/>
              <a:r>
                <a:rPr lang="en-US" dirty="0">
                  <a:solidFill>
                    <a:schemeClr val="bg1"/>
                  </a:solidFill>
                  <a:cs typeface="Arial"/>
                </a:rPr>
                <a:t>2018</a:t>
              </a:r>
            </a:p>
          </p:txBody>
        </p:sp>
      </p:grpSp>
      <p:sp>
        <p:nvSpPr>
          <p:cNvPr id="53" name="Oval 52">
            <a:extLst>
              <a:ext uri="{FF2B5EF4-FFF2-40B4-BE49-F238E27FC236}">
                <a16:creationId xmlns:a16="http://schemas.microsoft.com/office/drawing/2014/main" xmlns="" id="{ABB2C63D-C7A7-6A4D-A9DA-D0A065C1B4C5}"/>
              </a:ext>
            </a:extLst>
          </p:cNvPr>
          <p:cNvSpPr/>
          <p:nvPr/>
        </p:nvSpPr>
        <p:spPr>
          <a:xfrm>
            <a:off x="8209874" y="3442087"/>
            <a:ext cx="166258" cy="166258"/>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cs typeface="Arial"/>
            </a:endParaRPr>
          </a:p>
        </p:txBody>
      </p:sp>
      <p:sp>
        <p:nvSpPr>
          <p:cNvPr id="54" name="TextBox 53">
            <a:extLst>
              <a:ext uri="{FF2B5EF4-FFF2-40B4-BE49-F238E27FC236}">
                <a16:creationId xmlns:a16="http://schemas.microsoft.com/office/drawing/2014/main" xmlns="" id="{FC61FDB5-7923-5E4B-B01F-26718B272D2F}"/>
              </a:ext>
            </a:extLst>
          </p:cNvPr>
          <p:cNvSpPr txBox="1"/>
          <p:nvPr/>
        </p:nvSpPr>
        <p:spPr>
          <a:xfrm>
            <a:off x="7684689" y="3775123"/>
            <a:ext cx="1190873" cy="646331"/>
          </a:xfrm>
          <a:prstGeom prst="rect">
            <a:avLst/>
          </a:prstGeom>
          <a:noFill/>
        </p:spPr>
        <p:txBody>
          <a:bodyPr wrap="square" rtlCol="0">
            <a:spAutoFit/>
          </a:bodyPr>
          <a:lstStyle/>
          <a:p>
            <a:pPr algn="ctr"/>
            <a:r>
              <a:rPr lang="en-US" sz="1200" dirty="0">
                <a:cs typeface="Arial"/>
              </a:rPr>
              <a:t>Submit Final Report to ICANN Board</a:t>
            </a:r>
          </a:p>
        </p:txBody>
      </p:sp>
      <p:cxnSp>
        <p:nvCxnSpPr>
          <p:cNvPr id="5" name="Straight Connector 4"/>
          <p:cNvCxnSpPr/>
          <p:nvPr/>
        </p:nvCxnSpPr>
        <p:spPr>
          <a:xfrm>
            <a:off x="5284801" y="3319747"/>
            <a:ext cx="0" cy="1730817"/>
          </a:xfrm>
          <a:prstGeom prst="line">
            <a:avLst/>
          </a:prstGeom>
          <a:ln>
            <a:prstDash val="dashDot"/>
          </a:ln>
        </p:spPr>
        <p:style>
          <a:lnRef idx="3">
            <a:schemeClr val="accent5"/>
          </a:lnRef>
          <a:fillRef idx="0">
            <a:schemeClr val="accent5"/>
          </a:fillRef>
          <a:effectRef idx="2">
            <a:schemeClr val="accent5"/>
          </a:effectRef>
          <a:fontRef idx="minor">
            <a:schemeClr val="tx1"/>
          </a:fontRef>
        </p:style>
      </p:cxnSp>
      <p:sp>
        <p:nvSpPr>
          <p:cNvPr id="6" name="TextBox 5"/>
          <p:cNvSpPr txBox="1"/>
          <p:nvPr/>
        </p:nvSpPr>
        <p:spPr>
          <a:xfrm>
            <a:off x="4977294" y="4975291"/>
            <a:ext cx="597921" cy="169277"/>
          </a:xfrm>
          <a:prstGeom prst="rect">
            <a:avLst/>
          </a:prstGeom>
          <a:noFill/>
        </p:spPr>
        <p:txBody>
          <a:bodyPr wrap="none" lIns="0" tIns="0" rIns="0" bIns="0" rtlCol="0">
            <a:spAutoFit/>
          </a:bodyPr>
          <a:lstStyle/>
          <a:p>
            <a:r>
              <a:rPr lang="en-US" sz="1100" dirty="0">
                <a:cs typeface="Source Sans Pro"/>
              </a:rPr>
              <a:t>ICANN62</a:t>
            </a:r>
            <a:endParaRPr lang="en-US" dirty="0">
              <a:cs typeface="Source Sans Pro"/>
            </a:endParaRPr>
          </a:p>
        </p:txBody>
      </p:sp>
    </p:spTree>
    <p:extLst>
      <p:ext uri="{BB962C8B-B14F-4D97-AF65-F5344CB8AC3E}">
        <p14:creationId xmlns:p14="http://schemas.microsoft.com/office/powerpoint/2010/main" val="30641161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368EB48-33D2-4D4A-83B4-745BEEEA69D6}"/>
              </a:ext>
            </a:extLst>
          </p:cNvPr>
          <p:cNvSpPr>
            <a:spLocks noGrp="1"/>
          </p:cNvSpPr>
          <p:nvPr>
            <p:ph type="title"/>
          </p:nvPr>
        </p:nvSpPr>
        <p:spPr>
          <a:xfrm>
            <a:off x="584938" y="824754"/>
            <a:ext cx="8305062" cy="1768314"/>
          </a:xfrm>
        </p:spPr>
        <p:txBody>
          <a:bodyPr/>
          <a:lstStyle/>
          <a:p>
            <a:r>
              <a:rPr lang="en-US" dirty="0"/>
              <a:t>Subgroup Findings &amp; Draft Recommendations</a:t>
            </a:r>
          </a:p>
        </p:txBody>
      </p:sp>
      <p:sp>
        <p:nvSpPr>
          <p:cNvPr id="3" name="Rounded Rectangle 2"/>
          <p:cNvSpPr/>
          <p:nvPr/>
        </p:nvSpPr>
        <p:spPr>
          <a:xfrm>
            <a:off x="1225899" y="3597309"/>
            <a:ext cx="7023798" cy="1698171"/>
          </a:xfrm>
          <a:prstGeom prst="round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Note that all recommendations presented here are</a:t>
            </a:r>
            <a:r>
              <a:rPr lang="en-US" b="1" dirty="0" smtClean="0">
                <a:solidFill>
                  <a:schemeClr val="tx1"/>
                </a:solidFill>
              </a:rPr>
              <a:t> </a:t>
            </a:r>
            <a:br>
              <a:rPr lang="en-US" b="1" dirty="0" smtClean="0">
                <a:solidFill>
                  <a:schemeClr val="tx1"/>
                </a:solidFill>
              </a:rPr>
            </a:br>
            <a:r>
              <a:rPr lang="en-US" b="1" dirty="0" smtClean="0">
                <a:solidFill>
                  <a:schemeClr val="tx1"/>
                </a:solidFill>
              </a:rPr>
              <a:t>drafts</a:t>
            </a:r>
            <a:r>
              <a:rPr lang="en-US" dirty="0" smtClean="0">
                <a:solidFill>
                  <a:schemeClr val="tx1"/>
                </a:solidFill>
              </a:rPr>
              <a:t> agreed by subgroups (except as noted). </a:t>
            </a:r>
            <a:br>
              <a:rPr lang="en-US" dirty="0" smtClean="0">
                <a:solidFill>
                  <a:schemeClr val="tx1"/>
                </a:solidFill>
              </a:rPr>
            </a:br>
            <a:endParaRPr lang="en-US" dirty="0" smtClean="0">
              <a:solidFill>
                <a:schemeClr val="tx1"/>
              </a:solidFill>
            </a:endParaRPr>
          </a:p>
          <a:p>
            <a:pPr algn="ctr"/>
            <a:r>
              <a:rPr lang="en-US" dirty="0" smtClean="0">
                <a:solidFill>
                  <a:schemeClr val="tx1"/>
                </a:solidFill>
              </a:rPr>
              <a:t>They do not yet reflect consensus of the full Review Team</a:t>
            </a:r>
            <a:br>
              <a:rPr lang="en-US" dirty="0" smtClean="0">
                <a:solidFill>
                  <a:schemeClr val="tx1"/>
                </a:solidFill>
              </a:rPr>
            </a:br>
            <a:r>
              <a:rPr lang="en-US" dirty="0" smtClean="0">
                <a:solidFill>
                  <a:schemeClr val="tx1"/>
                </a:solidFill>
              </a:rPr>
              <a:t>and are subject to further revision at the July F2F meeting.</a:t>
            </a:r>
            <a:endParaRPr lang="en-US" dirty="0">
              <a:solidFill>
                <a:schemeClr val="tx1"/>
              </a:solidFill>
            </a:endParaRPr>
          </a:p>
        </p:txBody>
      </p:sp>
    </p:spTree>
    <p:extLst>
      <p:ext uri="{BB962C8B-B14F-4D97-AF65-F5344CB8AC3E}">
        <p14:creationId xmlns:p14="http://schemas.microsoft.com/office/powerpoint/2010/main" val="17618092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368EB48-33D2-4D4A-83B4-745BEEEA69D6}"/>
              </a:ext>
            </a:extLst>
          </p:cNvPr>
          <p:cNvSpPr>
            <a:spLocks noGrp="1"/>
          </p:cNvSpPr>
          <p:nvPr>
            <p:ph type="title"/>
          </p:nvPr>
        </p:nvSpPr>
        <p:spPr/>
        <p:txBody>
          <a:bodyPr/>
          <a:lstStyle/>
          <a:p>
            <a:r>
              <a:rPr lang="en-US" dirty="0"/>
              <a:t>Findings &amp; Draft Recommendations</a:t>
            </a:r>
          </a:p>
        </p:txBody>
      </p:sp>
      <p:sp>
        <p:nvSpPr>
          <p:cNvPr id="3" name="Text Placeholder 2">
            <a:extLst>
              <a:ext uri="{FF2B5EF4-FFF2-40B4-BE49-F238E27FC236}">
                <a16:creationId xmlns:a16="http://schemas.microsoft.com/office/drawing/2014/main" xmlns="" id="{7938B274-E2EE-3345-81AA-823189ECA15E}"/>
              </a:ext>
            </a:extLst>
          </p:cNvPr>
          <p:cNvSpPr>
            <a:spLocks noGrp="1"/>
          </p:cNvSpPr>
          <p:nvPr>
            <p:ph type="body" sz="quarter" idx="11"/>
          </p:nvPr>
        </p:nvSpPr>
        <p:spPr/>
        <p:txBody>
          <a:bodyPr/>
          <a:lstStyle/>
          <a:p>
            <a:r>
              <a:rPr lang="en-US" dirty="0"/>
              <a:t>WHOIS1 Rec #1 - Strategic </a:t>
            </a:r>
            <a:r>
              <a:rPr lang="en-US" dirty="0" smtClean="0"/>
              <a:t>Priority</a:t>
            </a:r>
          </a:p>
          <a:p>
            <a:endParaRPr lang="en-US" sz="2000" dirty="0"/>
          </a:p>
          <a:p>
            <a:r>
              <a:rPr lang="en-US" sz="2000" dirty="0" smtClean="0"/>
              <a:t>Latest Subgroup Report on Wiki Page: </a:t>
            </a:r>
            <a:br>
              <a:rPr lang="en-US" sz="2000" dirty="0" smtClean="0"/>
            </a:br>
            <a:r>
              <a:rPr lang="en-US" sz="2000" dirty="0"/>
              <a:t>https://community.icann.org/x/3plEB</a:t>
            </a:r>
            <a:endParaRPr lang="en-US" sz="2000" dirty="0" smtClean="0"/>
          </a:p>
          <a:p>
            <a:endParaRPr lang="en-US" sz="2000" dirty="0">
              <a:solidFill>
                <a:srgbClr val="FF0000"/>
              </a:solidFill>
            </a:endParaRPr>
          </a:p>
          <a:p>
            <a:r>
              <a:rPr lang="en-US" sz="2000" dirty="0" smtClean="0">
                <a:solidFill>
                  <a:srgbClr val="FF0000"/>
                </a:solidFill>
              </a:rPr>
              <a:t>Section awaiting input from Cathrin</a:t>
            </a:r>
            <a:endParaRPr lang="en-US" sz="2000" dirty="0">
              <a:solidFill>
                <a:srgbClr val="FF0000"/>
              </a:solidFill>
            </a:endParaRPr>
          </a:p>
        </p:txBody>
      </p:sp>
    </p:spTree>
    <p:extLst>
      <p:ext uri="{BB962C8B-B14F-4D97-AF65-F5344CB8AC3E}">
        <p14:creationId xmlns:p14="http://schemas.microsoft.com/office/powerpoint/2010/main" val="240051049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WHOIS1 Rec #1 – Strategic Priority</a:t>
            </a:r>
          </a:p>
        </p:txBody>
      </p:sp>
      <p:sp>
        <p:nvSpPr>
          <p:cNvPr id="4" name="TextBox 3"/>
          <p:cNvSpPr txBox="1"/>
          <p:nvPr/>
        </p:nvSpPr>
        <p:spPr>
          <a:xfrm>
            <a:off x="374904" y="907910"/>
            <a:ext cx="8349996" cy="4624343"/>
          </a:xfrm>
          <a:prstGeom prst="rect">
            <a:avLst/>
          </a:prstGeom>
          <a:noFill/>
        </p:spPr>
        <p:txBody>
          <a:bodyPr wrap="square" lIns="0" tIns="0" rIns="0" bIns="0" rtlCol="0">
            <a:spAutoFit/>
          </a:bodyPr>
          <a:lstStyle/>
          <a:p>
            <a:r>
              <a:rPr lang="en-US" dirty="0"/>
              <a:t>The </a:t>
            </a:r>
            <a:r>
              <a:rPr lang="en-US" dirty="0" smtClean="0"/>
              <a:t>subgroup reviewed implementation </a:t>
            </a:r>
            <a:r>
              <a:rPr lang="en-US" dirty="0"/>
              <a:t>of WHOIS1 recommendation #1: </a:t>
            </a:r>
          </a:p>
          <a:p>
            <a:endParaRPr lang="en-US" b="1" i="1" dirty="0">
              <a:solidFill>
                <a:schemeClr val="accent6">
                  <a:lumMod val="50000"/>
                </a:schemeClr>
              </a:solidFill>
            </a:endParaRPr>
          </a:p>
          <a:p>
            <a:pPr marL="742950" lvl="1" indent="-285750">
              <a:spcAft>
                <a:spcPts val="300"/>
              </a:spcAft>
              <a:buFont typeface="Arial" panose="020B0604020202020204" pitchFamily="34" charset="0"/>
              <a:buChar char="•"/>
            </a:pPr>
            <a:r>
              <a:rPr lang="en-US" sz="1400" i="1" dirty="0">
                <a:solidFill>
                  <a:schemeClr val="accent6">
                    <a:lumMod val="50000"/>
                  </a:schemeClr>
                </a:solidFill>
              </a:rPr>
              <a:t>Rec 1.a – I</a:t>
            </a:r>
            <a:r>
              <a:rPr lang="en-US" sz="1400" i="1" dirty="0">
                <a:solidFill>
                  <a:schemeClr val="accent6">
                    <a:lumMod val="50000"/>
                  </a:schemeClr>
                </a:solidFill>
                <a:cs typeface="Source Sans Pro"/>
              </a:rPr>
              <a:t>t is recommended that WHOIS, in all its aspects, should be a </a:t>
            </a:r>
            <a:r>
              <a:rPr lang="en-US" sz="1400" i="1" dirty="0">
                <a:solidFill>
                  <a:schemeClr val="accent6">
                    <a:lumMod val="50000"/>
                  </a:schemeClr>
                </a:solidFill>
              </a:rPr>
              <a:t>strategic priority for ICANN the organization. </a:t>
            </a:r>
          </a:p>
          <a:p>
            <a:pPr marL="742950" lvl="1" indent="-285750">
              <a:spcAft>
                <a:spcPts val="300"/>
              </a:spcAft>
              <a:buFont typeface="Arial" panose="020B0604020202020204" pitchFamily="34" charset="0"/>
              <a:buChar char="•"/>
            </a:pPr>
            <a:r>
              <a:rPr lang="en-US" sz="1400" i="1" dirty="0">
                <a:solidFill>
                  <a:schemeClr val="accent6">
                    <a:lumMod val="50000"/>
                  </a:schemeClr>
                </a:solidFill>
              </a:rPr>
              <a:t>Rec 1.b – </a:t>
            </a:r>
            <a:r>
              <a:rPr lang="en-US" sz="1400" i="1" dirty="0">
                <a:solidFill>
                  <a:schemeClr val="accent6">
                    <a:lumMod val="50000"/>
                  </a:schemeClr>
                </a:solidFill>
                <a:cs typeface="Source Sans Pro"/>
              </a:rPr>
              <a:t>It is recommended that WHOIS form the basis of staff incentivization (including the CEO’s) and organizational objectives</a:t>
            </a:r>
          </a:p>
          <a:p>
            <a:pPr marL="742950" lvl="1" indent="-285750">
              <a:spcAft>
                <a:spcPts val="300"/>
              </a:spcAft>
              <a:buFont typeface="Arial" panose="020B0604020202020204" pitchFamily="34" charset="0"/>
              <a:buChar char="•"/>
            </a:pPr>
            <a:r>
              <a:rPr lang="en-US" sz="1400" i="1" dirty="0">
                <a:solidFill>
                  <a:schemeClr val="accent6">
                    <a:lumMod val="50000"/>
                  </a:schemeClr>
                </a:solidFill>
              </a:rPr>
              <a:t>Rec 1.c – The Board should create a committee that includes the CEO to be responsible for priority and key actions</a:t>
            </a:r>
          </a:p>
          <a:p>
            <a:pPr lvl="1">
              <a:spcAft>
                <a:spcPts val="300"/>
              </a:spcAft>
            </a:pPr>
            <a:r>
              <a:rPr lang="en-US" sz="1400" i="1" dirty="0">
                <a:solidFill>
                  <a:schemeClr val="accent6">
                    <a:lumMod val="50000"/>
                  </a:schemeClr>
                </a:solidFill>
              </a:rPr>
              <a:t>	•  Implementation of this report’s recommendations;</a:t>
            </a:r>
          </a:p>
          <a:p>
            <a:pPr lvl="1">
              <a:spcAft>
                <a:spcPts val="300"/>
              </a:spcAft>
            </a:pPr>
            <a:r>
              <a:rPr lang="en-US" sz="1400" i="1" dirty="0">
                <a:solidFill>
                  <a:schemeClr val="accent6">
                    <a:lumMod val="50000"/>
                  </a:schemeClr>
                </a:solidFill>
              </a:rPr>
              <a:t>	•  Fulfillment of data accuracy objectives over time;</a:t>
            </a:r>
          </a:p>
          <a:p>
            <a:pPr lvl="1">
              <a:spcAft>
                <a:spcPts val="300"/>
              </a:spcAft>
            </a:pPr>
            <a:r>
              <a:rPr lang="en-US" sz="1400" i="1" dirty="0">
                <a:solidFill>
                  <a:schemeClr val="accent6">
                    <a:lumMod val="50000"/>
                  </a:schemeClr>
                </a:solidFill>
              </a:rPr>
              <a:t>	•  Follow up on relevant reports (e.g. NORC data accuracy study);</a:t>
            </a:r>
          </a:p>
          <a:p>
            <a:pPr lvl="1">
              <a:spcAft>
                <a:spcPts val="300"/>
              </a:spcAft>
            </a:pPr>
            <a:r>
              <a:rPr lang="en-US" sz="1400" i="1" dirty="0">
                <a:solidFill>
                  <a:schemeClr val="accent6">
                    <a:lumMod val="50000"/>
                  </a:schemeClr>
                </a:solidFill>
              </a:rPr>
              <a:t>	•  Reporting on progress on all aspects of WHOIS (policy development, compliance, and 	advances in the protocol / liaison with SSAC and IETF);</a:t>
            </a:r>
          </a:p>
          <a:p>
            <a:pPr lvl="1">
              <a:spcAft>
                <a:spcPts val="300"/>
              </a:spcAft>
            </a:pPr>
            <a:r>
              <a:rPr lang="en-US" sz="1400" i="1" dirty="0">
                <a:solidFill>
                  <a:schemeClr val="accent6">
                    <a:lumMod val="50000"/>
                  </a:schemeClr>
                </a:solidFill>
              </a:rPr>
              <a:t>	•  Monitoring effectiveness of senior staff performance and the extent to which ICANN 	Compliance 	function is effective in delivering WHOIS outcomes, and taking appropriate 	action to remedy any 	gaps.</a:t>
            </a:r>
          </a:p>
          <a:p>
            <a:pPr marL="742950" lvl="1" indent="-285750">
              <a:spcAft>
                <a:spcPts val="300"/>
              </a:spcAft>
              <a:buFont typeface="Arial" panose="020B0604020202020204" pitchFamily="34" charset="0"/>
              <a:buChar char="•"/>
            </a:pPr>
            <a:r>
              <a:rPr lang="en-US" sz="1400" i="1" dirty="0">
                <a:solidFill>
                  <a:schemeClr val="accent6">
                    <a:lumMod val="50000"/>
                  </a:schemeClr>
                </a:solidFill>
              </a:rPr>
              <a:t>Rec 1.d – ICANN should issue public updates on progress against targets for all aspects of WHOIS</a:t>
            </a:r>
          </a:p>
          <a:p>
            <a:endParaRPr lang="en-US" dirty="0"/>
          </a:p>
        </p:txBody>
      </p:sp>
    </p:spTree>
    <p:extLst>
      <p:ext uri="{BB962C8B-B14F-4D97-AF65-F5344CB8AC3E}">
        <p14:creationId xmlns:p14="http://schemas.microsoft.com/office/powerpoint/2010/main" val="193495737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WHOIS1 Rec #1 – Strategic Priority</a:t>
            </a:r>
          </a:p>
        </p:txBody>
      </p:sp>
      <p:sp>
        <p:nvSpPr>
          <p:cNvPr id="4" name="TextBox 3"/>
          <p:cNvSpPr txBox="1"/>
          <p:nvPr/>
        </p:nvSpPr>
        <p:spPr>
          <a:xfrm>
            <a:off x="374904" y="907910"/>
            <a:ext cx="8349996" cy="3600986"/>
          </a:xfrm>
          <a:prstGeom prst="rect">
            <a:avLst/>
          </a:prstGeom>
          <a:noFill/>
        </p:spPr>
        <p:txBody>
          <a:bodyPr wrap="square" lIns="0" tIns="0" rIns="0" bIns="0" rtlCol="0">
            <a:spAutoFit/>
          </a:bodyPr>
          <a:lstStyle/>
          <a:p>
            <a:r>
              <a:rPr lang="en-US" dirty="0"/>
              <a:t>The subgroup finds that:</a:t>
            </a:r>
          </a:p>
          <a:p>
            <a:pPr lvl="1"/>
            <a:endParaRPr lang="en-US" dirty="0"/>
          </a:p>
          <a:p>
            <a:pPr marL="742950" lvl="1" indent="-285750">
              <a:buFont typeface="Arial" panose="020B0604020202020204" pitchFamily="34" charset="0"/>
              <a:buChar char="•"/>
            </a:pPr>
            <a:r>
              <a:rPr lang="en-US" dirty="0"/>
              <a:t>The ICANN organization and Board  have clearly taken a number of steps to work towards implementation of the recommendation. </a:t>
            </a:r>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a:t>A key element - the creation of a dedicated Board committee including </a:t>
            </a:r>
            <a:br>
              <a:rPr lang="en-US" dirty="0"/>
            </a:br>
            <a:r>
              <a:rPr lang="en-US" dirty="0"/>
              <a:t>the CEO - was only put into place very late in the process but did </a:t>
            </a:r>
            <a:br>
              <a:rPr lang="en-US" dirty="0"/>
            </a:br>
            <a:r>
              <a:rPr lang="en-US" dirty="0"/>
              <a:t>eventually take place.</a:t>
            </a:r>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a:t>The record of actions over the last year and in particular the challenging situation as concerns compliance with data protection requirements show that implementation of this recommendation is not yet sufficient.</a:t>
            </a:r>
          </a:p>
          <a:p>
            <a:pPr marL="0" lvl="1"/>
            <a:endParaRPr lang="en-US" dirty="0"/>
          </a:p>
        </p:txBody>
      </p:sp>
    </p:spTree>
    <p:extLst>
      <p:ext uri="{BB962C8B-B14F-4D97-AF65-F5344CB8AC3E}">
        <p14:creationId xmlns:p14="http://schemas.microsoft.com/office/powerpoint/2010/main" val="150868176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WHOIS1 Rec #1 – Strategic Priority</a:t>
            </a:r>
          </a:p>
        </p:txBody>
      </p:sp>
      <p:sp>
        <p:nvSpPr>
          <p:cNvPr id="4" name="TextBox 3"/>
          <p:cNvSpPr txBox="1"/>
          <p:nvPr/>
        </p:nvSpPr>
        <p:spPr>
          <a:xfrm>
            <a:off x="374904" y="722380"/>
            <a:ext cx="8349996" cy="5047536"/>
          </a:xfrm>
          <a:prstGeom prst="rect">
            <a:avLst/>
          </a:prstGeom>
          <a:noFill/>
        </p:spPr>
        <p:txBody>
          <a:bodyPr wrap="square" lIns="0" tIns="0" rIns="0" bIns="0" rtlCol="0">
            <a:spAutoFit/>
          </a:bodyPr>
          <a:lstStyle/>
          <a:p>
            <a:pPr marL="0" lvl="1"/>
            <a:endParaRPr lang="en-US" dirty="0"/>
          </a:p>
          <a:p>
            <a:pPr marL="285750" lvl="1" indent="-285750">
              <a:buFont typeface="Arial" panose="020B0604020202020204" pitchFamily="34" charset="0"/>
              <a:buChar char="•"/>
            </a:pPr>
            <a:r>
              <a:rPr lang="en-US" dirty="0"/>
              <a:t>Based on its analysis, members of this subgroup agree that</a:t>
            </a:r>
            <a:br>
              <a:rPr lang="en-US" dirty="0"/>
            </a:br>
            <a:r>
              <a:rPr lang="en-US" dirty="0"/>
              <a:t>this </a:t>
            </a:r>
            <a:r>
              <a:rPr lang="en-US" dirty="0" smtClean="0"/>
              <a:t>WHOIS1 recommendation </a:t>
            </a:r>
            <a:r>
              <a:rPr lang="en-US" dirty="0"/>
              <a:t>has been </a:t>
            </a:r>
            <a:r>
              <a:rPr lang="en-US" b="1" dirty="0"/>
              <a:t>partially implemented</a:t>
            </a:r>
          </a:p>
          <a:p>
            <a:pPr marL="742950" lvl="2" indent="-285750">
              <a:buFont typeface="Arial" panose="020B0604020202020204" pitchFamily="34" charset="0"/>
              <a:buChar char="•"/>
            </a:pPr>
            <a:r>
              <a:rPr lang="en-US" sz="1700" dirty="0"/>
              <a:t>The implementation failed to achieve the recommendation’s original aim of instilling a culture of proactive monitoring and improvements on WHOIS</a:t>
            </a:r>
          </a:p>
          <a:p>
            <a:pPr marL="285750" lvl="1"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The subgroup further identified the following issues:</a:t>
            </a:r>
          </a:p>
          <a:p>
            <a:pPr marL="742950" lvl="2" indent="-285750">
              <a:buFont typeface="Arial" panose="020B0604020202020204" pitchFamily="34" charset="0"/>
              <a:buChar char="•"/>
            </a:pPr>
            <a:r>
              <a:rPr lang="en-US" sz="1700" dirty="0"/>
              <a:t>From the mandate of the </a:t>
            </a:r>
            <a:r>
              <a:rPr lang="en-US" sz="1700" dirty="0" smtClean="0"/>
              <a:t>Board Working Group on </a:t>
            </a:r>
            <a:r>
              <a:rPr lang="en-US" sz="1700" dirty="0" err="1" smtClean="0"/>
              <a:t>RDS</a:t>
            </a:r>
            <a:r>
              <a:rPr lang="en-US" sz="1700" dirty="0" smtClean="0"/>
              <a:t> (</a:t>
            </a:r>
            <a:r>
              <a:rPr lang="en-US" sz="1700" dirty="0" err="1" smtClean="0"/>
              <a:t>BWG-RDS</a:t>
            </a:r>
            <a:r>
              <a:rPr lang="en-US" sz="1700" dirty="0" smtClean="0"/>
              <a:t>), </a:t>
            </a:r>
            <a:r>
              <a:rPr lang="en-US" sz="1700" dirty="0"/>
              <a:t>feedback in response to questions, and documentation available, a clear picture emerges as to ICANN's understanding of the nature of the strategic priority</a:t>
            </a:r>
            <a:br>
              <a:rPr lang="en-US" sz="1700" dirty="0"/>
            </a:br>
            <a:endParaRPr lang="en-US" sz="1700" dirty="0"/>
          </a:p>
          <a:p>
            <a:pPr marL="1200150" lvl="3" indent="-285750">
              <a:buFont typeface="Arial" panose="020B0604020202020204" pitchFamily="34" charset="0"/>
              <a:buChar char="•"/>
            </a:pPr>
            <a:r>
              <a:rPr lang="en-US" sz="1700" dirty="0" smtClean="0"/>
              <a:t>These actions were </a:t>
            </a:r>
            <a:r>
              <a:rPr lang="en-US" sz="1700" dirty="0"/>
              <a:t>interpreted as making sure that the recommendation was implemented, and to launch the policy development process and support other Community actions related to the WHOIS. </a:t>
            </a:r>
            <a:br>
              <a:rPr lang="en-US" sz="1700" dirty="0"/>
            </a:br>
            <a:endParaRPr lang="en-US" sz="1700" dirty="0"/>
          </a:p>
          <a:p>
            <a:pPr marL="1200150" lvl="3" indent="-285750">
              <a:buFont typeface="Arial" panose="020B0604020202020204" pitchFamily="34" charset="0"/>
              <a:buChar char="•"/>
            </a:pPr>
            <a:r>
              <a:rPr lang="en-US" sz="1700" dirty="0"/>
              <a:t>While these actions went a long way towards achieving the intended aim, they could not replace a strategic outlook and advance planning for issues not yet explicitly addressed in specific community actions, as became evident in the issues surrounding compliance with GDPR.</a:t>
            </a:r>
          </a:p>
        </p:txBody>
      </p:sp>
    </p:spTree>
    <p:extLst>
      <p:ext uri="{BB962C8B-B14F-4D97-AF65-F5344CB8AC3E}">
        <p14:creationId xmlns:p14="http://schemas.microsoft.com/office/powerpoint/2010/main" val="186813205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WHOIS1 Rec #1 – Strategic Priority</a:t>
            </a:r>
          </a:p>
        </p:txBody>
      </p:sp>
      <p:sp>
        <p:nvSpPr>
          <p:cNvPr id="4" name="TextBox 3"/>
          <p:cNvSpPr txBox="1"/>
          <p:nvPr/>
        </p:nvSpPr>
        <p:spPr>
          <a:xfrm>
            <a:off x="374904" y="907910"/>
            <a:ext cx="8349996" cy="2123658"/>
          </a:xfrm>
          <a:prstGeom prst="rect">
            <a:avLst/>
          </a:prstGeom>
          <a:noFill/>
        </p:spPr>
        <p:txBody>
          <a:bodyPr wrap="square" lIns="0" tIns="0" rIns="0" bIns="0" rtlCol="0">
            <a:spAutoFit/>
          </a:bodyPr>
          <a:lstStyle/>
          <a:p>
            <a:pPr marL="285750" indent="-285750">
              <a:buFont typeface="Arial" panose="020B0604020202020204" pitchFamily="34" charset="0"/>
              <a:buChar char="•"/>
            </a:pPr>
            <a:r>
              <a:rPr lang="en-US" dirty="0"/>
              <a:t>To address these issues, the subgroup drafted the following recommendation:</a:t>
            </a:r>
          </a:p>
          <a:p>
            <a:pPr marL="285750" indent="-285750">
              <a:buFont typeface="Arial" panose="020B0604020202020204" pitchFamily="34" charset="0"/>
              <a:buChar char="•"/>
            </a:pPr>
            <a:endParaRPr lang="en-US" dirty="0"/>
          </a:p>
          <a:p>
            <a:pPr marL="742950" lvl="1" indent="-285750">
              <a:buFont typeface="Arial" panose="020B0604020202020204" pitchFamily="34" charset="0"/>
              <a:buChar char="•"/>
            </a:pPr>
            <a:r>
              <a:rPr lang="en-US" sz="1700" b="1" dirty="0"/>
              <a:t>Draft Recommendation </a:t>
            </a:r>
            <a:r>
              <a:rPr lang="en-US" sz="1700" b="1" dirty="0" smtClean="0"/>
              <a:t>(R1.1</a:t>
            </a:r>
            <a:r>
              <a:rPr lang="en-US" sz="1700" b="1" dirty="0"/>
              <a:t>)</a:t>
            </a:r>
            <a:r>
              <a:rPr lang="en-US" sz="1700" dirty="0"/>
              <a:t>: </a:t>
            </a:r>
            <a:r>
              <a:rPr lang="en-US" sz="1700" i="1" dirty="0"/>
              <a:t>The ICANN Board should update the Charter of its BWG-RDS to include forward-looking planning, based on a regular assessment of the RDS' fitness to meet legal requirements and legitimate user needs as outlined in the Bylaws</a:t>
            </a:r>
            <a:r>
              <a:rPr lang="en-US" sz="1700" i="1" dirty="0" smtClean="0"/>
              <a:t>.</a:t>
            </a:r>
          </a:p>
          <a:p>
            <a:pPr marL="742950" lvl="1" indent="-285750">
              <a:buFont typeface="Arial" panose="020B0604020202020204" pitchFamily="34" charset="0"/>
              <a:buChar char="•"/>
            </a:pPr>
            <a:endParaRPr lang="en-US" sz="1700" i="1" dirty="0"/>
          </a:p>
          <a:p>
            <a:pPr marL="742950" lvl="1" indent="-285750">
              <a:buFont typeface="Arial" panose="020B0604020202020204" pitchFamily="34" charset="0"/>
              <a:buChar char="•"/>
            </a:pPr>
            <a:r>
              <a:rPr lang="en-US" sz="1700" dirty="0">
                <a:solidFill>
                  <a:srgbClr val="FF0000"/>
                </a:solidFill>
              </a:rPr>
              <a:t>[Subgroup has yet to reach agreement on </a:t>
            </a:r>
            <a:r>
              <a:rPr lang="en-US" sz="1700" dirty="0" smtClean="0">
                <a:solidFill>
                  <a:srgbClr val="FF0000"/>
                </a:solidFill>
              </a:rPr>
              <a:t>this recommendation.]</a:t>
            </a:r>
            <a:endParaRPr lang="en-US" sz="1700" i="1" dirty="0"/>
          </a:p>
        </p:txBody>
      </p:sp>
    </p:spTree>
    <p:extLst>
      <p:ext uri="{BB962C8B-B14F-4D97-AF65-F5344CB8AC3E}">
        <p14:creationId xmlns:p14="http://schemas.microsoft.com/office/powerpoint/2010/main" val="293241350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368EB48-33D2-4D4A-83B4-745BEEEA69D6}"/>
              </a:ext>
            </a:extLst>
          </p:cNvPr>
          <p:cNvSpPr>
            <a:spLocks noGrp="1"/>
          </p:cNvSpPr>
          <p:nvPr>
            <p:ph type="title"/>
          </p:nvPr>
        </p:nvSpPr>
        <p:spPr/>
        <p:txBody>
          <a:bodyPr/>
          <a:lstStyle/>
          <a:p>
            <a:r>
              <a:rPr lang="en-US" dirty="0"/>
              <a:t>Findings &amp; Draft Recommendations</a:t>
            </a:r>
          </a:p>
        </p:txBody>
      </p:sp>
      <p:sp>
        <p:nvSpPr>
          <p:cNvPr id="3" name="Text Placeholder 2">
            <a:extLst>
              <a:ext uri="{FF2B5EF4-FFF2-40B4-BE49-F238E27FC236}">
                <a16:creationId xmlns:a16="http://schemas.microsoft.com/office/drawing/2014/main" xmlns="" id="{7938B274-E2EE-3345-81AA-823189ECA15E}"/>
              </a:ext>
            </a:extLst>
          </p:cNvPr>
          <p:cNvSpPr>
            <a:spLocks noGrp="1"/>
          </p:cNvSpPr>
          <p:nvPr>
            <p:ph type="body" sz="quarter" idx="11"/>
          </p:nvPr>
        </p:nvSpPr>
        <p:spPr/>
        <p:txBody>
          <a:bodyPr/>
          <a:lstStyle/>
          <a:p>
            <a:r>
              <a:rPr lang="en-US" dirty="0"/>
              <a:t>WHOIS1 Rec #2: Single WHOIS Policy</a:t>
            </a:r>
          </a:p>
          <a:p>
            <a:endParaRPr lang="en-US" sz="2000" dirty="0"/>
          </a:p>
          <a:p>
            <a:r>
              <a:rPr lang="en-US" sz="2000" dirty="0"/>
              <a:t>Latest Subgroup Report on Wiki Page: </a:t>
            </a:r>
            <a:br>
              <a:rPr lang="en-US" sz="2000" dirty="0"/>
            </a:br>
            <a:r>
              <a:rPr lang="en-US" sz="2000" dirty="0"/>
              <a:t>https://</a:t>
            </a:r>
            <a:r>
              <a:rPr lang="en-US" sz="2000" dirty="0" smtClean="0"/>
              <a:t>community.icann.org/x/4ZlEB</a:t>
            </a:r>
          </a:p>
          <a:p>
            <a:endParaRPr lang="en-US" sz="2000" dirty="0">
              <a:solidFill>
                <a:srgbClr val="FF0000"/>
              </a:solidFill>
            </a:endParaRPr>
          </a:p>
          <a:p>
            <a:endParaRPr lang="en-US" sz="2000" dirty="0"/>
          </a:p>
          <a:p>
            <a:endParaRPr lang="en-US" sz="2000" dirty="0"/>
          </a:p>
        </p:txBody>
      </p:sp>
    </p:spTree>
    <p:extLst>
      <p:ext uri="{BB962C8B-B14F-4D97-AF65-F5344CB8AC3E}">
        <p14:creationId xmlns:p14="http://schemas.microsoft.com/office/powerpoint/2010/main" val="613941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10726" y="730763"/>
            <a:ext cx="7744845" cy="2533369"/>
          </a:xfrm>
        </p:spPr>
        <p:txBody>
          <a:bodyPr/>
          <a:lstStyle/>
          <a:p>
            <a:r>
              <a:rPr lang="en-US" dirty="0"/>
              <a:t>Update on </a:t>
            </a:r>
            <a:br>
              <a:rPr lang="en-US" dirty="0"/>
            </a:br>
            <a:r>
              <a:rPr lang="en-US" dirty="0"/>
              <a:t>RDS-WHOIS2 Review </a:t>
            </a:r>
            <a:r>
              <a:rPr lang="en-US" dirty="0" smtClean="0"/>
              <a:t>Team</a:t>
            </a:r>
            <a:br>
              <a:rPr lang="en-US" dirty="0" smtClean="0"/>
            </a:br>
            <a:r>
              <a:rPr lang="en-US" dirty="0"/>
              <a:t/>
            </a:r>
            <a:br>
              <a:rPr lang="en-US" dirty="0"/>
            </a:br>
            <a:r>
              <a:rPr lang="en-US" b="0" dirty="0" smtClean="0"/>
              <a:t>- </a:t>
            </a:r>
            <a:r>
              <a:rPr lang="en-US" b="0" dirty="0" smtClean="0"/>
              <a:t>DRAFT-  updated 26 June</a:t>
            </a:r>
            <a:endParaRPr lang="en-US" b="0" dirty="0"/>
          </a:p>
        </p:txBody>
      </p:sp>
      <p:sp>
        <p:nvSpPr>
          <p:cNvPr id="5" name="Text Placeholder 4"/>
          <p:cNvSpPr>
            <a:spLocks noGrp="1"/>
          </p:cNvSpPr>
          <p:nvPr>
            <p:ph type="body" sz="quarter" idx="12"/>
          </p:nvPr>
        </p:nvSpPr>
        <p:spPr>
          <a:xfrm>
            <a:off x="610726" y="4553317"/>
            <a:ext cx="8119206" cy="403785"/>
          </a:xfrm>
        </p:spPr>
        <p:txBody>
          <a:bodyPr>
            <a:normAutofit/>
          </a:bodyPr>
          <a:lstStyle/>
          <a:p>
            <a:r>
              <a:rPr lang="en-US" sz="1600" dirty="0" smtClean="0"/>
              <a:t>28 </a:t>
            </a:r>
            <a:r>
              <a:rPr lang="en-US" sz="1600" dirty="0"/>
              <a:t>June 2018 | 17:00 – 18:30 </a:t>
            </a:r>
          </a:p>
        </p:txBody>
      </p:sp>
    </p:spTree>
    <p:extLst>
      <p:ext uri="{BB962C8B-B14F-4D97-AF65-F5344CB8AC3E}">
        <p14:creationId xmlns:p14="http://schemas.microsoft.com/office/powerpoint/2010/main" val="13369129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WHOIS1 Rec #2 – Single WHOIS Policy</a:t>
            </a:r>
          </a:p>
        </p:txBody>
      </p:sp>
      <p:sp>
        <p:nvSpPr>
          <p:cNvPr id="4" name="TextBox 3"/>
          <p:cNvSpPr txBox="1"/>
          <p:nvPr/>
        </p:nvSpPr>
        <p:spPr>
          <a:xfrm>
            <a:off x="374904" y="907910"/>
            <a:ext cx="8349996" cy="5293757"/>
          </a:xfrm>
          <a:prstGeom prst="rect">
            <a:avLst/>
          </a:prstGeom>
          <a:noFill/>
        </p:spPr>
        <p:txBody>
          <a:bodyPr wrap="square" lIns="0" tIns="0" rIns="0" bIns="0" rtlCol="0">
            <a:spAutoFit/>
          </a:bodyPr>
          <a:lstStyle/>
          <a:p>
            <a:r>
              <a:rPr lang="en-US" dirty="0"/>
              <a:t>The </a:t>
            </a:r>
            <a:r>
              <a:rPr lang="en-US" dirty="0" smtClean="0"/>
              <a:t>subgroup reviewed implementation </a:t>
            </a:r>
            <a:r>
              <a:rPr lang="en-US" dirty="0"/>
              <a:t>of WHOIS1 recommendation #2 </a:t>
            </a:r>
            <a:endParaRPr lang="en-US" dirty="0">
              <a:sym typeface="Wingdings" panose="05000000000000000000" pitchFamily="2" charset="2"/>
            </a:endParaRPr>
          </a:p>
          <a:p>
            <a:pPr marL="285750" indent="-285750">
              <a:buFont typeface="Arial" panose="020B0604020202020204" pitchFamily="34" charset="0"/>
              <a:buChar char="•"/>
            </a:pPr>
            <a:endParaRPr lang="en-US" dirty="0">
              <a:sym typeface="Wingdings" panose="05000000000000000000" pitchFamily="2" charset="2"/>
            </a:endParaRPr>
          </a:p>
          <a:p>
            <a:pPr marL="742950" lvl="1" indent="-285750">
              <a:buFont typeface="Arial" panose="020B0604020202020204" pitchFamily="34" charset="0"/>
              <a:buChar char="•"/>
            </a:pPr>
            <a:r>
              <a:rPr lang="en-US" sz="1400" i="1" dirty="0">
                <a:solidFill>
                  <a:schemeClr val="accent6">
                    <a:lumMod val="50000"/>
                  </a:schemeClr>
                </a:solidFill>
              </a:rPr>
              <a:t>The ICANN Board should oversee the creation of a single WHOIS policy document, and reference it in subsequent versions of agreements with Contracted Parties. In doing so, ICANN should clearly document the current gTLD WHOIS policy as set out in the gTLD Registry and Registrar contracts and GNSO Consensus Policies and Procedure.</a:t>
            </a:r>
          </a:p>
          <a:p>
            <a:r>
              <a:rPr lang="en-US" dirty="0"/>
              <a:t/>
            </a:r>
            <a:br>
              <a:rPr lang="en-US" dirty="0"/>
            </a:br>
            <a:r>
              <a:rPr lang="en-US" dirty="0"/>
              <a:t>The subgroup finds that:</a:t>
            </a:r>
          </a:p>
          <a:p>
            <a:pPr marL="742950" lvl="1" indent="-285750">
              <a:buFont typeface="Arial" panose="020B0604020202020204" pitchFamily="34" charset="0"/>
              <a:buChar char="•"/>
            </a:pPr>
            <a:r>
              <a:rPr lang="en-US" sz="1700" dirty="0" smtClean="0"/>
              <a:t>A </a:t>
            </a:r>
            <a:r>
              <a:rPr lang="en-US" sz="1700" dirty="0"/>
              <a:t>web page purposed to collect all WHOIS-related commitments contractually obliged by registries and registrars as well as GNSO developed consensus policies and procedures is </a:t>
            </a:r>
            <a:r>
              <a:rPr lang="en-US" sz="1700" dirty="0" smtClean="0"/>
              <a:t>available, hyperlinked </a:t>
            </a:r>
            <a:r>
              <a:rPr lang="en-US" sz="1700" dirty="0"/>
              <a:t>to details of said policies and procedures</a:t>
            </a:r>
          </a:p>
          <a:p>
            <a:pPr marL="742950" lvl="1" indent="-285750">
              <a:buFont typeface="Arial" panose="020B0604020202020204" pitchFamily="34" charset="0"/>
              <a:buChar char="•"/>
            </a:pPr>
            <a:endParaRPr lang="en-US" sz="1700" dirty="0"/>
          </a:p>
          <a:p>
            <a:pPr marL="742950" lvl="1" indent="-285750">
              <a:buFont typeface="Arial" panose="020B0604020202020204" pitchFamily="34" charset="0"/>
              <a:buChar char="•"/>
            </a:pPr>
            <a:r>
              <a:rPr lang="en-US" sz="1700" dirty="0" smtClean="0"/>
              <a:t>The </a:t>
            </a:r>
            <a:r>
              <a:rPr lang="en-US" sz="1700" u="sng" dirty="0">
                <a:hlinkClick r:id="rId2"/>
              </a:rPr>
              <a:t>web page</a:t>
            </a:r>
            <a:r>
              <a:rPr lang="en-US" sz="1700" dirty="0"/>
              <a:t> is a good and sufficient substitute for the single authoritative WHOIS policy </a:t>
            </a:r>
            <a:r>
              <a:rPr lang="en-US" sz="1700" dirty="0" smtClean="0"/>
              <a:t>document, </a:t>
            </a:r>
            <a:r>
              <a:rPr lang="en-US" sz="1700" dirty="0"/>
              <a:t>but with navigational improvements and further </a:t>
            </a:r>
            <a:r>
              <a:rPr lang="en-US" sz="1700" dirty="0" smtClean="0"/>
              <a:t>organization </a:t>
            </a:r>
            <a:r>
              <a:rPr lang="en-US" sz="1700" dirty="0"/>
              <a:t>of </a:t>
            </a:r>
            <a:r>
              <a:rPr lang="en-US" sz="1700" dirty="0" smtClean="0"/>
              <a:t>content, it </a:t>
            </a:r>
            <a:r>
              <a:rPr lang="en-US" sz="1700" dirty="0"/>
              <a:t>could be </a:t>
            </a:r>
            <a:r>
              <a:rPr lang="en-US" sz="1700" dirty="0" smtClean="0"/>
              <a:t>better</a:t>
            </a:r>
          </a:p>
          <a:p>
            <a:pPr marL="742950" lvl="1" indent="-285750">
              <a:buFont typeface="Arial" panose="020B0604020202020204" pitchFamily="34" charset="0"/>
              <a:buChar char="•"/>
            </a:pPr>
            <a:endParaRPr lang="en-US" sz="1700" dirty="0"/>
          </a:p>
          <a:p>
            <a:pPr marL="742950" lvl="1" indent="-285750">
              <a:buFont typeface="Arial" panose="020B0604020202020204" pitchFamily="34" charset="0"/>
              <a:buChar char="•"/>
            </a:pPr>
            <a:r>
              <a:rPr lang="en-US" sz="1700" dirty="0"/>
              <a:t>The Board-initiated GNSO PDP chartered to address the next generation </a:t>
            </a:r>
            <a:r>
              <a:rPr lang="en-US" sz="1700" dirty="0" smtClean="0"/>
              <a:t>RDS </a:t>
            </a:r>
            <a:r>
              <a:rPr lang="en-US" sz="1700" dirty="0"/>
              <a:t>is in </a:t>
            </a:r>
            <a:r>
              <a:rPr lang="en-US" sz="1700" dirty="0" smtClean="0"/>
              <a:t>progress; the RT </a:t>
            </a:r>
            <a:r>
              <a:rPr lang="en-US" sz="1700" dirty="0"/>
              <a:t>cannot now pronounce on the success of a single fit-for-purpose next generation WHOIS policy </a:t>
            </a:r>
            <a:r>
              <a:rPr lang="en-US" sz="1700" dirty="0" smtClean="0"/>
              <a:t>framework</a:t>
            </a:r>
            <a:endParaRPr lang="en-US" sz="1700" dirty="0"/>
          </a:p>
        </p:txBody>
      </p:sp>
    </p:spTree>
    <p:extLst>
      <p:ext uri="{BB962C8B-B14F-4D97-AF65-F5344CB8AC3E}">
        <p14:creationId xmlns:p14="http://schemas.microsoft.com/office/powerpoint/2010/main" val="24826980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WHOIS1 Rec # 2 – Single WHOIS Policy</a:t>
            </a:r>
          </a:p>
        </p:txBody>
      </p:sp>
      <p:sp>
        <p:nvSpPr>
          <p:cNvPr id="4" name="TextBox 3"/>
          <p:cNvSpPr txBox="1"/>
          <p:nvPr/>
        </p:nvSpPr>
        <p:spPr>
          <a:xfrm>
            <a:off x="374904" y="907910"/>
            <a:ext cx="8349996" cy="4078039"/>
          </a:xfrm>
          <a:prstGeom prst="rect">
            <a:avLst/>
          </a:prstGeom>
          <a:noFill/>
        </p:spPr>
        <p:txBody>
          <a:bodyPr wrap="square" lIns="0" tIns="0" rIns="0" bIns="0" rtlCol="0">
            <a:spAutoFit/>
          </a:bodyPr>
          <a:lstStyle/>
          <a:p>
            <a:pPr marL="285750" lvl="1" indent="-285750">
              <a:buFont typeface="Arial" panose="020B0604020202020204" pitchFamily="34" charset="0"/>
              <a:buChar char="•"/>
            </a:pPr>
            <a:r>
              <a:rPr lang="en-US" dirty="0"/>
              <a:t>Based on its analysis, members of this subgroup agree </a:t>
            </a:r>
            <a:r>
              <a:rPr lang="en-US" dirty="0" smtClean="0"/>
              <a:t>that</a:t>
            </a:r>
            <a:r>
              <a:rPr lang="en-US" dirty="0"/>
              <a:t/>
            </a:r>
            <a:br>
              <a:rPr lang="en-US" dirty="0"/>
            </a:br>
            <a:r>
              <a:rPr lang="en-US" dirty="0" smtClean="0"/>
              <a:t>this WHOIS1 recommendation </a:t>
            </a:r>
            <a:r>
              <a:rPr lang="en-US" dirty="0"/>
              <a:t>has been </a:t>
            </a:r>
            <a:r>
              <a:rPr lang="en-US" b="1" dirty="0" smtClean="0"/>
              <a:t>fully-implemented</a:t>
            </a:r>
          </a:p>
          <a:p>
            <a:pPr marL="285750" lvl="1"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The subgroup further identified the following </a:t>
            </a:r>
            <a:r>
              <a:rPr lang="en-US" dirty="0" smtClean="0"/>
              <a:t>issues:</a:t>
            </a:r>
          </a:p>
          <a:p>
            <a:pPr marL="742950" lvl="1" indent="-285750">
              <a:buFont typeface="Arial" panose="020B0604020202020204" pitchFamily="34" charset="0"/>
              <a:buChar char="•"/>
            </a:pPr>
            <a:r>
              <a:rPr lang="en-US" sz="1700" dirty="0" smtClean="0"/>
              <a:t>Do </a:t>
            </a:r>
            <a:r>
              <a:rPr lang="en-US" sz="1700" dirty="0"/>
              <a:t>the </a:t>
            </a:r>
            <a:r>
              <a:rPr lang="en-US" sz="1700" dirty="0" smtClean="0"/>
              <a:t>page contents </a:t>
            </a:r>
            <a:r>
              <a:rPr lang="en-US" sz="1700" dirty="0"/>
              <a:t>and format </a:t>
            </a:r>
            <a:r>
              <a:rPr lang="en-US" sz="1700" dirty="0" smtClean="0"/>
              <a:t>further </a:t>
            </a:r>
            <a:r>
              <a:rPr lang="en-US" sz="1700" dirty="0"/>
              <a:t>the </a:t>
            </a:r>
            <a:r>
              <a:rPr lang="en-US" sz="1700" dirty="0" smtClean="0"/>
              <a:t>WHOIS1 recommendation’s objective </a:t>
            </a:r>
            <a:r>
              <a:rPr lang="en-US" sz="1700" dirty="0"/>
              <a:t>of “</a:t>
            </a:r>
            <a:r>
              <a:rPr lang="en-US" sz="1700" i="1" dirty="0"/>
              <a:t>a clear, concise, well-communicated WHOIS </a:t>
            </a:r>
            <a:r>
              <a:rPr lang="en-US" sz="1700" i="1" dirty="0" smtClean="0"/>
              <a:t>Policy</a:t>
            </a:r>
            <a:r>
              <a:rPr lang="en-US" sz="1700" dirty="0" smtClean="0"/>
              <a:t>"?</a:t>
            </a:r>
            <a:br>
              <a:rPr lang="en-US" sz="1700" dirty="0" smtClean="0"/>
            </a:br>
            <a:endParaRPr lang="en-US" sz="1700" dirty="0" smtClean="0"/>
          </a:p>
          <a:p>
            <a:pPr marL="742950" lvl="1" indent="-285750">
              <a:buFont typeface="Arial" panose="020B0604020202020204" pitchFamily="34" charset="0"/>
              <a:buChar char="•"/>
            </a:pPr>
            <a:r>
              <a:rPr lang="en-US" sz="1700" dirty="0" smtClean="0"/>
              <a:t>Will </a:t>
            </a:r>
            <a:r>
              <a:rPr lang="en-US" sz="1700" dirty="0"/>
              <a:t>the </a:t>
            </a:r>
            <a:r>
              <a:rPr lang="en-US" sz="1700" dirty="0" smtClean="0"/>
              <a:t>board-initiated next generation RDS PDP and 3-phase framework result in an </a:t>
            </a:r>
            <a:r>
              <a:rPr lang="en-US" sz="1700" dirty="0"/>
              <a:t>emergence of a single comprehensive WHOIS policy?</a:t>
            </a:r>
            <a:r>
              <a:rPr lang="en-US" dirty="0" smtClean="0"/>
              <a:t> </a:t>
            </a:r>
            <a:endParaRPr lang="en-US" dirty="0"/>
          </a:p>
          <a:p>
            <a:pPr marL="457200" lvl="2"/>
            <a:endParaRPr lang="en-US" dirty="0"/>
          </a:p>
          <a:p>
            <a:pPr marL="285750" indent="-285750">
              <a:buFont typeface="Arial" panose="020B0604020202020204" pitchFamily="34" charset="0"/>
              <a:buChar char="•"/>
            </a:pPr>
            <a:r>
              <a:rPr lang="en-US" dirty="0"/>
              <a:t>To address these issues, the subgroup drafted the following </a:t>
            </a:r>
            <a:r>
              <a:rPr lang="en-US" dirty="0" smtClean="0"/>
              <a:t>recommendation</a:t>
            </a:r>
            <a:r>
              <a:rPr lang="en-US" dirty="0" smtClean="0"/>
              <a:t>:</a:t>
            </a:r>
            <a:br>
              <a:rPr lang="en-US" dirty="0" smtClean="0"/>
            </a:br>
            <a:endParaRPr lang="en-US" dirty="0" smtClean="0"/>
          </a:p>
          <a:p>
            <a:pPr marL="742950" lvl="1" indent="-285750">
              <a:buFont typeface="Arial" panose="020B0604020202020204" pitchFamily="34" charset="0"/>
              <a:buChar char="•"/>
            </a:pPr>
            <a:r>
              <a:rPr lang="en-US" sz="1700" dirty="0" smtClean="0">
                <a:solidFill>
                  <a:srgbClr val="FF0000"/>
                </a:solidFill>
              </a:rPr>
              <a:t>[ Subgroup is reviewing its draft recommendation in light of the recently-adopted Temporary Specification and proposed Expedited </a:t>
            </a:r>
            <a:r>
              <a:rPr lang="en-US" sz="1700" dirty="0" err="1" smtClean="0">
                <a:solidFill>
                  <a:srgbClr val="FF0000"/>
                </a:solidFill>
              </a:rPr>
              <a:t>PDP</a:t>
            </a:r>
            <a:r>
              <a:rPr lang="en-US" sz="1700" dirty="0">
                <a:solidFill>
                  <a:srgbClr val="FF0000"/>
                </a:solidFill>
              </a:rPr>
              <a:t> </a:t>
            </a:r>
            <a:r>
              <a:rPr lang="en-US" sz="1700" dirty="0" smtClean="0">
                <a:solidFill>
                  <a:srgbClr val="FF0000"/>
                </a:solidFill>
              </a:rPr>
              <a:t>on RDS</a:t>
            </a:r>
            <a:r>
              <a:rPr lang="en-US" sz="1700" dirty="0" smtClean="0">
                <a:solidFill>
                  <a:srgbClr val="FF0000"/>
                </a:solidFill>
              </a:rPr>
              <a:t>.]</a:t>
            </a:r>
            <a:r>
              <a:rPr lang="en-US" dirty="0" smtClean="0"/>
              <a:t> </a:t>
            </a:r>
            <a:endParaRPr lang="en-US" dirty="0"/>
          </a:p>
          <a:p>
            <a:pPr marL="285750" lvl="1" indent="-285750">
              <a:buFont typeface="Arial" panose="020B0604020202020204" pitchFamily="34" charset="0"/>
              <a:buChar char="•"/>
            </a:pPr>
            <a:endParaRPr lang="en-US" dirty="0"/>
          </a:p>
        </p:txBody>
      </p:sp>
    </p:spTree>
    <p:extLst>
      <p:ext uri="{BB962C8B-B14F-4D97-AF65-F5344CB8AC3E}">
        <p14:creationId xmlns:p14="http://schemas.microsoft.com/office/powerpoint/2010/main" val="111766593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368EB48-33D2-4D4A-83B4-745BEEEA69D6}"/>
              </a:ext>
            </a:extLst>
          </p:cNvPr>
          <p:cNvSpPr>
            <a:spLocks noGrp="1"/>
          </p:cNvSpPr>
          <p:nvPr>
            <p:ph type="title"/>
          </p:nvPr>
        </p:nvSpPr>
        <p:spPr/>
        <p:txBody>
          <a:bodyPr/>
          <a:lstStyle/>
          <a:p>
            <a:r>
              <a:rPr lang="en-US" dirty="0"/>
              <a:t>Findings &amp; Draft Recommendations</a:t>
            </a:r>
          </a:p>
        </p:txBody>
      </p:sp>
      <p:sp>
        <p:nvSpPr>
          <p:cNvPr id="3" name="Text Placeholder 2">
            <a:extLst>
              <a:ext uri="{FF2B5EF4-FFF2-40B4-BE49-F238E27FC236}">
                <a16:creationId xmlns:a16="http://schemas.microsoft.com/office/drawing/2014/main" xmlns="" id="{7938B274-E2EE-3345-81AA-823189ECA15E}"/>
              </a:ext>
            </a:extLst>
          </p:cNvPr>
          <p:cNvSpPr>
            <a:spLocks noGrp="1"/>
          </p:cNvSpPr>
          <p:nvPr>
            <p:ph type="body" sz="quarter" idx="11"/>
          </p:nvPr>
        </p:nvSpPr>
        <p:spPr/>
        <p:txBody>
          <a:bodyPr/>
          <a:lstStyle/>
          <a:p>
            <a:r>
              <a:rPr lang="en-US" dirty="0"/>
              <a:t>WHOIS1 Rec #3: Outreach</a:t>
            </a:r>
          </a:p>
          <a:p>
            <a:endParaRPr lang="en-US" sz="2000" dirty="0"/>
          </a:p>
          <a:p>
            <a:r>
              <a:rPr lang="en-US" sz="2000" dirty="0" smtClean="0"/>
              <a:t>Latest Subgroup Report on Wiki Page: </a:t>
            </a:r>
            <a:r>
              <a:rPr lang="en-US" sz="2000" dirty="0"/>
              <a:t/>
            </a:r>
            <a:br>
              <a:rPr lang="en-US" sz="2000" dirty="0"/>
            </a:br>
            <a:r>
              <a:rPr lang="en-US" sz="2000" dirty="0"/>
              <a:t>https://community.icann.org/x/5JlEB</a:t>
            </a:r>
          </a:p>
          <a:p>
            <a:endParaRPr lang="en-US" dirty="0"/>
          </a:p>
          <a:p>
            <a:endParaRPr lang="en-US" dirty="0"/>
          </a:p>
        </p:txBody>
      </p:sp>
    </p:spTree>
    <p:extLst>
      <p:ext uri="{BB962C8B-B14F-4D97-AF65-F5344CB8AC3E}">
        <p14:creationId xmlns:p14="http://schemas.microsoft.com/office/powerpoint/2010/main" val="94781059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WHOIS1 Rec #3 – Outreach</a:t>
            </a:r>
          </a:p>
        </p:txBody>
      </p:sp>
      <p:sp>
        <p:nvSpPr>
          <p:cNvPr id="4" name="TextBox 3"/>
          <p:cNvSpPr txBox="1"/>
          <p:nvPr/>
        </p:nvSpPr>
        <p:spPr>
          <a:xfrm>
            <a:off x="242381" y="698196"/>
            <a:ext cx="8557062" cy="5386090"/>
          </a:xfrm>
          <a:prstGeom prst="rect">
            <a:avLst/>
          </a:prstGeom>
          <a:noFill/>
        </p:spPr>
        <p:txBody>
          <a:bodyPr wrap="square" lIns="0" tIns="0" rIns="0" bIns="0" rtlCol="0">
            <a:spAutoFit/>
          </a:bodyPr>
          <a:lstStyle/>
          <a:p>
            <a:r>
              <a:rPr lang="en-US" sz="1700" dirty="0"/>
              <a:t>The </a:t>
            </a:r>
            <a:r>
              <a:rPr lang="en-US" sz="1700" dirty="0" smtClean="0"/>
              <a:t>subgroup reviewed implementation </a:t>
            </a:r>
            <a:r>
              <a:rPr lang="en-US" sz="1700" dirty="0"/>
              <a:t>of WHOIS1 recommendation #3</a:t>
            </a:r>
          </a:p>
          <a:p>
            <a:endParaRPr lang="en-US" sz="1700" dirty="0"/>
          </a:p>
          <a:p>
            <a:pPr marL="742950" lvl="1" indent="-285750">
              <a:buFont typeface="Arial" panose="020B0604020202020204" pitchFamily="34" charset="0"/>
              <a:buChar char="•"/>
            </a:pPr>
            <a:r>
              <a:rPr lang="en-US" sz="1400" i="1" dirty="0">
                <a:solidFill>
                  <a:schemeClr val="accent6">
                    <a:lumMod val="50000"/>
                  </a:schemeClr>
                </a:solidFill>
              </a:rPr>
              <a:t>ICANN should ensure that WHOIS policy issues are accompanied by cross-community outreach, including outreach to the communities outside of ICANN with a specific interest in the issues, and an ongoing program for consumer awareness.</a:t>
            </a:r>
          </a:p>
          <a:p>
            <a:r>
              <a:rPr lang="en-US" dirty="0"/>
              <a:t/>
            </a:r>
            <a:br>
              <a:rPr lang="en-US" dirty="0"/>
            </a:br>
            <a:r>
              <a:rPr lang="en-US" sz="1700" dirty="0"/>
              <a:t>The subgroup finds that</a:t>
            </a:r>
            <a:r>
              <a:rPr lang="en-US" sz="1700" dirty="0" smtClean="0"/>
              <a:t>:</a:t>
            </a:r>
            <a:endParaRPr lang="en-US" sz="1700" dirty="0"/>
          </a:p>
          <a:p>
            <a:pPr marL="742950" lvl="1" indent="-285750">
              <a:buFont typeface="Arial" panose="020B0604020202020204" pitchFamily="34" charset="0"/>
              <a:buChar char="•"/>
            </a:pPr>
            <a:r>
              <a:rPr lang="en-US" sz="1700" dirty="0"/>
              <a:t>ICANN has implemented a wide variety of documents and resources designed to educate various communities on issues related to WHOIS.</a:t>
            </a:r>
          </a:p>
          <a:p>
            <a:pPr lvl="1"/>
            <a:endParaRPr lang="en-US" sz="1700" dirty="0"/>
          </a:p>
          <a:p>
            <a:pPr marL="742950" lvl="1" indent="-285750">
              <a:buFont typeface="Arial" panose="020B0604020202020204" pitchFamily="34" charset="0"/>
              <a:buChar char="•"/>
            </a:pPr>
            <a:r>
              <a:rPr lang="en-US" sz="1700" dirty="0"/>
              <a:t>The WHOIS Portal is well organized and the level of information is reasonable, but it is less than clear how it should be used.</a:t>
            </a:r>
          </a:p>
          <a:p>
            <a:pPr marL="742950" lvl="1" indent="-285750">
              <a:buFont typeface="Arial" panose="020B0604020202020204" pitchFamily="34" charset="0"/>
              <a:buChar char="•"/>
            </a:pPr>
            <a:endParaRPr lang="en-US" sz="1700" dirty="0"/>
          </a:p>
          <a:p>
            <a:pPr marL="742950" lvl="1" indent="-285750">
              <a:buFont typeface="Arial" panose="020B0604020202020204" pitchFamily="34" charset="0"/>
              <a:buChar char="•"/>
            </a:pPr>
            <a:r>
              <a:rPr lang="en-US" sz="1700" dirty="0"/>
              <a:t>The other material available on the ICANN website generally pre-dates the Portal, and no attempt was made to update this material, or integrate it.</a:t>
            </a:r>
          </a:p>
          <a:p>
            <a:pPr marL="742950" lvl="1" indent="-285750">
              <a:buFont typeface="Arial" panose="020B0604020202020204" pitchFamily="34" charset="0"/>
              <a:buChar char="•"/>
            </a:pPr>
            <a:endParaRPr lang="en-US" sz="1700" dirty="0"/>
          </a:p>
          <a:p>
            <a:pPr marL="742950" lvl="1" indent="-285750">
              <a:buFont typeface="Arial" panose="020B0604020202020204" pitchFamily="34" charset="0"/>
              <a:buChar char="•"/>
            </a:pPr>
            <a:r>
              <a:rPr lang="en-US" sz="1700" dirty="0"/>
              <a:t>Registrant education videos are on a completely separate part of the ICANN site dedicated to Registrars (not Registrants).</a:t>
            </a:r>
          </a:p>
          <a:p>
            <a:pPr marL="742950" lvl="1" indent="-285750">
              <a:buFont typeface="Arial" panose="020B0604020202020204" pitchFamily="34" charset="0"/>
              <a:buChar char="•"/>
            </a:pPr>
            <a:endParaRPr lang="en-US" sz="1700" dirty="0"/>
          </a:p>
          <a:p>
            <a:pPr marL="742950" lvl="1" indent="-285750">
              <a:buFont typeface="Arial" panose="020B0604020202020204" pitchFamily="34" charset="0"/>
              <a:buChar char="•"/>
            </a:pPr>
            <a:r>
              <a:rPr lang="en-US" sz="1700" dirty="0"/>
              <a:t>Significant outreach to communities within ICANN has been carried out, but there is little evidence of substantive outreach to non-ICANN groups</a:t>
            </a:r>
            <a:r>
              <a:rPr lang="en-US" dirty="0"/>
              <a:t>. </a:t>
            </a:r>
          </a:p>
        </p:txBody>
      </p:sp>
    </p:spTree>
    <p:extLst>
      <p:ext uri="{BB962C8B-B14F-4D97-AF65-F5344CB8AC3E}">
        <p14:creationId xmlns:p14="http://schemas.microsoft.com/office/powerpoint/2010/main" val="24826980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WHOIS1 Rec #3 – Outreach</a:t>
            </a:r>
          </a:p>
        </p:txBody>
      </p:sp>
      <p:sp>
        <p:nvSpPr>
          <p:cNvPr id="4" name="TextBox 3"/>
          <p:cNvSpPr txBox="1"/>
          <p:nvPr/>
        </p:nvSpPr>
        <p:spPr>
          <a:xfrm>
            <a:off x="374904" y="907910"/>
            <a:ext cx="8349996" cy="3724096"/>
          </a:xfrm>
          <a:prstGeom prst="rect">
            <a:avLst/>
          </a:prstGeom>
          <a:noFill/>
        </p:spPr>
        <p:txBody>
          <a:bodyPr wrap="square" lIns="0" tIns="0" rIns="0" bIns="0" rtlCol="0">
            <a:spAutoFit/>
          </a:bodyPr>
          <a:lstStyle/>
          <a:p>
            <a:pPr marL="285750" lvl="1" indent="-285750">
              <a:buFont typeface="Arial" panose="020B0604020202020204" pitchFamily="34" charset="0"/>
              <a:buChar char="•"/>
            </a:pPr>
            <a:r>
              <a:rPr lang="en-US" dirty="0"/>
              <a:t>Based on its analysis, members of this subgroup agree that</a:t>
            </a:r>
            <a:br>
              <a:rPr lang="en-US" dirty="0"/>
            </a:br>
            <a:r>
              <a:rPr lang="en-US" dirty="0"/>
              <a:t>this </a:t>
            </a:r>
            <a:r>
              <a:rPr lang="en-US" dirty="0" smtClean="0"/>
              <a:t>WHOIS1 recommendation </a:t>
            </a:r>
            <a:r>
              <a:rPr lang="en-US" dirty="0"/>
              <a:t>has been </a:t>
            </a:r>
            <a:r>
              <a:rPr lang="en-US" b="1" dirty="0"/>
              <a:t>fully-implemented</a:t>
            </a:r>
          </a:p>
          <a:p>
            <a:pPr marL="742950" lvl="2" indent="-285750">
              <a:buFont typeface="Arial" panose="020B0604020202020204" pitchFamily="34" charset="0"/>
              <a:buChar char="•"/>
            </a:pPr>
            <a:r>
              <a:rPr lang="en-US" sz="1700" dirty="0"/>
              <a:t>The Recommendation to make information available was carried out, </a:t>
            </a:r>
            <a:br>
              <a:rPr lang="en-US" sz="1700" dirty="0"/>
            </a:br>
            <a:r>
              <a:rPr lang="en-US" sz="1700" dirty="0"/>
              <a:t>but it was not well integrated with other WHOIS-related information.</a:t>
            </a:r>
            <a:r>
              <a:rPr lang="en-US" dirty="0"/>
              <a:t/>
            </a:r>
            <a:br>
              <a:rPr lang="en-US" dirty="0"/>
            </a:br>
            <a:endParaRPr lang="en-US" dirty="0"/>
          </a:p>
          <a:p>
            <a:pPr marL="285750" indent="-285750">
              <a:buFont typeface="Arial" panose="020B0604020202020204" pitchFamily="34" charset="0"/>
              <a:buChar char="•"/>
            </a:pPr>
            <a:r>
              <a:rPr lang="en-US" dirty="0"/>
              <a:t>The subgroup further identified the following issues:</a:t>
            </a:r>
          </a:p>
          <a:p>
            <a:pPr marL="742950" lvl="2" indent="-285750">
              <a:buFont typeface="Arial" panose="020B0604020202020204" pitchFamily="34" charset="0"/>
              <a:buChar char="•"/>
            </a:pPr>
            <a:r>
              <a:rPr lang="en-US" sz="1700" dirty="0"/>
              <a:t>A typical user or registrant will not be able to readily identify where they need to look for information.</a:t>
            </a:r>
            <a:br>
              <a:rPr lang="en-US" sz="1700" dirty="0"/>
            </a:br>
            <a:endParaRPr lang="en-US" sz="1700" dirty="0"/>
          </a:p>
          <a:p>
            <a:pPr marL="742950" lvl="2" indent="-285750">
              <a:buFont typeface="Arial" panose="020B0604020202020204" pitchFamily="34" charset="0"/>
              <a:buChar char="•"/>
            </a:pPr>
            <a:r>
              <a:rPr lang="en-US" sz="1700" dirty="0"/>
              <a:t>The problem is exacerbated by the introduction of the terms RDS (and at times RDDS) to replace WHOIS.</a:t>
            </a:r>
            <a:br>
              <a:rPr lang="en-US" sz="1700" dirty="0"/>
            </a:br>
            <a:endParaRPr lang="en-US" sz="1700" dirty="0"/>
          </a:p>
          <a:p>
            <a:pPr marL="742950" lvl="2" indent="-285750">
              <a:buFont typeface="Arial" panose="020B0604020202020204" pitchFamily="34" charset="0"/>
              <a:buChar char="•"/>
            </a:pPr>
            <a:r>
              <a:rPr lang="en-US" sz="1700" dirty="0"/>
              <a:t>There is little strong evidence that any outreach targeted at non-ICANN audiences was contemplated or carried out.</a:t>
            </a:r>
          </a:p>
        </p:txBody>
      </p:sp>
    </p:spTree>
    <p:extLst>
      <p:ext uri="{BB962C8B-B14F-4D97-AF65-F5344CB8AC3E}">
        <p14:creationId xmlns:p14="http://schemas.microsoft.com/office/powerpoint/2010/main" val="111766593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WHOIS1 Rec #3 – Outreach</a:t>
            </a:r>
          </a:p>
        </p:txBody>
      </p:sp>
      <p:sp>
        <p:nvSpPr>
          <p:cNvPr id="4" name="TextBox 3"/>
          <p:cNvSpPr txBox="1"/>
          <p:nvPr/>
        </p:nvSpPr>
        <p:spPr>
          <a:xfrm>
            <a:off x="374904" y="907910"/>
            <a:ext cx="8349996" cy="4739759"/>
          </a:xfrm>
          <a:prstGeom prst="rect">
            <a:avLst/>
          </a:prstGeom>
          <a:noFill/>
        </p:spPr>
        <p:txBody>
          <a:bodyPr wrap="square" lIns="0" tIns="0" rIns="0" bIns="0" rtlCol="0">
            <a:spAutoFit/>
          </a:bodyPr>
          <a:lstStyle/>
          <a:p>
            <a:pPr marL="285750" indent="-285750">
              <a:buFont typeface="Arial" panose="020B0604020202020204" pitchFamily="34" charset="0"/>
              <a:buChar char="•"/>
            </a:pPr>
            <a:r>
              <a:rPr lang="en-US" dirty="0"/>
              <a:t>To address these issues, the subgroup drafted the following recommendations:</a:t>
            </a:r>
          </a:p>
          <a:p>
            <a:pPr marL="742950" lvl="2" indent="-285750">
              <a:buFont typeface="Arial" panose="020B0604020202020204" pitchFamily="34" charset="0"/>
              <a:buChar char="•"/>
            </a:pPr>
            <a:endParaRPr lang="en-US" dirty="0"/>
          </a:p>
          <a:p>
            <a:pPr marL="742950" lvl="2" indent="-285750">
              <a:buFont typeface="Arial" panose="020B0604020202020204" pitchFamily="34" charset="0"/>
              <a:buChar char="•"/>
            </a:pPr>
            <a:r>
              <a:rPr lang="en-US" sz="1700" b="1" dirty="0"/>
              <a:t>Draft Recommendation </a:t>
            </a:r>
            <a:r>
              <a:rPr lang="en-US" sz="1700" b="1" dirty="0" smtClean="0"/>
              <a:t>(R3.1</a:t>
            </a:r>
            <a:r>
              <a:rPr lang="en-US" sz="1700" b="1" dirty="0"/>
              <a:t>):</a:t>
            </a:r>
            <a:r>
              <a:rPr lang="en-US" sz="1700" dirty="0"/>
              <a:t> </a:t>
            </a:r>
            <a:r>
              <a:rPr lang="en-US" sz="1700" i="1" dirty="0"/>
              <a:t>All of the information related to WHOIS and by implication to other information related to the registration of 2nd level gTLD Domains needs to be revised with the intent of making the information readily accessible and understandable. This should be done post-GDPR implementation and consideration should be given to deferring this until we have a stable permanent GDPR implementation. The revision of this web documentation and instructional material should not be undertaken as a purely internal operation but should include users and potentially focus groups to ensure that the final result fully meets the requirements.</a:t>
            </a:r>
          </a:p>
          <a:p>
            <a:pPr marL="742950" lvl="2" indent="-285750">
              <a:buFont typeface="Arial" panose="020B0604020202020204" pitchFamily="34" charset="0"/>
              <a:buChar char="•"/>
            </a:pPr>
            <a:endParaRPr lang="en-US" sz="1700" dirty="0"/>
          </a:p>
          <a:p>
            <a:pPr marL="742950" lvl="2" indent="-285750">
              <a:buFont typeface="Arial" panose="020B0604020202020204" pitchFamily="34" charset="0"/>
              <a:buChar char="•"/>
            </a:pPr>
            <a:r>
              <a:rPr lang="en-US" sz="1700" b="1" dirty="0"/>
              <a:t>Draft Recommendation </a:t>
            </a:r>
            <a:r>
              <a:rPr lang="en-US" sz="1700" b="1" dirty="0" smtClean="0"/>
              <a:t>(R3.2</a:t>
            </a:r>
            <a:r>
              <a:rPr lang="en-US" sz="1700" b="1" dirty="0"/>
              <a:t>):</a:t>
            </a:r>
            <a:r>
              <a:rPr lang="en-US" sz="1700" dirty="0"/>
              <a:t> </a:t>
            </a:r>
            <a:r>
              <a:rPr lang="en-US" sz="1700" i="1" dirty="0"/>
              <a:t>With community input, ICANN should decide to what extent there is a need to carry out outreach to groups outside of the normal ICANN participant, and should such outreach be deemed necessary, a plan should be developed to carry this out and document it. The need for and details of the outreach may vary depending on the ultimate GDPR implementation and cannot be detailed at this point.</a:t>
            </a:r>
          </a:p>
        </p:txBody>
      </p:sp>
    </p:spTree>
    <p:extLst>
      <p:ext uri="{BB962C8B-B14F-4D97-AF65-F5344CB8AC3E}">
        <p14:creationId xmlns:p14="http://schemas.microsoft.com/office/powerpoint/2010/main" val="76698659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368EB48-33D2-4D4A-83B4-745BEEEA69D6}"/>
              </a:ext>
            </a:extLst>
          </p:cNvPr>
          <p:cNvSpPr>
            <a:spLocks noGrp="1"/>
          </p:cNvSpPr>
          <p:nvPr>
            <p:ph type="title"/>
          </p:nvPr>
        </p:nvSpPr>
        <p:spPr/>
        <p:txBody>
          <a:bodyPr/>
          <a:lstStyle/>
          <a:p>
            <a:r>
              <a:rPr lang="en-US" dirty="0"/>
              <a:t>Findings &amp; Draft Recommendations</a:t>
            </a:r>
          </a:p>
        </p:txBody>
      </p:sp>
      <p:sp>
        <p:nvSpPr>
          <p:cNvPr id="3" name="Text Placeholder 2">
            <a:extLst>
              <a:ext uri="{FF2B5EF4-FFF2-40B4-BE49-F238E27FC236}">
                <a16:creationId xmlns:a16="http://schemas.microsoft.com/office/drawing/2014/main" xmlns="" id="{7938B274-E2EE-3345-81AA-823189ECA15E}"/>
              </a:ext>
            </a:extLst>
          </p:cNvPr>
          <p:cNvSpPr>
            <a:spLocks noGrp="1"/>
          </p:cNvSpPr>
          <p:nvPr>
            <p:ph type="body" sz="quarter" idx="11"/>
          </p:nvPr>
        </p:nvSpPr>
        <p:spPr/>
        <p:txBody>
          <a:bodyPr/>
          <a:lstStyle/>
          <a:p>
            <a:r>
              <a:rPr lang="en-US" dirty="0"/>
              <a:t>WHOIS1 Rec #4: Compliance</a:t>
            </a:r>
          </a:p>
          <a:p>
            <a:endParaRPr lang="en-US" sz="2000" dirty="0"/>
          </a:p>
          <a:p>
            <a:r>
              <a:rPr lang="en-US" sz="2000" dirty="0" smtClean="0"/>
              <a:t>Latest Subgroup Report on Wiki Page: </a:t>
            </a:r>
            <a:r>
              <a:rPr lang="en-US" sz="2000" dirty="0"/>
              <a:t/>
            </a:r>
            <a:br>
              <a:rPr lang="en-US" sz="2000" dirty="0"/>
            </a:br>
            <a:r>
              <a:rPr lang="en-US" sz="2000" dirty="0"/>
              <a:t>https://community.icann.org/x/55lEB</a:t>
            </a:r>
          </a:p>
          <a:p>
            <a:endParaRPr lang="en-US" dirty="0"/>
          </a:p>
          <a:p>
            <a:endParaRPr lang="en-US" dirty="0"/>
          </a:p>
        </p:txBody>
      </p:sp>
    </p:spTree>
    <p:extLst>
      <p:ext uri="{BB962C8B-B14F-4D97-AF65-F5344CB8AC3E}">
        <p14:creationId xmlns:p14="http://schemas.microsoft.com/office/powerpoint/2010/main" val="90692761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WHOIS1 Rec #4 – Compliance</a:t>
            </a:r>
          </a:p>
        </p:txBody>
      </p:sp>
      <p:sp>
        <p:nvSpPr>
          <p:cNvPr id="4" name="TextBox 3"/>
          <p:cNvSpPr txBox="1"/>
          <p:nvPr/>
        </p:nvSpPr>
        <p:spPr>
          <a:xfrm>
            <a:off x="374904" y="907910"/>
            <a:ext cx="8349996" cy="4555093"/>
          </a:xfrm>
          <a:prstGeom prst="rect">
            <a:avLst/>
          </a:prstGeom>
          <a:noFill/>
        </p:spPr>
        <p:txBody>
          <a:bodyPr wrap="square" lIns="0" tIns="0" rIns="0" bIns="0" rtlCol="0">
            <a:spAutoFit/>
          </a:bodyPr>
          <a:lstStyle/>
          <a:p>
            <a:r>
              <a:rPr lang="en-US" dirty="0"/>
              <a:t>The </a:t>
            </a:r>
            <a:r>
              <a:rPr lang="en-US" dirty="0" smtClean="0"/>
              <a:t>subgroup reviewed implementation </a:t>
            </a:r>
            <a:r>
              <a:rPr lang="en-US" dirty="0"/>
              <a:t>of WHOIS1 recommendation #4:</a:t>
            </a:r>
          </a:p>
          <a:p>
            <a:endParaRPr lang="en-US" sz="1400" dirty="0">
              <a:sym typeface="Wingdings" panose="05000000000000000000" pitchFamily="2" charset="2"/>
            </a:endParaRPr>
          </a:p>
          <a:p>
            <a:pPr marL="742950" lvl="1" indent="-285750">
              <a:buFont typeface="Arial" panose="020B0604020202020204" pitchFamily="34" charset="0"/>
              <a:buChar char="•"/>
            </a:pPr>
            <a:r>
              <a:rPr lang="en-US" sz="1400" i="1" dirty="0">
                <a:solidFill>
                  <a:schemeClr val="accent6">
                    <a:lumMod val="50000"/>
                  </a:schemeClr>
                </a:solidFill>
              </a:rPr>
              <a:t>ICANN should ensure that its compliance function is managed in accordance with best practice principles, including full transparency on resourcing and structure; provide annual reports; appoint a senior executive whose sole responsibility would be to oversee and manage ICANN’s compliance function (reporting to Board Committee); provide all necessary resources to manage and scale compliance team’s activities.</a:t>
            </a:r>
          </a:p>
          <a:p>
            <a:r>
              <a:rPr lang="en-US" dirty="0">
                <a:sym typeface="Wingdings" panose="05000000000000000000" pitchFamily="2" charset="2"/>
              </a:rPr>
              <a:t/>
            </a:r>
            <a:br>
              <a:rPr lang="en-US" dirty="0">
                <a:sym typeface="Wingdings" panose="05000000000000000000" pitchFamily="2" charset="2"/>
              </a:rPr>
            </a:br>
            <a:r>
              <a:rPr lang="en-US" dirty="0"/>
              <a:t>Along with the Objective initially assigned to Subgroup 6:</a:t>
            </a:r>
            <a:br>
              <a:rPr lang="en-US" dirty="0"/>
            </a:br>
            <a:endParaRPr lang="en-US" dirty="0"/>
          </a:p>
          <a:p>
            <a:pPr marL="742950" lvl="1" indent="-285750">
              <a:buFont typeface="Arial" panose="020B0604020202020204" pitchFamily="34" charset="0"/>
              <a:buChar char="•"/>
            </a:pPr>
            <a:r>
              <a:rPr lang="en-US" sz="1400" i="1" dirty="0">
                <a:solidFill>
                  <a:schemeClr val="accent6">
                    <a:lumMod val="50000"/>
                  </a:schemeClr>
                </a:solidFill>
              </a:rPr>
              <a:t>Consistent with ICANN’s mission and Bylaws, Section 4.6(e)(iv), the Review Team will (a) evaluate the extent to which ICANN Org has implemented each prior Directory Service Review recommendation (noting differences if any between recommended and implemented steps), (b) assess to the degree practical the extent to which implementation of each recommendation was effective in addressing the issue identified by the prior RT or generated additional information useful to management and evolution of WHOIS (RDS), and (c) determine if any specific measurable steps should be recommended to enhance results achieved through the prior RT’s recommendations. This includes developing a framework to measure and assess the effectiveness of recommendations, and applying that approach to all areas of WHOIS originally assessed by the prior RT (as applicable</a:t>
            </a:r>
            <a:r>
              <a:rPr lang="en-US" sz="1400" i="1" dirty="0" smtClean="0">
                <a:solidFill>
                  <a:schemeClr val="accent6">
                    <a:lumMod val="50000"/>
                  </a:schemeClr>
                </a:solidFill>
              </a:rPr>
              <a:t>).</a:t>
            </a:r>
            <a:endParaRPr lang="en-US" sz="1400" i="1" dirty="0">
              <a:solidFill>
                <a:schemeClr val="accent6">
                  <a:lumMod val="50000"/>
                </a:schemeClr>
              </a:solidFill>
            </a:endParaRPr>
          </a:p>
        </p:txBody>
      </p:sp>
    </p:spTree>
    <p:extLst>
      <p:ext uri="{BB962C8B-B14F-4D97-AF65-F5344CB8AC3E}">
        <p14:creationId xmlns:p14="http://schemas.microsoft.com/office/powerpoint/2010/main" val="33907728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WHOIS1 Rec #4 – Compliance</a:t>
            </a:r>
          </a:p>
        </p:txBody>
      </p:sp>
      <p:sp>
        <p:nvSpPr>
          <p:cNvPr id="4" name="TextBox 3"/>
          <p:cNvSpPr txBox="1"/>
          <p:nvPr/>
        </p:nvSpPr>
        <p:spPr>
          <a:xfrm>
            <a:off x="374904" y="907910"/>
            <a:ext cx="8349996" cy="5416868"/>
          </a:xfrm>
          <a:prstGeom prst="rect">
            <a:avLst/>
          </a:prstGeom>
          <a:noFill/>
        </p:spPr>
        <p:txBody>
          <a:bodyPr wrap="square" lIns="0" tIns="0" rIns="0" bIns="0" rtlCol="0">
            <a:spAutoFit/>
          </a:bodyPr>
          <a:lstStyle/>
          <a:p>
            <a:r>
              <a:rPr lang="en-US" dirty="0" smtClean="0"/>
              <a:t>With respect to WHOIS1 recommendation #4, the </a:t>
            </a:r>
            <a:r>
              <a:rPr lang="en-US" dirty="0"/>
              <a:t>subgroup finds that:</a:t>
            </a:r>
          </a:p>
          <a:p>
            <a:pPr marL="742950" lvl="1" indent="-285750">
              <a:buFont typeface="Arial" panose="020B0604020202020204" pitchFamily="34" charset="0"/>
              <a:buChar char="•"/>
            </a:pPr>
            <a:r>
              <a:rPr lang="en-US" sz="1700" dirty="0"/>
              <a:t>The Compliance team has made significant progress in reporting metrics and data in their annual report</a:t>
            </a:r>
            <a:r>
              <a:rPr lang="en-US" sz="1700" dirty="0" smtClean="0"/>
              <a:t>.</a:t>
            </a:r>
          </a:p>
          <a:p>
            <a:pPr marL="742950" lvl="1" indent="-285750">
              <a:buFont typeface="Arial" panose="020B0604020202020204" pitchFamily="34" charset="0"/>
              <a:buChar char="•"/>
            </a:pPr>
            <a:r>
              <a:rPr lang="en-US" sz="1600" dirty="0" smtClean="0"/>
              <a:t>It </a:t>
            </a:r>
            <a:r>
              <a:rPr lang="en-US" sz="1600" dirty="0"/>
              <a:t>appears that the Compliance team has all the necessary resources to manage compliance </a:t>
            </a:r>
            <a:r>
              <a:rPr lang="en-US" sz="1600" dirty="0" smtClean="0"/>
              <a:t>activities.</a:t>
            </a:r>
          </a:p>
          <a:p>
            <a:pPr marL="742950" lvl="1" indent="-285750">
              <a:buFont typeface="Arial" panose="020B0604020202020204" pitchFamily="34" charset="0"/>
              <a:buChar char="•"/>
            </a:pPr>
            <a:r>
              <a:rPr lang="en-US" sz="1600" dirty="0" smtClean="0"/>
              <a:t>However, there </a:t>
            </a:r>
            <a:r>
              <a:rPr lang="en-US" sz="1600" dirty="0"/>
              <a:t>is no indication that the </a:t>
            </a:r>
            <a:r>
              <a:rPr lang="en-US" sz="1600" dirty="0" smtClean="0"/>
              <a:t>WHOIS1-recommended </a:t>
            </a:r>
            <a:r>
              <a:rPr lang="en-US" sz="1600" dirty="0"/>
              <a:t>reporting structure was implemented.</a:t>
            </a:r>
          </a:p>
          <a:p>
            <a:pPr marL="742950" lvl="1" indent="-285750">
              <a:buFont typeface="Arial" panose="020B0604020202020204" pitchFamily="34" charset="0"/>
              <a:buChar char="•"/>
            </a:pPr>
            <a:endParaRPr lang="en-US" sz="1700" dirty="0"/>
          </a:p>
          <a:p>
            <a:pPr marL="285750" lvl="1" indent="-285750">
              <a:buFont typeface="Arial" panose="020B0604020202020204" pitchFamily="34" charset="0"/>
              <a:buChar char="•"/>
            </a:pPr>
            <a:r>
              <a:rPr lang="en-US" dirty="0" smtClean="0"/>
              <a:t>Based </a:t>
            </a:r>
            <a:r>
              <a:rPr lang="en-US" dirty="0"/>
              <a:t>on its analysis, members of this subgroup agree </a:t>
            </a:r>
            <a:r>
              <a:rPr lang="en-US" dirty="0" smtClean="0"/>
              <a:t>that</a:t>
            </a:r>
            <a:r>
              <a:rPr lang="en-US" dirty="0"/>
              <a:t/>
            </a:r>
            <a:br>
              <a:rPr lang="en-US" dirty="0"/>
            </a:br>
            <a:r>
              <a:rPr lang="en-US" dirty="0" smtClean="0"/>
              <a:t>this WHOIS1 recommendation </a:t>
            </a:r>
            <a:r>
              <a:rPr lang="en-US" dirty="0"/>
              <a:t>has been </a:t>
            </a:r>
            <a:r>
              <a:rPr lang="en-US" b="1" dirty="0"/>
              <a:t>partially-implemented</a:t>
            </a:r>
          </a:p>
          <a:p>
            <a:pPr marL="742950" lvl="2" indent="-285750">
              <a:buFont typeface="Arial" panose="020B0604020202020204" pitchFamily="34" charset="0"/>
              <a:buChar char="•"/>
            </a:pPr>
            <a:r>
              <a:rPr lang="en-US" sz="1600" dirty="0" smtClean="0"/>
              <a:t>The </a:t>
            </a:r>
            <a:r>
              <a:rPr lang="en-US" sz="1600" dirty="0"/>
              <a:t>intention of </a:t>
            </a:r>
            <a:r>
              <a:rPr lang="en-US" sz="1600" dirty="0" smtClean="0"/>
              <a:t>the WHOIS1 recommendation was </a:t>
            </a:r>
            <a:r>
              <a:rPr lang="en-US" sz="1600" dirty="0"/>
              <a:t>to ensure this role had the independence needed to perform the compliance function without restriction from the rest of the organization</a:t>
            </a:r>
            <a:r>
              <a:rPr lang="en-US" sz="1600" dirty="0" smtClean="0"/>
              <a:t>. We do not believe this intention was fulfilled.</a:t>
            </a:r>
            <a:endParaRPr lang="en-US" sz="1600"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The subgroup further identified the following issues:</a:t>
            </a:r>
          </a:p>
          <a:p>
            <a:pPr marL="742950" lvl="2" indent="-285750">
              <a:buFont typeface="Arial" panose="020B0604020202020204" pitchFamily="34" charset="0"/>
              <a:buChar char="•"/>
            </a:pPr>
            <a:r>
              <a:rPr lang="en-US" sz="1600" dirty="0"/>
              <a:t>Additional review is needed to determine whether or not it is feasible to adhere to the intentions of the WHOIS1-recommended reporting structure.</a:t>
            </a:r>
          </a:p>
          <a:p>
            <a:pPr marL="742950" lvl="2" indent="-285750">
              <a:buFont typeface="Arial" panose="020B0604020202020204" pitchFamily="34" charset="0"/>
              <a:buChar char="•"/>
            </a:pPr>
            <a:r>
              <a:rPr lang="en-US" sz="1600" dirty="0" smtClean="0"/>
              <a:t>WHOIS </a:t>
            </a:r>
            <a:r>
              <a:rPr lang="en-US" sz="1600" dirty="0"/>
              <a:t>inaccuracy report data provided by the </a:t>
            </a:r>
            <a:r>
              <a:rPr lang="en-US" sz="1600" dirty="0" smtClean="0"/>
              <a:t>Compliance </a:t>
            </a:r>
            <a:r>
              <a:rPr lang="en-US" sz="1600" dirty="0"/>
              <a:t>team is not clear on several </a:t>
            </a:r>
            <a:r>
              <a:rPr lang="en-US" sz="1600" dirty="0" smtClean="0"/>
              <a:t>points.</a:t>
            </a:r>
          </a:p>
          <a:p>
            <a:pPr marL="742950" lvl="2" indent="-285750">
              <a:buFont typeface="Arial" panose="020B0604020202020204" pitchFamily="34" charset="0"/>
              <a:buChar char="•"/>
            </a:pPr>
            <a:r>
              <a:rPr lang="en-US" sz="1600" dirty="0" smtClean="0"/>
              <a:t>The </a:t>
            </a:r>
            <a:r>
              <a:rPr lang="en-US" sz="1600" dirty="0"/>
              <a:t>Compliance team </a:t>
            </a:r>
            <a:r>
              <a:rPr lang="en-US" sz="1600" dirty="0" smtClean="0"/>
              <a:t>does </a:t>
            </a:r>
            <a:r>
              <a:rPr lang="en-US" sz="1600" dirty="0"/>
              <a:t>not utilize </a:t>
            </a:r>
            <a:r>
              <a:rPr lang="en-US" sz="1600" dirty="0" smtClean="0"/>
              <a:t>available information </a:t>
            </a:r>
            <a:r>
              <a:rPr lang="en-US" sz="1600" dirty="0"/>
              <a:t>for proactive </a:t>
            </a:r>
            <a:r>
              <a:rPr lang="en-US" sz="1600" dirty="0" smtClean="0"/>
              <a:t>assessment </a:t>
            </a:r>
            <a:r>
              <a:rPr lang="en-US" sz="1600" dirty="0"/>
              <a:t>and </a:t>
            </a:r>
            <a:r>
              <a:rPr lang="en-US" sz="1600" dirty="0" smtClean="0"/>
              <a:t>enforcement.</a:t>
            </a:r>
            <a:endParaRPr lang="en-US" sz="1700" dirty="0"/>
          </a:p>
        </p:txBody>
      </p:sp>
    </p:spTree>
    <p:extLst>
      <p:ext uri="{BB962C8B-B14F-4D97-AF65-F5344CB8AC3E}">
        <p14:creationId xmlns:p14="http://schemas.microsoft.com/office/powerpoint/2010/main" val="15956001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WHOIS1 Rec #4 – Compliance</a:t>
            </a:r>
          </a:p>
        </p:txBody>
      </p:sp>
      <p:sp>
        <p:nvSpPr>
          <p:cNvPr id="4" name="TextBox 3"/>
          <p:cNvSpPr txBox="1"/>
          <p:nvPr/>
        </p:nvSpPr>
        <p:spPr>
          <a:xfrm>
            <a:off x="374904" y="907910"/>
            <a:ext cx="8349996" cy="4708981"/>
          </a:xfrm>
          <a:prstGeom prst="rect">
            <a:avLst/>
          </a:prstGeom>
          <a:noFill/>
        </p:spPr>
        <p:txBody>
          <a:bodyPr wrap="square" lIns="0" tIns="0" rIns="0" bIns="0" rtlCol="0">
            <a:spAutoFit/>
          </a:bodyPr>
          <a:lstStyle/>
          <a:p>
            <a:r>
              <a:rPr lang="en-US" dirty="0" smtClean="0"/>
              <a:t>With respect to its additional Objective, the </a:t>
            </a:r>
            <a:r>
              <a:rPr lang="en-US" dirty="0"/>
              <a:t>subgroup finds that:</a:t>
            </a:r>
          </a:p>
          <a:p>
            <a:pPr marL="742950" lvl="1" indent="-285750">
              <a:buFont typeface="Arial" panose="020B0604020202020204" pitchFamily="34" charset="0"/>
              <a:buChar char="•"/>
            </a:pPr>
            <a:r>
              <a:rPr lang="en-US" sz="1600" dirty="0"/>
              <a:t>Of the sample of the October 2017 </a:t>
            </a:r>
            <a:r>
              <a:rPr lang="en-US" sz="1600" dirty="0" smtClean="0"/>
              <a:t>Accuracy Reporting System (ARS) </a:t>
            </a:r>
            <a:r>
              <a:rPr lang="en-US" sz="1600" dirty="0"/>
              <a:t>report cycle domain names, over one third (4,681) required a ticket to be created. Over half of those tickets (2,498) were closed before a 1st notice was sent out</a:t>
            </a:r>
            <a:r>
              <a:rPr lang="en-US" sz="1600" dirty="0" smtClean="0"/>
              <a:t>.</a:t>
            </a:r>
            <a:br>
              <a:rPr lang="en-US" sz="1600" dirty="0" smtClean="0"/>
            </a:br>
            <a:endParaRPr lang="en-US" sz="1600" dirty="0" smtClean="0"/>
          </a:p>
          <a:p>
            <a:pPr marL="742950" lvl="1" indent="-285750">
              <a:buFont typeface="Arial" panose="020B0604020202020204" pitchFamily="34" charset="0"/>
              <a:buChar char="•"/>
            </a:pPr>
            <a:r>
              <a:rPr lang="en-US" sz="1600" dirty="0"/>
              <a:t>40% of the WHOIS ARS domain names that are sampled for this program are grandfathered domain names and are not required to adhere to the 2013 RAA</a:t>
            </a:r>
            <a:r>
              <a:rPr lang="en-US" sz="1600" dirty="0" smtClean="0"/>
              <a:t>.</a:t>
            </a:r>
            <a:br>
              <a:rPr lang="en-US" sz="1600" dirty="0" smtClean="0"/>
            </a:br>
            <a:endParaRPr lang="en-US" sz="1600" dirty="0" smtClean="0"/>
          </a:p>
          <a:p>
            <a:pPr marL="742950" lvl="1" indent="-285750">
              <a:buFont typeface="Arial" panose="020B0604020202020204" pitchFamily="34" charset="0"/>
              <a:buChar char="•"/>
            </a:pPr>
            <a:r>
              <a:rPr lang="en-US" sz="1600" dirty="0"/>
              <a:t>In reviewing the additional information in the dashboard report it appears that many inaccuracy reports are not valid reports. </a:t>
            </a:r>
            <a:r>
              <a:rPr lang="en-US" sz="1600" dirty="0" smtClean="0"/>
              <a:t/>
            </a:r>
            <a:br>
              <a:rPr lang="en-US" sz="1600" dirty="0" smtClean="0"/>
            </a:br>
            <a:endParaRPr lang="en-US" sz="1600" dirty="0" smtClean="0"/>
          </a:p>
          <a:p>
            <a:pPr marL="742950" lvl="1" indent="-285750">
              <a:buFont typeface="Arial" panose="020B0604020202020204" pitchFamily="34" charset="0"/>
              <a:buChar char="•"/>
            </a:pPr>
            <a:r>
              <a:rPr lang="en-US" sz="1600" dirty="0" smtClean="0"/>
              <a:t>Only 10 users are approved to use the bulk submission tool for reporting inaccuracies; last year, </a:t>
            </a:r>
            <a:r>
              <a:rPr lang="en-US" sz="1600" dirty="0"/>
              <a:t>only 3 </a:t>
            </a:r>
            <a:r>
              <a:rPr lang="en-US" sz="1600" dirty="0" smtClean="0"/>
              <a:t>actually used it.</a:t>
            </a:r>
            <a:br>
              <a:rPr lang="en-US" sz="1600" dirty="0" smtClean="0"/>
            </a:br>
            <a:endParaRPr lang="en-US" sz="1600" dirty="0" smtClean="0"/>
          </a:p>
          <a:p>
            <a:pPr marL="742950" lvl="1" indent="-285750">
              <a:buFont typeface="Arial" panose="020B0604020202020204" pitchFamily="34" charset="0"/>
              <a:buChar char="•"/>
            </a:pPr>
            <a:r>
              <a:rPr lang="en-US" sz="1600" dirty="0"/>
              <a:t>It appears that the Compliance team does little in proactive actions to discover and remediate issues with WHOIS </a:t>
            </a:r>
            <a:r>
              <a:rPr lang="en-US" sz="1600" dirty="0" smtClean="0"/>
              <a:t>data.</a:t>
            </a:r>
            <a:br>
              <a:rPr lang="en-US" sz="1600" dirty="0" smtClean="0"/>
            </a:br>
            <a:endParaRPr lang="en-US" sz="1600" dirty="0" smtClean="0"/>
          </a:p>
          <a:p>
            <a:pPr marL="742950" lvl="1" indent="-285750">
              <a:buFont typeface="Arial" panose="020B0604020202020204" pitchFamily="34" charset="0"/>
              <a:buChar char="•"/>
            </a:pPr>
            <a:r>
              <a:rPr lang="en-US" sz="1600" dirty="0" smtClean="0"/>
              <a:t>For at </a:t>
            </a:r>
            <a:r>
              <a:rPr lang="en-US" sz="1600" dirty="0"/>
              <a:t>least one </a:t>
            </a:r>
            <a:r>
              <a:rPr lang="en-US" sz="1600" dirty="0" smtClean="0"/>
              <a:t>new policy (RDS </a:t>
            </a:r>
            <a:r>
              <a:rPr lang="en-US" sz="1600" dirty="0"/>
              <a:t>Consistent Labeling and Display </a:t>
            </a:r>
            <a:r>
              <a:rPr lang="en-US" sz="1600" dirty="0" smtClean="0"/>
              <a:t>Policy), </a:t>
            </a:r>
            <a:r>
              <a:rPr lang="en-US" sz="1600" dirty="0"/>
              <a:t>there were no statistics we could gather from the Compliance team</a:t>
            </a:r>
            <a:r>
              <a:rPr lang="en-US" sz="1600" dirty="0" smtClean="0"/>
              <a:t>.</a:t>
            </a:r>
            <a:endParaRPr lang="en-US" sz="1600" dirty="0"/>
          </a:p>
        </p:txBody>
      </p:sp>
    </p:spTree>
    <p:extLst>
      <p:ext uri="{BB962C8B-B14F-4D97-AF65-F5344CB8AC3E}">
        <p14:creationId xmlns:p14="http://schemas.microsoft.com/office/powerpoint/2010/main" val="4080552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Session Agenda</a:t>
            </a:r>
            <a:br>
              <a:rPr lang="en-US" dirty="0"/>
            </a:br>
            <a:endParaRPr lang="en-US" dirty="0"/>
          </a:p>
        </p:txBody>
      </p:sp>
      <p:sp>
        <p:nvSpPr>
          <p:cNvPr id="4" name="TextBox 3"/>
          <p:cNvSpPr txBox="1"/>
          <p:nvPr/>
        </p:nvSpPr>
        <p:spPr>
          <a:xfrm>
            <a:off x="374904" y="942086"/>
            <a:ext cx="8427376" cy="2215991"/>
          </a:xfrm>
          <a:prstGeom prst="rect">
            <a:avLst/>
          </a:prstGeom>
          <a:noFill/>
        </p:spPr>
        <p:txBody>
          <a:bodyPr wrap="square" lIns="0" tIns="0" rIns="0" bIns="0" rtlCol="0">
            <a:spAutoFit/>
          </a:bodyPr>
          <a:lstStyle/>
          <a:p>
            <a:pPr marL="285750" indent="-285750">
              <a:buFont typeface="Arial" panose="020B0604020202020204" pitchFamily="34" charset="0"/>
              <a:buChar char="•"/>
            </a:pPr>
            <a:r>
              <a:rPr lang="en-US" b="1" dirty="0"/>
              <a:t>RDS-WHOIS2-RT </a:t>
            </a:r>
            <a:r>
              <a:rPr lang="en-US" dirty="0"/>
              <a:t>(40 min)</a:t>
            </a:r>
          </a:p>
          <a:p>
            <a:pPr marL="742950" lvl="1" indent="-285750">
              <a:buFont typeface="Arial" panose="020B0604020202020204" pitchFamily="34" charset="0"/>
              <a:buChar char="•"/>
            </a:pPr>
            <a:r>
              <a:rPr lang="en-US" dirty="0"/>
              <a:t>Presentation</a:t>
            </a:r>
          </a:p>
          <a:p>
            <a:pPr marL="742950" lvl="1" indent="-285750">
              <a:buFont typeface="Arial" panose="020B0604020202020204" pitchFamily="34" charset="0"/>
              <a:buChar char="•"/>
            </a:pPr>
            <a:r>
              <a:rPr lang="en-US" dirty="0"/>
              <a:t>Objectives &amp; methodology</a:t>
            </a:r>
          </a:p>
          <a:p>
            <a:pPr marL="742950" lvl="1" indent="-285750">
              <a:buFont typeface="Arial" panose="020B0604020202020204" pitchFamily="34" charset="0"/>
              <a:buChar char="•"/>
            </a:pPr>
            <a:r>
              <a:rPr lang="en-US" dirty="0"/>
              <a:t>Milestones</a:t>
            </a:r>
          </a:p>
          <a:p>
            <a:pPr marL="742950" lvl="1" indent="-285750">
              <a:buFont typeface="Arial" panose="020B0604020202020204" pitchFamily="34" charset="0"/>
              <a:buChar char="•"/>
            </a:pPr>
            <a:r>
              <a:rPr lang="en-US" dirty="0"/>
              <a:t>Summary of subgroups’ findings and draft recommendations</a:t>
            </a:r>
            <a:endParaRPr lang="en-US" strike="sngStrike" dirty="0"/>
          </a:p>
          <a:p>
            <a:pPr lvl="1"/>
            <a:endParaRPr lang="en-US" dirty="0"/>
          </a:p>
          <a:p>
            <a:pPr marL="285750" indent="-285750">
              <a:buFont typeface="Arial" panose="020B0604020202020204" pitchFamily="34" charset="0"/>
              <a:buChar char="•"/>
            </a:pPr>
            <a:r>
              <a:rPr lang="en-US" b="1" dirty="0"/>
              <a:t>Q&amp;A and feedback </a:t>
            </a:r>
            <a:r>
              <a:rPr lang="en-US" dirty="0"/>
              <a:t>(50 min)</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6483601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WHOIS1 Rec #4 – Compliance</a:t>
            </a:r>
          </a:p>
        </p:txBody>
      </p:sp>
      <p:sp>
        <p:nvSpPr>
          <p:cNvPr id="4" name="TextBox 3"/>
          <p:cNvSpPr txBox="1"/>
          <p:nvPr/>
        </p:nvSpPr>
        <p:spPr>
          <a:xfrm>
            <a:off x="374904" y="907910"/>
            <a:ext cx="8349996" cy="4462760"/>
          </a:xfrm>
          <a:prstGeom prst="rect">
            <a:avLst/>
          </a:prstGeom>
          <a:noFill/>
        </p:spPr>
        <p:txBody>
          <a:bodyPr wrap="square" lIns="0" tIns="0" rIns="0" bIns="0" rtlCol="0">
            <a:spAutoFit/>
          </a:bodyPr>
          <a:lstStyle/>
          <a:p>
            <a:pPr marL="285750" indent="-285750">
              <a:buFont typeface="Arial" panose="020B0604020202020204" pitchFamily="34" charset="0"/>
              <a:buChar char="•"/>
            </a:pPr>
            <a:r>
              <a:rPr lang="en-US" dirty="0" smtClean="0"/>
              <a:t>Based on these findings, the </a:t>
            </a:r>
            <a:r>
              <a:rPr lang="en-US" dirty="0"/>
              <a:t>subgroup </a:t>
            </a:r>
            <a:r>
              <a:rPr lang="en-US" dirty="0" smtClean="0"/>
              <a:t>identified </a:t>
            </a:r>
            <a:r>
              <a:rPr lang="en-US" dirty="0"/>
              <a:t>the following issues:</a:t>
            </a:r>
          </a:p>
          <a:p>
            <a:pPr marL="742950" lvl="2" indent="-285750">
              <a:buFont typeface="Arial" panose="020B0604020202020204" pitchFamily="34" charset="0"/>
              <a:buChar char="•"/>
            </a:pPr>
            <a:r>
              <a:rPr lang="en-US" sz="1600" dirty="0" smtClean="0"/>
              <a:t>The </a:t>
            </a:r>
            <a:r>
              <a:rPr lang="en-US" sz="1600" dirty="0"/>
              <a:t>WHOIS record still exists with suspended domain names and the registrar can choose to unsuspend at any </a:t>
            </a:r>
            <a:r>
              <a:rPr lang="en-US" sz="1600" dirty="0" smtClean="0"/>
              <a:t>moment, with inaccurate data remaining in WHOIS.</a:t>
            </a:r>
            <a:endParaRPr lang="en-US" sz="1600" dirty="0"/>
          </a:p>
          <a:p>
            <a:pPr marL="742950" lvl="2" indent="-285750">
              <a:buFont typeface="Arial" panose="020B0604020202020204" pitchFamily="34" charset="0"/>
              <a:buChar char="•"/>
            </a:pPr>
            <a:endParaRPr lang="en-US" sz="1600" dirty="0"/>
          </a:p>
          <a:p>
            <a:pPr marL="742950" lvl="2" indent="-285750">
              <a:buFont typeface="Arial" panose="020B0604020202020204" pitchFamily="34" charset="0"/>
              <a:buChar char="•"/>
            </a:pPr>
            <a:r>
              <a:rPr lang="en-US" sz="1600" dirty="0" smtClean="0"/>
              <a:t>There </a:t>
            </a:r>
            <a:r>
              <a:rPr lang="en-US" sz="1600" dirty="0"/>
              <a:t>are many reasons a domain name could be suspended that </a:t>
            </a:r>
            <a:r>
              <a:rPr lang="en-US" sz="1600" dirty="0" smtClean="0"/>
              <a:t>do </a:t>
            </a:r>
            <a:r>
              <a:rPr lang="en-US" sz="1600" dirty="0"/>
              <a:t>not relate to </a:t>
            </a:r>
            <a:r>
              <a:rPr lang="en-US" sz="1600" dirty="0" smtClean="0"/>
              <a:t>inaccuracy. However, when </a:t>
            </a:r>
            <a:r>
              <a:rPr lang="en-US" sz="1600" dirty="0"/>
              <a:t>inaccurate data </a:t>
            </a:r>
            <a:r>
              <a:rPr lang="en-US" sz="1600" dirty="0" smtClean="0"/>
              <a:t>is </a:t>
            </a:r>
            <a:r>
              <a:rPr lang="en-US" sz="1600" dirty="0"/>
              <a:t>displayed </a:t>
            </a:r>
            <a:r>
              <a:rPr lang="en-US" sz="1600" dirty="0" smtClean="0"/>
              <a:t>with </a:t>
            </a:r>
            <a:r>
              <a:rPr lang="en-US" sz="1600" dirty="0"/>
              <a:t>only a suspended </a:t>
            </a:r>
            <a:r>
              <a:rPr lang="en-US" sz="1600" dirty="0" smtClean="0"/>
              <a:t>designation, </a:t>
            </a:r>
            <a:r>
              <a:rPr lang="en-US" sz="1600" dirty="0"/>
              <a:t>this does not accurately represent the history of the domain name</a:t>
            </a:r>
            <a:r>
              <a:rPr lang="en-US" sz="1600" dirty="0" smtClean="0"/>
              <a:t>.</a:t>
            </a:r>
            <a:endParaRPr lang="en-US" sz="1600" dirty="0"/>
          </a:p>
          <a:p>
            <a:pPr marL="742950" lvl="2" indent="-285750">
              <a:buFont typeface="Arial" panose="020B0604020202020204" pitchFamily="34" charset="0"/>
              <a:buChar char="•"/>
            </a:pPr>
            <a:endParaRPr lang="en-US" sz="1600" dirty="0"/>
          </a:p>
          <a:p>
            <a:pPr marL="742950" lvl="2" indent="-285750">
              <a:buFont typeface="Arial" panose="020B0604020202020204" pitchFamily="34" charset="0"/>
              <a:buChar char="•"/>
            </a:pPr>
            <a:r>
              <a:rPr lang="en-US" sz="1600" dirty="0" smtClean="0"/>
              <a:t>If we can extrapolate from the ARS sample, 40</a:t>
            </a:r>
            <a:r>
              <a:rPr lang="en-US" sz="1600" dirty="0"/>
              <a:t>% of all domain names registered before 2013 MAY not have </a:t>
            </a:r>
            <a:r>
              <a:rPr lang="en-US" sz="1600" dirty="0" smtClean="0"/>
              <a:t>all </a:t>
            </a:r>
            <a:r>
              <a:rPr lang="en-US" sz="1600" dirty="0"/>
              <a:t>registrant data collected and </a:t>
            </a:r>
            <a:r>
              <a:rPr lang="en-US" sz="1600" dirty="0" smtClean="0"/>
              <a:t>displayed in WHOIS.</a:t>
            </a:r>
          </a:p>
          <a:p>
            <a:pPr marL="742950" lvl="2" indent="-285750">
              <a:buFont typeface="Arial" panose="020B0604020202020204" pitchFamily="34" charset="0"/>
              <a:buChar char="•"/>
            </a:pPr>
            <a:endParaRPr lang="en-US" sz="1600" dirty="0"/>
          </a:p>
          <a:p>
            <a:pPr marL="742950" lvl="2" indent="-285750">
              <a:buFont typeface="Arial" panose="020B0604020202020204" pitchFamily="34" charset="0"/>
              <a:buChar char="•"/>
            </a:pPr>
            <a:r>
              <a:rPr lang="en-US" sz="1600" dirty="0" smtClean="0"/>
              <a:t>Africa </a:t>
            </a:r>
            <a:r>
              <a:rPr lang="en-US" sz="1600" dirty="0"/>
              <a:t>and Latin America </a:t>
            </a:r>
            <a:r>
              <a:rPr lang="en-US" sz="1600" dirty="0" smtClean="0"/>
              <a:t>appear to be </a:t>
            </a:r>
            <a:r>
              <a:rPr lang="en-US" sz="1600" dirty="0"/>
              <a:t>underrepresented in the number of </a:t>
            </a:r>
            <a:r>
              <a:rPr lang="en-US" sz="1600" dirty="0" smtClean="0"/>
              <a:t>inaccuracy submissions.</a:t>
            </a:r>
          </a:p>
          <a:p>
            <a:pPr marL="742950" lvl="2" indent="-285750">
              <a:buFont typeface="Arial" panose="020B0604020202020204" pitchFamily="34" charset="0"/>
              <a:buChar char="•"/>
            </a:pPr>
            <a:endParaRPr lang="en-US" sz="1600" dirty="0"/>
          </a:p>
          <a:p>
            <a:pPr marL="742950" lvl="2" indent="-285750">
              <a:buFont typeface="Arial" panose="020B0604020202020204" pitchFamily="34" charset="0"/>
              <a:buChar char="•"/>
            </a:pPr>
            <a:r>
              <a:rPr lang="en-US" sz="1600" dirty="0"/>
              <a:t>Users who might benefit from the Bulk Submission tool may not be aware of it</a:t>
            </a:r>
            <a:r>
              <a:rPr lang="en-US" sz="1600" dirty="0" smtClean="0"/>
              <a:t>.</a:t>
            </a:r>
          </a:p>
          <a:p>
            <a:pPr marL="742950" lvl="2" indent="-285750">
              <a:buFont typeface="Arial" panose="020B0604020202020204" pitchFamily="34" charset="0"/>
              <a:buChar char="•"/>
            </a:pPr>
            <a:endParaRPr lang="en-US" sz="1600" dirty="0" smtClean="0"/>
          </a:p>
          <a:p>
            <a:pPr marL="742950" lvl="2" indent="-285750">
              <a:buFont typeface="Arial" panose="020B0604020202020204" pitchFamily="34" charset="0"/>
              <a:buChar char="•"/>
            </a:pPr>
            <a:r>
              <a:rPr lang="en-US" sz="1600" dirty="0" smtClean="0"/>
              <a:t>By </a:t>
            </a:r>
            <a:r>
              <a:rPr lang="en-US" sz="1600" dirty="0"/>
              <a:t>only reacting to reported compliance </a:t>
            </a:r>
            <a:r>
              <a:rPr lang="en-US" sz="1600" dirty="0" smtClean="0"/>
              <a:t>issues, </a:t>
            </a:r>
            <a:r>
              <a:rPr lang="en-US" sz="1600" dirty="0"/>
              <a:t>opportunities are missed to find systemic issues</a:t>
            </a:r>
            <a:r>
              <a:rPr lang="en-US" sz="1600" dirty="0" smtClean="0"/>
              <a:t>.</a:t>
            </a:r>
            <a:endParaRPr lang="en-US" sz="1600" dirty="0"/>
          </a:p>
        </p:txBody>
      </p:sp>
    </p:spTree>
    <p:extLst>
      <p:ext uri="{BB962C8B-B14F-4D97-AF65-F5344CB8AC3E}">
        <p14:creationId xmlns:p14="http://schemas.microsoft.com/office/powerpoint/2010/main" val="21533092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WHOIS1 Rec #4 – Compliance</a:t>
            </a:r>
          </a:p>
        </p:txBody>
      </p:sp>
      <p:sp>
        <p:nvSpPr>
          <p:cNvPr id="4" name="TextBox 3"/>
          <p:cNvSpPr txBox="1"/>
          <p:nvPr/>
        </p:nvSpPr>
        <p:spPr>
          <a:xfrm>
            <a:off x="374904" y="907910"/>
            <a:ext cx="8349996" cy="4216539"/>
          </a:xfrm>
          <a:prstGeom prst="rect">
            <a:avLst/>
          </a:prstGeom>
          <a:noFill/>
        </p:spPr>
        <p:txBody>
          <a:bodyPr wrap="square" lIns="0" tIns="0" rIns="0" bIns="0" rtlCol="0">
            <a:spAutoFit/>
          </a:bodyPr>
          <a:lstStyle/>
          <a:p>
            <a:pPr marL="285750" indent="-285750">
              <a:buFont typeface="Arial" panose="020B0604020202020204" pitchFamily="34" charset="0"/>
              <a:buChar char="•"/>
            </a:pPr>
            <a:r>
              <a:rPr lang="en-US" dirty="0" smtClean="0"/>
              <a:t>To </a:t>
            </a:r>
            <a:r>
              <a:rPr lang="en-US" dirty="0"/>
              <a:t>address these issues, the subgroup drafted the following recommendations</a:t>
            </a:r>
            <a:r>
              <a:rPr lang="en-US" dirty="0" smtClean="0"/>
              <a:t>:</a:t>
            </a:r>
          </a:p>
          <a:p>
            <a:pPr marL="285750" indent="-285750">
              <a:buFont typeface="Arial" panose="020B0604020202020204" pitchFamily="34" charset="0"/>
              <a:buChar char="•"/>
            </a:pPr>
            <a:endParaRPr lang="en-US" dirty="0"/>
          </a:p>
          <a:p>
            <a:pPr marL="742950" lvl="2" indent="-285750">
              <a:buFont typeface="Arial" panose="020B0604020202020204" pitchFamily="34" charset="0"/>
              <a:buChar char="•"/>
            </a:pPr>
            <a:r>
              <a:rPr lang="en-US" sz="1700" b="1" dirty="0"/>
              <a:t>Draft Recommendation </a:t>
            </a:r>
            <a:r>
              <a:rPr lang="en-US" sz="1700" b="1" dirty="0" smtClean="0"/>
              <a:t>(R4.1</a:t>
            </a:r>
            <a:r>
              <a:rPr lang="en-US" sz="1700" b="1" dirty="0"/>
              <a:t>):</a:t>
            </a:r>
            <a:r>
              <a:rPr lang="en-US" sz="1700" dirty="0"/>
              <a:t> </a:t>
            </a:r>
            <a:r>
              <a:rPr lang="en-US" sz="1700" i="1" dirty="0" smtClean="0"/>
              <a:t>Require all </a:t>
            </a:r>
            <a:r>
              <a:rPr lang="en-US" sz="1700" i="1" dirty="0"/>
              <a:t>new policies implemented </a:t>
            </a:r>
            <a:r>
              <a:rPr lang="en-US" sz="1700" i="1" dirty="0" smtClean="0"/>
              <a:t>to </a:t>
            </a:r>
            <a:r>
              <a:rPr lang="en-US" sz="1700" i="1" dirty="0"/>
              <a:t>be measured, audited, tracked and enforced by the compliance team. Policy should integrate metrics, measurements, and reporting to ensure that the policy is effective in addressing the issue, and when metrics are defined, compliance would audit, track, report, and enforce as </a:t>
            </a:r>
            <a:r>
              <a:rPr lang="en-US" sz="1700" i="1" dirty="0" smtClean="0"/>
              <a:t>applicable for the policy.</a:t>
            </a:r>
            <a:br>
              <a:rPr lang="en-US" sz="1700" i="1" dirty="0" smtClean="0"/>
            </a:br>
            <a:r>
              <a:rPr lang="en-US" sz="1700" dirty="0" smtClean="0"/>
              <a:t>[Subgroup consensus]</a:t>
            </a:r>
            <a:br>
              <a:rPr lang="en-US" sz="1700" dirty="0" smtClean="0"/>
            </a:br>
            <a:endParaRPr lang="en-US" sz="1700" dirty="0" smtClean="0"/>
          </a:p>
          <a:p>
            <a:pPr marL="742950" lvl="2" indent="-285750">
              <a:buFont typeface="Arial" panose="020B0604020202020204" pitchFamily="34" charset="0"/>
              <a:buChar char="•"/>
            </a:pPr>
            <a:r>
              <a:rPr lang="en-US" sz="1700" b="1" dirty="0"/>
              <a:t>Draft Recommendation (</a:t>
            </a:r>
            <a:r>
              <a:rPr lang="en-US" sz="1700" b="1" dirty="0" smtClean="0"/>
              <a:t>R4.2):</a:t>
            </a:r>
            <a:r>
              <a:rPr lang="en-US" sz="1700" dirty="0" smtClean="0"/>
              <a:t> </a:t>
            </a:r>
            <a:r>
              <a:rPr lang="en-US" sz="1700" i="1" dirty="0"/>
              <a:t>Require all domain name registrations to adhere to the WHOIS requirements in the 2013 </a:t>
            </a:r>
            <a:r>
              <a:rPr lang="en-US" sz="1700" i="1" dirty="0" smtClean="0"/>
              <a:t>RAA. </a:t>
            </a:r>
            <a:r>
              <a:rPr lang="en-US" sz="1700" i="1" dirty="0"/>
              <a:t>Once a policy is implemented all gTLD registrations must adhere to the new rules within a 12 month period. Assess the grandfathered domain names to see if this is a problem if so a new policy should be created to ensure all gTLDs adhere to the requirements of registrant data collection in the 2013 </a:t>
            </a:r>
            <a:r>
              <a:rPr lang="en-US" sz="1700" i="1" dirty="0" err="1"/>
              <a:t>RAA</a:t>
            </a:r>
            <a:r>
              <a:rPr lang="en-US" sz="1700" i="1" dirty="0"/>
              <a:t>. </a:t>
            </a:r>
            <a:br>
              <a:rPr lang="en-US" sz="1700" i="1" dirty="0"/>
            </a:br>
            <a:r>
              <a:rPr lang="en-US" sz="1700" dirty="0"/>
              <a:t>[Subgroup consensus]</a:t>
            </a:r>
            <a:endParaRPr lang="en-US" sz="1700" dirty="0" smtClean="0"/>
          </a:p>
        </p:txBody>
      </p:sp>
    </p:spTree>
    <p:extLst>
      <p:ext uri="{BB962C8B-B14F-4D97-AF65-F5344CB8AC3E}">
        <p14:creationId xmlns:p14="http://schemas.microsoft.com/office/powerpoint/2010/main" val="226362228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WHOIS1 Rec #4 – Compliance</a:t>
            </a:r>
          </a:p>
        </p:txBody>
      </p:sp>
      <p:sp>
        <p:nvSpPr>
          <p:cNvPr id="4" name="TextBox 3"/>
          <p:cNvSpPr txBox="1"/>
          <p:nvPr/>
        </p:nvSpPr>
        <p:spPr>
          <a:xfrm>
            <a:off x="374904" y="907910"/>
            <a:ext cx="8349996" cy="5493812"/>
          </a:xfrm>
          <a:prstGeom prst="rect">
            <a:avLst/>
          </a:prstGeom>
          <a:noFill/>
        </p:spPr>
        <p:txBody>
          <a:bodyPr wrap="square" lIns="0" tIns="0" rIns="0" bIns="0" rtlCol="0">
            <a:spAutoFit/>
          </a:bodyPr>
          <a:lstStyle/>
          <a:p>
            <a:pPr marL="742950" lvl="2" indent="-285750">
              <a:buFont typeface="Arial" panose="020B0604020202020204" pitchFamily="34" charset="0"/>
              <a:buChar char="•"/>
            </a:pPr>
            <a:r>
              <a:rPr lang="en-US" sz="1700" b="1" dirty="0"/>
              <a:t>Draft Recommendation (R4.3):</a:t>
            </a:r>
            <a:r>
              <a:rPr lang="en-US" sz="1700" dirty="0"/>
              <a:t> </a:t>
            </a:r>
            <a:r>
              <a:rPr lang="en-US" sz="1700" i="1" dirty="0"/>
              <a:t>Domain names suspended due to inaccurate information and remain in that state until it is due for renewal the WHOIS record should be updated to a new status and the inaccurate data removed. Policy or contracts should require that WHOIS indicate whether a domain is on hold due to inaccurate data. Domains on serverHold due to inaccurate data in WHOIS should not be unsuspended without inaccurate data being remedied. </a:t>
            </a:r>
            <a:br>
              <a:rPr lang="en-US" sz="1700" i="1" dirty="0"/>
            </a:br>
            <a:r>
              <a:rPr lang="en-US" sz="1700" dirty="0"/>
              <a:t>[Subgroup consensus]</a:t>
            </a:r>
            <a:r>
              <a:rPr lang="en-US" sz="1700" i="1" dirty="0"/>
              <a:t/>
            </a:r>
            <a:br>
              <a:rPr lang="en-US" sz="1700" i="1" dirty="0"/>
            </a:br>
            <a:endParaRPr lang="en-US" sz="1700" b="1" dirty="0" smtClean="0"/>
          </a:p>
          <a:p>
            <a:pPr marL="742950" lvl="2" indent="-285750">
              <a:buFont typeface="Arial" panose="020B0604020202020204" pitchFamily="34" charset="0"/>
              <a:buChar char="•"/>
            </a:pPr>
            <a:r>
              <a:rPr lang="en-US" sz="1700" b="1" dirty="0" smtClean="0"/>
              <a:t>Draft </a:t>
            </a:r>
            <a:r>
              <a:rPr lang="en-US" sz="1700" b="1" dirty="0"/>
              <a:t>Recommendation </a:t>
            </a:r>
            <a:r>
              <a:rPr lang="en-US" sz="1700" b="1" dirty="0" smtClean="0"/>
              <a:t>(R4.4):</a:t>
            </a:r>
            <a:r>
              <a:rPr lang="en-US" sz="1700" dirty="0" smtClean="0"/>
              <a:t> </a:t>
            </a:r>
            <a:r>
              <a:rPr lang="en-US" sz="1700" i="1" dirty="0" smtClean="0"/>
              <a:t>Conduct additional </a:t>
            </a:r>
            <a:r>
              <a:rPr lang="en-US" sz="1700" i="1" dirty="0"/>
              <a:t>outreach and education </a:t>
            </a:r>
            <a:r>
              <a:rPr lang="en-US" sz="1700" i="1" dirty="0" smtClean="0"/>
              <a:t>on </a:t>
            </a:r>
            <a:r>
              <a:rPr lang="en-US" sz="1700" i="1" dirty="0"/>
              <a:t>how to file a WHOIS inaccuracy report and what </a:t>
            </a:r>
            <a:r>
              <a:rPr lang="en-US" sz="1700" i="1" dirty="0" smtClean="0"/>
              <a:t>information is </a:t>
            </a:r>
            <a:r>
              <a:rPr lang="en-US" sz="1700" i="1" dirty="0"/>
              <a:t>critical to provide</a:t>
            </a:r>
            <a:r>
              <a:rPr lang="en-US" sz="1700" i="1" dirty="0" smtClean="0"/>
              <a:t>. 	</a:t>
            </a:r>
            <a:r>
              <a:rPr lang="en-US" sz="1700" dirty="0" smtClean="0"/>
              <a:t>[Full </a:t>
            </a:r>
            <a:r>
              <a:rPr lang="en-US" sz="1700" dirty="0"/>
              <a:t>consensus]</a:t>
            </a:r>
            <a:r>
              <a:rPr lang="en-US" sz="1700" i="1" dirty="0" smtClean="0"/>
              <a:t> </a:t>
            </a:r>
            <a:br>
              <a:rPr lang="en-US" sz="1700" i="1" dirty="0" smtClean="0"/>
            </a:br>
            <a:endParaRPr lang="en-US" sz="1700" i="1" dirty="0" smtClean="0"/>
          </a:p>
          <a:p>
            <a:pPr marL="742950" lvl="2" indent="-285750">
              <a:buFont typeface="Arial" panose="020B0604020202020204" pitchFamily="34" charset="0"/>
              <a:buChar char="•"/>
            </a:pPr>
            <a:r>
              <a:rPr lang="en-US" sz="1700" b="1" dirty="0" smtClean="0"/>
              <a:t>Draft Recommendation (R4.5):</a:t>
            </a:r>
            <a:r>
              <a:rPr lang="en-US" sz="1700" dirty="0" smtClean="0"/>
              <a:t> </a:t>
            </a:r>
            <a:r>
              <a:rPr lang="en-US" sz="1700" i="1" dirty="0" smtClean="0"/>
              <a:t>Publicize and encourage use of the </a:t>
            </a:r>
            <a:r>
              <a:rPr lang="en-US" sz="1700" i="1" dirty="0"/>
              <a:t>Bulk WHOIS inaccuracy reporting </a:t>
            </a:r>
            <a:r>
              <a:rPr lang="en-US" sz="1700" i="1" dirty="0" smtClean="0"/>
              <a:t>tool</a:t>
            </a:r>
            <a:r>
              <a:rPr lang="en-US" sz="1700" i="1" dirty="0"/>
              <a:t>. </a:t>
            </a:r>
            <a:br>
              <a:rPr lang="en-US" sz="1700" i="1" dirty="0"/>
            </a:br>
            <a:r>
              <a:rPr lang="en-US" sz="1700" dirty="0"/>
              <a:t>[Subgroup consensus]</a:t>
            </a:r>
            <a:endParaRPr lang="en-US" sz="1700" i="1" dirty="0" smtClean="0"/>
          </a:p>
          <a:p>
            <a:pPr marL="742950" lvl="2" indent="-285750">
              <a:buFont typeface="Arial" panose="020B0604020202020204" pitchFamily="34" charset="0"/>
              <a:buChar char="•"/>
            </a:pPr>
            <a:endParaRPr lang="en-US" sz="1700" i="1" dirty="0" smtClean="0"/>
          </a:p>
          <a:p>
            <a:pPr marL="742950" lvl="2" indent="-285750">
              <a:buFont typeface="Arial" panose="020B0604020202020204" pitchFamily="34" charset="0"/>
              <a:buChar char="•"/>
            </a:pPr>
            <a:r>
              <a:rPr lang="en-US" sz="1700" b="1" dirty="0"/>
              <a:t>Draft Recommendation (</a:t>
            </a:r>
            <a:r>
              <a:rPr lang="en-US" sz="1700" b="1" dirty="0" smtClean="0"/>
              <a:t>R4.6):</a:t>
            </a:r>
            <a:r>
              <a:rPr lang="en-US" sz="1700" dirty="0" smtClean="0"/>
              <a:t> </a:t>
            </a:r>
            <a:r>
              <a:rPr lang="en-US" sz="1700" i="1" dirty="0" smtClean="0"/>
              <a:t>Review the </a:t>
            </a:r>
            <a:r>
              <a:rPr lang="en-US" sz="1700" i="1" dirty="0"/>
              <a:t>WHOIS ARS domain names sampled for </a:t>
            </a:r>
            <a:r>
              <a:rPr lang="en-US" sz="1700" i="1" dirty="0" smtClean="0"/>
              <a:t>each region to </a:t>
            </a:r>
            <a:r>
              <a:rPr lang="en-US" sz="1700" i="1" dirty="0"/>
              <a:t>determine whether or not low submission rates to the WHOIS inaccuracy reporting tool are due to the lack of knowledge of the tool or other critical factors. </a:t>
            </a:r>
            <a:br>
              <a:rPr lang="en-US" sz="1700" i="1" dirty="0"/>
            </a:br>
            <a:r>
              <a:rPr lang="en-US" sz="1700" dirty="0"/>
              <a:t>[Subgroup consensus]</a:t>
            </a:r>
          </a:p>
        </p:txBody>
      </p:sp>
    </p:spTree>
    <p:extLst>
      <p:ext uri="{BB962C8B-B14F-4D97-AF65-F5344CB8AC3E}">
        <p14:creationId xmlns:p14="http://schemas.microsoft.com/office/powerpoint/2010/main" val="2684321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WHOIS1 Rec #4 – Compliance</a:t>
            </a:r>
          </a:p>
        </p:txBody>
      </p:sp>
      <p:sp>
        <p:nvSpPr>
          <p:cNvPr id="4" name="TextBox 3"/>
          <p:cNvSpPr txBox="1"/>
          <p:nvPr/>
        </p:nvSpPr>
        <p:spPr>
          <a:xfrm>
            <a:off x="374904" y="907910"/>
            <a:ext cx="8349996" cy="4970591"/>
          </a:xfrm>
          <a:prstGeom prst="rect">
            <a:avLst/>
          </a:prstGeom>
          <a:noFill/>
        </p:spPr>
        <p:txBody>
          <a:bodyPr wrap="square" lIns="0" tIns="0" rIns="0" bIns="0" rtlCol="0">
            <a:spAutoFit/>
          </a:bodyPr>
          <a:lstStyle/>
          <a:p>
            <a:pPr marL="742950" lvl="2" indent="-285750">
              <a:buFont typeface="Arial" panose="020B0604020202020204" pitchFamily="34" charset="0"/>
              <a:buChar char="•"/>
            </a:pPr>
            <a:r>
              <a:rPr lang="en-US" sz="1700" b="1" dirty="0" smtClean="0"/>
              <a:t>Draft </a:t>
            </a:r>
            <a:r>
              <a:rPr lang="en-US" sz="1700" b="1" dirty="0"/>
              <a:t>Recommendation </a:t>
            </a:r>
            <a:r>
              <a:rPr lang="en-US" sz="1700" b="1" dirty="0" smtClean="0"/>
              <a:t>(R4.7):</a:t>
            </a:r>
            <a:r>
              <a:rPr lang="en-US" sz="1700" dirty="0" smtClean="0"/>
              <a:t> </a:t>
            </a:r>
            <a:r>
              <a:rPr lang="en-US" sz="1700" i="1" dirty="0"/>
              <a:t>Following a valid WHOIS ARS ticket, or WHOIS inaccuracy complaint, </a:t>
            </a:r>
            <a:r>
              <a:rPr lang="en-US" sz="1700" i="1" dirty="0" smtClean="0"/>
              <a:t>initiate a </a:t>
            </a:r>
            <a:r>
              <a:rPr lang="en-US" sz="1700" i="1" dirty="0"/>
              <a:t>full audit targeting the relating registrar </a:t>
            </a:r>
            <a:r>
              <a:rPr lang="en-US" sz="1700" i="1" dirty="0" smtClean="0"/>
              <a:t>to </a:t>
            </a:r>
            <a:r>
              <a:rPr lang="en-US" sz="1700" i="1" dirty="0"/>
              <a:t>check if the registrar follows the contractual obligations, the consensus policies, etc. Sanctions should be applied if deficiencies identified</a:t>
            </a:r>
            <a:r>
              <a:rPr lang="en-US" sz="1700" i="1" dirty="0" smtClean="0"/>
              <a:t>.</a:t>
            </a:r>
            <a:br>
              <a:rPr lang="en-US" sz="1700" i="1" dirty="0" smtClean="0"/>
            </a:br>
            <a:r>
              <a:rPr lang="en-US" sz="1700" i="1" dirty="0"/>
              <a:t/>
            </a:r>
            <a:br>
              <a:rPr lang="en-US" sz="1700" i="1" dirty="0"/>
            </a:br>
            <a:r>
              <a:rPr lang="en-US" sz="1700" dirty="0">
                <a:solidFill>
                  <a:srgbClr val="FF0000"/>
                </a:solidFill>
              </a:rPr>
              <a:t>[Subgroup has yet to reach agreement on </a:t>
            </a:r>
            <a:r>
              <a:rPr lang="en-US" sz="1700" dirty="0" smtClean="0">
                <a:solidFill>
                  <a:srgbClr val="FF0000"/>
                </a:solidFill>
              </a:rPr>
              <a:t>the above recommendation.</a:t>
            </a:r>
            <a:br>
              <a:rPr lang="en-US" sz="1700" dirty="0" smtClean="0">
                <a:solidFill>
                  <a:srgbClr val="FF0000"/>
                </a:solidFill>
              </a:rPr>
            </a:br>
            <a:r>
              <a:rPr lang="en-US" sz="1700" dirty="0">
                <a:solidFill>
                  <a:srgbClr val="FF0000"/>
                </a:solidFill>
              </a:rPr>
              <a:t>Strong support but significant opposition]</a:t>
            </a:r>
            <a:r>
              <a:rPr lang="en-US" sz="1700" i="1" dirty="0" smtClean="0"/>
              <a:t/>
            </a:r>
            <a:br>
              <a:rPr lang="en-US" sz="1700" i="1" dirty="0" smtClean="0"/>
            </a:br>
            <a:endParaRPr lang="en-US" sz="1700" i="1" dirty="0" smtClean="0"/>
          </a:p>
          <a:p>
            <a:pPr marL="742950" lvl="2" indent="-285750">
              <a:buFont typeface="Arial" panose="020B0604020202020204" pitchFamily="34" charset="0"/>
              <a:buChar char="•"/>
            </a:pPr>
            <a:r>
              <a:rPr lang="en-US" sz="1700" b="1" dirty="0"/>
              <a:t>Draft Recommendation (</a:t>
            </a:r>
            <a:r>
              <a:rPr lang="en-US" sz="1700" b="1" dirty="0" smtClean="0"/>
              <a:t>R4.8):</a:t>
            </a:r>
            <a:r>
              <a:rPr lang="en-US" sz="1700" dirty="0" smtClean="0"/>
              <a:t> </a:t>
            </a:r>
            <a:r>
              <a:rPr lang="en-US" sz="1700" i="1" dirty="0" smtClean="0"/>
              <a:t>Direct contractual </a:t>
            </a:r>
            <a:r>
              <a:rPr lang="en-US" sz="1700" i="1" dirty="0"/>
              <a:t>compliance </a:t>
            </a:r>
            <a:r>
              <a:rPr lang="en-US" sz="1700" i="1" dirty="0" smtClean="0"/>
              <a:t>to proactively </a:t>
            </a:r>
            <a:r>
              <a:rPr lang="en-US" sz="1700" i="1" dirty="0"/>
              <a:t>monitor and enforce to address systemic issues. A risk based approach should be executed to assess, and understand inaccuracy issues and then take the appropriate compliance actions to mitigate risk in systemic complaints. The DAAR data is an additional resource that the compliance team has is not currently including in their research and analysis. The use of DAAR data would provide a different perspective for the compliance team and that data is used globally to add to the security and stability of the internet</a:t>
            </a:r>
            <a:r>
              <a:rPr lang="en-US" sz="1700" i="1" dirty="0" smtClean="0"/>
              <a:t>.</a:t>
            </a:r>
            <a:br>
              <a:rPr lang="en-US" sz="1700" i="1" dirty="0" smtClean="0"/>
            </a:br>
            <a:r>
              <a:rPr lang="en-US" sz="1700" i="1" dirty="0" smtClean="0"/>
              <a:t>(Subgroup Consensus</a:t>
            </a:r>
            <a:r>
              <a:rPr lang="en-US" sz="1700" i="1" dirty="0"/>
              <a:t>)</a:t>
            </a:r>
            <a:endParaRPr lang="en-US" sz="1700" i="1" dirty="0" smtClean="0"/>
          </a:p>
          <a:p>
            <a:pPr marL="742950" lvl="2" indent="-285750">
              <a:buFont typeface="Arial" panose="020B0604020202020204" pitchFamily="34" charset="0"/>
              <a:buChar char="•"/>
            </a:pPr>
            <a:endParaRPr lang="en-US" sz="1700" i="1" dirty="0" smtClean="0"/>
          </a:p>
          <a:p>
            <a:pPr marL="742950" lvl="2" indent="-285750">
              <a:buFont typeface="Arial" panose="020B0604020202020204" pitchFamily="34" charset="0"/>
              <a:buChar char="•"/>
            </a:pPr>
            <a:endParaRPr lang="en-US" sz="1700" dirty="0"/>
          </a:p>
        </p:txBody>
      </p:sp>
    </p:spTree>
    <p:extLst>
      <p:ext uri="{BB962C8B-B14F-4D97-AF65-F5344CB8AC3E}">
        <p14:creationId xmlns:p14="http://schemas.microsoft.com/office/powerpoint/2010/main" val="418125744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368EB48-33D2-4D4A-83B4-745BEEEA69D6}"/>
              </a:ext>
            </a:extLst>
          </p:cNvPr>
          <p:cNvSpPr>
            <a:spLocks noGrp="1"/>
          </p:cNvSpPr>
          <p:nvPr>
            <p:ph type="title"/>
          </p:nvPr>
        </p:nvSpPr>
        <p:spPr/>
        <p:txBody>
          <a:bodyPr/>
          <a:lstStyle/>
          <a:p>
            <a:r>
              <a:rPr lang="en-US" dirty="0"/>
              <a:t>Findings &amp; Draft Recommendations</a:t>
            </a:r>
          </a:p>
        </p:txBody>
      </p:sp>
      <p:sp>
        <p:nvSpPr>
          <p:cNvPr id="3" name="Text Placeholder 2">
            <a:extLst>
              <a:ext uri="{FF2B5EF4-FFF2-40B4-BE49-F238E27FC236}">
                <a16:creationId xmlns:a16="http://schemas.microsoft.com/office/drawing/2014/main" xmlns="" id="{7938B274-E2EE-3345-81AA-823189ECA15E}"/>
              </a:ext>
            </a:extLst>
          </p:cNvPr>
          <p:cNvSpPr>
            <a:spLocks noGrp="1"/>
          </p:cNvSpPr>
          <p:nvPr>
            <p:ph type="body" sz="quarter" idx="11"/>
          </p:nvPr>
        </p:nvSpPr>
        <p:spPr/>
        <p:txBody>
          <a:bodyPr/>
          <a:lstStyle/>
          <a:p>
            <a:r>
              <a:rPr lang="en-US" dirty="0"/>
              <a:t>WHOIS1 Rec #5-9: Data Accuracy</a:t>
            </a:r>
          </a:p>
          <a:p>
            <a:endParaRPr lang="en-US" sz="2000" dirty="0"/>
          </a:p>
          <a:p>
            <a:r>
              <a:rPr lang="en-US" sz="2000" dirty="0" smtClean="0"/>
              <a:t>Latest Subgroup Report on Wiki Page: </a:t>
            </a:r>
            <a:r>
              <a:rPr lang="en-US" sz="2000" dirty="0"/>
              <a:t/>
            </a:r>
            <a:br>
              <a:rPr lang="en-US" sz="2000" dirty="0"/>
            </a:br>
            <a:r>
              <a:rPr lang="en-US" sz="2000" dirty="0"/>
              <a:t>https://community.icann.org/x/6plEB</a:t>
            </a:r>
          </a:p>
          <a:p>
            <a:endParaRPr lang="en-US" dirty="0"/>
          </a:p>
          <a:p>
            <a:endParaRPr lang="en-US" dirty="0"/>
          </a:p>
        </p:txBody>
      </p:sp>
    </p:spTree>
    <p:extLst>
      <p:ext uri="{BB962C8B-B14F-4D97-AF65-F5344CB8AC3E}">
        <p14:creationId xmlns:p14="http://schemas.microsoft.com/office/powerpoint/2010/main" val="173607441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WHOIS1 Recs #5-9 – Data Accuracy</a:t>
            </a:r>
          </a:p>
        </p:txBody>
      </p:sp>
      <p:sp>
        <p:nvSpPr>
          <p:cNvPr id="4" name="TextBox 3"/>
          <p:cNvSpPr txBox="1"/>
          <p:nvPr/>
        </p:nvSpPr>
        <p:spPr>
          <a:xfrm>
            <a:off x="272641" y="801892"/>
            <a:ext cx="8660343" cy="5755422"/>
          </a:xfrm>
          <a:prstGeom prst="rect">
            <a:avLst/>
          </a:prstGeom>
          <a:noFill/>
        </p:spPr>
        <p:txBody>
          <a:bodyPr wrap="square" lIns="0" tIns="0" rIns="0" bIns="0" rtlCol="0">
            <a:spAutoFit/>
          </a:bodyPr>
          <a:lstStyle/>
          <a:p>
            <a:r>
              <a:rPr lang="en-US" dirty="0"/>
              <a:t>The </a:t>
            </a:r>
            <a:r>
              <a:rPr lang="en-US" dirty="0" smtClean="0"/>
              <a:t>subgroup reviewed implementation </a:t>
            </a:r>
            <a:r>
              <a:rPr lang="en-US" dirty="0"/>
              <a:t>of WHOIS1 recommendations #</a:t>
            </a:r>
            <a:r>
              <a:rPr lang="en-US" dirty="0" smtClean="0"/>
              <a:t>5-9</a:t>
            </a:r>
            <a:endParaRPr lang="en-US" dirty="0"/>
          </a:p>
          <a:p>
            <a:pPr marL="742950" lvl="1" indent="-285750">
              <a:spcAft>
                <a:spcPts val="600"/>
              </a:spcAft>
              <a:buFont typeface="Arial" panose="020B0604020202020204" pitchFamily="34" charset="0"/>
              <a:buChar char="•"/>
            </a:pPr>
            <a:r>
              <a:rPr lang="en-US" sz="1400" i="1" dirty="0">
                <a:solidFill>
                  <a:schemeClr val="accent6">
                    <a:lumMod val="75000"/>
                  </a:schemeClr>
                </a:solidFill>
              </a:rPr>
              <a:t>Rec 5 – ICANN should ensure that the requirements for accurate WHOIS data are widely and proactively communicated, including to current and prospective Registrants, and should use all means available to progress WHOIS accuracy, including any internationalized WHOIS data, as an organizational objective.</a:t>
            </a:r>
          </a:p>
          <a:p>
            <a:pPr marL="742950" lvl="1" indent="-285750">
              <a:spcAft>
                <a:spcPts val="600"/>
              </a:spcAft>
              <a:buFont typeface="Arial" panose="020B0604020202020204" pitchFamily="34" charset="0"/>
              <a:buChar char="•"/>
            </a:pPr>
            <a:r>
              <a:rPr lang="en-US" sz="1400" i="1" dirty="0">
                <a:solidFill>
                  <a:schemeClr val="accent6">
                    <a:lumMod val="75000"/>
                  </a:schemeClr>
                </a:solidFill>
              </a:rPr>
              <a:t>Rec 6 – ICANN should take appropriate measures to reduce the number of WHOIS registrations that fall into the accuracy groups Substantial Failure and Full Failure (as defined by the NORC Data Accuracy Study, 2009/10) by 50% within 12 months and by 50% again over the following 12 months. </a:t>
            </a:r>
          </a:p>
          <a:p>
            <a:pPr marL="742950" lvl="1" indent="-285750">
              <a:spcAft>
                <a:spcPts val="600"/>
              </a:spcAft>
              <a:buFont typeface="Arial" panose="020B0604020202020204" pitchFamily="34" charset="0"/>
              <a:buChar char="•"/>
            </a:pPr>
            <a:r>
              <a:rPr lang="en-US" sz="1400" i="1" dirty="0">
                <a:solidFill>
                  <a:schemeClr val="accent6">
                    <a:lumMod val="75000"/>
                  </a:schemeClr>
                </a:solidFill>
              </a:rPr>
              <a:t>Rec 7 – ICANN shall produce and publish an accuracy report focused on measured reduction in WHOIS registrations that fall into the accuracy groups Substantial Failure and Full Failure, on an annual basis.</a:t>
            </a:r>
          </a:p>
          <a:p>
            <a:pPr marL="742950" lvl="1" indent="-285750">
              <a:spcAft>
                <a:spcPts val="600"/>
              </a:spcAft>
              <a:buFont typeface="Arial" panose="020B0604020202020204" pitchFamily="34" charset="0"/>
              <a:buChar char="•"/>
            </a:pPr>
            <a:r>
              <a:rPr lang="en-US" sz="1400" i="1" dirty="0">
                <a:solidFill>
                  <a:schemeClr val="accent6">
                    <a:lumMod val="75000"/>
                  </a:schemeClr>
                </a:solidFill>
              </a:rPr>
              <a:t>Rec 8 – ICANN should ensure that there is a clear, unambiguous and enforceable chain of contractual agreements with registries, registrars, and registrants to require the provision and maintenance of accurate WHOIS data. As part of these agreements, ICANN should ensure that clear, enforceable and graduated sanctions apply to registries, registrars and registrants that do not comply with its WHOIS policies. These sanctions should include de-registration and/or de-accreditation as appropriate in cases of serious or serial non-compliance. </a:t>
            </a:r>
          </a:p>
          <a:p>
            <a:pPr marL="742950" lvl="1" indent="-285750">
              <a:spcAft>
                <a:spcPts val="600"/>
              </a:spcAft>
              <a:buFont typeface="Arial" panose="020B0604020202020204" pitchFamily="34" charset="0"/>
              <a:buChar char="•"/>
            </a:pPr>
            <a:r>
              <a:rPr lang="en-US" sz="1400" i="1" dirty="0">
                <a:solidFill>
                  <a:schemeClr val="accent6">
                    <a:lumMod val="75000"/>
                  </a:schemeClr>
                </a:solidFill>
              </a:rPr>
              <a:t>Rec 9 – Board should ensure that the Compliance Team develop metrics to track the impact of the annual WHOIS Data Reminder Policy (WDRP) notices to registrants; metrics should be used to As per (1) above, the Board will initiate a policy on the purpose of the gTLD WHOIS service, and this will help drive the principles behind privacy/proxy develop and publish performance targets, to improve data accuracy over time; if this is unfeasible, Board should ensure that an alternative, effective policy is developed and implemented that achieves the objective of improving data quality, in a measurable way. </a:t>
            </a:r>
            <a:endParaRPr lang="en-US" dirty="0"/>
          </a:p>
        </p:txBody>
      </p:sp>
    </p:spTree>
    <p:extLst>
      <p:ext uri="{BB962C8B-B14F-4D97-AF65-F5344CB8AC3E}">
        <p14:creationId xmlns:p14="http://schemas.microsoft.com/office/powerpoint/2010/main" val="24826980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WHOIS1 Recs #5-9 – Data Accuracy</a:t>
            </a:r>
          </a:p>
        </p:txBody>
      </p:sp>
      <p:sp>
        <p:nvSpPr>
          <p:cNvPr id="4" name="TextBox 3"/>
          <p:cNvSpPr txBox="1"/>
          <p:nvPr/>
        </p:nvSpPr>
        <p:spPr>
          <a:xfrm>
            <a:off x="374904" y="907910"/>
            <a:ext cx="8349996" cy="3154710"/>
          </a:xfrm>
          <a:prstGeom prst="rect">
            <a:avLst/>
          </a:prstGeom>
          <a:noFill/>
        </p:spPr>
        <p:txBody>
          <a:bodyPr wrap="square" lIns="0" tIns="0" rIns="0" bIns="0" rtlCol="0">
            <a:spAutoFit/>
          </a:bodyPr>
          <a:lstStyle/>
          <a:p>
            <a:pPr marL="0" lvl="1"/>
            <a:r>
              <a:rPr lang="en-US" dirty="0"/>
              <a:t>The subgroup finds that:</a:t>
            </a:r>
          </a:p>
          <a:p>
            <a:pPr marL="742950" lvl="1" indent="-285750">
              <a:buFont typeface="Arial" panose="020B0604020202020204" pitchFamily="34" charset="0"/>
              <a:buChar char="•"/>
            </a:pPr>
            <a:r>
              <a:rPr lang="en-US" sz="1700" dirty="0" smtClean="0"/>
              <a:t>A WHOIS </a:t>
            </a:r>
            <a:r>
              <a:rPr lang="en-US" sz="1700" dirty="0"/>
              <a:t>Informational Website has been established as a </a:t>
            </a:r>
            <a:r>
              <a:rPr lang="en-US" sz="1700" dirty="0" smtClean="0"/>
              <a:t>policy document, </a:t>
            </a:r>
            <a:r>
              <a:rPr lang="en-US" sz="1700" dirty="0"/>
              <a:t>to educate registrants on WHOIS, their rights and responsibilities, and to allow Internet users to submit complaints on </a:t>
            </a:r>
            <a:r>
              <a:rPr lang="en-US" sz="1700" dirty="0" smtClean="0"/>
              <a:t>WHOIS </a:t>
            </a:r>
            <a:r>
              <a:rPr lang="en-US" sz="1700" dirty="0"/>
              <a:t>inaccuracy</a:t>
            </a:r>
            <a:r>
              <a:rPr lang="en-US" sz="1700" dirty="0" smtClean="0"/>
              <a:t>.</a:t>
            </a:r>
            <a:br>
              <a:rPr lang="en-US" sz="1700" dirty="0" smtClean="0"/>
            </a:br>
            <a:endParaRPr lang="en-US" sz="1700" dirty="0" smtClean="0"/>
          </a:p>
          <a:p>
            <a:pPr marL="742950" lvl="1" indent="-285750">
              <a:buFont typeface="Arial" panose="020B0604020202020204" pitchFamily="34" charset="0"/>
              <a:buChar char="•"/>
            </a:pPr>
            <a:r>
              <a:rPr lang="en-US" sz="1700" dirty="0" smtClean="0"/>
              <a:t>The </a:t>
            </a:r>
            <a:r>
              <a:rPr lang="en-US" sz="1700" dirty="0"/>
              <a:t>2013 RAA introduced contractual obligations for registrars to validate and verify </a:t>
            </a:r>
            <a:r>
              <a:rPr lang="en-US" sz="1700" dirty="0" smtClean="0"/>
              <a:t>WHOIS </a:t>
            </a:r>
            <a:r>
              <a:rPr lang="en-US" sz="1700" dirty="0"/>
              <a:t>data upon registration</a:t>
            </a:r>
            <a:r>
              <a:rPr lang="en-US" sz="1700" dirty="0" smtClean="0"/>
              <a:t>.</a:t>
            </a:r>
            <a:br>
              <a:rPr lang="en-US" sz="1700" dirty="0" smtClean="0"/>
            </a:br>
            <a:endParaRPr lang="en-US" sz="1700" dirty="0" smtClean="0"/>
          </a:p>
          <a:p>
            <a:pPr marL="742950" lvl="1" indent="-285750">
              <a:buFont typeface="Arial" panose="020B0604020202020204" pitchFamily="34" charset="0"/>
              <a:buChar char="•"/>
            </a:pPr>
            <a:r>
              <a:rPr lang="en-US" sz="1700" dirty="0" smtClean="0"/>
              <a:t>ICANN </a:t>
            </a:r>
            <a:r>
              <a:rPr lang="en-US" sz="1700" dirty="0"/>
              <a:t>is in the midst of developing </a:t>
            </a:r>
            <a:r>
              <a:rPr lang="en-US" sz="1700" dirty="0" smtClean="0"/>
              <a:t>an accuracy reporting system (the </a:t>
            </a:r>
            <a:r>
              <a:rPr lang="en-US" sz="1700" dirty="0" err="1" smtClean="0"/>
              <a:t>WHOIS</a:t>
            </a:r>
            <a:r>
              <a:rPr lang="en-US" sz="1700" dirty="0" smtClean="0"/>
              <a:t> ARS), </a:t>
            </a:r>
            <a:r>
              <a:rPr lang="en-US" sz="1700" dirty="0"/>
              <a:t>proactively identify potentially inaccurate gTLD registration data; explore using automated tools, and forward potentially inaccurate records to gTLD registrars for action</a:t>
            </a:r>
            <a:r>
              <a:rPr lang="en-US" sz="1700" dirty="0" smtClean="0"/>
              <a:t>.</a:t>
            </a:r>
            <a:endParaRPr lang="en-US" sz="1700" dirty="0" smtClean="0"/>
          </a:p>
        </p:txBody>
      </p:sp>
    </p:spTree>
    <p:extLst>
      <p:ext uri="{BB962C8B-B14F-4D97-AF65-F5344CB8AC3E}">
        <p14:creationId xmlns:p14="http://schemas.microsoft.com/office/powerpoint/2010/main" val="111766593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WHOIS1 Recs #5-9 – Data Accuracy</a:t>
            </a:r>
          </a:p>
        </p:txBody>
      </p:sp>
      <p:sp>
        <p:nvSpPr>
          <p:cNvPr id="4" name="TextBox 3"/>
          <p:cNvSpPr txBox="1"/>
          <p:nvPr/>
        </p:nvSpPr>
        <p:spPr>
          <a:xfrm>
            <a:off x="374904" y="907910"/>
            <a:ext cx="8349996" cy="276999"/>
          </a:xfrm>
          <a:prstGeom prst="rect">
            <a:avLst/>
          </a:prstGeom>
          <a:noFill/>
        </p:spPr>
        <p:txBody>
          <a:bodyPr wrap="square" lIns="0" tIns="0" rIns="0" bIns="0" rtlCol="0">
            <a:spAutoFit/>
          </a:bodyPr>
          <a:lstStyle/>
          <a:p>
            <a:pPr marL="285750" lvl="1" indent="-285750">
              <a:buFont typeface="Arial" panose="020B0604020202020204" pitchFamily="34" charset="0"/>
              <a:buChar char="•"/>
            </a:pPr>
            <a:r>
              <a:rPr lang="en-US" dirty="0" smtClean="0"/>
              <a:t>Based </a:t>
            </a:r>
            <a:r>
              <a:rPr lang="en-US" dirty="0"/>
              <a:t>on its analysis, members of this subgroup agree </a:t>
            </a:r>
            <a:r>
              <a:rPr lang="en-US" dirty="0" smtClean="0"/>
              <a:t>that:</a:t>
            </a:r>
          </a:p>
        </p:txBody>
      </p:sp>
      <p:graphicFrame>
        <p:nvGraphicFramePr>
          <p:cNvPr id="2" name="Table 1"/>
          <p:cNvGraphicFramePr>
            <a:graphicFrameLocks noGrp="1"/>
          </p:cNvGraphicFramePr>
          <p:nvPr>
            <p:extLst>
              <p:ext uri="{D42A27DB-BD31-4B8C-83A1-F6EECF244321}">
                <p14:modId xmlns:p14="http://schemas.microsoft.com/office/powerpoint/2010/main" val="1075326011"/>
              </p:ext>
            </p:extLst>
          </p:nvPr>
        </p:nvGraphicFramePr>
        <p:xfrm>
          <a:off x="631472" y="1344487"/>
          <a:ext cx="8130691" cy="3510280"/>
        </p:xfrm>
        <a:graphic>
          <a:graphicData uri="http://schemas.openxmlformats.org/drawingml/2006/table">
            <a:tbl>
              <a:tblPr firstRow="1" bandRow="1">
                <a:tableStyleId>{5C22544A-7EE6-4342-B048-85BDC9FD1C3A}</a:tableStyleId>
              </a:tblPr>
              <a:tblGrid>
                <a:gridCol w="1041718"/>
                <a:gridCol w="1383284"/>
                <a:gridCol w="5705689"/>
              </a:tblGrid>
              <a:tr h="370840">
                <a:tc>
                  <a:txBody>
                    <a:bodyPr/>
                    <a:lstStyle/>
                    <a:p>
                      <a:r>
                        <a:rPr lang="en-US" sz="1600" dirty="0" smtClean="0"/>
                        <a:t>WHOIS1</a:t>
                      </a:r>
                      <a:endParaRPr lang="en-US" sz="1600" dirty="0"/>
                    </a:p>
                  </a:txBody>
                  <a:tcPr/>
                </a:tc>
                <a:tc>
                  <a:txBody>
                    <a:bodyPr/>
                    <a:lstStyle/>
                    <a:p>
                      <a:r>
                        <a:rPr lang="en-US" sz="1600" dirty="0" smtClean="0"/>
                        <a:t>Has Been</a:t>
                      </a:r>
                      <a:endParaRPr lang="en-US" sz="1600" dirty="0"/>
                    </a:p>
                  </a:txBody>
                  <a:tcPr/>
                </a:tc>
                <a:tc>
                  <a:txBody>
                    <a:bodyPr/>
                    <a:lstStyle/>
                    <a:p>
                      <a:r>
                        <a:rPr lang="en-US" sz="1600" dirty="0" smtClean="0"/>
                        <a:t>Rationale</a:t>
                      </a:r>
                      <a:endParaRPr lang="en-US" sz="1600" dirty="0"/>
                    </a:p>
                  </a:txBody>
                  <a:tcPr/>
                </a:tc>
              </a:tr>
              <a:tr h="370840">
                <a:tc>
                  <a:txBody>
                    <a:bodyPr/>
                    <a:lstStyle/>
                    <a:p>
                      <a:r>
                        <a:rPr lang="en-US" sz="1600" dirty="0" smtClean="0"/>
                        <a:t>Rec # 5</a:t>
                      </a:r>
                      <a:endParaRPr lang="en-US" sz="1600" dirty="0"/>
                    </a:p>
                  </a:txBody>
                  <a:tcPr/>
                </a:tc>
                <a:tc>
                  <a:txBody>
                    <a:bodyPr/>
                    <a:lstStyle/>
                    <a:p>
                      <a:r>
                        <a:rPr lang="en-US" sz="1600" dirty="0" smtClean="0"/>
                        <a:t>Fully-implemented</a:t>
                      </a:r>
                      <a:endParaRPr lang="en-US" sz="1600" dirty="0"/>
                    </a:p>
                  </a:txBody>
                  <a:tcPr/>
                </a:tc>
                <a:tc>
                  <a:txBody>
                    <a:bodyPr/>
                    <a:lstStyle/>
                    <a:p>
                      <a:r>
                        <a:rPr lang="en-US" sz="1600" dirty="0" smtClean="0"/>
                        <a:t>However, effectiveness still needs to be assessed</a:t>
                      </a:r>
                      <a:endParaRPr lang="en-US" sz="1600" dirty="0"/>
                    </a:p>
                  </a:txBody>
                  <a:tcPr/>
                </a:tc>
              </a:tr>
              <a:tr h="370840">
                <a:tc>
                  <a:txBody>
                    <a:bodyPr/>
                    <a:lstStyle/>
                    <a:p>
                      <a:r>
                        <a:rPr lang="en-US" sz="1600" dirty="0" smtClean="0"/>
                        <a:t>Rec # 6</a:t>
                      </a:r>
                      <a:endParaRPr lang="en-US" sz="1600" dirty="0"/>
                    </a:p>
                  </a:txBody>
                  <a:tcPr/>
                </a:tc>
                <a:tc>
                  <a:txBody>
                    <a:bodyPr/>
                    <a:lstStyle/>
                    <a:p>
                      <a:r>
                        <a:rPr lang="en-US" sz="1600" dirty="0" smtClean="0"/>
                        <a:t>Partially-implemented</a:t>
                      </a:r>
                      <a:endParaRPr lang="en-US" sz="1600" dirty="0"/>
                    </a:p>
                  </a:txBody>
                  <a:tcPr/>
                </a:tc>
                <a:tc>
                  <a:txBody>
                    <a:bodyPr/>
                    <a:lstStyle/>
                    <a:p>
                      <a:r>
                        <a:rPr lang="en-US" sz="1600" dirty="0" smtClean="0"/>
                        <a:t>Because Accuracy Reporting </a:t>
                      </a:r>
                      <a:r>
                        <a:rPr lang="en-US" sz="1600" dirty="0" smtClean="0"/>
                        <a:t>System implementation </a:t>
                      </a:r>
                      <a:r>
                        <a:rPr lang="en-US" sz="1600" dirty="0" smtClean="0"/>
                        <a:t>is on-going</a:t>
                      </a:r>
                      <a:endParaRPr lang="en-US" sz="1600" dirty="0"/>
                    </a:p>
                  </a:txBody>
                  <a:tcPr/>
                </a:tc>
              </a:tr>
              <a:tr h="370840">
                <a:tc>
                  <a:txBody>
                    <a:bodyPr/>
                    <a:lstStyle/>
                    <a:p>
                      <a:r>
                        <a:rPr lang="en-US" sz="1600" dirty="0" smtClean="0"/>
                        <a:t>Rec # 7</a:t>
                      </a:r>
                      <a:endParaRPr lang="en-US" sz="16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smtClean="0"/>
                        <a:t>Partially-implemented</a:t>
                      </a:r>
                    </a:p>
                  </a:txBody>
                  <a:tcPr/>
                </a:tc>
                <a:tc>
                  <a:txBody>
                    <a:bodyPr/>
                    <a:lstStyle/>
                    <a:p>
                      <a:r>
                        <a:rPr lang="en-US" sz="1600" dirty="0" smtClean="0"/>
                        <a:t>Because Substantial Failure and Full Failure rates are missing from reports</a:t>
                      </a:r>
                      <a:endParaRPr lang="en-US" sz="1600" dirty="0"/>
                    </a:p>
                  </a:txBody>
                  <a:tcPr/>
                </a:tc>
              </a:tr>
              <a:tr h="370840">
                <a:tc>
                  <a:txBody>
                    <a:bodyPr/>
                    <a:lstStyle/>
                    <a:p>
                      <a:r>
                        <a:rPr lang="en-US" sz="1600" dirty="0" smtClean="0"/>
                        <a:t>Rec # 8</a:t>
                      </a:r>
                      <a:endParaRPr lang="en-US" sz="1600" dirty="0"/>
                    </a:p>
                  </a:txBody>
                  <a:tcPr/>
                </a:tc>
                <a:tc>
                  <a:txBody>
                    <a:bodyPr/>
                    <a:lstStyle/>
                    <a:p>
                      <a:r>
                        <a:rPr lang="en-US" sz="1600" dirty="0" smtClean="0"/>
                        <a:t>Fully-implemented</a:t>
                      </a:r>
                      <a:endParaRPr lang="en-US" sz="1600" dirty="0"/>
                    </a:p>
                  </a:txBody>
                  <a:tcPr/>
                </a:tc>
                <a:tc>
                  <a:txBody>
                    <a:bodyPr/>
                    <a:lstStyle/>
                    <a:p>
                      <a:endParaRPr lang="en-US" sz="1600" dirty="0"/>
                    </a:p>
                  </a:txBody>
                  <a:tcPr/>
                </a:tc>
              </a:tr>
              <a:tr h="370840">
                <a:tc>
                  <a:txBody>
                    <a:bodyPr/>
                    <a:lstStyle/>
                    <a:p>
                      <a:r>
                        <a:rPr lang="en-US" sz="1600" dirty="0" smtClean="0"/>
                        <a:t>Rec # 9</a:t>
                      </a:r>
                      <a:endParaRPr lang="en-US" sz="1600" dirty="0"/>
                    </a:p>
                  </a:txBody>
                  <a:tcPr/>
                </a:tc>
                <a:tc>
                  <a:txBody>
                    <a:bodyPr/>
                    <a:lstStyle/>
                    <a:p>
                      <a:r>
                        <a:rPr lang="en-US" sz="1600" dirty="0" smtClean="0"/>
                        <a:t>Not implemented</a:t>
                      </a:r>
                      <a:endParaRPr lang="en-US" sz="1600" dirty="0"/>
                    </a:p>
                  </a:txBody>
                  <a:tcPr/>
                </a:tc>
                <a:tc>
                  <a:txBody>
                    <a:bodyPr/>
                    <a:lstStyle/>
                    <a:p>
                      <a:r>
                        <a:rPr lang="en-US" sz="1600" dirty="0" smtClean="0"/>
                        <a:t>Because there has been no measurable assessment of WHOIS data quality improvement either through WDRP or other alternative policies</a:t>
                      </a:r>
                      <a:endParaRPr lang="en-US" sz="1600" dirty="0"/>
                    </a:p>
                  </a:txBody>
                  <a:tcPr/>
                </a:tc>
              </a:tr>
            </a:tbl>
          </a:graphicData>
        </a:graphic>
      </p:graphicFrame>
    </p:spTree>
    <p:extLst>
      <p:ext uri="{BB962C8B-B14F-4D97-AF65-F5344CB8AC3E}">
        <p14:creationId xmlns:p14="http://schemas.microsoft.com/office/powerpoint/2010/main" val="309719998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WHOIS1 Recs #5-9 – Data Accuracy</a:t>
            </a:r>
          </a:p>
        </p:txBody>
      </p:sp>
      <p:sp>
        <p:nvSpPr>
          <p:cNvPr id="4" name="TextBox 3"/>
          <p:cNvSpPr txBox="1"/>
          <p:nvPr/>
        </p:nvSpPr>
        <p:spPr>
          <a:xfrm>
            <a:off x="374904" y="907910"/>
            <a:ext cx="8349996" cy="5216813"/>
          </a:xfrm>
          <a:prstGeom prst="rect">
            <a:avLst/>
          </a:prstGeom>
          <a:noFill/>
        </p:spPr>
        <p:txBody>
          <a:bodyPr wrap="square" lIns="0" tIns="0" rIns="0" bIns="0" rtlCol="0">
            <a:spAutoFit/>
          </a:bodyPr>
          <a:lstStyle/>
          <a:p>
            <a:pPr marL="285750" indent="-285750">
              <a:buFont typeface="Arial" panose="020B0604020202020204" pitchFamily="34" charset="0"/>
              <a:buChar char="•"/>
            </a:pPr>
            <a:r>
              <a:rPr lang="en-US" dirty="0" smtClean="0"/>
              <a:t>The </a:t>
            </a:r>
            <a:r>
              <a:rPr lang="en-US" dirty="0"/>
              <a:t>subgroup further identified the following issues:</a:t>
            </a:r>
          </a:p>
          <a:p>
            <a:pPr marL="742950" lvl="2" indent="-285750">
              <a:buFont typeface="Arial" panose="020B0604020202020204" pitchFamily="34" charset="0"/>
              <a:buChar char="•"/>
            </a:pPr>
            <a:r>
              <a:rPr lang="en-US" sz="1700" dirty="0"/>
              <a:t>The objective of reliable WHOIS data has not been </a:t>
            </a:r>
            <a:r>
              <a:rPr lang="en-US" sz="1700" dirty="0" smtClean="0"/>
              <a:t>achieved</a:t>
            </a:r>
            <a:br>
              <a:rPr lang="en-US" sz="1700" dirty="0" smtClean="0"/>
            </a:br>
            <a:endParaRPr lang="en-US" sz="1700" dirty="0"/>
          </a:p>
          <a:p>
            <a:pPr marL="742950" lvl="2" indent="-285750">
              <a:buFont typeface="Arial" panose="020B0604020202020204" pitchFamily="34" charset="0"/>
              <a:buChar char="•"/>
            </a:pPr>
            <a:r>
              <a:rPr lang="en-US" sz="1700" dirty="0"/>
              <a:t>WHOIS inaccuracy is believed to be largely </a:t>
            </a:r>
            <a:r>
              <a:rPr lang="en-US" sz="1700" dirty="0" smtClean="0"/>
              <a:t>under-reported</a:t>
            </a:r>
            <a:br>
              <a:rPr lang="en-US" sz="1700" dirty="0" smtClean="0"/>
            </a:br>
            <a:endParaRPr lang="en-US" sz="1700" dirty="0"/>
          </a:p>
          <a:p>
            <a:pPr marL="742950" lvl="2" indent="-285750">
              <a:buFont typeface="Arial" panose="020B0604020202020204" pitchFamily="34" charset="0"/>
              <a:buChar char="•"/>
            </a:pPr>
            <a:r>
              <a:rPr lang="en-US" sz="1700" dirty="0" smtClean="0"/>
              <a:t>Contractual </a:t>
            </a:r>
            <a:r>
              <a:rPr lang="en-US" sz="1700" dirty="0"/>
              <a:t>obligations for registrant to provide accurate WHOIS data and for registrars to validate and verify WHOIS data are not properly </a:t>
            </a:r>
            <a:r>
              <a:rPr lang="en-US" sz="1700" dirty="0" smtClean="0"/>
              <a:t>enforced</a:t>
            </a:r>
            <a:br>
              <a:rPr lang="en-US" sz="1700" dirty="0" smtClean="0"/>
            </a:br>
            <a:endParaRPr lang="en-US" sz="1700" dirty="0"/>
          </a:p>
          <a:p>
            <a:pPr marL="742950" lvl="2" indent="-285750">
              <a:buFont typeface="Arial" panose="020B0604020202020204" pitchFamily="34" charset="0"/>
              <a:buChar char="•"/>
            </a:pPr>
            <a:r>
              <a:rPr lang="en-US" sz="1700" dirty="0"/>
              <a:t>The WHOIS accuracy of domain names that utilize Privacy and Proxy Services is </a:t>
            </a:r>
            <a:r>
              <a:rPr lang="en-US" sz="1700" dirty="0" smtClean="0"/>
              <a:t>unknown</a:t>
            </a:r>
            <a:br>
              <a:rPr lang="en-US" sz="1700" dirty="0" smtClean="0"/>
            </a:br>
            <a:endParaRPr lang="en-US" sz="1700" dirty="0"/>
          </a:p>
          <a:p>
            <a:pPr marL="742950" lvl="2" indent="-285750">
              <a:buFont typeface="Arial" panose="020B0604020202020204" pitchFamily="34" charset="0"/>
              <a:buChar char="•"/>
            </a:pPr>
            <a:r>
              <a:rPr lang="en-SG" sz="1600" dirty="0" smtClean="0"/>
              <a:t>The </a:t>
            </a:r>
            <a:r>
              <a:rPr lang="en-SG" sz="1600" dirty="0"/>
              <a:t>Action Plan indicated that ICANN Board offered an alternative approach rather than WDRP to achieve the intended result of Rec #9, which referred back to the implementation of Rec #5-7. However, the analysis of implementation of Rec #5-7 showed no assessment of improving data quality in a measurable way</a:t>
            </a:r>
            <a:r>
              <a:rPr lang="en-SG" sz="1600" dirty="0" smtClean="0"/>
              <a:t>.</a:t>
            </a:r>
          </a:p>
          <a:p>
            <a:pPr marL="742950" lvl="2" indent="-285750">
              <a:buFont typeface="Arial" panose="020B0604020202020204" pitchFamily="34" charset="0"/>
              <a:buChar char="•"/>
            </a:pPr>
            <a:endParaRPr lang="en-SG" sz="1600" dirty="0"/>
          </a:p>
          <a:p>
            <a:pPr marL="742950" lvl="2" indent="-285750">
              <a:buFont typeface="Arial" panose="020B0604020202020204" pitchFamily="34" charset="0"/>
              <a:buChar char="•"/>
            </a:pPr>
            <a:r>
              <a:rPr lang="en-US" sz="1700" dirty="0"/>
              <a:t>The measures taken so far are not sufficient to reduce WHOIS inaccuracy.</a:t>
            </a:r>
          </a:p>
          <a:p>
            <a:pPr marL="457200" lvl="2"/>
            <a:endParaRPr lang="en-US" dirty="0"/>
          </a:p>
          <a:p>
            <a:pPr marL="285750" indent="-285750">
              <a:buFont typeface="Arial" panose="020B0604020202020204" pitchFamily="34" charset="0"/>
              <a:buChar char="•"/>
            </a:pPr>
            <a:r>
              <a:rPr lang="en-US" dirty="0"/>
              <a:t>To address these issues, the subgroup drafted </a:t>
            </a:r>
            <a:r>
              <a:rPr lang="en-US" dirty="0" smtClean="0"/>
              <a:t>recommendations which </a:t>
            </a:r>
            <a:br>
              <a:rPr lang="en-US" dirty="0" smtClean="0"/>
            </a:br>
            <a:r>
              <a:rPr lang="en-US" dirty="0" smtClean="0"/>
              <a:t>can be found in Compliance and Privacy/Proxy subgroup reports.</a:t>
            </a:r>
            <a:endParaRPr lang="en-US" dirty="0"/>
          </a:p>
        </p:txBody>
      </p:sp>
    </p:spTree>
    <p:extLst>
      <p:ext uri="{BB962C8B-B14F-4D97-AF65-F5344CB8AC3E}">
        <p14:creationId xmlns:p14="http://schemas.microsoft.com/office/powerpoint/2010/main" val="358727242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368EB48-33D2-4D4A-83B4-745BEEEA69D6}"/>
              </a:ext>
            </a:extLst>
          </p:cNvPr>
          <p:cNvSpPr>
            <a:spLocks noGrp="1"/>
          </p:cNvSpPr>
          <p:nvPr>
            <p:ph type="title"/>
          </p:nvPr>
        </p:nvSpPr>
        <p:spPr/>
        <p:txBody>
          <a:bodyPr/>
          <a:lstStyle/>
          <a:p>
            <a:r>
              <a:rPr lang="en-US" dirty="0"/>
              <a:t>Findings &amp; Draft Recommendations</a:t>
            </a:r>
          </a:p>
        </p:txBody>
      </p:sp>
      <p:sp>
        <p:nvSpPr>
          <p:cNvPr id="3" name="Text Placeholder 2">
            <a:extLst>
              <a:ext uri="{FF2B5EF4-FFF2-40B4-BE49-F238E27FC236}">
                <a16:creationId xmlns:a16="http://schemas.microsoft.com/office/drawing/2014/main" xmlns="" id="{7938B274-E2EE-3345-81AA-823189ECA15E}"/>
              </a:ext>
            </a:extLst>
          </p:cNvPr>
          <p:cNvSpPr>
            <a:spLocks noGrp="1"/>
          </p:cNvSpPr>
          <p:nvPr>
            <p:ph type="body" sz="quarter" idx="11"/>
          </p:nvPr>
        </p:nvSpPr>
        <p:spPr/>
        <p:txBody>
          <a:bodyPr/>
          <a:lstStyle/>
          <a:p>
            <a:r>
              <a:rPr lang="en-US" dirty="0"/>
              <a:t>WHOIS1 Rec #10: Privacy/Proxy Services</a:t>
            </a:r>
          </a:p>
          <a:p>
            <a:endParaRPr lang="en-US" sz="2000" dirty="0"/>
          </a:p>
          <a:p>
            <a:r>
              <a:rPr lang="en-US" sz="2000" dirty="0" smtClean="0"/>
              <a:t>Latest Subgroup Report on Wiki Page: </a:t>
            </a:r>
            <a:r>
              <a:rPr lang="en-US" sz="2000" dirty="0"/>
              <a:t/>
            </a:r>
            <a:br>
              <a:rPr lang="en-US" sz="2000" dirty="0"/>
            </a:br>
            <a:r>
              <a:rPr lang="en-US" sz="2000" dirty="0"/>
              <a:t>https://</a:t>
            </a:r>
            <a:r>
              <a:rPr lang="en-US" sz="2000" dirty="0" smtClean="0"/>
              <a:t>community.icann.org/x/7ZlEB</a:t>
            </a:r>
            <a:endParaRPr lang="en-US" sz="2000" dirty="0">
              <a:solidFill>
                <a:srgbClr val="FF0000"/>
              </a:solidFill>
            </a:endParaRPr>
          </a:p>
          <a:p>
            <a:endParaRPr lang="en-US" sz="2000" dirty="0">
              <a:solidFill>
                <a:srgbClr val="FF0000"/>
              </a:solidFill>
            </a:endParaRPr>
          </a:p>
          <a:p>
            <a:endParaRPr lang="en-US" dirty="0"/>
          </a:p>
          <a:p>
            <a:endParaRPr lang="en-US" dirty="0"/>
          </a:p>
        </p:txBody>
      </p:sp>
    </p:spTree>
    <p:extLst>
      <p:ext uri="{BB962C8B-B14F-4D97-AF65-F5344CB8AC3E}">
        <p14:creationId xmlns:p14="http://schemas.microsoft.com/office/powerpoint/2010/main" val="18793418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xmlns="" id="{3DDDAB56-32EA-EC48-B705-7143C758C853}"/>
              </a:ext>
            </a:extLst>
          </p:cNvPr>
          <p:cNvSpPr>
            <a:spLocks noGrp="1"/>
          </p:cNvSpPr>
          <p:nvPr>
            <p:ph type="title"/>
          </p:nvPr>
        </p:nvSpPr>
        <p:spPr/>
        <p:txBody>
          <a:bodyPr/>
          <a:lstStyle/>
          <a:p>
            <a:r>
              <a:rPr lang="en-US" dirty="0"/>
              <a:t>Registration Directory Services Review</a:t>
            </a:r>
          </a:p>
        </p:txBody>
      </p:sp>
    </p:spTree>
    <p:extLst>
      <p:ext uri="{BB962C8B-B14F-4D97-AF65-F5344CB8AC3E}">
        <p14:creationId xmlns:p14="http://schemas.microsoft.com/office/powerpoint/2010/main" val="188773673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WHOIS1 Rec #10 – Privacy/Proxy</a:t>
            </a:r>
          </a:p>
        </p:txBody>
      </p:sp>
      <p:sp>
        <p:nvSpPr>
          <p:cNvPr id="4" name="TextBox 3"/>
          <p:cNvSpPr txBox="1"/>
          <p:nvPr/>
        </p:nvSpPr>
        <p:spPr>
          <a:xfrm>
            <a:off x="374904" y="907910"/>
            <a:ext cx="8349996" cy="5324535"/>
          </a:xfrm>
          <a:prstGeom prst="rect">
            <a:avLst/>
          </a:prstGeom>
          <a:noFill/>
        </p:spPr>
        <p:txBody>
          <a:bodyPr wrap="square" lIns="0" tIns="0" rIns="0" bIns="0" rtlCol="0">
            <a:spAutoFit/>
          </a:bodyPr>
          <a:lstStyle/>
          <a:p>
            <a:r>
              <a:rPr lang="en-US" dirty="0"/>
              <a:t>The </a:t>
            </a:r>
            <a:r>
              <a:rPr lang="en-US" dirty="0" smtClean="0"/>
              <a:t>subgroup reviewed implementation </a:t>
            </a:r>
            <a:r>
              <a:rPr lang="en-US" dirty="0"/>
              <a:t>of WHOIS1 recommendation #10</a:t>
            </a:r>
          </a:p>
          <a:p>
            <a:endParaRPr lang="en-US" dirty="0"/>
          </a:p>
          <a:p>
            <a:pPr lvl="1">
              <a:spcAft>
                <a:spcPts val="600"/>
              </a:spcAft>
            </a:pPr>
            <a:r>
              <a:rPr lang="en-US" sz="1400" i="1" dirty="0">
                <a:solidFill>
                  <a:schemeClr val="accent6">
                    <a:lumMod val="50000"/>
                  </a:schemeClr>
                </a:solidFill>
              </a:rPr>
              <a:t>The Review Team recommends that ICANN should initiate processes to regulate and oversee privacy and proxy service providers.</a:t>
            </a:r>
          </a:p>
          <a:p>
            <a:pPr marL="742950" lvl="1" indent="-285750">
              <a:spcAft>
                <a:spcPts val="600"/>
              </a:spcAft>
              <a:buFont typeface="Arial" panose="020B0604020202020204" pitchFamily="34" charset="0"/>
              <a:buChar char="•"/>
            </a:pPr>
            <a:r>
              <a:rPr lang="en-US" sz="1400" i="1" dirty="0">
                <a:solidFill>
                  <a:schemeClr val="accent6">
                    <a:lumMod val="50000"/>
                  </a:schemeClr>
                </a:solidFill>
              </a:rPr>
              <a:t>ICANN should develop these processes in consultation with all interested stakeholders.</a:t>
            </a:r>
          </a:p>
          <a:p>
            <a:pPr marL="742950" lvl="1" indent="-285750">
              <a:spcAft>
                <a:spcPts val="600"/>
              </a:spcAft>
              <a:buFont typeface="Arial" panose="020B0604020202020204" pitchFamily="34" charset="0"/>
              <a:buChar char="•"/>
            </a:pPr>
            <a:r>
              <a:rPr lang="en-US" sz="1400" i="1" dirty="0">
                <a:solidFill>
                  <a:schemeClr val="accent6">
                    <a:lumMod val="50000"/>
                  </a:schemeClr>
                </a:solidFill>
              </a:rPr>
              <a:t>This work should take note of the studies of existing practices used by proxy/privacy service providers now taking place within the GNSO.</a:t>
            </a:r>
          </a:p>
          <a:p>
            <a:pPr marL="742950" lvl="1" indent="-285750">
              <a:spcAft>
                <a:spcPts val="600"/>
              </a:spcAft>
              <a:buFont typeface="Arial" panose="020B0604020202020204" pitchFamily="34" charset="0"/>
              <a:buChar char="•"/>
            </a:pPr>
            <a:r>
              <a:rPr lang="en-US" sz="1400" i="1" dirty="0">
                <a:solidFill>
                  <a:schemeClr val="accent6">
                    <a:lumMod val="50000"/>
                  </a:schemeClr>
                </a:solidFill>
              </a:rPr>
              <a:t>The Review Team considers that one possible approach to achieving this would be to establish, through the appropriate means, an accreditation system for all proxy/privacy service providers. As part of this process, ICANN should consider the merits (if any) of establishing or maintaining a distinction between privacy and proxy services.</a:t>
            </a:r>
          </a:p>
          <a:p>
            <a:pPr marL="742950" lvl="1" indent="-285750">
              <a:spcAft>
                <a:spcPts val="600"/>
              </a:spcAft>
              <a:buFont typeface="Arial" panose="020B0604020202020204" pitchFamily="34" charset="0"/>
              <a:buChar char="•"/>
            </a:pPr>
            <a:r>
              <a:rPr lang="en-US" sz="1400" i="1" dirty="0">
                <a:solidFill>
                  <a:schemeClr val="accent6">
                    <a:lumMod val="50000"/>
                  </a:schemeClr>
                </a:solidFill>
              </a:rPr>
              <a:t>The goal of this process should be to provide clear, consistent and enforceable requirements for the operation of these services consistent with national laws, and to strike an appropriate balance between stakeholders with competing but legitimate interests. At a minimum, this would include privacy, data protection, law enforcement, the industry around law enforcement and the human rights community.</a:t>
            </a:r>
          </a:p>
          <a:p>
            <a:pPr marL="742950" lvl="1" indent="-285750">
              <a:spcAft>
                <a:spcPts val="600"/>
              </a:spcAft>
              <a:buFont typeface="Arial" panose="020B0604020202020204" pitchFamily="34" charset="0"/>
              <a:buChar char="•"/>
            </a:pPr>
            <a:r>
              <a:rPr lang="en-US" sz="1400" i="1" dirty="0">
                <a:solidFill>
                  <a:schemeClr val="accent6">
                    <a:lumMod val="50000"/>
                  </a:schemeClr>
                </a:solidFill>
              </a:rPr>
              <a:t>ICANN could, for example, use a mix of incentives and graduated sanctions to encourage proxy/privacy service providers to become accredited, and to ensure that registrars do not knowingly accept registrations from unaccredited providers.</a:t>
            </a:r>
          </a:p>
          <a:p>
            <a:pPr marL="742950" lvl="1" indent="-285750">
              <a:spcAft>
                <a:spcPts val="600"/>
              </a:spcAft>
              <a:buFont typeface="Arial" panose="020B0604020202020204" pitchFamily="34" charset="0"/>
              <a:buChar char="•"/>
            </a:pPr>
            <a:r>
              <a:rPr lang="en-US" sz="1400" i="1" dirty="0">
                <a:solidFill>
                  <a:schemeClr val="accent6">
                    <a:lumMod val="50000"/>
                  </a:schemeClr>
                </a:solidFill>
              </a:rPr>
              <a:t>ICANN could develop a graduated and enforceable series of penalties for proxy/privacy service providers who violate the requirements, with a clear path to de-accreditation for repeat, serial or otherwise serious breaches.</a:t>
            </a:r>
            <a:endParaRPr lang="fr-FR" sz="1400" b="1" dirty="0"/>
          </a:p>
        </p:txBody>
      </p:sp>
    </p:spTree>
    <p:extLst>
      <p:ext uri="{BB962C8B-B14F-4D97-AF65-F5344CB8AC3E}">
        <p14:creationId xmlns:p14="http://schemas.microsoft.com/office/powerpoint/2010/main" val="24826980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WHOIS1 Rec #10 – Privacy/Proxy</a:t>
            </a:r>
          </a:p>
        </p:txBody>
      </p:sp>
      <p:sp>
        <p:nvSpPr>
          <p:cNvPr id="4" name="TextBox 3"/>
          <p:cNvSpPr txBox="1"/>
          <p:nvPr/>
        </p:nvSpPr>
        <p:spPr>
          <a:xfrm>
            <a:off x="374904" y="907910"/>
            <a:ext cx="8349996" cy="5293757"/>
          </a:xfrm>
          <a:prstGeom prst="rect">
            <a:avLst/>
          </a:prstGeom>
          <a:noFill/>
        </p:spPr>
        <p:txBody>
          <a:bodyPr wrap="square" lIns="0" tIns="0" rIns="0" bIns="0" rtlCol="0">
            <a:spAutoFit/>
          </a:bodyPr>
          <a:lstStyle/>
          <a:p>
            <a:r>
              <a:rPr lang="en-US" dirty="0"/>
              <a:t>The subgroup finds that:</a:t>
            </a:r>
          </a:p>
          <a:p>
            <a:pPr marL="742950" lvl="1" indent="-285750">
              <a:buFont typeface="Arial" panose="020B0604020202020204" pitchFamily="34" charset="0"/>
              <a:buChar char="•"/>
            </a:pPr>
            <a:r>
              <a:rPr lang="en-US" sz="1700" dirty="0" smtClean="0"/>
              <a:t>The </a:t>
            </a:r>
            <a:r>
              <a:rPr lang="en-US" sz="1700" dirty="0"/>
              <a:t>2013 RAA introduced a specification on privacy and proxy registrations requiring registrars to comply with certain requirements regarding such registrations through affiliated Privacy/Proxy Service Providers as a first step towards implementing this </a:t>
            </a:r>
            <a:r>
              <a:rPr lang="en-US" sz="1700" dirty="0" smtClean="0"/>
              <a:t>recommendation</a:t>
            </a:r>
            <a:endParaRPr lang="en-US" sz="1700" dirty="0"/>
          </a:p>
          <a:p>
            <a:pPr marL="742950" lvl="1" indent="-285750">
              <a:buFont typeface="Arial" panose="020B0604020202020204" pitchFamily="34" charset="0"/>
              <a:buChar char="•"/>
            </a:pPr>
            <a:endParaRPr lang="en-US" sz="1700" dirty="0"/>
          </a:p>
          <a:p>
            <a:pPr marL="742950" lvl="1" indent="-285750">
              <a:buFont typeface="Arial" panose="020B0604020202020204" pitchFamily="34" charset="0"/>
              <a:buChar char="•"/>
            </a:pPr>
            <a:r>
              <a:rPr lang="en-US" sz="1700" dirty="0" smtClean="0"/>
              <a:t>The </a:t>
            </a:r>
            <a:r>
              <a:rPr lang="en-US" sz="1700" dirty="0"/>
              <a:t>Privacy/Proxy Services Accreditation Issues (PPSAI) Implementation Review Team (IRT) is currently working on an implementation of this recommendation that will also include unaffiliated providers of such </a:t>
            </a:r>
            <a:r>
              <a:rPr lang="en-US" sz="1700" dirty="0" smtClean="0"/>
              <a:t>services</a:t>
            </a:r>
            <a:endParaRPr lang="en-US" sz="1700" dirty="0"/>
          </a:p>
          <a:p>
            <a:pPr marL="742950" lvl="1" indent="-285750">
              <a:buFont typeface="Arial" panose="020B0604020202020204" pitchFamily="34" charset="0"/>
              <a:buChar char="•"/>
            </a:pPr>
            <a:endParaRPr lang="en-US" sz="1700" dirty="0" smtClean="0"/>
          </a:p>
          <a:p>
            <a:pPr marL="742950" lvl="1" indent="-285750">
              <a:buFont typeface="Arial" panose="020B0604020202020204" pitchFamily="34" charset="0"/>
              <a:buChar char="•"/>
            </a:pPr>
            <a:r>
              <a:rPr lang="en-US" sz="1700" dirty="0" smtClean="0"/>
              <a:t>WHOIS1 Rec #10 </a:t>
            </a:r>
            <a:r>
              <a:rPr lang="en-US" sz="1700" dirty="0"/>
              <a:t>advises that consideration be given to several specific </a:t>
            </a:r>
            <a:r>
              <a:rPr lang="en-US" sz="1700" dirty="0" smtClean="0"/>
              <a:t>objectives. The subgroup finds that these objectives are reflected in the Privacy/Proxy Services Accreditation Final Report.</a:t>
            </a:r>
            <a:endParaRPr lang="en-US" sz="1700" dirty="0">
              <a:solidFill>
                <a:srgbClr val="FF0000"/>
              </a:solidFill>
            </a:endParaRPr>
          </a:p>
          <a:p>
            <a:pPr marL="0" lvl="1"/>
            <a:endParaRPr lang="en-US" dirty="0"/>
          </a:p>
          <a:p>
            <a:pPr marL="285750" lvl="1" indent="-285750">
              <a:buFont typeface="Arial" panose="020B0604020202020204" pitchFamily="34" charset="0"/>
              <a:buChar char="•"/>
            </a:pPr>
            <a:r>
              <a:rPr lang="en-US" dirty="0"/>
              <a:t>Based on its analysis, members of this subgroup agree </a:t>
            </a:r>
            <a:r>
              <a:rPr lang="en-US" dirty="0" smtClean="0"/>
              <a:t>that</a:t>
            </a:r>
            <a:r>
              <a:rPr lang="en-US" dirty="0"/>
              <a:t/>
            </a:r>
            <a:br>
              <a:rPr lang="en-US" dirty="0"/>
            </a:br>
            <a:r>
              <a:rPr lang="en-US" dirty="0" smtClean="0"/>
              <a:t>this WHOIS1 recommendation </a:t>
            </a:r>
            <a:r>
              <a:rPr lang="en-US" dirty="0"/>
              <a:t>has been </a:t>
            </a:r>
            <a:r>
              <a:rPr lang="en-US" b="1" dirty="0" smtClean="0"/>
              <a:t>fully-implemented</a:t>
            </a:r>
            <a:endParaRPr lang="en-US" b="1" dirty="0"/>
          </a:p>
          <a:p>
            <a:pPr marL="742950" lvl="2" indent="-285750">
              <a:buFont typeface="Arial" panose="020B0604020202020204" pitchFamily="34" charset="0"/>
              <a:buChar char="•"/>
            </a:pPr>
            <a:r>
              <a:rPr lang="en-US" sz="1700" dirty="0"/>
              <a:t>Between the RAA 2013 Spec and this policy, the original recommendation seems to have been addressed. Anything not addressed was clearly not deemed to be important for inclusion by the community, the GNSO and the board who all approved the PPSAI PDP Final </a:t>
            </a:r>
            <a:r>
              <a:rPr lang="en-US" sz="1700" dirty="0" smtClean="0"/>
              <a:t>Report.</a:t>
            </a:r>
            <a:endParaRPr lang="en-US" sz="1700" dirty="0"/>
          </a:p>
        </p:txBody>
      </p:sp>
    </p:spTree>
    <p:extLst>
      <p:ext uri="{BB962C8B-B14F-4D97-AF65-F5344CB8AC3E}">
        <p14:creationId xmlns:p14="http://schemas.microsoft.com/office/powerpoint/2010/main" val="111766593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WHOIS1 Rec #10 – Privacy/Proxy</a:t>
            </a:r>
          </a:p>
        </p:txBody>
      </p:sp>
      <p:sp>
        <p:nvSpPr>
          <p:cNvPr id="4" name="TextBox 3"/>
          <p:cNvSpPr txBox="1"/>
          <p:nvPr/>
        </p:nvSpPr>
        <p:spPr>
          <a:xfrm>
            <a:off x="374904" y="907910"/>
            <a:ext cx="8349996" cy="5278368"/>
          </a:xfrm>
          <a:prstGeom prst="rect">
            <a:avLst/>
          </a:prstGeom>
          <a:noFill/>
        </p:spPr>
        <p:txBody>
          <a:bodyPr wrap="square" lIns="0" tIns="0" rIns="0" bIns="0" rtlCol="0">
            <a:spAutoFit/>
          </a:bodyPr>
          <a:lstStyle/>
          <a:p>
            <a:pPr marL="285750" indent="-285750">
              <a:buFont typeface="Arial" panose="020B0604020202020204" pitchFamily="34" charset="0"/>
              <a:buChar char="•"/>
            </a:pPr>
            <a:r>
              <a:rPr lang="en-US" dirty="0" smtClean="0"/>
              <a:t>The </a:t>
            </a:r>
            <a:r>
              <a:rPr lang="en-US" dirty="0"/>
              <a:t>subgroup </a:t>
            </a:r>
            <a:r>
              <a:rPr lang="en-US" dirty="0" smtClean="0"/>
              <a:t>identified </a:t>
            </a:r>
            <a:r>
              <a:rPr lang="en-US" dirty="0"/>
              <a:t>the following issues</a:t>
            </a:r>
            <a:r>
              <a:rPr lang="en-US" dirty="0" smtClean="0"/>
              <a:t>:</a:t>
            </a:r>
            <a:endParaRPr lang="en-US" dirty="0"/>
          </a:p>
          <a:p>
            <a:pPr marL="742950" lvl="2" indent="-285750">
              <a:spcAft>
                <a:spcPts val="600"/>
              </a:spcAft>
              <a:buFont typeface="Arial" panose="020B0604020202020204" pitchFamily="34" charset="0"/>
              <a:buChar char="•"/>
            </a:pPr>
            <a:r>
              <a:rPr lang="en-US" sz="1600" dirty="0"/>
              <a:t>The subgroup is unable to assess the exact impact of GDPR data redaction requirements on privacy services at this time. </a:t>
            </a:r>
            <a:r>
              <a:rPr lang="en-US" sz="1600" dirty="0" smtClean="0"/>
              <a:t> However, we note:</a:t>
            </a:r>
            <a:endParaRPr lang="en-US" sz="1600" dirty="0"/>
          </a:p>
          <a:p>
            <a:pPr marL="1200150" lvl="3" indent="-285750">
              <a:spcAft>
                <a:spcPts val="600"/>
              </a:spcAft>
              <a:buFont typeface="Arial" panose="020B0604020202020204" pitchFamily="34" charset="0"/>
              <a:buChar char="•"/>
            </a:pPr>
            <a:r>
              <a:rPr lang="en-US" sz="1600" dirty="0" smtClean="0"/>
              <a:t>Creating </a:t>
            </a:r>
            <a:r>
              <a:rPr lang="en-US" sz="1600" dirty="0"/>
              <a:t>a cost barrier next to the new policy requirements at a time that the use of such services is expected to decline due to GDPR is likely to cause </a:t>
            </a:r>
            <a:r>
              <a:rPr lang="en-US" sz="1600" dirty="0" smtClean="0"/>
              <a:t>low provider adoption. </a:t>
            </a:r>
            <a:endParaRPr lang="en-US" sz="1600" dirty="0"/>
          </a:p>
          <a:p>
            <a:pPr marL="1200150" lvl="3" indent="-285750">
              <a:spcAft>
                <a:spcPts val="600"/>
              </a:spcAft>
              <a:buFont typeface="Arial" panose="020B0604020202020204" pitchFamily="34" charset="0"/>
              <a:buChar char="•"/>
            </a:pPr>
            <a:r>
              <a:rPr lang="en-US" sz="1600" dirty="0" smtClean="0"/>
              <a:t>We currently see </a:t>
            </a:r>
            <a:r>
              <a:rPr lang="en-US" sz="1600" dirty="0"/>
              <a:t>no urgency or need to delay the implementation of the accreditation program due to the GDPR.</a:t>
            </a:r>
            <a:r>
              <a:rPr lang="en-US" dirty="0"/>
              <a:t> </a:t>
            </a:r>
            <a:endParaRPr lang="en-US" dirty="0" smtClean="0"/>
          </a:p>
          <a:p>
            <a:pPr marL="742950" lvl="2" indent="-285750">
              <a:spcAft>
                <a:spcPts val="600"/>
              </a:spcAft>
              <a:buFont typeface="Arial" panose="020B0604020202020204" pitchFamily="34" charset="0"/>
              <a:buChar char="•"/>
            </a:pPr>
            <a:r>
              <a:rPr lang="en-US" sz="1600" dirty="0" smtClean="0"/>
              <a:t>WHOIS1 Rec#10 </a:t>
            </a:r>
            <a:r>
              <a:rPr lang="en-US" sz="1600" dirty="0"/>
              <a:t>suggests </a:t>
            </a:r>
            <a:r>
              <a:rPr lang="en-US" sz="1600" dirty="0" smtClean="0"/>
              <a:t>a </a:t>
            </a:r>
            <a:r>
              <a:rPr lang="en-US" sz="1600" dirty="0"/>
              <a:t>mix of incentives and sanctions to encourage and enforce this policy once implemented. The IRT should be encouraged to also discuss incentives, as the current focus </a:t>
            </a:r>
            <a:r>
              <a:rPr lang="en-US" sz="1600" dirty="0" smtClean="0"/>
              <a:t>seems </a:t>
            </a:r>
            <a:r>
              <a:rPr lang="en-US" sz="1600" dirty="0"/>
              <a:t>to solely rely on sanctions</a:t>
            </a:r>
            <a:r>
              <a:rPr lang="en-US" sz="1600" dirty="0" smtClean="0"/>
              <a:t>.</a:t>
            </a:r>
          </a:p>
          <a:p>
            <a:pPr marL="742950" lvl="2" indent="-285750">
              <a:spcAft>
                <a:spcPts val="600"/>
              </a:spcAft>
              <a:buFont typeface="Arial" panose="020B0604020202020204" pitchFamily="34" charset="0"/>
              <a:buChar char="•"/>
            </a:pPr>
            <a:r>
              <a:rPr lang="en-US" sz="1600" dirty="0" smtClean="0"/>
              <a:t>The subgroup </a:t>
            </a:r>
            <a:r>
              <a:rPr lang="en-US" sz="1600" dirty="0"/>
              <a:t>addressed </a:t>
            </a:r>
            <a:r>
              <a:rPr lang="en-US" sz="1600" dirty="0" smtClean="0"/>
              <a:t>potential </a:t>
            </a:r>
            <a:r>
              <a:rPr lang="en-US" sz="1600" dirty="0"/>
              <a:t>abuse of privacy and proxy services by </a:t>
            </a:r>
            <a:r>
              <a:rPr lang="en-US" sz="1600" dirty="0" smtClean="0"/>
              <a:t>registered name holders, </a:t>
            </a:r>
            <a:r>
              <a:rPr lang="en-US" sz="1600" dirty="0"/>
              <a:t>but was unable to determine whether domain names using such services had a higher propensity for abusive registrations. </a:t>
            </a:r>
            <a:endParaRPr lang="en-US" sz="1600" dirty="0" smtClean="0"/>
          </a:p>
          <a:p>
            <a:pPr marL="1200150" lvl="3" indent="-285750">
              <a:spcAft>
                <a:spcPts val="600"/>
              </a:spcAft>
              <a:buFont typeface="Arial" panose="020B0604020202020204" pitchFamily="34" charset="0"/>
              <a:buChar char="•"/>
            </a:pPr>
            <a:r>
              <a:rPr lang="en-US" sz="1600" dirty="0" smtClean="0"/>
              <a:t>A </a:t>
            </a:r>
            <a:r>
              <a:rPr lang="en-US" sz="1600" dirty="0"/>
              <a:t>future review </a:t>
            </a:r>
            <a:r>
              <a:rPr lang="en-US" sz="1600" dirty="0" smtClean="0"/>
              <a:t>of the impact of privacy/proxy on abuse may be beneficial.</a:t>
            </a:r>
          </a:p>
          <a:p>
            <a:pPr marL="1200150" lvl="3" indent="-285750">
              <a:spcAft>
                <a:spcPts val="600"/>
              </a:spcAft>
              <a:buFont typeface="Arial" panose="020B0604020202020204" pitchFamily="34" charset="0"/>
              <a:buChar char="•"/>
            </a:pPr>
            <a:r>
              <a:rPr lang="en-US" sz="1600" dirty="0" smtClean="0"/>
              <a:t>Such </a:t>
            </a:r>
            <a:r>
              <a:rPr lang="en-US" sz="1600" dirty="0"/>
              <a:t>a review should take into account </a:t>
            </a:r>
            <a:r>
              <a:rPr lang="en-US" sz="1600" dirty="0" smtClean="0"/>
              <a:t>PPSA </a:t>
            </a:r>
            <a:r>
              <a:rPr lang="en-US" sz="1600" dirty="0"/>
              <a:t>program </a:t>
            </a:r>
            <a:r>
              <a:rPr lang="en-US" sz="1600" dirty="0" smtClean="0"/>
              <a:t>impact on abusive </a:t>
            </a:r>
            <a:r>
              <a:rPr lang="en-US" sz="1600" dirty="0"/>
              <a:t>registrations. </a:t>
            </a:r>
            <a:endParaRPr lang="en-US" sz="1600" dirty="0" smtClean="0"/>
          </a:p>
          <a:p>
            <a:pPr marL="1200150" lvl="3" indent="-285750">
              <a:spcAft>
                <a:spcPts val="600"/>
              </a:spcAft>
              <a:buFont typeface="Arial" panose="020B0604020202020204" pitchFamily="34" charset="0"/>
              <a:buChar char="•"/>
            </a:pPr>
            <a:r>
              <a:rPr lang="en-US" sz="1600" dirty="0" smtClean="0"/>
              <a:t>Such </a:t>
            </a:r>
            <a:r>
              <a:rPr lang="en-US" sz="1600" dirty="0"/>
              <a:t>a review would depend on the proper collection of data to track over time any </a:t>
            </a:r>
            <a:r>
              <a:rPr lang="en-US" sz="1600" dirty="0" smtClean="0"/>
              <a:t>trends </a:t>
            </a:r>
            <a:r>
              <a:rPr lang="en-US" sz="1600" dirty="0"/>
              <a:t>of abusive use of domain names using </a:t>
            </a:r>
            <a:r>
              <a:rPr lang="en-US" sz="1600" dirty="0" smtClean="0"/>
              <a:t>privacy/proxy services.</a:t>
            </a:r>
            <a:endParaRPr lang="en-US" sz="1600" dirty="0"/>
          </a:p>
        </p:txBody>
      </p:sp>
    </p:spTree>
    <p:extLst>
      <p:ext uri="{BB962C8B-B14F-4D97-AF65-F5344CB8AC3E}">
        <p14:creationId xmlns:p14="http://schemas.microsoft.com/office/powerpoint/2010/main" val="398030819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WHOIS1 Rec #10 – Privacy/Proxy</a:t>
            </a:r>
          </a:p>
        </p:txBody>
      </p:sp>
      <p:sp>
        <p:nvSpPr>
          <p:cNvPr id="4" name="TextBox 3"/>
          <p:cNvSpPr txBox="1"/>
          <p:nvPr/>
        </p:nvSpPr>
        <p:spPr>
          <a:xfrm>
            <a:off x="374904" y="907910"/>
            <a:ext cx="8349996" cy="1384995"/>
          </a:xfrm>
          <a:prstGeom prst="rect">
            <a:avLst/>
          </a:prstGeom>
          <a:noFill/>
        </p:spPr>
        <p:txBody>
          <a:bodyPr wrap="square" lIns="0" tIns="0" rIns="0" bIns="0" rtlCol="0">
            <a:spAutoFit/>
          </a:bodyPr>
          <a:lstStyle/>
          <a:p>
            <a:pPr marL="285750" lvl="1" indent="-285750">
              <a:buFont typeface="Arial" panose="020B0604020202020204" pitchFamily="34" charset="0"/>
              <a:buChar char="•"/>
            </a:pPr>
            <a:r>
              <a:rPr lang="en-US" dirty="0" smtClean="0"/>
              <a:t>The </a:t>
            </a:r>
            <a:r>
              <a:rPr lang="en-US" dirty="0"/>
              <a:t>subgroup proposes no new recommendations at this time specific to the prior RT's </a:t>
            </a:r>
            <a:r>
              <a:rPr lang="en-US" dirty="0" smtClean="0"/>
              <a:t>Recommendation #10.</a:t>
            </a:r>
          </a:p>
          <a:p>
            <a:pPr marL="285750" lvl="1" indent="-285750">
              <a:buFont typeface="Arial" panose="020B0604020202020204" pitchFamily="34" charset="0"/>
              <a:buChar char="•"/>
            </a:pPr>
            <a:endParaRPr lang="en-US" dirty="0"/>
          </a:p>
          <a:p>
            <a:pPr marL="285750" lvl="1" indent="-285750">
              <a:buFont typeface="Arial" panose="020B0604020202020204" pitchFamily="34" charset="0"/>
              <a:buChar char="•"/>
            </a:pPr>
            <a:r>
              <a:rPr lang="en-US" dirty="0" smtClean="0"/>
              <a:t>However</a:t>
            </a:r>
            <a:r>
              <a:rPr lang="en-US" dirty="0"/>
              <a:t>, the subgroup intends to track </a:t>
            </a:r>
            <a:r>
              <a:rPr lang="en-US" dirty="0" smtClean="0"/>
              <a:t>PPSAI Implementation Review Team (IRT) progress and </a:t>
            </a:r>
            <a:r>
              <a:rPr lang="en-US" dirty="0"/>
              <a:t>consider recommendation(s) if necessary.</a:t>
            </a:r>
          </a:p>
        </p:txBody>
      </p:sp>
    </p:spTree>
    <p:extLst>
      <p:ext uri="{BB962C8B-B14F-4D97-AF65-F5344CB8AC3E}">
        <p14:creationId xmlns:p14="http://schemas.microsoft.com/office/powerpoint/2010/main" val="235403731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368EB48-33D2-4D4A-83B4-745BEEEA69D6}"/>
              </a:ext>
            </a:extLst>
          </p:cNvPr>
          <p:cNvSpPr>
            <a:spLocks noGrp="1"/>
          </p:cNvSpPr>
          <p:nvPr>
            <p:ph type="title"/>
          </p:nvPr>
        </p:nvSpPr>
        <p:spPr/>
        <p:txBody>
          <a:bodyPr/>
          <a:lstStyle/>
          <a:p>
            <a:r>
              <a:rPr lang="en-US" dirty="0"/>
              <a:t>Findings &amp; Draft Recommendations</a:t>
            </a:r>
          </a:p>
        </p:txBody>
      </p:sp>
      <p:sp>
        <p:nvSpPr>
          <p:cNvPr id="3" name="Text Placeholder 2">
            <a:extLst>
              <a:ext uri="{FF2B5EF4-FFF2-40B4-BE49-F238E27FC236}">
                <a16:creationId xmlns:a16="http://schemas.microsoft.com/office/drawing/2014/main" xmlns="" id="{7938B274-E2EE-3345-81AA-823189ECA15E}"/>
              </a:ext>
            </a:extLst>
          </p:cNvPr>
          <p:cNvSpPr>
            <a:spLocks noGrp="1"/>
          </p:cNvSpPr>
          <p:nvPr>
            <p:ph type="body" sz="quarter" idx="11"/>
          </p:nvPr>
        </p:nvSpPr>
        <p:spPr/>
        <p:txBody>
          <a:bodyPr/>
          <a:lstStyle/>
          <a:p>
            <a:r>
              <a:rPr lang="en-US" dirty="0"/>
              <a:t>WHOIS1 Rec #11: Common Interface</a:t>
            </a:r>
          </a:p>
          <a:p>
            <a:endParaRPr lang="en-US" sz="2000" dirty="0"/>
          </a:p>
          <a:p>
            <a:r>
              <a:rPr lang="en-US" sz="2000" dirty="0" smtClean="0"/>
              <a:t>Latest Subgroup Report on Wiki Page: </a:t>
            </a:r>
            <a:r>
              <a:rPr lang="en-US" sz="2000" dirty="0"/>
              <a:t/>
            </a:r>
            <a:br>
              <a:rPr lang="en-US" sz="2000" dirty="0"/>
            </a:br>
            <a:r>
              <a:rPr lang="en-US" sz="2000" dirty="0"/>
              <a:t>https://</a:t>
            </a:r>
            <a:r>
              <a:rPr lang="en-US" sz="2000" dirty="0" smtClean="0"/>
              <a:t>community.icann.org/x/8JlEB</a:t>
            </a:r>
            <a:endParaRPr lang="en-US" sz="2000" dirty="0">
              <a:solidFill>
                <a:srgbClr val="FF0000"/>
              </a:solidFill>
            </a:endParaRPr>
          </a:p>
          <a:p>
            <a:endParaRPr lang="en-US" sz="2000" dirty="0">
              <a:solidFill>
                <a:srgbClr val="FF0000"/>
              </a:solidFill>
            </a:endParaRPr>
          </a:p>
          <a:p>
            <a:endParaRPr lang="en-US" dirty="0"/>
          </a:p>
          <a:p>
            <a:endParaRPr lang="en-US" dirty="0"/>
          </a:p>
        </p:txBody>
      </p:sp>
    </p:spTree>
    <p:extLst>
      <p:ext uri="{BB962C8B-B14F-4D97-AF65-F5344CB8AC3E}">
        <p14:creationId xmlns:p14="http://schemas.microsoft.com/office/powerpoint/2010/main" val="289720509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WHOIS1 Rec #11 – Common Interface</a:t>
            </a:r>
          </a:p>
        </p:txBody>
      </p:sp>
      <p:sp>
        <p:nvSpPr>
          <p:cNvPr id="4" name="TextBox 3"/>
          <p:cNvSpPr txBox="1"/>
          <p:nvPr/>
        </p:nvSpPr>
        <p:spPr>
          <a:xfrm>
            <a:off x="374904" y="907910"/>
            <a:ext cx="8349996" cy="5309146"/>
          </a:xfrm>
          <a:prstGeom prst="rect">
            <a:avLst/>
          </a:prstGeom>
          <a:noFill/>
        </p:spPr>
        <p:txBody>
          <a:bodyPr wrap="square" lIns="0" tIns="0" rIns="0" bIns="0" rtlCol="0">
            <a:spAutoFit/>
          </a:bodyPr>
          <a:lstStyle/>
          <a:p>
            <a:r>
              <a:rPr lang="en-US" dirty="0"/>
              <a:t>The </a:t>
            </a:r>
            <a:r>
              <a:rPr lang="en-US" dirty="0" smtClean="0"/>
              <a:t>subgroup reviewed implementation </a:t>
            </a:r>
            <a:r>
              <a:rPr lang="en-US" dirty="0"/>
              <a:t>of WHOIS1 recommendation #11 </a:t>
            </a:r>
            <a:endParaRPr lang="en-US" dirty="0">
              <a:sym typeface="Wingdings" panose="05000000000000000000" pitchFamily="2" charset="2"/>
            </a:endParaRPr>
          </a:p>
          <a:p>
            <a:pPr marL="285750" indent="-285750">
              <a:buFont typeface="Arial" panose="020B0604020202020204" pitchFamily="34" charset="0"/>
              <a:buChar char="•"/>
            </a:pPr>
            <a:endParaRPr lang="en-US" dirty="0">
              <a:sym typeface="Wingdings" panose="05000000000000000000" pitchFamily="2" charset="2"/>
            </a:endParaRPr>
          </a:p>
          <a:p>
            <a:pPr marL="742950" lvl="1" indent="-285750">
              <a:buFont typeface="Arial" panose="020B0604020202020204" pitchFamily="34" charset="0"/>
              <a:buChar char="•"/>
            </a:pPr>
            <a:r>
              <a:rPr lang="en-US" sz="1400" i="1" dirty="0">
                <a:solidFill>
                  <a:schemeClr val="accent6">
                    <a:lumMod val="50000"/>
                  </a:schemeClr>
                </a:solidFill>
              </a:rPr>
              <a:t>It is recommended that the Internic Service is overhauled to provide enhanced usability for consumers, including the display of full registrant data for all gTLD domain names (whether those gTLDs operate thin or thick WHOIS services); operational improvements should include enhanced promotion of the service to increase user awareness.</a:t>
            </a:r>
          </a:p>
          <a:p>
            <a:endParaRPr lang="en-US" sz="1400" dirty="0"/>
          </a:p>
          <a:p>
            <a:r>
              <a:rPr lang="en-US" dirty="0"/>
              <a:t>The subgroup finds that:</a:t>
            </a:r>
          </a:p>
          <a:p>
            <a:pPr marL="742950" lvl="1" indent="-285750">
              <a:buFont typeface="Arial" panose="020B0604020202020204" pitchFamily="34" charset="0"/>
              <a:buChar char="•"/>
            </a:pPr>
            <a:r>
              <a:rPr lang="en-US" sz="1700" dirty="0"/>
              <a:t>The common interface recommendation was intended to ensure that anyone looking up a WHOIS record could do that easily and from one source. The InterNIC was not overhauled, but a common interface was provided</a:t>
            </a:r>
            <a:r>
              <a:rPr lang="en-US" sz="1700" dirty="0" smtClean="0"/>
              <a:t>.</a:t>
            </a:r>
            <a:br>
              <a:rPr lang="en-US" sz="1700" dirty="0" smtClean="0"/>
            </a:br>
            <a:endParaRPr lang="en-US" sz="1700" dirty="0"/>
          </a:p>
          <a:p>
            <a:pPr marL="742950" lvl="1" indent="-285750">
              <a:buFont typeface="Arial" panose="020B0604020202020204" pitchFamily="34" charset="0"/>
              <a:buChar char="•"/>
            </a:pPr>
            <a:r>
              <a:rPr lang="en-US" sz="1700" dirty="0"/>
              <a:t>Over 4 million queries were made through the common interface - whois.icann.org - over a 6 month period in 2017</a:t>
            </a:r>
            <a:r>
              <a:rPr lang="en-US" sz="1700" dirty="0" smtClean="0"/>
              <a:t>.</a:t>
            </a:r>
            <a:br>
              <a:rPr lang="en-US" sz="1700" dirty="0" smtClean="0"/>
            </a:br>
            <a:endParaRPr lang="en-US" sz="1700" dirty="0"/>
          </a:p>
          <a:p>
            <a:pPr marL="742950" lvl="1" indent="-285750">
              <a:buFont typeface="Arial" panose="020B0604020202020204" pitchFamily="34" charset="0"/>
              <a:buChar char="•"/>
            </a:pPr>
            <a:r>
              <a:rPr lang="en-US" sz="1700" dirty="0"/>
              <a:t>There has been a 99.9% up time for the common interface but other statistics on usage </a:t>
            </a:r>
            <a:r>
              <a:rPr lang="en-US" sz="1700" dirty="0" smtClean="0"/>
              <a:t>or failure rate are </a:t>
            </a:r>
            <a:r>
              <a:rPr lang="en-US" sz="1700" dirty="0"/>
              <a:t>not tracked</a:t>
            </a:r>
            <a:r>
              <a:rPr lang="en-US" sz="1700" dirty="0" smtClean="0"/>
              <a:t>.</a:t>
            </a:r>
            <a:br>
              <a:rPr lang="en-US" sz="1700" dirty="0" smtClean="0"/>
            </a:br>
            <a:endParaRPr lang="en-US" sz="1700" dirty="0"/>
          </a:p>
          <a:p>
            <a:pPr marL="742950" lvl="1" indent="-285750">
              <a:buFont typeface="Arial" panose="020B0604020202020204" pitchFamily="34" charset="0"/>
              <a:buChar char="•"/>
            </a:pPr>
            <a:r>
              <a:rPr lang="en-US" sz="1700" dirty="0" smtClean="0"/>
              <a:t>Users </a:t>
            </a:r>
            <a:r>
              <a:rPr lang="en-US" sz="1700" dirty="0"/>
              <a:t>are encouraged to file a contractual complaint ticket if they identify any issues with the WHOIS record. A link to file a ticket is provided on the page where results are displayed</a:t>
            </a:r>
            <a:r>
              <a:rPr lang="en-US" sz="1700" dirty="0" smtClean="0"/>
              <a:t>.</a:t>
            </a:r>
            <a:endParaRPr lang="en-US" dirty="0"/>
          </a:p>
        </p:txBody>
      </p:sp>
    </p:spTree>
    <p:extLst>
      <p:ext uri="{BB962C8B-B14F-4D97-AF65-F5344CB8AC3E}">
        <p14:creationId xmlns:p14="http://schemas.microsoft.com/office/powerpoint/2010/main" val="24826980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WHOIS1 Rec #11 – Common Interface</a:t>
            </a:r>
          </a:p>
        </p:txBody>
      </p:sp>
      <p:sp>
        <p:nvSpPr>
          <p:cNvPr id="4" name="TextBox 3"/>
          <p:cNvSpPr txBox="1"/>
          <p:nvPr/>
        </p:nvSpPr>
        <p:spPr>
          <a:xfrm>
            <a:off x="374904" y="907910"/>
            <a:ext cx="8349996" cy="3200876"/>
          </a:xfrm>
          <a:prstGeom prst="rect">
            <a:avLst/>
          </a:prstGeom>
          <a:noFill/>
        </p:spPr>
        <p:txBody>
          <a:bodyPr wrap="square" lIns="0" tIns="0" rIns="0" bIns="0" rtlCol="0">
            <a:spAutoFit/>
          </a:bodyPr>
          <a:lstStyle/>
          <a:p>
            <a:pPr marL="285750" lvl="1" indent="-285750">
              <a:buFont typeface="Arial" panose="020B0604020202020204" pitchFamily="34" charset="0"/>
              <a:buChar char="•"/>
            </a:pPr>
            <a:r>
              <a:rPr lang="en-US" dirty="0"/>
              <a:t>Based on its analysis, members of this subgroup agree </a:t>
            </a:r>
            <a:r>
              <a:rPr lang="en-US" dirty="0" smtClean="0"/>
              <a:t>that</a:t>
            </a:r>
            <a:r>
              <a:rPr lang="en-US" dirty="0"/>
              <a:t/>
            </a:r>
            <a:br>
              <a:rPr lang="en-US" dirty="0"/>
            </a:br>
            <a:r>
              <a:rPr lang="en-US" dirty="0" smtClean="0"/>
              <a:t>this WHOIS1 recommendation </a:t>
            </a:r>
            <a:r>
              <a:rPr lang="en-US" dirty="0"/>
              <a:t>has been </a:t>
            </a:r>
            <a:r>
              <a:rPr lang="en-US" b="1" dirty="0" smtClean="0"/>
              <a:t>fully-implemented</a:t>
            </a:r>
          </a:p>
          <a:p>
            <a:pPr marL="285750" lvl="1" indent="-285750">
              <a:buFont typeface="Arial" panose="020B0604020202020204" pitchFamily="34" charset="0"/>
              <a:buChar char="•"/>
            </a:pPr>
            <a:endParaRPr lang="en-US" b="1" dirty="0"/>
          </a:p>
          <a:p>
            <a:pPr marL="285750" indent="-285750">
              <a:buFont typeface="Arial" panose="020B0604020202020204" pitchFamily="34" charset="0"/>
              <a:buChar char="•"/>
            </a:pPr>
            <a:r>
              <a:rPr lang="en-US" dirty="0"/>
              <a:t>The subgroup further identified the following issues:</a:t>
            </a:r>
          </a:p>
          <a:p>
            <a:pPr marL="742950" lvl="2" indent="-285750">
              <a:buFont typeface="Arial" panose="020B0604020202020204" pitchFamily="34" charset="0"/>
              <a:buChar char="•"/>
            </a:pPr>
            <a:r>
              <a:rPr lang="en-US" sz="1700" dirty="0" smtClean="0"/>
              <a:t>The </a:t>
            </a:r>
            <a:r>
              <a:rPr lang="en-US" sz="1700" dirty="0"/>
              <a:t>common interface has no metrics that can be used to determine its effectiveness. </a:t>
            </a:r>
            <a:r>
              <a:rPr lang="en-US" sz="1700" dirty="0" smtClean="0"/>
              <a:t/>
            </a:r>
            <a:br>
              <a:rPr lang="en-US" sz="1700" dirty="0" smtClean="0"/>
            </a:br>
            <a:endParaRPr lang="en-US" sz="1700" dirty="0" smtClean="0"/>
          </a:p>
          <a:p>
            <a:pPr marL="742950" lvl="2" indent="-285750">
              <a:buFont typeface="Arial" panose="020B0604020202020204" pitchFamily="34" charset="0"/>
              <a:buChar char="•"/>
            </a:pPr>
            <a:r>
              <a:rPr lang="en-US" sz="1700" dirty="0" smtClean="0"/>
              <a:t>Metrics </a:t>
            </a:r>
            <a:r>
              <a:rPr lang="en-US" sz="1700" dirty="0"/>
              <a:t>and SLAs could be used to address this and also to proactively spot non-compliance</a:t>
            </a:r>
            <a:r>
              <a:rPr lang="en-US" sz="1700" dirty="0" smtClean="0"/>
              <a:t>.</a:t>
            </a:r>
            <a:br>
              <a:rPr lang="en-US" sz="1700" dirty="0" smtClean="0"/>
            </a:br>
            <a:endParaRPr lang="en-US" sz="1700" dirty="0"/>
          </a:p>
          <a:p>
            <a:pPr marL="742950" lvl="2" indent="-285750">
              <a:buFont typeface="Arial" panose="020B0604020202020204" pitchFamily="34" charset="0"/>
              <a:buChar char="•"/>
            </a:pPr>
            <a:r>
              <a:rPr lang="en-US" sz="1700" dirty="0"/>
              <a:t>Service level agreements could be put in place to ensure the interface works reliably</a:t>
            </a:r>
            <a:r>
              <a:rPr lang="en-US" sz="1700" dirty="0" smtClean="0"/>
              <a:t>.</a:t>
            </a:r>
            <a:endParaRPr lang="en-US" sz="1700" dirty="0"/>
          </a:p>
        </p:txBody>
      </p:sp>
    </p:spTree>
    <p:extLst>
      <p:ext uri="{BB962C8B-B14F-4D97-AF65-F5344CB8AC3E}">
        <p14:creationId xmlns:p14="http://schemas.microsoft.com/office/powerpoint/2010/main" val="111766593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WHOIS1 Rec #11 – Common Interface</a:t>
            </a:r>
          </a:p>
        </p:txBody>
      </p:sp>
      <p:sp>
        <p:nvSpPr>
          <p:cNvPr id="4" name="TextBox 3"/>
          <p:cNvSpPr txBox="1"/>
          <p:nvPr/>
        </p:nvSpPr>
        <p:spPr>
          <a:xfrm>
            <a:off x="374904" y="907910"/>
            <a:ext cx="8349996" cy="3431709"/>
          </a:xfrm>
          <a:prstGeom prst="rect">
            <a:avLst/>
          </a:prstGeom>
          <a:noFill/>
        </p:spPr>
        <p:txBody>
          <a:bodyPr wrap="square" lIns="0" tIns="0" rIns="0" bIns="0" rtlCol="0">
            <a:spAutoFit/>
          </a:bodyPr>
          <a:lstStyle/>
          <a:p>
            <a:pPr marL="285750" indent="-285750">
              <a:buFont typeface="Arial" panose="020B0604020202020204" pitchFamily="34" charset="0"/>
              <a:buChar char="•"/>
            </a:pPr>
            <a:r>
              <a:rPr lang="en-US" dirty="0" smtClean="0"/>
              <a:t>To </a:t>
            </a:r>
            <a:r>
              <a:rPr lang="en-US" dirty="0"/>
              <a:t>address these issues, the subgroup drafted the following </a:t>
            </a:r>
            <a:r>
              <a:rPr lang="en-US" dirty="0" smtClean="0"/>
              <a:t>recommendation:</a:t>
            </a:r>
            <a:br>
              <a:rPr lang="en-US" dirty="0" smtClean="0"/>
            </a:br>
            <a:endParaRPr lang="en-US" dirty="0"/>
          </a:p>
          <a:p>
            <a:pPr marL="742950" lvl="2" indent="-285750">
              <a:buFont typeface="Arial" panose="020B0604020202020204" pitchFamily="34" charset="0"/>
              <a:buChar char="•"/>
            </a:pPr>
            <a:r>
              <a:rPr lang="en-US" sz="1700" b="1" dirty="0"/>
              <a:t>Draft Recommendation </a:t>
            </a:r>
            <a:r>
              <a:rPr lang="en-US" sz="1700" b="1" dirty="0" smtClean="0"/>
              <a:t>(R11.1</a:t>
            </a:r>
            <a:r>
              <a:rPr lang="en-US" sz="1700" b="1" dirty="0"/>
              <a:t>)</a:t>
            </a:r>
            <a:r>
              <a:rPr lang="en-US" sz="1700" dirty="0"/>
              <a:t>: </a:t>
            </a:r>
            <a:r>
              <a:rPr lang="en-US" sz="1700" i="1" dirty="0"/>
              <a:t>Define metrics or </a:t>
            </a:r>
            <a:r>
              <a:rPr lang="en-US" sz="1700" i="1" dirty="0" smtClean="0"/>
              <a:t>SLAs </a:t>
            </a:r>
            <a:r>
              <a:rPr lang="en-US" sz="1700" i="1" dirty="0"/>
              <a:t>to be tracked and evaluated to determine consistency of results of queries and use of any common interface (existing or future) used to provide one-stop access to registration data across all gTLDs and registrars/resellers. </a:t>
            </a:r>
            <a:r>
              <a:rPr lang="en-US" sz="1700" i="1" dirty="0" smtClean="0"/>
              <a:t/>
            </a:r>
            <a:br>
              <a:rPr lang="en-US" sz="1700" i="1" dirty="0" smtClean="0"/>
            </a:br>
            <a:r>
              <a:rPr lang="en-US" sz="1700" i="1" dirty="0" smtClean="0"/>
              <a:t/>
            </a:r>
            <a:br>
              <a:rPr lang="en-US" sz="1700" i="1" dirty="0" smtClean="0"/>
            </a:br>
            <a:r>
              <a:rPr lang="en-US" sz="1700" i="1" dirty="0" smtClean="0"/>
              <a:t>Specific </a:t>
            </a:r>
            <a:r>
              <a:rPr lang="en-US" sz="1700" i="1" dirty="0"/>
              <a:t>metrics that should be tracked for any such common interface include:</a:t>
            </a:r>
          </a:p>
          <a:p>
            <a:pPr marL="1200150" lvl="3" indent="-285750">
              <a:buFont typeface="Arial" panose="020B0604020202020204" pitchFamily="34" charset="0"/>
              <a:buChar char="•"/>
            </a:pPr>
            <a:r>
              <a:rPr lang="en-US" sz="1700" i="1" dirty="0" smtClean="0"/>
              <a:t>How </a:t>
            </a:r>
            <a:r>
              <a:rPr lang="en-US" sz="1700" i="1" dirty="0"/>
              <a:t>often are fields returned blank?</a:t>
            </a:r>
          </a:p>
          <a:p>
            <a:pPr marL="1200150" lvl="3" indent="-285750">
              <a:buFont typeface="Arial" panose="020B0604020202020204" pitchFamily="34" charset="0"/>
              <a:buChar char="•"/>
            </a:pPr>
            <a:r>
              <a:rPr lang="en-US" sz="1700" i="1" dirty="0" smtClean="0"/>
              <a:t>How </a:t>
            </a:r>
            <a:r>
              <a:rPr lang="en-US" sz="1700" i="1" dirty="0"/>
              <a:t>often is data displayed inconsistently overall and per gTLD?</a:t>
            </a:r>
          </a:p>
          <a:p>
            <a:pPr marL="1200150" lvl="3" indent="-285750">
              <a:buFont typeface="Arial" panose="020B0604020202020204" pitchFamily="34" charset="0"/>
              <a:buChar char="•"/>
            </a:pPr>
            <a:r>
              <a:rPr lang="en-US" sz="1700" i="1" dirty="0" smtClean="0"/>
              <a:t>How </a:t>
            </a:r>
            <a:r>
              <a:rPr lang="en-US" sz="1700" i="1" dirty="0"/>
              <a:t>overall and for specific often does the tool not return results </a:t>
            </a:r>
            <a:r>
              <a:rPr lang="en-US" sz="1700" i="1" dirty="0" smtClean="0"/>
              <a:t>gTLDs?</a:t>
            </a:r>
            <a:br>
              <a:rPr lang="en-US" sz="1700" i="1" dirty="0" smtClean="0"/>
            </a:br>
            <a:r>
              <a:rPr lang="en-US" sz="1700" i="1" dirty="0" smtClean="0"/>
              <a:t/>
            </a:r>
            <a:br>
              <a:rPr lang="en-US" sz="1700" i="1" dirty="0" smtClean="0"/>
            </a:br>
            <a:r>
              <a:rPr lang="en-US" sz="1700" dirty="0" smtClean="0">
                <a:solidFill>
                  <a:srgbClr val="FF0000"/>
                </a:solidFill>
              </a:rPr>
              <a:t>[</a:t>
            </a:r>
            <a:r>
              <a:rPr lang="en-US" sz="1700" dirty="0">
                <a:solidFill>
                  <a:srgbClr val="FF0000"/>
                </a:solidFill>
              </a:rPr>
              <a:t>Subgroup has yet to reach agreement on </a:t>
            </a:r>
            <a:r>
              <a:rPr lang="en-US" sz="1700" dirty="0" smtClean="0">
                <a:solidFill>
                  <a:srgbClr val="FF0000"/>
                </a:solidFill>
              </a:rPr>
              <a:t>this recommendation]</a:t>
            </a:r>
            <a:endParaRPr lang="en-US" sz="1700" dirty="0"/>
          </a:p>
        </p:txBody>
      </p:sp>
    </p:spTree>
    <p:extLst>
      <p:ext uri="{BB962C8B-B14F-4D97-AF65-F5344CB8AC3E}">
        <p14:creationId xmlns:p14="http://schemas.microsoft.com/office/powerpoint/2010/main" val="10028360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368EB48-33D2-4D4A-83B4-745BEEEA69D6}"/>
              </a:ext>
            </a:extLst>
          </p:cNvPr>
          <p:cNvSpPr>
            <a:spLocks noGrp="1"/>
          </p:cNvSpPr>
          <p:nvPr>
            <p:ph type="title"/>
          </p:nvPr>
        </p:nvSpPr>
        <p:spPr/>
        <p:txBody>
          <a:bodyPr/>
          <a:lstStyle/>
          <a:p>
            <a:r>
              <a:rPr lang="en-US" dirty="0"/>
              <a:t>Findings &amp; Draft Recommendations</a:t>
            </a:r>
          </a:p>
        </p:txBody>
      </p:sp>
      <p:sp>
        <p:nvSpPr>
          <p:cNvPr id="3" name="Text Placeholder 2">
            <a:extLst>
              <a:ext uri="{FF2B5EF4-FFF2-40B4-BE49-F238E27FC236}">
                <a16:creationId xmlns:a16="http://schemas.microsoft.com/office/drawing/2014/main" xmlns="" id="{7938B274-E2EE-3345-81AA-823189ECA15E}"/>
              </a:ext>
            </a:extLst>
          </p:cNvPr>
          <p:cNvSpPr>
            <a:spLocks noGrp="1"/>
          </p:cNvSpPr>
          <p:nvPr>
            <p:ph type="body" sz="quarter" idx="11"/>
          </p:nvPr>
        </p:nvSpPr>
        <p:spPr/>
        <p:txBody>
          <a:bodyPr/>
          <a:lstStyle/>
          <a:p>
            <a:r>
              <a:rPr lang="en-US" dirty="0"/>
              <a:t>WHOIS1 Rec #12-14: Internationalized Domain Names</a:t>
            </a:r>
          </a:p>
          <a:p>
            <a:endParaRPr lang="en-US" sz="2000" dirty="0"/>
          </a:p>
          <a:p>
            <a:r>
              <a:rPr lang="en-US" sz="2000" dirty="0" smtClean="0"/>
              <a:t>Latest Subgroup Report on Wiki Page: </a:t>
            </a:r>
            <a:r>
              <a:rPr lang="en-US" sz="2000" dirty="0"/>
              <a:t/>
            </a:r>
            <a:br>
              <a:rPr lang="en-US" sz="2000" dirty="0"/>
            </a:br>
            <a:r>
              <a:rPr lang="en-US" sz="2000" dirty="0"/>
              <a:t>https://community.icann.org/x/85lEB</a:t>
            </a:r>
            <a:endParaRPr lang="en-US" dirty="0"/>
          </a:p>
          <a:p>
            <a:endParaRPr lang="en-US" dirty="0"/>
          </a:p>
        </p:txBody>
      </p:sp>
    </p:spTree>
    <p:extLst>
      <p:ext uri="{BB962C8B-B14F-4D97-AF65-F5344CB8AC3E}">
        <p14:creationId xmlns:p14="http://schemas.microsoft.com/office/powerpoint/2010/main" val="26539643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WHOIS1 Recs #12-14 – Internationalization</a:t>
            </a:r>
          </a:p>
        </p:txBody>
      </p:sp>
      <p:sp>
        <p:nvSpPr>
          <p:cNvPr id="4" name="TextBox 3"/>
          <p:cNvSpPr txBox="1"/>
          <p:nvPr/>
        </p:nvSpPr>
        <p:spPr>
          <a:xfrm>
            <a:off x="374904" y="907910"/>
            <a:ext cx="8349996" cy="4262705"/>
          </a:xfrm>
          <a:prstGeom prst="rect">
            <a:avLst/>
          </a:prstGeom>
          <a:noFill/>
        </p:spPr>
        <p:txBody>
          <a:bodyPr wrap="square" lIns="0" tIns="0" rIns="0" bIns="0" rtlCol="0">
            <a:spAutoFit/>
          </a:bodyPr>
          <a:lstStyle/>
          <a:p>
            <a:r>
              <a:rPr lang="en-US" dirty="0"/>
              <a:t>The </a:t>
            </a:r>
            <a:r>
              <a:rPr lang="en-US" dirty="0" smtClean="0"/>
              <a:t>subgroup reviewed implementation </a:t>
            </a:r>
            <a:r>
              <a:rPr lang="en-US" dirty="0"/>
              <a:t>of WHOIS1 recommendations #12-14</a:t>
            </a:r>
          </a:p>
          <a:p>
            <a:endParaRPr lang="en-US" dirty="0"/>
          </a:p>
          <a:p>
            <a:pPr marL="742950" lvl="1" indent="-285750">
              <a:buFont typeface="Arial" panose="020B0604020202020204" pitchFamily="34" charset="0"/>
              <a:buChar char="•"/>
            </a:pPr>
            <a:r>
              <a:rPr lang="en-US" sz="1400" i="1" dirty="0">
                <a:solidFill>
                  <a:schemeClr val="accent6">
                    <a:lumMod val="50000"/>
                  </a:schemeClr>
                </a:solidFill>
              </a:rPr>
              <a:t>Rec 12 - The final data model, including (any) requirements for the translation or transliteration of the registration data, should be incorporated in the relevant Registrar and Registry agreements within 6 months of adoption of the working group’s recommendations by the ICANN Board. If these recommendations are not finalized in time for the next revision of such agreements, explicit placeholders for this purpose should be put in place in the agreements for the new gTLD program at this time, and in the existing agreements when they come up for renewal.</a:t>
            </a:r>
          </a:p>
          <a:p>
            <a:pPr marL="742950" lvl="1" indent="-285750">
              <a:buFont typeface="Arial" panose="020B0604020202020204" pitchFamily="34" charset="0"/>
              <a:buChar char="•"/>
            </a:pPr>
            <a:endParaRPr lang="en-US" sz="1400" i="1" dirty="0">
              <a:solidFill>
                <a:schemeClr val="accent6">
                  <a:lumMod val="50000"/>
                </a:schemeClr>
              </a:solidFill>
            </a:endParaRPr>
          </a:p>
          <a:p>
            <a:pPr marL="742950" lvl="1" indent="-285750">
              <a:buFont typeface="Arial" panose="020B0604020202020204" pitchFamily="34" charset="0"/>
              <a:buChar char="•"/>
            </a:pPr>
            <a:r>
              <a:rPr lang="en-US" sz="1400" i="1" dirty="0">
                <a:solidFill>
                  <a:schemeClr val="accent6">
                    <a:lumMod val="50000"/>
                  </a:schemeClr>
                </a:solidFill>
              </a:rPr>
              <a:t>Rec 13 - The final data model, including (any) requirements for the translation or transliteration of the registration data, should be incorporated in the relevant Registrar and Registry agreements within 6 months of adoption of the working group’s recommendations by the ICANN Board. If these recommendations are not finalized in time for the next revision of such agreements, explicit placeholders for this purpose should be put in place in the agreements for the new gTLD program at this time, and in the existing agreements when they come up for renewal.</a:t>
            </a:r>
          </a:p>
          <a:p>
            <a:pPr marL="742950" lvl="1" indent="-285750">
              <a:buFont typeface="Arial" panose="020B0604020202020204" pitchFamily="34" charset="0"/>
              <a:buChar char="•"/>
            </a:pPr>
            <a:endParaRPr lang="en-US" sz="1400" i="1" dirty="0">
              <a:solidFill>
                <a:schemeClr val="accent6">
                  <a:lumMod val="50000"/>
                </a:schemeClr>
              </a:solidFill>
            </a:endParaRPr>
          </a:p>
          <a:p>
            <a:pPr marL="742950" lvl="1" indent="-285750">
              <a:buFont typeface="Arial" panose="020B0604020202020204" pitchFamily="34" charset="0"/>
              <a:buChar char="•"/>
            </a:pPr>
            <a:r>
              <a:rPr lang="en-US" sz="1400" i="1" dirty="0">
                <a:solidFill>
                  <a:schemeClr val="accent6">
                    <a:lumMod val="50000"/>
                  </a:schemeClr>
                </a:solidFill>
              </a:rPr>
              <a:t>Rec 14 - Metrics should be developed to maintain and measure the accuracy of the internationalized registration data and corresponding data in ASCII, with clearly defined compliance methods and targets</a:t>
            </a:r>
            <a:r>
              <a:rPr lang="en-US" sz="1400" i="1" dirty="0" smtClean="0">
                <a:solidFill>
                  <a:schemeClr val="accent6">
                    <a:lumMod val="50000"/>
                  </a:schemeClr>
                </a:solidFill>
              </a:rPr>
              <a:t>.</a:t>
            </a:r>
            <a:endParaRPr lang="en-US" sz="1700" dirty="0"/>
          </a:p>
        </p:txBody>
      </p:sp>
    </p:spTree>
    <p:extLst>
      <p:ext uri="{BB962C8B-B14F-4D97-AF65-F5344CB8AC3E}">
        <p14:creationId xmlns:p14="http://schemas.microsoft.com/office/powerpoint/2010/main" val="2482698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Registration Directory Services Review</a:t>
            </a:r>
            <a:br>
              <a:rPr lang="en-US" dirty="0"/>
            </a:br>
            <a:endParaRPr lang="en-US" dirty="0"/>
          </a:p>
        </p:txBody>
      </p:sp>
      <p:sp>
        <p:nvSpPr>
          <p:cNvPr id="4" name="TextBox 3"/>
          <p:cNvSpPr txBox="1"/>
          <p:nvPr/>
        </p:nvSpPr>
        <p:spPr>
          <a:xfrm>
            <a:off x="374904" y="1458921"/>
            <a:ext cx="2275531" cy="3323987"/>
          </a:xfrm>
          <a:prstGeom prst="rect">
            <a:avLst/>
          </a:prstGeom>
          <a:noFill/>
        </p:spPr>
        <p:txBody>
          <a:bodyPr wrap="square" lIns="0" tIns="0" rIns="0" bIns="0" rtlCol="0">
            <a:spAutoFit/>
          </a:bodyPr>
          <a:lstStyle/>
          <a:p>
            <a:pPr marL="285750" indent="-285750">
              <a:buFont typeface="Arial" panose="020B0604020202020204" pitchFamily="34" charset="0"/>
              <a:buChar char="•"/>
            </a:pPr>
            <a:r>
              <a:rPr lang="en-US" dirty="0"/>
              <a:t>Registration Directory Services (formerly known as "WHOIS“) Review</a:t>
            </a:r>
            <a:br>
              <a:rPr lang="en-US" dirty="0"/>
            </a:br>
            <a:endParaRPr lang="en-US" dirty="0"/>
          </a:p>
          <a:p>
            <a:pPr marL="285750" indent="-285750">
              <a:buFont typeface="Arial" panose="020B0604020202020204" pitchFamily="34" charset="0"/>
              <a:buChar char="•"/>
            </a:pPr>
            <a:r>
              <a:rPr lang="en-US" dirty="0"/>
              <a:t>Mandated by </a:t>
            </a:r>
            <a:r>
              <a:rPr lang="en-US" dirty="0">
                <a:hlinkClick r:id="rId2"/>
              </a:rPr>
              <a:t>ICANN Bylaws</a:t>
            </a:r>
            <a:r>
              <a:rPr lang="en-US" dirty="0"/>
              <a:t> Section 4.6(e)</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11 members</a:t>
            </a:r>
          </a:p>
          <a:p>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78010" y="1067532"/>
            <a:ext cx="5293366" cy="47369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5287392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WHOIS1 Recs #12-14 – Internationalization</a:t>
            </a:r>
          </a:p>
        </p:txBody>
      </p:sp>
      <p:sp>
        <p:nvSpPr>
          <p:cNvPr id="4" name="TextBox 3"/>
          <p:cNvSpPr txBox="1"/>
          <p:nvPr/>
        </p:nvSpPr>
        <p:spPr>
          <a:xfrm>
            <a:off x="374904" y="907910"/>
            <a:ext cx="8349996" cy="5039841"/>
          </a:xfrm>
          <a:prstGeom prst="rect">
            <a:avLst/>
          </a:prstGeom>
          <a:noFill/>
        </p:spPr>
        <p:txBody>
          <a:bodyPr wrap="square" lIns="0" tIns="0" rIns="0" bIns="0" rtlCol="0">
            <a:spAutoFit/>
          </a:bodyPr>
          <a:lstStyle/>
          <a:p>
            <a:r>
              <a:rPr lang="en-US" dirty="0" smtClean="0"/>
              <a:t>The </a:t>
            </a:r>
            <a:r>
              <a:rPr lang="en-US" dirty="0"/>
              <a:t>subgroup finds that</a:t>
            </a:r>
            <a:r>
              <a:rPr lang="en-US" dirty="0" smtClean="0"/>
              <a:t>:</a:t>
            </a:r>
            <a:br>
              <a:rPr lang="en-US" dirty="0" smtClean="0"/>
            </a:br>
            <a:endParaRPr lang="en-US" dirty="0"/>
          </a:p>
          <a:p>
            <a:pPr marL="742950" lvl="1" indent="-285750">
              <a:buFont typeface="Arial" panose="020B0604020202020204" pitchFamily="34" charset="0"/>
              <a:buChar char="•"/>
            </a:pPr>
            <a:r>
              <a:rPr lang="en-US" sz="1700" dirty="0" smtClean="0"/>
              <a:t>A </a:t>
            </a:r>
            <a:r>
              <a:rPr lang="en-US" sz="1700" dirty="0"/>
              <a:t>set of related efforts </a:t>
            </a:r>
            <a:r>
              <a:rPr lang="en-US" sz="1700" dirty="0" smtClean="0"/>
              <a:t>implemented WHOIS1 Rec #12:</a:t>
            </a:r>
          </a:p>
          <a:p>
            <a:pPr marL="1200150" lvl="2" indent="-285750">
              <a:spcAft>
                <a:spcPts val="300"/>
              </a:spcAft>
              <a:buFont typeface="Arial" panose="020B0604020202020204" pitchFamily="34" charset="0"/>
              <a:buChar char="•"/>
            </a:pPr>
            <a:r>
              <a:rPr lang="en-US" sz="1700" dirty="0" smtClean="0"/>
              <a:t>An expert working group to determine the requirements for the submission and display of internationalized registration data.</a:t>
            </a:r>
          </a:p>
          <a:p>
            <a:pPr marL="1200150" lvl="2" indent="-285750">
              <a:spcAft>
                <a:spcPts val="300"/>
              </a:spcAft>
              <a:buFont typeface="Arial" panose="020B0604020202020204" pitchFamily="34" charset="0"/>
              <a:buChar char="•"/>
            </a:pPr>
            <a:r>
              <a:rPr lang="en-US" sz="1700" dirty="0" smtClean="0"/>
              <a:t>A </a:t>
            </a:r>
            <a:r>
              <a:rPr lang="en-US" sz="1700" dirty="0"/>
              <a:t>commissioned study to evaluate available solutions for internationalized registration data</a:t>
            </a:r>
            <a:r>
              <a:rPr lang="en-US" sz="1700" dirty="0" smtClean="0"/>
              <a:t>.</a:t>
            </a:r>
            <a:endParaRPr lang="en-US" sz="1700" dirty="0"/>
          </a:p>
          <a:p>
            <a:pPr marL="1200150" lvl="2" indent="-285750">
              <a:spcAft>
                <a:spcPts val="300"/>
              </a:spcAft>
              <a:buFont typeface="Arial" panose="020B0604020202020204" pitchFamily="34" charset="0"/>
              <a:buChar char="•"/>
            </a:pPr>
            <a:r>
              <a:rPr lang="en-US" sz="1700" dirty="0" smtClean="0"/>
              <a:t>A </a:t>
            </a:r>
            <a:r>
              <a:rPr lang="en-US" sz="1700" dirty="0"/>
              <a:t>Policy Development Process (PDP) to determine whether translation or transliteration of contact information is needed. If so, specify who should bear the burden of the transformation</a:t>
            </a:r>
            <a:r>
              <a:rPr lang="en-US" sz="1700" dirty="0" smtClean="0"/>
              <a:t>.</a:t>
            </a:r>
            <a:br>
              <a:rPr lang="en-US" sz="1700" dirty="0" smtClean="0"/>
            </a:br>
            <a:endParaRPr lang="en-US" sz="1700" dirty="0" smtClean="0"/>
          </a:p>
          <a:p>
            <a:pPr marL="742950" lvl="1" indent="-285750">
              <a:buFont typeface="Arial" panose="020B0604020202020204" pitchFamily="34" charset="0"/>
              <a:buChar char="•"/>
            </a:pPr>
            <a:r>
              <a:rPr lang="en-US" sz="1600" dirty="0"/>
              <a:t>As </a:t>
            </a:r>
            <a:r>
              <a:rPr lang="en-US" sz="1600" dirty="0" smtClean="0"/>
              <a:t>requirements </a:t>
            </a:r>
            <a:r>
              <a:rPr lang="en-US" sz="1600" dirty="0"/>
              <a:t>for the translation and transliteration of </a:t>
            </a:r>
            <a:r>
              <a:rPr lang="en-US" sz="1600" dirty="0" smtClean="0"/>
              <a:t>registration </a:t>
            </a:r>
            <a:r>
              <a:rPr lang="en-US" sz="1600" dirty="0"/>
              <a:t>data were not finalized in time for the </a:t>
            </a:r>
            <a:r>
              <a:rPr lang="en-US" sz="1600" dirty="0" smtClean="0"/>
              <a:t>2013 RAA, placeholders </a:t>
            </a:r>
            <a:r>
              <a:rPr lang="en-US" sz="1600" dirty="0"/>
              <a:t>can be found both in Registry Agreement (RA) and Registrar Accreditation Agreement  (RAA</a:t>
            </a:r>
            <a:r>
              <a:rPr lang="en-US" sz="1600" dirty="0" smtClean="0"/>
              <a:t>). However, </a:t>
            </a:r>
            <a:r>
              <a:rPr lang="en-US" sz="1600" dirty="0"/>
              <a:t>implementation of </a:t>
            </a:r>
            <a:r>
              <a:rPr lang="en-US" sz="1600" dirty="0" smtClean="0"/>
              <a:t>WHOIS1 Rec #13 depends </a:t>
            </a:r>
            <a:r>
              <a:rPr lang="en-US" sz="1600" dirty="0"/>
              <a:t>on RDAP progress.</a:t>
            </a:r>
            <a:endParaRPr lang="en-US" sz="1600" dirty="0" smtClean="0"/>
          </a:p>
          <a:p>
            <a:pPr marL="742950" lvl="1" indent="-285750">
              <a:buFont typeface="Arial" panose="020B0604020202020204" pitchFamily="34" charset="0"/>
              <a:buChar char="•"/>
            </a:pPr>
            <a:endParaRPr lang="en-US" sz="1700" dirty="0" smtClean="0"/>
          </a:p>
          <a:p>
            <a:pPr marL="742950" lvl="1" indent="-285750">
              <a:buFont typeface="Arial" panose="020B0604020202020204" pitchFamily="34" charset="0"/>
              <a:buChar char="•"/>
            </a:pPr>
            <a:r>
              <a:rPr lang="en-US" sz="1700" dirty="0" smtClean="0"/>
              <a:t>WHOIS1 Rec #14 is </a:t>
            </a:r>
            <a:r>
              <a:rPr lang="en-US" sz="1700" dirty="0"/>
              <a:t>currently being performed as part of the Accuracy Reporting System (ARS</a:t>
            </a:r>
            <a:r>
              <a:rPr lang="en-US" sz="1700" dirty="0" smtClean="0"/>
              <a:t>). </a:t>
            </a:r>
            <a:r>
              <a:rPr lang="en-US" sz="1600" dirty="0" smtClean="0"/>
              <a:t>The </a:t>
            </a:r>
            <a:r>
              <a:rPr lang="en-US" sz="1600" dirty="0"/>
              <a:t>metrics and measures developed by ARS </a:t>
            </a:r>
            <a:r>
              <a:rPr lang="en-US" sz="1600" dirty="0" smtClean="0"/>
              <a:t>are </a:t>
            </a:r>
            <a:r>
              <a:rPr lang="en-US" sz="1600" dirty="0"/>
              <a:t>suitable when </a:t>
            </a:r>
            <a:r>
              <a:rPr lang="en-US" sz="1600" dirty="0" smtClean="0"/>
              <a:t>internationalized </a:t>
            </a:r>
            <a:r>
              <a:rPr lang="en-US" sz="1600" dirty="0"/>
              <a:t>registration data become available for studying.</a:t>
            </a:r>
            <a:endParaRPr lang="en-US" sz="1700" dirty="0"/>
          </a:p>
        </p:txBody>
      </p:sp>
    </p:spTree>
    <p:extLst>
      <p:ext uri="{BB962C8B-B14F-4D97-AF65-F5344CB8AC3E}">
        <p14:creationId xmlns:p14="http://schemas.microsoft.com/office/powerpoint/2010/main" val="15605229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WHOIS1 Recs #12-14 – Internationalization</a:t>
            </a:r>
          </a:p>
        </p:txBody>
      </p:sp>
      <p:sp>
        <p:nvSpPr>
          <p:cNvPr id="4" name="TextBox 3"/>
          <p:cNvSpPr txBox="1"/>
          <p:nvPr/>
        </p:nvSpPr>
        <p:spPr>
          <a:xfrm>
            <a:off x="374904" y="907910"/>
            <a:ext cx="8349996" cy="3770263"/>
          </a:xfrm>
          <a:prstGeom prst="rect">
            <a:avLst/>
          </a:prstGeom>
          <a:noFill/>
        </p:spPr>
        <p:txBody>
          <a:bodyPr wrap="square" lIns="0" tIns="0" rIns="0" bIns="0" rtlCol="0">
            <a:spAutoFit/>
          </a:bodyPr>
          <a:lstStyle/>
          <a:p>
            <a:pPr marL="285750" lvl="1" indent="-285750">
              <a:buFont typeface="Arial" panose="020B0604020202020204" pitchFamily="34" charset="0"/>
              <a:buChar char="•"/>
            </a:pPr>
            <a:r>
              <a:rPr lang="en-US" dirty="0"/>
              <a:t>Based on its analysis, members of this subgroup agree </a:t>
            </a:r>
            <a:r>
              <a:rPr lang="en-US" dirty="0" smtClean="0"/>
              <a:t>that</a:t>
            </a:r>
            <a:r>
              <a:rPr lang="en-US" dirty="0"/>
              <a:t/>
            </a:r>
            <a:br>
              <a:rPr lang="en-US" dirty="0"/>
            </a:br>
            <a:r>
              <a:rPr lang="en-US" dirty="0" smtClean="0"/>
              <a:t>these WHOIS1 recommendations </a:t>
            </a:r>
            <a:r>
              <a:rPr lang="en-US" dirty="0"/>
              <a:t>have been </a:t>
            </a:r>
            <a:r>
              <a:rPr lang="en-US" b="1" dirty="0" smtClean="0"/>
              <a:t>fully-implemented</a:t>
            </a:r>
            <a:endParaRPr lang="en-US" b="1" dirty="0"/>
          </a:p>
          <a:p>
            <a:pPr marL="742950" lvl="2" indent="-285750">
              <a:buFont typeface="Arial" panose="020B0604020202020204" pitchFamily="34" charset="0"/>
              <a:buChar char="•"/>
            </a:pPr>
            <a:r>
              <a:rPr lang="en-US" sz="1700" dirty="0"/>
              <a:t>Work was done to the extent it can be done without an RDAP-based WHOIS system</a:t>
            </a:r>
            <a:r>
              <a:rPr lang="en-US" sz="1700" dirty="0" smtClean="0"/>
              <a:t>.</a:t>
            </a:r>
            <a:endParaRPr lang="en-US" sz="1700"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The subgroup further identified the following issues:</a:t>
            </a:r>
          </a:p>
          <a:p>
            <a:pPr marL="742950" lvl="2" indent="-285750">
              <a:buFont typeface="Arial" panose="020B0604020202020204" pitchFamily="34" charset="0"/>
              <a:buChar char="•"/>
            </a:pPr>
            <a:r>
              <a:rPr lang="en-US" sz="1700" dirty="0" smtClean="0"/>
              <a:t>The </a:t>
            </a:r>
            <a:r>
              <a:rPr lang="en-US" sz="1700" dirty="0"/>
              <a:t>commercial feasibility loophole in the current contracts allows registrars and registries to not implement RDAP</a:t>
            </a:r>
            <a:r>
              <a:rPr lang="en-US" sz="1700" dirty="0" smtClean="0"/>
              <a:t>.</a:t>
            </a:r>
            <a:endParaRPr lang="en-US" sz="1700" dirty="0"/>
          </a:p>
          <a:p>
            <a:pPr marL="457200" lvl="2"/>
            <a:endParaRPr lang="en-US" dirty="0"/>
          </a:p>
          <a:p>
            <a:pPr marL="285750" indent="-285750">
              <a:buFont typeface="Arial" panose="020B0604020202020204" pitchFamily="34" charset="0"/>
              <a:buChar char="•"/>
            </a:pPr>
            <a:r>
              <a:rPr lang="en-US" dirty="0"/>
              <a:t>To address </a:t>
            </a:r>
            <a:r>
              <a:rPr lang="en-US" dirty="0" smtClean="0"/>
              <a:t>this issue, </a:t>
            </a:r>
            <a:r>
              <a:rPr lang="en-US" dirty="0"/>
              <a:t>the subgroup drafted the following recommendation:</a:t>
            </a:r>
            <a:br>
              <a:rPr lang="en-US" dirty="0"/>
            </a:br>
            <a:endParaRPr lang="en-US" dirty="0"/>
          </a:p>
          <a:p>
            <a:pPr marL="742950" lvl="2" indent="-285750">
              <a:buFont typeface="Arial" panose="020B0604020202020204" pitchFamily="34" charset="0"/>
              <a:buChar char="•"/>
            </a:pPr>
            <a:r>
              <a:rPr lang="en-US" sz="1700" b="1" dirty="0"/>
              <a:t>Draft Recommendation (</a:t>
            </a:r>
            <a:r>
              <a:rPr lang="en-US" sz="1700" b="1" dirty="0" smtClean="0"/>
              <a:t>R12.1</a:t>
            </a:r>
            <a:r>
              <a:rPr lang="en-US" sz="1700" b="1" dirty="0"/>
              <a:t>)</a:t>
            </a:r>
            <a:r>
              <a:rPr lang="en-US" sz="1700" dirty="0"/>
              <a:t>: </a:t>
            </a:r>
            <a:r>
              <a:rPr lang="en-US" sz="1700" i="1" dirty="0" smtClean="0"/>
              <a:t>The </a:t>
            </a:r>
            <a:r>
              <a:rPr lang="en-US" sz="1700" i="1" dirty="0"/>
              <a:t>implementation of Rec #12-14  </a:t>
            </a:r>
            <a:r>
              <a:rPr lang="en-US" sz="1700" i="1" dirty="0" smtClean="0"/>
              <a:t>should be reviewed again </a:t>
            </a:r>
            <a:r>
              <a:rPr lang="en-US" sz="1700" i="1" dirty="0"/>
              <a:t>after RDAP is implemented, and the translation and transliteration of the registration data launches.</a:t>
            </a:r>
            <a:endParaRPr lang="en-US" dirty="0"/>
          </a:p>
        </p:txBody>
      </p:sp>
    </p:spTree>
    <p:extLst>
      <p:ext uri="{BB962C8B-B14F-4D97-AF65-F5344CB8AC3E}">
        <p14:creationId xmlns:p14="http://schemas.microsoft.com/office/powerpoint/2010/main" val="111766593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368EB48-33D2-4D4A-83B4-745BEEEA69D6}"/>
              </a:ext>
            </a:extLst>
          </p:cNvPr>
          <p:cNvSpPr>
            <a:spLocks noGrp="1"/>
          </p:cNvSpPr>
          <p:nvPr>
            <p:ph type="title"/>
          </p:nvPr>
        </p:nvSpPr>
        <p:spPr/>
        <p:txBody>
          <a:bodyPr/>
          <a:lstStyle/>
          <a:p>
            <a:r>
              <a:rPr lang="en-US" dirty="0"/>
              <a:t>Findings &amp; Draft Recommendations</a:t>
            </a:r>
          </a:p>
        </p:txBody>
      </p:sp>
      <p:sp>
        <p:nvSpPr>
          <p:cNvPr id="3" name="Text Placeholder 2">
            <a:extLst>
              <a:ext uri="{FF2B5EF4-FFF2-40B4-BE49-F238E27FC236}">
                <a16:creationId xmlns:a16="http://schemas.microsoft.com/office/drawing/2014/main" xmlns="" id="{7938B274-E2EE-3345-81AA-823189ECA15E}"/>
              </a:ext>
            </a:extLst>
          </p:cNvPr>
          <p:cNvSpPr>
            <a:spLocks noGrp="1"/>
          </p:cNvSpPr>
          <p:nvPr>
            <p:ph type="body" sz="quarter" idx="11"/>
          </p:nvPr>
        </p:nvSpPr>
        <p:spPr/>
        <p:txBody>
          <a:bodyPr/>
          <a:lstStyle/>
          <a:p>
            <a:r>
              <a:rPr lang="en-US" dirty="0"/>
              <a:t>WHOIS1 Rec #15-16: Plan &amp; Annual Reports</a:t>
            </a:r>
          </a:p>
          <a:p>
            <a:endParaRPr lang="en-US" sz="2000" dirty="0"/>
          </a:p>
          <a:p>
            <a:r>
              <a:rPr lang="en-US" sz="2000" dirty="0" smtClean="0"/>
              <a:t>Latest Subgroup Report on Wiki Page: </a:t>
            </a:r>
            <a:r>
              <a:rPr lang="en-US" sz="2000" dirty="0"/>
              <a:t/>
            </a:r>
            <a:br>
              <a:rPr lang="en-US" sz="2000" dirty="0"/>
            </a:br>
            <a:r>
              <a:rPr lang="en-US" sz="2000" dirty="0"/>
              <a:t>https://community.icann.org/x/9plEB</a:t>
            </a:r>
          </a:p>
          <a:p>
            <a:endParaRPr lang="en-US" dirty="0"/>
          </a:p>
          <a:p>
            <a:endParaRPr lang="en-US" dirty="0"/>
          </a:p>
        </p:txBody>
      </p:sp>
    </p:spTree>
    <p:extLst>
      <p:ext uri="{BB962C8B-B14F-4D97-AF65-F5344CB8AC3E}">
        <p14:creationId xmlns:p14="http://schemas.microsoft.com/office/powerpoint/2010/main" val="25514711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WHOIS1 Recs #15-16 – Plans and Reports</a:t>
            </a:r>
          </a:p>
        </p:txBody>
      </p:sp>
      <p:sp>
        <p:nvSpPr>
          <p:cNvPr id="4" name="TextBox 3"/>
          <p:cNvSpPr txBox="1"/>
          <p:nvPr/>
        </p:nvSpPr>
        <p:spPr>
          <a:xfrm>
            <a:off x="374904" y="907910"/>
            <a:ext cx="8349996" cy="5301451"/>
          </a:xfrm>
          <a:prstGeom prst="rect">
            <a:avLst/>
          </a:prstGeom>
          <a:noFill/>
        </p:spPr>
        <p:txBody>
          <a:bodyPr wrap="square" lIns="0" tIns="0" rIns="0" bIns="0" rtlCol="0">
            <a:spAutoFit/>
          </a:bodyPr>
          <a:lstStyle/>
          <a:p>
            <a:r>
              <a:rPr lang="en-US" dirty="0"/>
              <a:t>The subgroup </a:t>
            </a:r>
            <a:r>
              <a:rPr lang="en-US" dirty="0" smtClean="0"/>
              <a:t>reviewed </a:t>
            </a:r>
            <a:r>
              <a:rPr lang="en-US" dirty="0"/>
              <a:t>implementation of  WHOIS1 recommendations #15-16 </a:t>
            </a:r>
          </a:p>
          <a:p>
            <a:endParaRPr lang="en-US" dirty="0">
              <a:sym typeface="Wingdings" panose="05000000000000000000" pitchFamily="2" charset="2"/>
            </a:endParaRPr>
          </a:p>
          <a:p>
            <a:pPr marL="742950" lvl="1" indent="-285750">
              <a:spcAft>
                <a:spcPts val="600"/>
              </a:spcAft>
              <a:buFont typeface="Arial" panose="020B0604020202020204" pitchFamily="34" charset="0"/>
              <a:buChar char="•"/>
            </a:pPr>
            <a:r>
              <a:rPr lang="en-US" sz="1400" dirty="0">
                <a:sym typeface="Wingdings" panose="05000000000000000000" pitchFamily="2" charset="2"/>
              </a:rPr>
              <a:t> </a:t>
            </a:r>
            <a:r>
              <a:rPr lang="en-US" sz="1400" i="1" dirty="0">
                <a:solidFill>
                  <a:schemeClr val="accent6">
                    <a:lumMod val="75000"/>
                  </a:schemeClr>
                </a:solidFill>
              </a:rPr>
              <a:t>Rec 15 – ICANN should provide a detailed and comprehensive plan within 3 months after the submission of the Final WHOIS Review Team report that outlines how ICANN will move forward in implementing these recommendations</a:t>
            </a:r>
            <a:r>
              <a:rPr lang="en-US" sz="1400" i="1" dirty="0" smtClean="0">
                <a:solidFill>
                  <a:schemeClr val="accent6">
                    <a:lumMod val="75000"/>
                  </a:schemeClr>
                </a:solidFill>
              </a:rPr>
              <a:t>.</a:t>
            </a:r>
            <a:endParaRPr lang="en-US" sz="1400" i="1" dirty="0">
              <a:solidFill>
                <a:schemeClr val="accent6">
                  <a:lumMod val="75000"/>
                </a:schemeClr>
              </a:solidFill>
            </a:endParaRPr>
          </a:p>
          <a:p>
            <a:pPr marL="742950" lvl="1" indent="-285750">
              <a:spcAft>
                <a:spcPts val="300"/>
              </a:spcAft>
              <a:buFont typeface="Arial" panose="020B0604020202020204" pitchFamily="34" charset="0"/>
              <a:buChar char="•"/>
            </a:pPr>
            <a:r>
              <a:rPr lang="en-US" sz="1400" i="1" dirty="0">
                <a:solidFill>
                  <a:schemeClr val="accent6">
                    <a:lumMod val="75000"/>
                  </a:schemeClr>
                </a:solidFill>
              </a:rPr>
              <a:t>Rec 16 – ICANN should provide at least annual written status reports on its progress towards implementing the recommendations of this WHOIS Review Team. The first of these reports should be published one year, at the latest, after ICANN publishes the implementation plan mentioned in recommendation 15, above. Each of these reports should contain all relevant information, including all underlying facts, figures and analyses.</a:t>
            </a:r>
          </a:p>
          <a:p>
            <a:r>
              <a:rPr lang="en-US" dirty="0"/>
              <a:t/>
            </a:r>
            <a:br>
              <a:rPr lang="en-US" dirty="0"/>
            </a:br>
            <a:r>
              <a:rPr lang="en-US" dirty="0"/>
              <a:t>The subgroup finds that:</a:t>
            </a:r>
          </a:p>
          <a:p>
            <a:pPr marL="742950" lvl="1" indent="-285750">
              <a:buFont typeface="Arial" panose="020B0604020202020204" pitchFamily="34" charset="0"/>
              <a:buChar char="•"/>
            </a:pPr>
            <a:r>
              <a:rPr lang="en-US" sz="1700" dirty="0" smtClean="0"/>
              <a:t>The </a:t>
            </a:r>
            <a:r>
              <a:rPr lang="en-US" sz="1700" dirty="0"/>
              <a:t>Board </a:t>
            </a:r>
            <a:r>
              <a:rPr lang="en-US" sz="1700" dirty="0" smtClean="0"/>
              <a:t>agreed </a:t>
            </a:r>
            <a:r>
              <a:rPr lang="en-US" sz="1700" dirty="0"/>
              <a:t>that gTLD </a:t>
            </a:r>
            <a:r>
              <a:rPr lang="en-US" sz="1700" dirty="0" smtClean="0"/>
              <a:t>WHOIS </a:t>
            </a:r>
            <a:r>
              <a:rPr lang="en-US" sz="1700" dirty="0"/>
              <a:t>should be a strategic priority and directed the CEO to incorporate a work plan for the improvement of WHOIS into the operating </a:t>
            </a:r>
            <a:r>
              <a:rPr lang="en-US" sz="1700" dirty="0" smtClean="0"/>
              <a:t>plan.</a:t>
            </a:r>
            <a:r>
              <a:rPr lang="en-US" sz="1700" dirty="0"/>
              <a:t> </a:t>
            </a:r>
            <a:r>
              <a:rPr lang="en-US" sz="1700" dirty="0" smtClean="0"/>
              <a:t>However, as there </a:t>
            </a:r>
            <a:r>
              <a:rPr lang="en-US" sz="1700" dirty="0"/>
              <a:t>was no mapping between </a:t>
            </a:r>
            <a:r>
              <a:rPr lang="en-US" sz="1700" dirty="0" smtClean="0"/>
              <a:t>the budget </a:t>
            </a:r>
            <a:r>
              <a:rPr lang="en-US" sz="1700" dirty="0"/>
              <a:t>and </a:t>
            </a:r>
            <a:r>
              <a:rPr lang="en-US" sz="1700" u="sng" dirty="0" smtClean="0"/>
              <a:t>plan</a:t>
            </a:r>
            <a:r>
              <a:rPr lang="en-US" sz="1700" dirty="0" smtClean="0"/>
              <a:t>, </a:t>
            </a:r>
            <a:r>
              <a:rPr lang="en-US" sz="1700" dirty="0"/>
              <a:t>it </a:t>
            </a:r>
            <a:r>
              <a:rPr lang="en-US" sz="1700" dirty="0" smtClean="0"/>
              <a:t>is not clear to </a:t>
            </a:r>
            <a:r>
              <a:rPr lang="en-US" sz="1700" dirty="0"/>
              <a:t>what extent </a:t>
            </a:r>
            <a:r>
              <a:rPr lang="en-US" sz="1700" dirty="0" smtClean="0"/>
              <a:t>budget </a:t>
            </a:r>
            <a:r>
              <a:rPr lang="en-US" sz="1700" dirty="0"/>
              <a:t>and resources </a:t>
            </a:r>
            <a:r>
              <a:rPr lang="en-US" sz="1700" dirty="0" smtClean="0"/>
              <a:t>were </a:t>
            </a:r>
            <a:r>
              <a:rPr lang="en-US" sz="1700" dirty="0"/>
              <a:t>allocated to implement WHOIS1 </a:t>
            </a:r>
            <a:r>
              <a:rPr lang="en-US" sz="1700" dirty="0" smtClean="0"/>
              <a:t>recommendations.</a:t>
            </a:r>
            <a:br>
              <a:rPr lang="en-US" sz="1700" dirty="0" smtClean="0"/>
            </a:br>
            <a:endParaRPr lang="en-US" sz="1700" dirty="0" smtClean="0"/>
          </a:p>
          <a:p>
            <a:pPr marL="742950" lvl="1" indent="-285750">
              <a:buFont typeface="Arial" panose="020B0604020202020204" pitchFamily="34" charset="0"/>
              <a:buChar char="•"/>
            </a:pPr>
            <a:r>
              <a:rPr lang="en-US" sz="1700" dirty="0" smtClean="0"/>
              <a:t>WHOIS </a:t>
            </a:r>
            <a:r>
              <a:rPr lang="en-US" sz="1700" dirty="0"/>
              <a:t>Improvements Annual </a:t>
            </a:r>
            <a:r>
              <a:rPr lang="en-US" sz="1700" dirty="0" smtClean="0"/>
              <a:t>Reports provide an </a:t>
            </a:r>
            <a:r>
              <a:rPr lang="en-US" sz="1700" dirty="0"/>
              <a:t>overview of </a:t>
            </a:r>
            <a:r>
              <a:rPr lang="en-US" sz="1700" dirty="0" smtClean="0"/>
              <a:t>WHOIS </a:t>
            </a:r>
            <a:r>
              <a:rPr lang="en-US" sz="1700" dirty="0"/>
              <a:t>policy </a:t>
            </a:r>
            <a:r>
              <a:rPr lang="en-US" sz="1700" dirty="0" smtClean="0"/>
              <a:t>development, but are </a:t>
            </a:r>
            <a:r>
              <a:rPr lang="en-US" sz="1700" dirty="0"/>
              <a:t>activity-based rather than outcome-based, and </a:t>
            </a:r>
            <a:r>
              <a:rPr lang="en-US" sz="1700" dirty="0" smtClean="0"/>
              <a:t>do not include figures </a:t>
            </a:r>
            <a:r>
              <a:rPr lang="en-US" sz="1700" dirty="0"/>
              <a:t>and analyses </a:t>
            </a:r>
            <a:r>
              <a:rPr lang="en-US" sz="1700" dirty="0" smtClean="0"/>
              <a:t>as </a:t>
            </a:r>
            <a:r>
              <a:rPr lang="en-US" sz="1700" dirty="0"/>
              <a:t>recommended by Rec #16</a:t>
            </a:r>
            <a:r>
              <a:rPr lang="en-US" sz="1700" dirty="0" smtClean="0"/>
              <a:t>.</a:t>
            </a:r>
            <a:endParaRPr lang="en-US" sz="1700" dirty="0"/>
          </a:p>
        </p:txBody>
      </p:sp>
    </p:spTree>
    <p:extLst>
      <p:ext uri="{BB962C8B-B14F-4D97-AF65-F5344CB8AC3E}">
        <p14:creationId xmlns:p14="http://schemas.microsoft.com/office/powerpoint/2010/main" val="24826980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WHOIS1 Recs #15-16 – Plans and Reports</a:t>
            </a:r>
          </a:p>
        </p:txBody>
      </p:sp>
      <p:sp>
        <p:nvSpPr>
          <p:cNvPr id="4" name="TextBox 3"/>
          <p:cNvSpPr txBox="1"/>
          <p:nvPr/>
        </p:nvSpPr>
        <p:spPr>
          <a:xfrm>
            <a:off x="374904" y="907910"/>
            <a:ext cx="8349996" cy="4816703"/>
          </a:xfrm>
          <a:prstGeom prst="rect">
            <a:avLst/>
          </a:prstGeom>
          <a:noFill/>
        </p:spPr>
        <p:txBody>
          <a:bodyPr wrap="square" lIns="0" tIns="0" rIns="0" bIns="0" rtlCol="0">
            <a:spAutoFit/>
          </a:bodyPr>
          <a:lstStyle/>
          <a:p>
            <a:pPr marL="285750" lvl="1" indent="-285750">
              <a:buFont typeface="Arial" panose="020B0604020202020204" pitchFamily="34" charset="0"/>
              <a:buChar char="•"/>
            </a:pPr>
            <a:r>
              <a:rPr lang="en-US" dirty="0"/>
              <a:t>Based on its analysis, members of this subgroup agree </a:t>
            </a:r>
            <a:r>
              <a:rPr lang="en-US" dirty="0" smtClean="0"/>
              <a:t>that</a:t>
            </a:r>
            <a:r>
              <a:rPr lang="en-US" dirty="0"/>
              <a:t/>
            </a:r>
            <a:br>
              <a:rPr lang="en-US" dirty="0"/>
            </a:br>
            <a:r>
              <a:rPr lang="en-US" dirty="0" smtClean="0"/>
              <a:t>these WHOIS1 recommendations </a:t>
            </a:r>
            <a:r>
              <a:rPr lang="en-US" dirty="0"/>
              <a:t>have been </a:t>
            </a:r>
            <a:r>
              <a:rPr lang="en-US" b="1" dirty="0"/>
              <a:t>partially-implemented</a:t>
            </a:r>
          </a:p>
          <a:p>
            <a:pPr marL="742950" lvl="2" indent="-285750">
              <a:buFont typeface="Arial" panose="020B0604020202020204" pitchFamily="34" charset="0"/>
              <a:buChar char="•"/>
            </a:pPr>
            <a:r>
              <a:rPr lang="en-US" sz="1700" dirty="0"/>
              <a:t>Taking into account of Subgroup 1 </a:t>
            </a:r>
            <a:r>
              <a:rPr lang="en-US" sz="1700" dirty="0" smtClean="0"/>
              <a:t>findings, </a:t>
            </a:r>
            <a:r>
              <a:rPr lang="en-US" sz="1700" dirty="0"/>
              <a:t>the plan and report of ICANN in implementing WHOIS1 </a:t>
            </a:r>
            <a:r>
              <a:rPr lang="en-US" sz="1700" dirty="0" smtClean="0"/>
              <a:t>Recs #15-16 </a:t>
            </a:r>
            <a:r>
              <a:rPr lang="en-US" sz="1700" dirty="0"/>
              <a:t>was not organized in a methodical </a:t>
            </a:r>
            <a:r>
              <a:rPr lang="en-US" sz="1700" dirty="0" smtClean="0"/>
              <a:t>way</a:t>
            </a:r>
            <a:endParaRPr lang="en-US" sz="1700"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The subgroup further identified the following issues:</a:t>
            </a:r>
          </a:p>
          <a:p>
            <a:pPr marL="742950" lvl="2" indent="-285750">
              <a:buFont typeface="Arial" panose="020B0604020202020204" pitchFamily="34" charset="0"/>
              <a:buChar char="•"/>
            </a:pPr>
            <a:r>
              <a:rPr lang="en-US" sz="1700" dirty="0" smtClean="0"/>
              <a:t>Plans or reports do not include an effectiveness </a:t>
            </a:r>
            <a:r>
              <a:rPr lang="en-US" sz="1700" dirty="0"/>
              <a:t>review and measurable outcomes of the implementation. As a result, to what extent </a:t>
            </a:r>
            <a:r>
              <a:rPr lang="en-US" sz="1700" dirty="0" smtClean="0"/>
              <a:t>WHOIS </a:t>
            </a:r>
            <a:r>
              <a:rPr lang="en-US" sz="1700" dirty="0"/>
              <a:t>has been improved over the years is not clear</a:t>
            </a:r>
            <a:r>
              <a:rPr lang="en-US" sz="1700" dirty="0" smtClean="0"/>
              <a:t>.</a:t>
            </a:r>
            <a:endParaRPr lang="en-US" sz="1700" dirty="0"/>
          </a:p>
          <a:p>
            <a:pPr marL="457200" lvl="2"/>
            <a:endParaRPr lang="en-US" dirty="0"/>
          </a:p>
          <a:p>
            <a:pPr marL="285750" indent="-285750">
              <a:buFont typeface="Arial" panose="020B0604020202020204" pitchFamily="34" charset="0"/>
              <a:buChar char="•"/>
            </a:pPr>
            <a:r>
              <a:rPr lang="en-US" dirty="0"/>
              <a:t>To address </a:t>
            </a:r>
            <a:r>
              <a:rPr lang="en-US" dirty="0" smtClean="0"/>
              <a:t>this issue, </a:t>
            </a:r>
            <a:r>
              <a:rPr lang="en-US" dirty="0"/>
              <a:t>the subgroup drafted the following </a:t>
            </a:r>
            <a:r>
              <a:rPr lang="en-US" dirty="0" smtClean="0"/>
              <a:t>recommendation:</a:t>
            </a:r>
            <a:br>
              <a:rPr lang="en-US" dirty="0" smtClean="0"/>
            </a:br>
            <a:endParaRPr lang="en-US" dirty="0"/>
          </a:p>
          <a:p>
            <a:pPr marL="742950" lvl="2" indent="-285750">
              <a:buFont typeface="Arial" panose="020B0604020202020204" pitchFamily="34" charset="0"/>
              <a:buChar char="•"/>
            </a:pPr>
            <a:r>
              <a:rPr lang="en-US" sz="1700" b="1" dirty="0"/>
              <a:t>Draft Recommendation </a:t>
            </a:r>
            <a:r>
              <a:rPr lang="en-US" sz="1700" b="1" dirty="0" smtClean="0"/>
              <a:t>(R15.1</a:t>
            </a:r>
            <a:r>
              <a:rPr lang="en-US" sz="1700" b="1" dirty="0"/>
              <a:t>):</a:t>
            </a:r>
            <a:r>
              <a:rPr lang="en-US" sz="1700" dirty="0"/>
              <a:t> </a:t>
            </a:r>
            <a:r>
              <a:rPr lang="en-US" sz="1700" i="1" dirty="0"/>
              <a:t>The ICANN Board should develop </a:t>
            </a:r>
            <a:r>
              <a:rPr lang="en-US" sz="1700" i="1" dirty="0" smtClean="0"/>
              <a:t>guidelines </a:t>
            </a:r>
            <a:r>
              <a:rPr lang="en-US" sz="1700" i="1" dirty="0"/>
              <a:t>for </a:t>
            </a:r>
            <a:r>
              <a:rPr lang="en-US" sz="1700" i="1" dirty="0" smtClean="0"/>
              <a:t>plans </a:t>
            </a:r>
            <a:r>
              <a:rPr lang="en-US" sz="1700" i="1" dirty="0"/>
              <a:t>and </a:t>
            </a:r>
            <a:r>
              <a:rPr lang="en-US" sz="1700" i="1" dirty="0" smtClean="0"/>
              <a:t>reports. </a:t>
            </a:r>
            <a:r>
              <a:rPr lang="en-US" sz="1700" i="1" dirty="0"/>
              <a:t>Feasibility study (budget, resources, etc.)  and risk management should be introduced into planning stage. The </a:t>
            </a:r>
            <a:r>
              <a:rPr lang="en-US" sz="1700" i="1" dirty="0" smtClean="0"/>
              <a:t>Annual WHOIS Report </a:t>
            </a:r>
            <a:r>
              <a:rPr lang="en-US" sz="1700" i="1" dirty="0"/>
              <a:t>should follow a well-designed template to reflect </a:t>
            </a:r>
            <a:r>
              <a:rPr lang="en-US" sz="1700" i="1" dirty="0" smtClean="0"/>
              <a:t>measurable outcomes, </a:t>
            </a:r>
            <a:r>
              <a:rPr lang="en-US" sz="1700" i="1" dirty="0"/>
              <a:t>and give insight into the </a:t>
            </a:r>
            <a:r>
              <a:rPr lang="en-US" sz="1700" i="1" dirty="0" smtClean="0"/>
              <a:t>execution </a:t>
            </a:r>
            <a:r>
              <a:rPr lang="en-US" sz="1700" i="1" dirty="0"/>
              <a:t>of </a:t>
            </a:r>
            <a:r>
              <a:rPr lang="en-US" sz="1700" i="1" dirty="0" smtClean="0"/>
              <a:t>the plan</a:t>
            </a:r>
            <a:r>
              <a:rPr lang="en-US" sz="1700" i="1" dirty="0"/>
              <a:t>.</a:t>
            </a:r>
          </a:p>
          <a:p>
            <a:pPr marL="742950" lvl="2" indent="-285750">
              <a:buFont typeface="Arial" panose="020B0604020202020204" pitchFamily="34" charset="0"/>
              <a:buChar char="•"/>
            </a:pPr>
            <a:r>
              <a:rPr lang="en-US" sz="1700" dirty="0" smtClean="0">
                <a:solidFill>
                  <a:srgbClr val="FF0000"/>
                </a:solidFill>
              </a:rPr>
              <a:t>[Concerns expressed about this recommendation are still under discussion]</a:t>
            </a:r>
            <a:endParaRPr lang="en-US" sz="1700" i="1" dirty="0" smtClean="0"/>
          </a:p>
        </p:txBody>
      </p:sp>
    </p:spTree>
    <p:extLst>
      <p:ext uri="{BB962C8B-B14F-4D97-AF65-F5344CB8AC3E}">
        <p14:creationId xmlns:p14="http://schemas.microsoft.com/office/powerpoint/2010/main" val="111766593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368EB48-33D2-4D4A-83B4-745BEEEA69D6}"/>
              </a:ext>
            </a:extLst>
          </p:cNvPr>
          <p:cNvSpPr>
            <a:spLocks noGrp="1"/>
          </p:cNvSpPr>
          <p:nvPr>
            <p:ph type="title"/>
          </p:nvPr>
        </p:nvSpPr>
        <p:spPr/>
        <p:txBody>
          <a:bodyPr/>
          <a:lstStyle/>
          <a:p>
            <a:r>
              <a:rPr lang="en-US" dirty="0"/>
              <a:t>Findings &amp; Draft Recommendations</a:t>
            </a:r>
          </a:p>
        </p:txBody>
      </p:sp>
      <p:sp>
        <p:nvSpPr>
          <p:cNvPr id="3" name="Text Placeholder 2">
            <a:extLst>
              <a:ext uri="{FF2B5EF4-FFF2-40B4-BE49-F238E27FC236}">
                <a16:creationId xmlns:a16="http://schemas.microsoft.com/office/drawing/2014/main" xmlns="" id="{7938B274-E2EE-3345-81AA-823189ECA15E}"/>
              </a:ext>
            </a:extLst>
          </p:cNvPr>
          <p:cNvSpPr>
            <a:spLocks noGrp="1"/>
          </p:cNvSpPr>
          <p:nvPr>
            <p:ph type="body" sz="quarter" idx="11"/>
          </p:nvPr>
        </p:nvSpPr>
        <p:spPr/>
        <p:txBody>
          <a:bodyPr/>
          <a:lstStyle/>
          <a:p>
            <a:r>
              <a:rPr lang="en-US" dirty="0"/>
              <a:t>Anything New</a:t>
            </a:r>
          </a:p>
          <a:p>
            <a:endParaRPr lang="en-US" sz="2000" dirty="0"/>
          </a:p>
          <a:p>
            <a:r>
              <a:rPr lang="en-US" sz="2000" dirty="0" smtClean="0"/>
              <a:t>Latest Subgroup Report on Wiki Page: </a:t>
            </a:r>
            <a:br>
              <a:rPr lang="en-US" sz="2000" dirty="0" smtClean="0"/>
            </a:br>
            <a:r>
              <a:rPr lang="en-US" sz="2000" dirty="0"/>
              <a:t>https://community.icann.org/x/_5lEB</a:t>
            </a:r>
            <a:endParaRPr lang="en-US" dirty="0"/>
          </a:p>
          <a:p>
            <a:endParaRPr lang="en-US" dirty="0"/>
          </a:p>
        </p:txBody>
      </p:sp>
    </p:spTree>
    <p:extLst>
      <p:ext uri="{BB962C8B-B14F-4D97-AF65-F5344CB8AC3E}">
        <p14:creationId xmlns:p14="http://schemas.microsoft.com/office/powerpoint/2010/main" val="284991992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Objective 2: Anything New</a:t>
            </a:r>
          </a:p>
        </p:txBody>
      </p:sp>
      <p:sp>
        <p:nvSpPr>
          <p:cNvPr id="4" name="TextBox 3"/>
          <p:cNvSpPr txBox="1"/>
          <p:nvPr/>
        </p:nvSpPr>
        <p:spPr>
          <a:xfrm>
            <a:off x="374904" y="907910"/>
            <a:ext cx="8349996" cy="4901342"/>
          </a:xfrm>
          <a:prstGeom prst="rect">
            <a:avLst/>
          </a:prstGeom>
          <a:noFill/>
        </p:spPr>
        <p:txBody>
          <a:bodyPr wrap="square" lIns="0" tIns="0" rIns="0" bIns="0" rtlCol="0">
            <a:spAutoFit/>
          </a:bodyPr>
          <a:lstStyle/>
          <a:p>
            <a:r>
              <a:rPr lang="en-US" dirty="0"/>
              <a:t>The </a:t>
            </a:r>
            <a:r>
              <a:rPr lang="en-US" dirty="0" smtClean="0"/>
              <a:t>subgroup considered this review </a:t>
            </a:r>
            <a:r>
              <a:rPr lang="en-US" dirty="0"/>
              <a:t>objective</a:t>
            </a:r>
          </a:p>
          <a:p>
            <a:endParaRPr lang="en-US" dirty="0"/>
          </a:p>
          <a:p>
            <a:pPr marL="285750" indent="-285750">
              <a:buFont typeface="Arial" panose="020B0604020202020204" pitchFamily="34" charset="0"/>
              <a:buChar char="•"/>
            </a:pPr>
            <a:r>
              <a:rPr lang="en-US" sz="1400" i="1" dirty="0">
                <a:solidFill>
                  <a:schemeClr val="accent6">
                    <a:lumMod val="50000"/>
                  </a:schemeClr>
                </a:solidFill>
              </a:rPr>
              <a:t>Consistent with ICANN’s mission and Bylaws, Section 4.6(e)(ii), the review team will assess the effectiveness of today’s WHOIS (the now current gTLD RDS, including cumulative changes made to the then-current RDS which was assessed by the prior RT) by (a) inventorying changes made to WHOIS policies and procedures since the prior RT completed its work, (b) using that inventory to identify significant new areas of today’s WHOIS (if any) which the team believes should be reviewed, and (c) determining if any specific measurable steps should be recommended to enhance effectiveness in those new areas.</a:t>
            </a:r>
          </a:p>
          <a:p>
            <a:endParaRPr lang="en-US" dirty="0"/>
          </a:p>
          <a:p>
            <a:r>
              <a:rPr lang="en-US" dirty="0"/>
              <a:t>The subgroup finds that</a:t>
            </a:r>
          </a:p>
          <a:p>
            <a:pPr marL="742950" lvl="1" indent="-285750">
              <a:spcAft>
                <a:spcPts val="300"/>
              </a:spcAft>
              <a:buFont typeface="Arial" panose="020B0604020202020204" pitchFamily="34" charset="0"/>
              <a:buChar char="•"/>
            </a:pPr>
            <a:r>
              <a:rPr lang="en-US" sz="1700" dirty="0" smtClean="0"/>
              <a:t>Upon review of an inventory of new and changed WHOIS Policies and Procedures since the WHOIS1 completed its work in 2012, there </a:t>
            </a:r>
            <a:r>
              <a:rPr lang="en-US" sz="1700" dirty="0"/>
              <a:t>are a lot of policies and procedures that have been worked on since </a:t>
            </a:r>
            <a:r>
              <a:rPr lang="en-US" sz="1700" dirty="0" smtClean="0"/>
              <a:t>2012.</a:t>
            </a:r>
          </a:p>
          <a:p>
            <a:pPr marL="742950" lvl="1" indent="-285750">
              <a:spcAft>
                <a:spcPts val="300"/>
              </a:spcAft>
              <a:buFont typeface="Arial" panose="020B0604020202020204" pitchFamily="34" charset="0"/>
              <a:buChar char="•"/>
            </a:pPr>
            <a:r>
              <a:rPr lang="en-US" sz="1700" dirty="0" smtClean="0"/>
              <a:t>There </a:t>
            </a:r>
            <a:r>
              <a:rPr lang="en-US" sz="1700" dirty="0"/>
              <a:t>are not clear metrics for some of </a:t>
            </a:r>
            <a:r>
              <a:rPr lang="en-US" sz="1700" dirty="0" smtClean="0"/>
              <a:t>them.</a:t>
            </a:r>
          </a:p>
          <a:p>
            <a:pPr marL="742950" lvl="1" indent="-285750">
              <a:spcAft>
                <a:spcPts val="300"/>
              </a:spcAft>
              <a:buFont typeface="Arial" panose="020B0604020202020204" pitchFamily="34" charset="0"/>
              <a:buChar char="•"/>
            </a:pPr>
            <a:r>
              <a:rPr lang="en-US" sz="1700" dirty="0" smtClean="0"/>
              <a:t>Several </a:t>
            </a:r>
            <a:r>
              <a:rPr lang="en-US" sz="1700" dirty="0"/>
              <a:t>items are already covered by WHOIS1 </a:t>
            </a:r>
            <a:r>
              <a:rPr lang="en-US" sz="1700" dirty="0" smtClean="0"/>
              <a:t>Rec subgroups.</a:t>
            </a:r>
          </a:p>
          <a:p>
            <a:pPr marL="742950" lvl="1" indent="-285750">
              <a:spcAft>
                <a:spcPts val="300"/>
              </a:spcAft>
              <a:buFont typeface="Arial" panose="020B0604020202020204" pitchFamily="34" charset="0"/>
              <a:buChar char="•"/>
            </a:pPr>
            <a:r>
              <a:rPr lang="en-US" sz="1700" dirty="0" smtClean="0"/>
              <a:t>Reseller </a:t>
            </a:r>
            <a:r>
              <a:rPr lang="en-US" sz="1700" dirty="0"/>
              <a:t>lack of transparency to be covered by the Consumer Trust </a:t>
            </a:r>
            <a:r>
              <a:rPr lang="en-US" sz="1700" dirty="0" smtClean="0"/>
              <a:t>subgroup.</a:t>
            </a:r>
          </a:p>
          <a:p>
            <a:pPr marL="742950" lvl="1" indent="-285750">
              <a:spcAft>
                <a:spcPts val="300"/>
              </a:spcAft>
              <a:buFont typeface="Arial" panose="020B0604020202020204" pitchFamily="34" charset="0"/>
              <a:buChar char="•"/>
            </a:pPr>
            <a:r>
              <a:rPr lang="en-US" sz="1700" dirty="0" smtClean="0"/>
              <a:t>There is community dissatisfaction </a:t>
            </a:r>
            <a:r>
              <a:rPr lang="en-US" sz="1700" dirty="0"/>
              <a:t>with handling of conflicts with privacy </a:t>
            </a:r>
            <a:r>
              <a:rPr lang="en-US" sz="1700" dirty="0" smtClean="0"/>
              <a:t>law.</a:t>
            </a:r>
          </a:p>
          <a:p>
            <a:pPr marL="742950" lvl="1" indent="-285750">
              <a:spcAft>
                <a:spcPts val="300"/>
              </a:spcAft>
              <a:buFont typeface="Arial" panose="020B0604020202020204" pitchFamily="34" charset="0"/>
              <a:buChar char="•"/>
            </a:pPr>
            <a:r>
              <a:rPr lang="en-US" sz="1700" dirty="0" smtClean="0"/>
              <a:t>The </a:t>
            </a:r>
            <a:r>
              <a:rPr lang="en-US" sz="1700" dirty="0"/>
              <a:t>impact of GDPR </a:t>
            </a:r>
            <a:r>
              <a:rPr lang="en-US" sz="1700" dirty="0" smtClean="0"/>
              <a:t>cannot </a:t>
            </a:r>
            <a:r>
              <a:rPr lang="en-US" sz="1700" dirty="0"/>
              <a:t>yet </a:t>
            </a:r>
            <a:r>
              <a:rPr lang="en-US" sz="1700" dirty="0" smtClean="0"/>
              <a:t>be </a:t>
            </a:r>
            <a:r>
              <a:rPr lang="en-US" sz="1700" dirty="0"/>
              <a:t>addressed in this </a:t>
            </a:r>
            <a:r>
              <a:rPr lang="en-US" sz="1700" dirty="0" smtClean="0"/>
              <a:t>review.</a:t>
            </a:r>
          </a:p>
        </p:txBody>
      </p:sp>
    </p:spTree>
    <p:extLst>
      <p:ext uri="{BB962C8B-B14F-4D97-AF65-F5344CB8AC3E}">
        <p14:creationId xmlns:p14="http://schemas.microsoft.com/office/powerpoint/2010/main" val="24826980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Objective 2: Anything New</a:t>
            </a:r>
          </a:p>
        </p:txBody>
      </p:sp>
      <p:graphicFrame>
        <p:nvGraphicFramePr>
          <p:cNvPr id="3" name="Table 2"/>
          <p:cNvGraphicFramePr>
            <a:graphicFrameLocks noGrp="1"/>
          </p:cNvGraphicFramePr>
          <p:nvPr>
            <p:extLst>
              <p:ext uri="{D42A27DB-BD31-4B8C-83A1-F6EECF244321}">
                <p14:modId xmlns:p14="http://schemas.microsoft.com/office/powerpoint/2010/main" val="4117920397"/>
              </p:ext>
            </p:extLst>
          </p:nvPr>
        </p:nvGraphicFramePr>
        <p:xfrm>
          <a:off x="336266" y="605308"/>
          <a:ext cx="8511519" cy="5756855"/>
        </p:xfrm>
        <a:graphic>
          <a:graphicData uri="http://schemas.openxmlformats.org/drawingml/2006/table">
            <a:tbl>
              <a:tblPr firstRow="1" firstCol="1" bandRow="1">
                <a:tableStyleId>{7E9639D4-E3E2-4D34-9284-5A2195B3D0D7}</a:tableStyleId>
              </a:tblPr>
              <a:tblGrid>
                <a:gridCol w="5240285"/>
                <a:gridCol w="3271234"/>
              </a:tblGrid>
              <a:tr h="273981">
                <a:tc>
                  <a:txBody>
                    <a:bodyPr/>
                    <a:lstStyle/>
                    <a:p>
                      <a:pPr marL="0" marR="0">
                        <a:spcBef>
                          <a:spcPts val="0"/>
                        </a:spcBef>
                        <a:spcAft>
                          <a:spcPts val="0"/>
                        </a:spcAft>
                      </a:pPr>
                      <a:r>
                        <a:rPr lang="en-US" sz="1200" dirty="0">
                          <a:effectLst/>
                        </a:rPr>
                        <a:t>New/Updated Policy or Procedure</a:t>
                      </a:r>
                      <a:endParaRPr lang="en-US" sz="1200" dirty="0">
                        <a:effectLst/>
                        <a:latin typeface="Arial"/>
                        <a:ea typeface="MS PGothic"/>
                        <a:cs typeface="Times New Roman"/>
                      </a:endParaRPr>
                    </a:p>
                  </a:txBody>
                  <a:tcPr marL="48724" marR="48724" marT="0" marB="0"/>
                </a:tc>
                <a:tc>
                  <a:txBody>
                    <a:bodyPr/>
                    <a:lstStyle/>
                    <a:p>
                      <a:pPr marL="0" marR="0">
                        <a:spcBef>
                          <a:spcPts val="0"/>
                        </a:spcBef>
                        <a:spcAft>
                          <a:spcPts val="0"/>
                        </a:spcAft>
                      </a:pPr>
                      <a:r>
                        <a:rPr lang="en-US" sz="1200" dirty="0">
                          <a:effectLst/>
                        </a:rPr>
                        <a:t>Subgroup's </a:t>
                      </a:r>
                    </a:p>
                    <a:p>
                      <a:pPr marL="0" marR="0">
                        <a:spcBef>
                          <a:spcPts val="0"/>
                        </a:spcBef>
                        <a:spcAft>
                          <a:spcPts val="0"/>
                        </a:spcAft>
                      </a:pPr>
                      <a:r>
                        <a:rPr lang="en-US" sz="1200" dirty="0">
                          <a:effectLst/>
                        </a:rPr>
                        <a:t>Findings and Analysis</a:t>
                      </a:r>
                      <a:endParaRPr lang="en-US" sz="1200" dirty="0">
                        <a:effectLst/>
                        <a:latin typeface="Arial"/>
                        <a:ea typeface="MS PGothic"/>
                        <a:cs typeface="Times New Roman"/>
                      </a:endParaRPr>
                    </a:p>
                  </a:txBody>
                  <a:tcPr marL="48724" marR="48724" marT="0" marB="0"/>
                </a:tc>
              </a:tr>
              <a:tr h="136991">
                <a:tc>
                  <a:txBody>
                    <a:bodyPr/>
                    <a:lstStyle/>
                    <a:p>
                      <a:pPr marL="0" marR="0">
                        <a:spcBef>
                          <a:spcPts val="0"/>
                        </a:spcBef>
                        <a:spcAft>
                          <a:spcPts val="0"/>
                        </a:spcAft>
                      </a:pPr>
                      <a:r>
                        <a:rPr lang="en-US" sz="1200" dirty="0">
                          <a:effectLst/>
                        </a:rPr>
                        <a:t>New WHOIS pages on website (whois.icann.org)</a:t>
                      </a:r>
                      <a:endParaRPr lang="en-US" sz="1200" dirty="0">
                        <a:effectLst/>
                        <a:latin typeface="Arial"/>
                        <a:ea typeface="MS PGothic"/>
                        <a:cs typeface="Times New Roman"/>
                      </a:endParaRPr>
                    </a:p>
                  </a:txBody>
                  <a:tcPr marL="48724" marR="48724" marT="0" marB="0">
                    <a:solidFill>
                      <a:schemeClr val="bg1"/>
                    </a:solidFill>
                  </a:tcPr>
                </a:tc>
                <a:tc>
                  <a:txBody>
                    <a:bodyPr/>
                    <a:lstStyle/>
                    <a:p>
                      <a:pPr marL="0" marR="0">
                        <a:spcBef>
                          <a:spcPts val="0"/>
                        </a:spcBef>
                        <a:spcAft>
                          <a:spcPts val="0"/>
                        </a:spcAft>
                      </a:pPr>
                      <a:r>
                        <a:rPr lang="en-US" sz="1200" dirty="0" smtClean="0">
                          <a:effectLst/>
                        </a:rPr>
                        <a:t>Subgroup</a:t>
                      </a:r>
                      <a:r>
                        <a:rPr lang="en-US" sz="1200" baseline="0" dirty="0" smtClean="0">
                          <a:effectLst/>
                        </a:rPr>
                        <a:t> 1 Rec #3 and #11 are covering.</a:t>
                      </a:r>
                      <a:endParaRPr lang="en-US" sz="1200" dirty="0">
                        <a:effectLst/>
                        <a:latin typeface="Arial"/>
                        <a:ea typeface="MS PGothic"/>
                        <a:cs typeface="Times New Roman"/>
                      </a:endParaRPr>
                    </a:p>
                  </a:txBody>
                  <a:tcPr marL="48724" marR="48724" marT="0" marB="0">
                    <a:solidFill>
                      <a:schemeClr val="bg1"/>
                    </a:solidFill>
                  </a:tcPr>
                </a:tc>
              </a:tr>
              <a:tr h="136991">
                <a:tc>
                  <a:txBody>
                    <a:bodyPr/>
                    <a:lstStyle/>
                    <a:p>
                      <a:pPr marL="0" marR="0">
                        <a:spcBef>
                          <a:spcPts val="0"/>
                        </a:spcBef>
                        <a:spcAft>
                          <a:spcPts val="0"/>
                        </a:spcAft>
                      </a:pPr>
                      <a:r>
                        <a:rPr lang="en-US" sz="1200" u="none" strike="noStrike" dirty="0">
                          <a:effectLst/>
                          <a:hlinkClick r:id="rId3"/>
                        </a:rPr>
                        <a:t>Inter-Registrar Transfer Policy</a:t>
                      </a:r>
                      <a:r>
                        <a:rPr lang="en-US" sz="1200" dirty="0">
                          <a:effectLst/>
                        </a:rPr>
                        <a:t> (IRTP)</a:t>
                      </a:r>
                      <a:endParaRPr lang="en-US" sz="1200" dirty="0">
                        <a:effectLst/>
                        <a:latin typeface="Arial"/>
                        <a:ea typeface="MS PGothic"/>
                        <a:cs typeface="Times New Roman"/>
                      </a:endParaRPr>
                    </a:p>
                  </a:txBody>
                  <a:tcPr marL="48724" marR="48724" marT="0" marB="0">
                    <a:solidFill>
                      <a:schemeClr val="bg1"/>
                    </a:solidFill>
                  </a:tcPr>
                </a:tc>
                <a:tc>
                  <a:txBody>
                    <a:bodyPr/>
                    <a:lstStyle/>
                    <a:p>
                      <a:pPr marL="0" marR="0">
                        <a:spcBef>
                          <a:spcPts val="0"/>
                        </a:spcBef>
                        <a:spcAft>
                          <a:spcPts val="0"/>
                        </a:spcAft>
                      </a:pPr>
                      <a:r>
                        <a:rPr lang="en-US" sz="1200" dirty="0" smtClean="0">
                          <a:effectLst/>
                        </a:rPr>
                        <a:t>No issues  found.</a:t>
                      </a:r>
                    </a:p>
                    <a:p>
                      <a:pPr marL="0" marR="0">
                        <a:spcBef>
                          <a:spcPts val="0"/>
                        </a:spcBef>
                        <a:spcAft>
                          <a:spcPts val="0"/>
                        </a:spcAft>
                      </a:pPr>
                      <a:r>
                        <a:rPr lang="en-US" sz="1200" dirty="0" smtClean="0">
                          <a:effectLst/>
                        </a:rPr>
                        <a:t>May need changes due to GDPR.</a:t>
                      </a:r>
                      <a:endParaRPr lang="en-US" sz="1200" dirty="0">
                        <a:effectLst/>
                        <a:latin typeface="Arial"/>
                        <a:ea typeface="MS PGothic"/>
                        <a:cs typeface="Times New Roman"/>
                      </a:endParaRPr>
                    </a:p>
                  </a:txBody>
                  <a:tcPr marL="48724" marR="48724" marT="0" marB="0">
                    <a:solidFill>
                      <a:schemeClr val="bg1"/>
                    </a:solidFill>
                  </a:tcPr>
                </a:tc>
              </a:tr>
              <a:tr h="136991">
                <a:tc>
                  <a:txBody>
                    <a:bodyPr/>
                    <a:lstStyle/>
                    <a:p>
                      <a:pPr marL="0" marR="0">
                        <a:spcBef>
                          <a:spcPts val="0"/>
                        </a:spcBef>
                        <a:spcAft>
                          <a:spcPts val="0"/>
                        </a:spcAft>
                      </a:pPr>
                      <a:r>
                        <a:rPr lang="en-US" sz="1200" u="none" strike="noStrike" dirty="0">
                          <a:effectLst/>
                          <a:hlinkClick r:id="rId4"/>
                        </a:rPr>
                        <a:t>Additional WHOIS Information Policy</a:t>
                      </a:r>
                      <a:r>
                        <a:rPr lang="en-US" sz="1200" dirty="0">
                          <a:effectLst/>
                        </a:rPr>
                        <a:t> (AWIP)</a:t>
                      </a:r>
                      <a:endParaRPr lang="en-US" sz="1200" dirty="0">
                        <a:effectLst/>
                        <a:latin typeface="Arial"/>
                        <a:ea typeface="MS PGothic"/>
                        <a:cs typeface="Times New Roman"/>
                      </a:endParaRPr>
                    </a:p>
                  </a:txBody>
                  <a:tcPr marL="48724" marR="48724" marT="0" marB="0">
                    <a:solidFill>
                      <a:schemeClr val="bg1"/>
                    </a:solidFill>
                  </a:tcPr>
                </a:tc>
                <a:tc>
                  <a:txBody>
                    <a:bodyPr/>
                    <a:lstStyle/>
                    <a:p>
                      <a:pPr marL="0" marR="0">
                        <a:spcBef>
                          <a:spcPts val="0"/>
                        </a:spcBef>
                        <a:spcAft>
                          <a:spcPts val="0"/>
                        </a:spcAft>
                      </a:pPr>
                      <a:r>
                        <a:rPr lang="en-US" sz="1200" dirty="0" smtClean="0">
                          <a:effectLst/>
                        </a:rPr>
                        <a:t>No issues  found.</a:t>
                      </a:r>
                    </a:p>
                  </a:txBody>
                  <a:tcPr marL="48724" marR="48724" marT="0" marB="0">
                    <a:solidFill>
                      <a:schemeClr val="bg1"/>
                    </a:solidFill>
                  </a:tcPr>
                </a:tc>
              </a:tr>
              <a:tr h="273981">
                <a:tc>
                  <a:txBody>
                    <a:bodyPr/>
                    <a:lstStyle/>
                    <a:p>
                      <a:pPr marL="0" marR="0">
                        <a:spcBef>
                          <a:spcPts val="0"/>
                        </a:spcBef>
                        <a:spcAft>
                          <a:spcPts val="0"/>
                        </a:spcAft>
                      </a:pPr>
                      <a:r>
                        <a:rPr lang="en-US" sz="1200" dirty="0">
                          <a:effectLst/>
                        </a:rPr>
                        <a:t>New gTLD </a:t>
                      </a:r>
                      <a:r>
                        <a:rPr lang="en-US" sz="1200" u="none" strike="noStrike" dirty="0">
                          <a:effectLst/>
                          <a:hlinkClick r:id="rId5"/>
                        </a:rPr>
                        <a:t>URS Policy</a:t>
                      </a:r>
                      <a:r>
                        <a:rPr lang="en-US" sz="1200" dirty="0">
                          <a:effectLst/>
                        </a:rPr>
                        <a:t>, </a:t>
                      </a:r>
                      <a:r>
                        <a:rPr lang="en-US" sz="1200" u="none" strike="noStrike" dirty="0">
                          <a:effectLst/>
                          <a:hlinkClick r:id="rId6"/>
                        </a:rPr>
                        <a:t>Procedure</a:t>
                      </a:r>
                      <a:r>
                        <a:rPr lang="en-US" sz="1200" dirty="0">
                          <a:effectLst/>
                        </a:rPr>
                        <a:t> and </a:t>
                      </a:r>
                      <a:r>
                        <a:rPr lang="en-US" sz="1200" u="none" strike="noStrike" dirty="0">
                          <a:effectLst/>
                          <a:hlinkClick r:id="rId7"/>
                        </a:rPr>
                        <a:t>Rules for URS Policy</a:t>
                      </a:r>
                      <a:endParaRPr lang="en-US" sz="1200" dirty="0">
                        <a:effectLst/>
                        <a:latin typeface="Arial"/>
                        <a:ea typeface="MS PGothic"/>
                        <a:cs typeface="Times New Roman"/>
                      </a:endParaRPr>
                    </a:p>
                  </a:txBody>
                  <a:tcPr marL="48724" marR="48724" marT="0" marB="0">
                    <a:solidFill>
                      <a:schemeClr val="bg1"/>
                    </a:solidFill>
                  </a:tcPr>
                </a:tc>
                <a:tc>
                  <a:txBody>
                    <a:bodyPr/>
                    <a:lstStyle/>
                    <a:p>
                      <a:pPr marL="0" marR="0">
                        <a:spcBef>
                          <a:spcPts val="0"/>
                        </a:spcBef>
                        <a:spcAft>
                          <a:spcPts val="0"/>
                        </a:spcAft>
                      </a:pPr>
                      <a:r>
                        <a:rPr lang="en-US" sz="1200" dirty="0">
                          <a:effectLst/>
                        </a:rPr>
                        <a:t>Being discussed in RPM PDP.</a:t>
                      </a:r>
                    </a:p>
                    <a:p>
                      <a:pPr marL="0" marR="0">
                        <a:spcBef>
                          <a:spcPts val="0"/>
                        </a:spcBef>
                        <a:spcAft>
                          <a:spcPts val="0"/>
                        </a:spcAft>
                      </a:pPr>
                      <a:r>
                        <a:rPr lang="en-US" sz="1200" dirty="0">
                          <a:effectLst/>
                        </a:rPr>
                        <a:t>No specific WHOIS issues.</a:t>
                      </a:r>
                      <a:endParaRPr lang="en-US" sz="1200" dirty="0">
                        <a:effectLst/>
                        <a:latin typeface="Arial"/>
                        <a:ea typeface="MS PGothic"/>
                        <a:cs typeface="Times New Roman"/>
                      </a:endParaRPr>
                    </a:p>
                  </a:txBody>
                  <a:tcPr marL="48724" marR="48724" marT="0" marB="0">
                    <a:solidFill>
                      <a:schemeClr val="bg1"/>
                    </a:solidFill>
                  </a:tcPr>
                </a:tc>
              </a:tr>
              <a:tr h="267654">
                <a:tc>
                  <a:txBody>
                    <a:bodyPr/>
                    <a:lstStyle/>
                    <a:p>
                      <a:pPr marL="0" marR="0">
                        <a:spcBef>
                          <a:spcPts val="0"/>
                        </a:spcBef>
                        <a:spcAft>
                          <a:spcPts val="0"/>
                        </a:spcAft>
                      </a:pPr>
                      <a:r>
                        <a:rPr lang="en-US" sz="1200" u="none" strike="noStrike" dirty="0">
                          <a:effectLst/>
                          <a:hlinkClick r:id="rId8"/>
                        </a:rPr>
                        <a:t>Expired Registration Recovery Policy</a:t>
                      </a:r>
                      <a:r>
                        <a:rPr lang="en-US" sz="1200" dirty="0">
                          <a:effectLst/>
                        </a:rPr>
                        <a:t> (ERRP) </a:t>
                      </a:r>
                      <a:endParaRPr lang="en-US" sz="1200" dirty="0">
                        <a:effectLst/>
                        <a:latin typeface="Arial"/>
                        <a:ea typeface="MS PGothic"/>
                        <a:cs typeface="Times New Roman"/>
                      </a:endParaRPr>
                    </a:p>
                  </a:txBody>
                  <a:tcPr marL="48724" marR="48724" marT="0" marB="0">
                    <a:solidFill>
                      <a:schemeClr val="bg1"/>
                    </a:solidFill>
                  </a:tcPr>
                </a:tc>
                <a:tc>
                  <a:txBody>
                    <a:bodyPr/>
                    <a:lstStyle/>
                    <a:p>
                      <a:pPr marL="0" marR="0">
                        <a:spcBef>
                          <a:spcPts val="0"/>
                        </a:spcBef>
                        <a:spcAft>
                          <a:spcPts val="0"/>
                        </a:spcAft>
                      </a:pPr>
                      <a:r>
                        <a:rPr lang="en-US" sz="1200" dirty="0">
                          <a:effectLst/>
                        </a:rPr>
                        <a:t>We have no metrics on this policy</a:t>
                      </a:r>
                      <a:r>
                        <a:rPr lang="en-US" sz="1200" dirty="0" smtClean="0">
                          <a:effectLst/>
                        </a:rPr>
                        <a:t>.</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effectLst/>
                        </a:rPr>
                        <a:t>Subgroup 1 Rec #4 is covering</a:t>
                      </a:r>
                      <a:endParaRPr lang="en-US" sz="1200" dirty="0" smtClean="0">
                        <a:effectLst/>
                        <a:latin typeface="+mn-lt"/>
                        <a:ea typeface="MS PGothic"/>
                        <a:cs typeface="Times New Roman"/>
                      </a:endParaRPr>
                    </a:p>
                  </a:txBody>
                  <a:tcPr marL="48724" marR="48724" marT="0" marB="0">
                    <a:solidFill>
                      <a:schemeClr val="bg1"/>
                    </a:solidFill>
                  </a:tcPr>
                </a:tc>
              </a:tr>
              <a:tr h="401481">
                <a:tc>
                  <a:txBody>
                    <a:bodyPr/>
                    <a:lstStyle/>
                    <a:p>
                      <a:pPr marL="0" marR="0">
                        <a:spcBef>
                          <a:spcPts val="0"/>
                        </a:spcBef>
                        <a:spcAft>
                          <a:spcPts val="0"/>
                        </a:spcAft>
                      </a:pPr>
                      <a:r>
                        <a:rPr lang="en-US" sz="1200" u="none" strike="noStrike" dirty="0">
                          <a:effectLst/>
                          <a:hlinkClick r:id="rId9"/>
                        </a:rPr>
                        <a:t>Thick WHOIS PDP</a:t>
                      </a:r>
                      <a:r>
                        <a:rPr lang="en-US" sz="1200" dirty="0">
                          <a:effectLst/>
                        </a:rPr>
                        <a:t> and </a:t>
                      </a:r>
                      <a:r>
                        <a:rPr lang="en-US" sz="1200" u="none" strike="noStrike" dirty="0">
                          <a:effectLst/>
                          <a:hlinkClick r:id="rId10"/>
                        </a:rPr>
                        <a:t>Final Report</a:t>
                      </a:r>
                      <a:r>
                        <a:rPr lang="en-US" sz="1200" dirty="0">
                          <a:effectLst/>
                        </a:rPr>
                        <a:t> (see section 7.1)</a:t>
                      </a:r>
                    </a:p>
                    <a:p>
                      <a:pPr marL="0" marR="0">
                        <a:spcBef>
                          <a:spcPts val="0"/>
                        </a:spcBef>
                        <a:spcAft>
                          <a:spcPts val="0"/>
                        </a:spcAft>
                      </a:pPr>
                      <a:r>
                        <a:rPr lang="en-US" sz="1200" u="none" strike="noStrike" dirty="0">
                          <a:effectLst/>
                          <a:hlinkClick r:id="rId11"/>
                        </a:rPr>
                        <a:t>Thick RDDS (WHOIS) Transition Policy for .COM, .NET and .JOBS</a:t>
                      </a:r>
                      <a:endParaRPr lang="en-US" sz="1200" dirty="0">
                        <a:effectLst/>
                        <a:latin typeface="Arial"/>
                        <a:ea typeface="MS PGothic"/>
                        <a:cs typeface="Times New Roman"/>
                      </a:endParaRPr>
                    </a:p>
                  </a:txBody>
                  <a:tcPr marL="48724" marR="48724" marT="0" marB="0">
                    <a:solidFill>
                      <a:schemeClr val="bg1"/>
                    </a:solidFill>
                  </a:tcPr>
                </a:tc>
                <a:tc>
                  <a:txBody>
                    <a:bodyPr/>
                    <a:lstStyle/>
                    <a:p>
                      <a:pPr marL="0" marR="0">
                        <a:spcBef>
                          <a:spcPts val="0"/>
                        </a:spcBef>
                        <a:spcAft>
                          <a:spcPts val="0"/>
                        </a:spcAft>
                      </a:pPr>
                      <a:r>
                        <a:rPr lang="en-US" sz="1200" dirty="0">
                          <a:effectLst/>
                        </a:rPr>
                        <a:t>Stalled due to GDPR and RDAP implementation</a:t>
                      </a:r>
                      <a:r>
                        <a:rPr lang="en-US" sz="1200" dirty="0" smtClean="0">
                          <a:effectLst/>
                        </a:rPr>
                        <a:t>.</a:t>
                      </a:r>
                      <a:r>
                        <a:rPr lang="en-US" sz="1200" dirty="0">
                          <a:effectLst/>
                        </a:rPr>
                        <a:t> </a:t>
                      </a:r>
                      <a:endParaRPr lang="en-US" sz="1200" dirty="0">
                        <a:effectLst/>
                        <a:latin typeface="Arial"/>
                        <a:ea typeface="MS PGothic"/>
                        <a:cs typeface="Times New Roman"/>
                      </a:endParaRPr>
                    </a:p>
                  </a:txBody>
                  <a:tcPr marL="48724" marR="48724" marT="0" marB="0">
                    <a:solidFill>
                      <a:schemeClr val="bg1"/>
                    </a:solidFill>
                  </a:tcPr>
                </a:tc>
              </a:tr>
              <a:tr h="267654">
                <a:tc>
                  <a:txBody>
                    <a:bodyPr/>
                    <a:lstStyle/>
                    <a:p>
                      <a:pPr marL="0" marR="0">
                        <a:spcBef>
                          <a:spcPts val="0"/>
                        </a:spcBef>
                        <a:spcAft>
                          <a:spcPts val="0"/>
                        </a:spcAft>
                      </a:pPr>
                      <a:r>
                        <a:rPr lang="en-US" sz="1200" u="none" strike="noStrike" dirty="0">
                          <a:effectLst/>
                          <a:hlinkClick r:id="rId12"/>
                        </a:rPr>
                        <a:t>Registry </a:t>
                      </a:r>
                      <a:r>
                        <a:rPr lang="en-US" sz="1200" u="none" strike="noStrike" dirty="0" smtClean="0">
                          <a:effectLst/>
                          <a:hlinkClick r:id="rId12"/>
                        </a:rPr>
                        <a:t>RDDS Consistent Labeling and Display Policy</a:t>
                      </a:r>
                      <a:endParaRPr lang="en-US" sz="1200" dirty="0">
                        <a:effectLst/>
                        <a:latin typeface="Arial"/>
                        <a:ea typeface="MS PGothic"/>
                        <a:cs typeface="Times New Roman"/>
                      </a:endParaRPr>
                    </a:p>
                  </a:txBody>
                  <a:tcPr marL="48724" marR="48724" marT="0" marB="0">
                    <a:solidFill>
                      <a:schemeClr val="bg1"/>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effectLst/>
                        </a:rPr>
                        <a:t>We have no metrics on this policy.</a:t>
                      </a:r>
                    </a:p>
                    <a:p>
                      <a:pPr marL="0" marR="0">
                        <a:spcBef>
                          <a:spcPts val="0"/>
                        </a:spcBef>
                        <a:spcAft>
                          <a:spcPts val="0"/>
                        </a:spcAft>
                      </a:pPr>
                      <a:r>
                        <a:rPr lang="en-US" sz="1200" dirty="0" smtClean="0">
                          <a:effectLst/>
                        </a:rPr>
                        <a:t>Subgroup 1 Rec #4 is covering</a:t>
                      </a:r>
                      <a:endParaRPr lang="en-US" sz="1200" dirty="0">
                        <a:effectLst/>
                        <a:latin typeface="Arial"/>
                        <a:ea typeface="MS PGothic"/>
                        <a:cs typeface="Times New Roman"/>
                      </a:endParaRPr>
                    </a:p>
                  </a:txBody>
                  <a:tcPr marL="48724" marR="48724" marT="0" marB="0">
                    <a:solidFill>
                      <a:schemeClr val="bg1"/>
                    </a:solidFill>
                  </a:tcPr>
                </a:tc>
              </a:tr>
              <a:tr h="267654">
                <a:tc>
                  <a:txBody>
                    <a:bodyPr/>
                    <a:lstStyle/>
                    <a:p>
                      <a:pPr marL="0" marR="0">
                        <a:spcBef>
                          <a:spcPts val="0"/>
                        </a:spcBef>
                        <a:spcAft>
                          <a:spcPts val="0"/>
                        </a:spcAft>
                      </a:pPr>
                      <a:r>
                        <a:rPr lang="en-US" sz="1200" dirty="0">
                          <a:effectLst/>
                        </a:rPr>
                        <a:t>Privacy &amp; Proxy Services Accreditation Issues (PPSAI) </a:t>
                      </a:r>
                      <a:r>
                        <a:rPr lang="en-US" sz="1200" u="none" strike="noStrike" dirty="0">
                          <a:effectLst/>
                          <a:hlinkClick r:id="rId13"/>
                        </a:rPr>
                        <a:t>Final Report</a:t>
                      </a:r>
                      <a:endParaRPr lang="en-US" sz="1200" dirty="0">
                        <a:effectLst/>
                        <a:latin typeface="Arial"/>
                        <a:ea typeface="MS PGothic"/>
                        <a:cs typeface="Times New Roman"/>
                      </a:endParaRPr>
                    </a:p>
                  </a:txBody>
                  <a:tcPr marL="48724" marR="48724" marT="0" marB="0">
                    <a:solidFill>
                      <a:schemeClr val="bg1"/>
                    </a:solidFill>
                  </a:tcPr>
                </a:tc>
                <a:tc>
                  <a:txBody>
                    <a:bodyPr/>
                    <a:lstStyle/>
                    <a:p>
                      <a:pPr marL="0" marR="0">
                        <a:spcBef>
                          <a:spcPts val="0"/>
                        </a:spcBef>
                        <a:spcAft>
                          <a:spcPts val="0"/>
                        </a:spcAft>
                      </a:pPr>
                      <a:r>
                        <a:rPr lang="en-US" sz="1200" dirty="0">
                          <a:effectLst/>
                        </a:rPr>
                        <a:t>Subgroup </a:t>
                      </a:r>
                      <a:r>
                        <a:rPr lang="en-US" sz="1200" dirty="0" smtClean="0">
                          <a:effectLst/>
                        </a:rPr>
                        <a:t>1 Rec #10 </a:t>
                      </a:r>
                      <a:r>
                        <a:rPr lang="en-US" sz="1200" dirty="0">
                          <a:effectLst/>
                        </a:rPr>
                        <a:t>is covering.</a:t>
                      </a:r>
                      <a:endParaRPr lang="en-US" sz="1200" dirty="0">
                        <a:effectLst/>
                        <a:latin typeface="Arial"/>
                        <a:ea typeface="MS PGothic"/>
                        <a:cs typeface="Times New Roman"/>
                      </a:endParaRPr>
                    </a:p>
                  </a:txBody>
                  <a:tcPr marL="48724" marR="48724" marT="0" marB="0">
                    <a:solidFill>
                      <a:schemeClr val="bg1"/>
                    </a:solidFill>
                  </a:tcPr>
                </a:tc>
              </a:tr>
              <a:tr h="401481">
                <a:tc>
                  <a:txBody>
                    <a:bodyPr/>
                    <a:lstStyle/>
                    <a:p>
                      <a:pPr marL="0" marR="0">
                        <a:spcBef>
                          <a:spcPts val="0"/>
                        </a:spcBef>
                        <a:spcAft>
                          <a:spcPts val="0"/>
                        </a:spcAft>
                      </a:pPr>
                      <a:r>
                        <a:rPr lang="en-US" sz="1200" u="none" strike="noStrike" dirty="0">
                          <a:effectLst/>
                          <a:hlinkClick r:id="rId14"/>
                        </a:rPr>
                        <a:t>Translation/Transliteration of Contact Information PDP </a:t>
                      </a:r>
                      <a:r>
                        <a:rPr lang="en-US" sz="1200" dirty="0">
                          <a:effectLst/>
                        </a:rPr>
                        <a:t>and </a:t>
                      </a:r>
                      <a:r>
                        <a:rPr lang="en-US" sz="1200" u="none" strike="noStrike" dirty="0">
                          <a:effectLst/>
                          <a:hlinkClick r:id="rId15"/>
                        </a:rPr>
                        <a:t>Final Report</a:t>
                      </a:r>
                      <a:r>
                        <a:rPr lang="en-US" sz="1200" dirty="0">
                          <a:effectLst/>
                        </a:rPr>
                        <a:t>, and </a:t>
                      </a:r>
                      <a:r>
                        <a:rPr lang="en-US" sz="1200" u="none" strike="noStrike" dirty="0">
                          <a:effectLst/>
                          <a:hlinkClick r:id="rId16"/>
                        </a:rPr>
                        <a:t>Final Report from the Expert Working Group on Internationalized Registration Data</a:t>
                      </a:r>
                      <a:r>
                        <a:rPr lang="en-US" sz="1200" dirty="0">
                          <a:effectLst/>
                        </a:rPr>
                        <a:t> (2015)</a:t>
                      </a:r>
                      <a:endParaRPr lang="en-US" sz="1200" dirty="0">
                        <a:effectLst/>
                        <a:latin typeface="Arial"/>
                        <a:ea typeface="MS PGothic"/>
                        <a:cs typeface="Times New Roman"/>
                      </a:endParaRPr>
                    </a:p>
                  </a:txBody>
                  <a:tcPr marL="48724" marR="48724" marT="0" marB="0">
                    <a:solidFill>
                      <a:schemeClr val="bg1"/>
                    </a:solidFill>
                  </a:tcPr>
                </a:tc>
                <a:tc>
                  <a:txBody>
                    <a:bodyPr/>
                    <a:lstStyle/>
                    <a:p>
                      <a:pPr marL="0" marR="0">
                        <a:spcBef>
                          <a:spcPts val="0"/>
                        </a:spcBef>
                        <a:spcAft>
                          <a:spcPts val="0"/>
                        </a:spcAft>
                      </a:pPr>
                      <a:r>
                        <a:rPr lang="en-US" sz="1200" dirty="0">
                          <a:effectLst/>
                        </a:rPr>
                        <a:t>Subgroup </a:t>
                      </a:r>
                      <a:r>
                        <a:rPr lang="en-US" sz="1200" dirty="0" smtClean="0">
                          <a:effectLst/>
                        </a:rPr>
                        <a:t>1 Rec #12-14 </a:t>
                      </a:r>
                      <a:r>
                        <a:rPr lang="en-US" sz="1200" dirty="0">
                          <a:effectLst/>
                        </a:rPr>
                        <a:t>is covering.</a:t>
                      </a:r>
                      <a:endParaRPr lang="en-US" sz="1200" dirty="0">
                        <a:effectLst/>
                        <a:latin typeface="Arial"/>
                        <a:ea typeface="MS PGothic"/>
                        <a:cs typeface="Times New Roman"/>
                      </a:endParaRPr>
                    </a:p>
                  </a:txBody>
                  <a:tcPr marL="48724" marR="48724" marT="0" marB="0">
                    <a:solidFill>
                      <a:schemeClr val="bg1"/>
                    </a:solidFill>
                  </a:tcPr>
                </a:tc>
              </a:tr>
              <a:tr h="802962">
                <a:tc>
                  <a:txBody>
                    <a:bodyPr/>
                    <a:lstStyle/>
                    <a:p>
                      <a:pPr marL="0" marR="0">
                        <a:spcBef>
                          <a:spcPts val="0"/>
                        </a:spcBef>
                        <a:spcAft>
                          <a:spcPts val="0"/>
                        </a:spcAft>
                      </a:pPr>
                      <a:r>
                        <a:rPr lang="en-US" sz="1200" u="none" strike="noStrike" dirty="0">
                          <a:effectLst/>
                          <a:hlinkClick r:id="rId17"/>
                        </a:rPr>
                        <a:t>Review of the ICANN Procedure for Handling WHOIS Conflicts with Privacy Law</a:t>
                      </a:r>
                      <a:r>
                        <a:rPr lang="en-US" sz="1200" dirty="0">
                          <a:effectLst/>
                        </a:rPr>
                        <a:t> (2014)</a:t>
                      </a:r>
                      <a:endParaRPr lang="en-US" sz="1200" dirty="0">
                        <a:effectLst/>
                        <a:latin typeface="Arial"/>
                        <a:ea typeface="MS PGothic"/>
                        <a:cs typeface="Times New Roman"/>
                      </a:endParaRPr>
                    </a:p>
                  </a:txBody>
                  <a:tcPr marL="48724" marR="48724" marT="0" marB="0">
                    <a:solidFill>
                      <a:schemeClr val="bg1"/>
                    </a:solidFill>
                  </a:tcPr>
                </a:tc>
                <a:tc>
                  <a:txBody>
                    <a:bodyPr/>
                    <a:lstStyle/>
                    <a:p>
                      <a:pPr marL="0" marR="0">
                        <a:spcBef>
                          <a:spcPts val="0"/>
                        </a:spcBef>
                        <a:spcAft>
                          <a:spcPts val="0"/>
                        </a:spcAft>
                      </a:pPr>
                      <a:r>
                        <a:rPr lang="en-US" sz="1200" dirty="0">
                          <a:effectLst/>
                        </a:rPr>
                        <a:t>New IAG was created, </a:t>
                      </a:r>
                    </a:p>
                    <a:p>
                      <a:pPr marL="0" marR="0">
                        <a:spcBef>
                          <a:spcPts val="0"/>
                        </a:spcBef>
                        <a:spcAft>
                          <a:spcPts val="0"/>
                        </a:spcAft>
                      </a:pPr>
                      <a:r>
                        <a:rPr lang="en-US" sz="1200" dirty="0">
                          <a:effectLst/>
                        </a:rPr>
                        <a:t>New trigger recommended. </a:t>
                      </a:r>
                      <a:r>
                        <a:rPr lang="en-US" sz="1200" dirty="0" smtClean="0">
                          <a:effectLst/>
                        </a:rPr>
                        <a:t/>
                      </a:r>
                      <a:br>
                        <a:rPr lang="en-US" sz="1200" dirty="0" smtClean="0">
                          <a:effectLst/>
                        </a:rPr>
                      </a:br>
                      <a:r>
                        <a:rPr lang="en-US" sz="1200" dirty="0" smtClean="0">
                          <a:effectLst/>
                        </a:rPr>
                        <a:t>May </a:t>
                      </a:r>
                      <a:r>
                        <a:rPr lang="en-US" sz="1200" dirty="0">
                          <a:effectLst/>
                        </a:rPr>
                        <a:t>need changes due to GDPR . </a:t>
                      </a:r>
                    </a:p>
                    <a:p>
                      <a:pPr marL="0" marR="0">
                        <a:spcBef>
                          <a:spcPts val="0"/>
                        </a:spcBef>
                        <a:spcAft>
                          <a:spcPts val="0"/>
                        </a:spcAft>
                      </a:pPr>
                      <a:r>
                        <a:rPr lang="en-US" sz="1200" dirty="0">
                          <a:effectLst/>
                        </a:rPr>
                        <a:t>Multi-party dissatisfaction with results.</a:t>
                      </a:r>
                      <a:endParaRPr lang="en-US" sz="1200" dirty="0">
                        <a:effectLst/>
                        <a:latin typeface="Arial"/>
                        <a:ea typeface="MS PGothic"/>
                        <a:cs typeface="Times New Roman"/>
                      </a:endParaRPr>
                    </a:p>
                  </a:txBody>
                  <a:tcPr marL="48724" marR="48724" marT="0" marB="0">
                    <a:solidFill>
                      <a:schemeClr val="bg1"/>
                    </a:solidFill>
                  </a:tcPr>
                </a:tc>
              </a:tr>
              <a:tr h="936251">
                <a:tc>
                  <a:txBody>
                    <a:bodyPr/>
                    <a:lstStyle/>
                    <a:p>
                      <a:pPr marL="0" marR="0">
                        <a:spcBef>
                          <a:spcPts val="0"/>
                        </a:spcBef>
                        <a:spcAft>
                          <a:spcPts val="0"/>
                        </a:spcAft>
                      </a:pPr>
                      <a:r>
                        <a:rPr lang="en-US" sz="1200" u="none" strike="noStrike" dirty="0">
                          <a:effectLst/>
                          <a:hlinkClick r:id="rId17"/>
                        </a:rPr>
                        <a:t>Final Report on the Implementation Advisory Group Review of Existing ICANN Procedure for Handling WHOIS Conflicts with Privacy Law</a:t>
                      </a:r>
                      <a:r>
                        <a:rPr lang="en-US" sz="1200" dirty="0">
                          <a:effectLst/>
                        </a:rPr>
                        <a:t> (2016) </a:t>
                      </a:r>
                      <a:endParaRPr lang="en-US" sz="1200" dirty="0">
                        <a:effectLst/>
                        <a:latin typeface="Arial"/>
                        <a:ea typeface="MS PGothic"/>
                        <a:cs typeface="Times New Roman"/>
                      </a:endParaRPr>
                    </a:p>
                  </a:txBody>
                  <a:tcPr marL="48724" marR="48724" marT="0" marB="0">
                    <a:solidFill>
                      <a:schemeClr val="bg1"/>
                    </a:solidFill>
                  </a:tcPr>
                </a:tc>
                <a:tc>
                  <a:txBody>
                    <a:bodyPr/>
                    <a:lstStyle/>
                    <a:p>
                      <a:pPr marL="0" marR="0">
                        <a:spcBef>
                          <a:spcPts val="0"/>
                        </a:spcBef>
                        <a:spcAft>
                          <a:spcPts val="0"/>
                        </a:spcAft>
                      </a:pPr>
                      <a:r>
                        <a:rPr lang="en-US" sz="1200" dirty="0">
                          <a:effectLst/>
                        </a:rPr>
                        <a:t>Final report voted through GNSO but new group being formed because of multi-party dissatisfaction with results. </a:t>
                      </a:r>
                    </a:p>
                    <a:p>
                      <a:pPr marL="0" marR="0">
                        <a:spcBef>
                          <a:spcPts val="0"/>
                        </a:spcBef>
                        <a:spcAft>
                          <a:spcPts val="0"/>
                        </a:spcAft>
                      </a:pPr>
                      <a:r>
                        <a:rPr lang="en-US" sz="1200" dirty="0">
                          <a:effectLst/>
                        </a:rPr>
                        <a:t>New trigger not seen as effective. </a:t>
                      </a:r>
                    </a:p>
                    <a:p>
                      <a:pPr marL="0" marR="0">
                        <a:spcBef>
                          <a:spcPts val="0"/>
                        </a:spcBef>
                        <a:spcAft>
                          <a:spcPts val="0"/>
                        </a:spcAft>
                      </a:pPr>
                      <a:r>
                        <a:rPr lang="en-US" sz="1200" dirty="0">
                          <a:effectLst/>
                        </a:rPr>
                        <a:t>May need changes due to GDPR.</a:t>
                      </a:r>
                      <a:endParaRPr lang="en-US" sz="1200" dirty="0">
                        <a:effectLst/>
                        <a:latin typeface="Arial"/>
                        <a:ea typeface="MS PGothic"/>
                        <a:cs typeface="Times New Roman"/>
                      </a:endParaRPr>
                    </a:p>
                  </a:txBody>
                  <a:tcPr marL="48724" marR="48724" marT="0" marB="0">
                    <a:solidFill>
                      <a:schemeClr val="bg1"/>
                    </a:solidFill>
                  </a:tcPr>
                </a:tc>
              </a:tr>
              <a:tr h="605307">
                <a:tc>
                  <a:txBody>
                    <a:bodyPr/>
                    <a:lstStyle/>
                    <a:p>
                      <a:pPr marL="0" marR="0">
                        <a:spcBef>
                          <a:spcPts val="0"/>
                        </a:spcBef>
                        <a:spcAft>
                          <a:spcPts val="0"/>
                        </a:spcAft>
                      </a:pPr>
                      <a:r>
                        <a:rPr lang="en-US" sz="1200" dirty="0">
                          <a:effectLst/>
                        </a:rPr>
                        <a:t>RDS/WHOIS </a:t>
                      </a:r>
                      <a:r>
                        <a:rPr lang="en-US" sz="1200" u="none" strike="noStrike" dirty="0">
                          <a:effectLst/>
                          <a:hlinkClick r:id="rId18"/>
                        </a:rPr>
                        <a:t>Data Retention Specification Waiver</a:t>
                      </a:r>
                      <a:r>
                        <a:rPr lang="en-US" sz="1200" dirty="0">
                          <a:effectLst/>
                        </a:rPr>
                        <a:t> and </a:t>
                      </a:r>
                      <a:r>
                        <a:rPr lang="en-US" sz="1200" u="none" strike="noStrike" dirty="0">
                          <a:effectLst/>
                          <a:hlinkClick r:id="rId19"/>
                        </a:rPr>
                        <a:t>Discussion Document</a:t>
                      </a:r>
                      <a:endParaRPr lang="en-US" sz="1200" dirty="0">
                        <a:effectLst/>
                        <a:latin typeface="Arial"/>
                        <a:ea typeface="MS PGothic"/>
                        <a:cs typeface="Times New Roman"/>
                      </a:endParaRPr>
                    </a:p>
                  </a:txBody>
                  <a:tcPr marL="48724" marR="48724" marT="0" marB="0">
                    <a:solidFill>
                      <a:schemeClr val="bg1"/>
                    </a:solidFill>
                  </a:tcPr>
                </a:tc>
                <a:tc>
                  <a:txBody>
                    <a:bodyPr/>
                    <a:lstStyle/>
                    <a:p>
                      <a:pPr marL="0" marR="0">
                        <a:spcBef>
                          <a:spcPts val="0"/>
                        </a:spcBef>
                        <a:spcAft>
                          <a:spcPts val="0"/>
                        </a:spcAft>
                      </a:pPr>
                      <a:r>
                        <a:rPr lang="en-US" sz="1200" dirty="0">
                          <a:effectLst/>
                        </a:rPr>
                        <a:t>Data retention is an RDS issue. </a:t>
                      </a:r>
                    </a:p>
                    <a:p>
                      <a:pPr marL="0" marR="0">
                        <a:spcBef>
                          <a:spcPts val="0"/>
                        </a:spcBef>
                        <a:spcAft>
                          <a:spcPts val="0"/>
                        </a:spcAft>
                      </a:pPr>
                      <a:r>
                        <a:rPr lang="en-US" sz="1200" dirty="0">
                          <a:effectLst/>
                        </a:rPr>
                        <a:t>Waiver has been slow for uptake, but working. </a:t>
                      </a:r>
                      <a:r>
                        <a:rPr lang="en-US" sz="1200" dirty="0" smtClean="0">
                          <a:effectLst/>
                        </a:rPr>
                        <a:t> May </a:t>
                      </a:r>
                      <a:r>
                        <a:rPr lang="en-US" sz="1200" dirty="0">
                          <a:effectLst/>
                        </a:rPr>
                        <a:t>need changes due to GDPR.</a:t>
                      </a:r>
                      <a:endParaRPr lang="en-US" sz="1200" dirty="0">
                        <a:effectLst/>
                        <a:latin typeface="Arial"/>
                        <a:ea typeface="MS PGothic"/>
                        <a:cs typeface="Times New Roman"/>
                      </a:endParaRPr>
                    </a:p>
                  </a:txBody>
                  <a:tcPr marL="48724" marR="48724" marT="0" marB="0">
                    <a:solidFill>
                      <a:schemeClr val="bg1"/>
                    </a:solidFill>
                  </a:tcPr>
                </a:tc>
              </a:tr>
            </a:tbl>
          </a:graphicData>
        </a:graphic>
      </p:graphicFrame>
    </p:spTree>
    <p:extLst>
      <p:ext uri="{BB962C8B-B14F-4D97-AF65-F5344CB8AC3E}">
        <p14:creationId xmlns:p14="http://schemas.microsoft.com/office/powerpoint/2010/main" val="48023356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Objective 2: Anything New</a:t>
            </a:r>
          </a:p>
        </p:txBody>
      </p:sp>
      <p:sp>
        <p:nvSpPr>
          <p:cNvPr id="4" name="TextBox 3"/>
          <p:cNvSpPr txBox="1"/>
          <p:nvPr/>
        </p:nvSpPr>
        <p:spPr>
          <a:xfrm>
            <a:off x="374904" y="907910"/>
            <a:ext cx="8349996" cy="4755148"/>
          </a:xfrm>
          <a:prstGeom prst="rect">
            <a:avLst/>
          </a:prstGeom>
          <a:noFill/>
        </p:spPr>
        <p:txBody>
          <a:bodyPr wrap="square" lIns="0" tIns="0" rIns="0" bIns="0" rtlCol="0">
            <a:spAutoFit/>
          </a:bodyPr>
          <a:lstStyle/>
          <a:p>
            <a:pPr marL="285750" indent="-285750">
              <a:buFont typeface="Arial" panose="020B0604020202020204" pitchFamily="34" charset="0"/>
              <a:buChar char="•"/>
            </a:pPr>
            <a:r>
              <a:rPr lang="en-US" dirty="0"/>
              <a:t>After analysis of facts, the subgroup has identified the following issues:</a:t>
            </a:r>
          </a:p>
          <a:p>
            <a:pPr marL="742950" lvl="2" indent="-285750">
              <a:buFont typeface="Arial" panose="020B0604020202020204" pitchFamily="34" charset="0"/>
              <a:buChar char="•"/>
            </a:pPr>
            <a:r>
              <a:rPr lang="en-US" sz="1700" dirty="0"/>
              <a:t>Given the current focus on compliance with GDPR which appears to have caught ICANN unawares, and the fact that the GDPR was </a:t>
            </a:r>
            <a:r>
              <a:rPr lang="en-US" sz="1700" dirty="0" smtClean="0"/>
              <a:t>initiated </a:t>
            </a:r>
            <a:r>
              <a:rPr lang="en-US" sz="1700" dirty="0"/>
              <a:t>in 2012, the review team notes that more focus on compliance with existing data protection law </a:t>
            </a:r>
            <a:r>
              <a:rPr lang="en-US" sz="1700" dirty="0" smtClean="0"/>
              <a:t>earlier would </a:t>
            </a:r>
            <a:r>
              <a:rPr lang="en-US" sz="1700" dirty="0"/>
              <a:t>have been beneficial and in keeping with ICANN’s obligations to comply with national law</a:t>
            </a:r>
            <a:r>
              <a:rPr lang="en-US" sz="1700" dirty="0" smtClean="0"/>
              <a:t>.</a:t>
            </a:r>
          </a:p>
          <a:p>
            <a:pPr marL="742950" lvl="2" indent="-285750">
              <a:buFont typeface="Arial" panose="020B0604020202020204" pitchFamily="34" charset="0"/>
              <a:buChar char="•"/>
            </a:pPr>
            <a:endParaRPr lang="en-US" sz="1700" dirty="0"/>
          </a:p>
          <a:p>
            <a:pPr marL="742950" lvl="2" indent="-285750">
              <a:buFont typeface="Arial" panose="020B0604020202020204" pitchFamily="34" charset="0"/>
              <a:buChar char="•"/>
            </a:pPr>
            <a:r>
              <a:rPr lang="en-US" sz="1700" dirty="0"/>
              <a:t>With this in mind, the focus on having a strategic plan that addresses the need for sound consensus policy, compliant with law and in keeping with acceptable risk management practice must be stressed going forward.</a:t>
            </a:r>
          </a:p>
          <a:p>
            <a:pPr marL="457200" lvl="2"/>
            <a:endParaRPr lang="en-US" sz="1700" dirty="0"/>
          </a:p>
          <a:p>
            <a:pPr marL="285750" lvl="1" indent="-285750">
              <a:buFont typeface="Arial" panose="020B0604020202020204" pitchFamily="34" charset="0"/>
              <a:buChar char="•"/>
            </a:pPr>
            <a:r>
              <a:rPr lang="en-US" dirty="0"/>
              <a:t>The subgroup concluded that no recommendations are </a:t>
            </a:r>
            <a:r>
              <a:rPr lang="en-US" dirty="0" smtClean="0"/>
              <a:t>needed at this time with </a:t>
            </a:r>
            <a:r>
              <a:rPr lang="en-US" dirty="0"/>
              <a:t>respect to this </a:t>
            </a:r>
            <a:r>
              <a:rPr lang="en-US" dirty="0" smtClean="0"/>
              <a:t>objective. However:</a:t>
            </a:r>
          </a:p>
          <a:p>
            <a:pPr marL="742950" lvl="2" indent="-285750">
              <a:buFont typeface="Arial" panose="020B0604020202020204" pitchFamily="34" charset="0"/>
              <a:buChar char="•"/>
            </a:pPr>
            <a:r>
              <a:rPr lang="en-US" sz="1700" dirty="0" smtClean="0"/>
              <a:t>Recommendations appropriate for each new or updated WHOIS policy or procedure have been formulated by other subgroups.</a:t>
            </a:r>
          </a:p>
          <a:p>
            <a:pPr marL="742950" lvl="2" indent="-285750">
              <a:buFont typeface="Arial" panose="020B0604020202020204" pitchFamily="34" charset="0"/>
              <a:buChar char="•"/>
            </a:pPr>
            <a:endParaRPr lang="en-US" sz="1700" dirty="0"/>
          </a:p>
          <a:p>
            <a:pPr marL="742950" lvl="2" indent="-285750">
              <a:buFont typeface="Arial" panose="020B0604020202020204" pitchFamily="34" charset="0"/>
              <a:buChar char="•"/>
            </a:pPr>
            <a:r>
              <a:rPr lang="en-US" sz="1700" dirty="0" smtClean="0"/>
              <a:t>The review team’s report will note that, overall, the </a:t>
            </a:r>
            <a:r>
              <a:rPr lang="en-US" sz="1700" dirty="0"/>
              <a:t>impact of GDPR has not yet been </a:t>
            </a:r>
            <a:r>
              <a:rPr lang="en-US" sz="1700" dirty="0" smtClean="0"/>
              <a:t>comprehensively addressed </a:t>
            </a:r>
            <a:r>
              <a:rPr lang="en-US" sz="1700" dirty="0"/>
              <a:t>in this </a:t>
            </a:r>
            <a:r>
              <a:rPr lang="en-US" sz="1700" dirty="0" smtClean="0"/>
              <a:t>review.</a:t>
            </a:r>
            <a:endParaRPr lang="en-US" sz="1700" dirty="0"/>
          </a:p>
        </p:txBody>
      </p:sp>
    </p:spTree>
    <p:extLst>
      <p:ext uri="{BB962C8B-B14F-4D97-AF65-F5344CB8AC3E}">
        <p14:creationId xmlns:p14="http://schemas.microsoft.com/office/powerpoint/2010/main" val="333776341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368EB48-33D2-4D4A-83B4-745BEEEA69D6}"/>
              </a:ext>
            </a:extLst>
          </p:cNvPr>
          <p:cNvSpPr>
            <a:spLocks noGrp="1"/>
          </p:cNvSpPr>
          <p:nvPr>
            <p:ph type="title"/>
          </p:nvPr>
        </p:nvSpPr>
        <p:spPr/>
        <p:txBody>
          <a:bodyPr/>
          <a:lstStyle/>
          <a:p>
            <a:r>
              <a:rPr lang="en-US" dirty="0"/>
              <a:t>Findings &amp; Draft Recommendations</a:t>
            </a:r>
          </a:p>
        </p:txBody>
      </p:sp>
      <p:sp>
        <p:nvSpPr>
          <p:cNvPr id="3" name="Text Placeholder 2">
            <a:extLst>
              <a:ext uri="{FF2B5EF4-FFF2-40B4-BE49-F238E27FC236}">
                <a16:creationId xmlns:a16="http://schemas.microsoft.com/office/drawing/2014/main" xmlns="" id="{7938B274-E2EE-3345-81AA-823189ECA15E}"/>
              </a:ext>
            </a:extLst>
          </p:cNvPr>
          <p:cNvSpPr>
            <a:spLocks noGrp="1"/>
          </p:cNvSpPr>
          <p:nvPr>
            <p:ph type="body" sz="quarter" idx="11"/>
          </p:nvPr>
        </p:nvSpPr>
        <p:spPr/>
        <p:txBody>
          <a:bodyPr/>
          <a:lstStyle/>
          <a:p>
            <a:r>
              <a:rPr lang="en-US" dirty="0"/>
              <a:t>Law Enforcement Needs</a:t>
            </a:r>
          </a:p>
          <a:p>
            <a:endParaRPr lang="en-US" sz="2000" dirty="0"/>
          </a:p>
          <a:p>
            <a:r>
              <a:rPr lang="en-US" sz="2000" dirty="0" smtClean="0"/>
              <a:t>Latest Subgroup Report on Wiki Page: </a:t>
            </a:r>
            <a:r>
              <a:rPr lang="en-US" sz="2000" dirty="0"/>
              <a:t/>
            </a:r>
            <a:br>
              <a:rPr lang="en-US" sz="2000" dirty="0"/>
            </a:br>
            <a:r>
              <a:rPr lang="en-US" sz="2000" dirty="0"/>
              <a:t>https://community.icann.org/x/-</a:t>
            </a:r>
            <a:r>
              <a:rPr lang="en-US" sz="2000" dirty="0" smtClean="0"/>
              <a:t>plEB</a:t>
            </a:r>
          </a:p>
          <a:p>
            <a:endParaRPr lang="en-US" sz="2000" dirty="0">
              <a:solidFill>
                <a:srgbClr val="FF0000"/>
              </a:solidFill>
            </a:endParaRPr>
          </a:p>
          <a:p>
            <a:r>
              <a:rPr lang="en-US" sz="2000" dirty="0">
                <a:solidFill>
                  <a:srgbClr val="FF0000"/>
                </a:solidFill>
              </a:rPr>
              <a:t>Section awaiting input from </a:t>
            </a:r>
            <a:r>
              <a:rPr lang="en-US" sz="2000" dirty="0" smtClean="0">
                <a:solidFill>
                  <a:srgbClr val="FF0000"/>
                </a:solidFill>
              </a:rPr>
              <a:t>Cathrin</a:t>
            </a:r>
            <a:r>
              <a:rPr lang="en-US" sz="2000" dirty="0">
                <a:solidFill>
                  <a:srgbClr val="FF0000"/>
                </a:solidFill>
              </a:rPr>
              <a:t> </a:t>
            </a:r>
            <a:r>
              <a:rPr lang="en-US" sz="2000" dirty="0" smtClean="0">
                <a:solidFill>
                  <a:srgbClr val="FF0000"/>
                </a:solidFill>
              </a:rPr>
              <a:t>or Thomas</a:t>
            </a:r>
            <a:endParaRPr lang="en-US" sz="2000" dirty="0">
              <a:solidFill>
                <a:srgbClr val="FF0000"/>
              </a:solidFill>
            </a:endParaRPr>
          </a:p>
          <a:p>
            <a:endParaRPr lang="en-US" sz="2000" dirty="0">
              <a:solidFill>
                <a:srgbClr val="FF0000"/>
              </a:solidFill>
            </a:endParaRPr>
          </a:p>
          <a:p>
            <a:endParaRPr lang="en-US" dirty="0"/>
          </a:p>
          <a:p>
            <a:endParaRPr lang="en-US" dirty="0"/>
          </a:p>
        </p:txBody>
      </p:sp>
    </p:spTree>
    <p:extLst>
      <p:ext uri="{BB962C8B-B14F-4D97-AF65-F5344CB8AC3E}">
        <p14:creationId xmlns:p14="http://schemas.microsoft.com/office/powerpoint/2010/main" val="3317267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xmlns="" id="{3DDDAB56-32EA-EC48-B705-7143C758C853}"/>
              </a:ext>
            </a:extLst>
          </p:cNvPr>
          <p:cNvSpPr>
            <a:spLocks noGrp="1"/>
          </p:cNvSpPr>
          <p:nvPr>
            <p:ph type="title"/>
          </p:nvPr>
        </p:nvSpPr>
        <p:spPr>
          <a:xfrm>
            <a:off x="584938" y="770966"/>
            <a:ext cx="8381262" cy="1822102"/>
          </a:xfrm>
        </p:spPr>
        <p:txBody>
          <a:bodyPr/>
          <a:lstStyle/>
          <a:p>
            <a:r>
              <a:rPr lang="en-US" dirty="0"/>
              <a:t>Review Team Objectives &amp; Methodology</a:t>
            </a:r>
          </a:p>
        </p:txBody>
      </p:sp>
      <p:sp>
        <p:nvSpPr>
          <p:cNvPr id="2" name="TextBox 1"/>
          <p:cNvSpPr txBox="1"/>
          <p:nvPr/>
        </p:nvSpPr>
        <p:spPr>
          <a:xfrm>
            <a:off x="1133341" y="3670479"/>
            <a:ext cx="6433428" cy="553998"/>
          </a:xfrm>
          <a:prstGeom prst="rect">
            <a:avLst/>
          </a:prstGeom>
          <a:noFill/>
        </p:spPr>
        <p:txBody>
          <a:bodyPr wrap="none" lIns="0" tIns="0" rIns="0" bIns="0" rtlCol="0">
            <a:spAutoFit/>
          </a:bodyPr>
          <a:lstStyle/>
          <a:p>
            <a:r>
              <a:rPr lang="en-US" dirty="0" smtClean="0">
                <a:solidFill>
                  <a:schemeClr val="bg1"/>
                </a:solidFill>
                <a:cs typeface="Source Sans Pro"/>
              </a:rPr>
              <a:t>Excerpted from Terms of Reference:</a:t>
            </a:r>
          </a:p>
          <a:p>
            <a:r>
              <a:rPr lang="en-US" dirty="0">
                <a:solidFill>
                  <a:schemeClr val="bg1"/>
                </a:solidFill>
                <a:cs typeface="Source Sans Pro"/>
              </a:rPr>
              <a:t>https://community.icann.org/display/WHO/Terms+of+Reference</a:t>
            </a:r>
            <a:endParaRPr lang="en-US" dirty="0" smtClean="0">
              <a:solidFill>
                <a:schemeClr val="bg1"/>
              </a:solidFill>
              <a:cs typeface="Source Sans Pro"/>
            </a:endParaRPr>
          </a:p>
        </p:txBody>
      </p:sp>
    </p:spTree>
    <p:extLst>
      <p:ext uri="{BB962C8B-B14F-4D97-AF65-F5344CB8AC3E}">
        <p14:creationId xmlns:p14="http://schemas.microsoft.com/office/powerpoint/2010/main" val="211625356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Objective 3: Law Enforcement Needs</a:t>
            </a:r>
          </a:p>
        </p:txBody>
      </p:sp>
      <p:sp>
        <p:nvSpPr>
          <p:cNvPr id="4" name="TextBox 3"/>
          <p:cNvSpPr txBox="1"/>
          <p:nvPr/>
        </p:nvSpPr>
        <p:spPr>
          <a:xfrm>
            <a:off x="374904" y="907910"/>
            <a:ext cx="8349996" cy="4355038"/>
          </a:xfrm>
          <a:prstGeom prst="rect">
            <a:avLst/>
          </a:prstGeom>
          <a:noFill/>
        </p:spPr>
        <p:txBody>
          <a:bodyPr wrap="square" lIns="0" tIns="0" rIns="0" bIns="0" rtlCol="0">
            <a:spAutoFit/>
          </a:bodyPr>
          <a:lstStyle/>
          <a:p>
            <a:r>
              <a:rPr lang="en-US" dirty="0"/>
              <a:t>The </a:t>
            </a:r>
            <a:r>
              <a:rPr lang="en-US" dirty="0" smtClean="0"/>
              <a:t>subgroup considered this review </a:t>
            </a:r>
            <a:r>
              <a:rPr lang="en-US" dirty="0"/>
              <a:t>objective</a:t>
            </a:r>
          </a:p>
          <a:p>
            <a:endParaRPr lang="en-US" dirty="0"/>
          </a:p>
          <a:p>
            <a:pPr marL="742950" lvl="1" indent="-285750">
              <a:buFont typeface="Arial" panose="020B0604020202020204" pitchFamily="34" charset="0"/>
              <a:buChar char="•"/>
            </a:pPr>
            <a:r>
              <a:rPr lang="en-US" sz="1400" i="1" dirty="0">
                <a:solidFill>
                  <a:srgbClr val="0C3459"/>
                </a:solidFill>
                <a:latin typeface="Arial" panose="020B0604020202020204" pitchFamily="34" charset="0"/>
              </a:rPr>
              <a:t>Consistent with ICANN’s mission and Bylaws, Section 4.6(e)(ii), the review team will assess the extent to which the implementation of today’s WHOIS (the current gTLD RDS) meets legitimate needs of law enforcement for swiftly accessible, accurate and complete data by (a) establishing a working definition of “law enforcement” used in this review, (b) identifying an approach used to determine the extent to which these law enforcement needs are met by today’s WHOIS policies and procedures, (c) identifying high-priority gaps (if any) in meeting those needs, and (d) recommending specific measureable steps (if any) the team believes are important to fill gaps. Note that determining which law enforcement requests are in fact valid will not be addressed by this review. </a:t>
            </a:r>
            <a:endParaRPr lang="en-US" sz="1400" dirty="0"/>
          </a:p>
          <a:p>
            <a:endParaRPr lang="en-US" dirty="0"/>
          </a:p>
          <a:p>
            <a:r>
              <a:rPr lang="en-US" dirty="0"/>
              <a:t>The subgroup plans to conduct a survey of law enforcement agencies</a:t>
            </a:r>
          </a:p>
          <a:p>
            <a:pPr marL="742950" lvl="1" indent="-285750">
              <a:buFont typeface="Arial" panose="020B0604020202020204" pitchFamily="34" charset="0"/>
              <a:buChar char="•"/>
            </a:pPr>
            <a:r>
              <a:rPr lang="en-US" sz="1700" dirty="0">
                <a:solidFill>
                  <a:srgbClr val="FF0000"/>
                </a:solidFill>
              </a:rPr>
              <a:t>&lt;insert purpose of survey&gt;</a:t>
            </a:r>
          </a:p>
          <a:p>
            <a:pPr marL="742950" lvl="1" indent="-285750">
              <a:buFont typeface="Arial" panose="020B0604020202020204" pitchFamily="34" charset="0"/>
              <a:buChar char="•"/>
            </a:pPr>
            <a:r>
              <a:rPr lang="en-US" sz="1700" dirty="0">
                <a:solidFill>
                  <a:srgbClr val="FF0000"/>
                </a:solidFill>
              </a:rPr>
              <a:t>&lt;insert target of survey&gt;</a:t>
            </a:r>
          </a:p>
          <a:p>
            <a:pPr marL="742950" lvl="1" indent="-285750">
              <a:buFont typeface="Arial" panose="020B0604020202020204" pitchFamily="34" charset="0"/>
              <a:buChar char="•"/>
            </a:pPr>
            <a:r>
              <a:rPr lang="en-US" sz="1700" dirty="0">
                <a:solidFill>
                  <a:srgbClr val="FF0000"/>
                </a:solidFill>
              </a:rPr>
              <a:t>&lt;insert plan for analysis of results</a:t>
            </a:r>
            <a:r>
              <a:rPr lang="en-US" sz="1700" dirty="0" smtClean="0">
                <a:solidFill>
                  <a:srgbClr val="FF0000"/>
                </a:solidFill>
              </a:rPr>
              <a:t>&gt;</a:t>
            </a:r>
          </a:p>
          <a:p>
            <a:pPr marL="742950" lvl="1" indent="-285750">
              <a:buFont typeface="Arial" panose="020B0604020202020204" pitchFamily="34" charset="0"/>
              <a:buChar char="•"/>
            </a:pPr>
            <a:endParaRPr lang="en-US" sz="1700" dirty="0">
              <a:solidFill>
                <a:srgbClr val="FF0000"/>
              </a:solidFill>
            </a:endParaRPr>
          </a:p>
          <a:p>
            <a:pPr lvl="1"/>
            <a:r>
              <a:rPr lang="en-US" sz="1700" i="1" dirty="0" smtClean="0">
                <a:solidFill>
                  <a:srgbClr val="FF0000"/>
                </a:solidFill>
              </a:rPr>
              <a:t>[INPUT IS NEEDED FROM SUBGROUP TO COMPLETE THIS SLIDE]</a:t>
            </a:r>
            <a:endParaRPr lang="en-US" sz="1700" i="1" dirty="0">
              <a:solidFill>
                <a:srgbClr val="FF0000"/>
              </a:solidFill>
            </a:endParaRPr>
          </a:p>
        </p:txBody>
      </p:sp>
    </p:spTree>
    <p:extLst>
      <p:ext uri="{BB962C8B-B14F-4D97-AF65-F5344CB8AC3E}">
        <p14:creationId xmlns:p14="http://schemas.microsoft.com/office/powerpoint/2010/main" val="273437960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368EB48-33D2-4D4A-83B4-745BEEEA69D6}"/>
              </a:ext>
            </a:extLst>
          </p:cNvPr>
          <p:cNvSpPr>
            <a:spLocks noGrp="1"/>
          </p:cNvSpPr>
          <p:nvPr>
            <p:ph type="title"/>
          </p:nvPr>
        </p:nvSpPr>
        <p:spPr/>
        <p:txBody>
          <a:bodyPr/>
          <a:lstStyle/>
          <a:p>
            <a:r>
              <a:rPr lang="en-US" dirty="0"/>
              <a:t>Findings &amp; Draft Recommendations</a:t>
            </a:r>
          </a:p>
        </p:txBody>
      </p:sp>
      <p:sp>
        <p:nvSpPr>
          <p:cNvPr id="3" name="Text Placeholder 2">
            <a:extLst>
              <a:ext uri="{FF2B5EF4-FFF2-40B4-BE49-F238E27FC236}">
                <a16:creationId xmlns:a16="http://schemas.microsoft.com/office/drawing/2014/main" xmlns="" id="{7938B274-E2EE-3345-81AA-823189ECA15E}"/>
              </a:ext>
            </a:extLst>
          </p:cNvPr>
          <p:cNvSpPr>
            <a:spLocks noGrp="1"/>
          </p:cNvSpPr>
          <p:nvPr>
            <p:ph type="body" sz="quarter" idx="11"/>
          </p:nvPr>
        </p:nvSpPr>
        <p:spPr/>
        <p:txBody>
          <a:bodyPr/>
          <a:lstStyle/>
          <a:p>
            <a:r>
              <a:rPr lang="en-US" dirty="0"/>
              <a:t>Consumer Trust</a:t>
            </a:r>
          </a:p>
          <a:p>
            <a:endParaRPr lang="en-US" sz="2000" dirty="0"/>
          </a:p>
          <a:p>
            <a:r>
              <a:rPr lang="en-US" sz="2000" dirty="0" smtClean="0"/>
              <a:t>Latest Subgroup Report on Wiki Page: </a:t>
            </a:r>
            <a:r>
              <a:rPr lang="en-US" sz="2000" dirty="0"/>
              <a:t/>
            </a:r>
            <a:br>
              <a:rPr lang="en-US" sz="2000" dirty="0"/>
            </a:br>
            <a:r>
              <a:rPr lang="en-US" sz="2000" dirty="0"/>
              <a:t>https://</a:t>
            </a:r>
            <a:r>
              <a:rPr lang="en-US" sz="2000" dirty="0" smtClean="0"/>
              <a:t>community.icann.org/x/AZpEB</a:t>
            </a:r>
            <a:endParaRPr lang="en-US" dirty="0"/>
          </a:p>
          <a:p>
            <a:endParaRPr lang="en-US" dirty="0"/>
          </a:p>
        </p:txBody>
      </p:sp>
    </p:spTree>
    <p:extLst>
      <p:ext uri="{BB962C8B-B14F-4D97-AF65-F5344CB8AC3E}">
        <p14:creationId xmlns:p14="http://schemas.microsoft.com/office/powerpoint/2010/main" val="227192519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Objective 4: Consumer Trust</a:t>
            </a:r>
          </a:p>
        </p:txBody>
      </p:sp>
      <p:sp>
        <p:nvSpPr>
          <p:cNvPr id="4" name="TextBox 3"/>
          <p:cNvSpPr txBox="1"/>
          <p:nvPr/>
        </p:nvSpPr>
        <p:spPr>
          <a:xfrm>
            <a:off x="374904" y="907910"/>
            <a:ext cx="8349996" cy="5324535"/>
          </a:xfrm>
          <a:prstGeom prst="rect">
            <a:avLst/>
          </a:prstGeom>
          <a:noFill/>
        </p:spPr>
        <p:txBody>
          <a:bodyPr wrap="square" lIns="0" tIns="0" rIns="0" bIns="0" rtlCol="0">
            <a:spAutoFit/>
          </a:bodyPr>
          <a:lstStyle/>
          <a:p>
            <a:r>
              <a:rPr lang="en-US" dirty="0"/>
              <a:t>The </a:t>
            </a:r>
            <a:r>
              <a:rPr lang="en-US" dirty="0" smtClean="0"/>
              <a:t>subgroup considered this review </a:t>
            </a:r>
            <a:r>
              <a:rPr lang="en-US" dirty="0"/>
              <a:t>objective </a:t>
            </a:r>
          </a:p>
          <a:p>
            <a:pPr marL="285750" indent="-285750">
              <a:buFont typeface="Arial" panose="020B0604020202020204" pitchFamily="34" charset="0"/>
              <a:buChar char="•"/>
            </a:pPr>
            <a:endParaRPr lang="en-US" sz="1400" dirty="0"/>
          </a:p>
          <a:p>
            <a:pPr marL="742950" lvl="1" indent="-285750">
              <a:buFont typeface="Arial" panose="020B0604020202020204" pitchFamily="34" charset="0"/>
              <a:buChar char="•"/>
            </a:pPr>
            <a:r>
              <a:rPr lang="en-US" sz="1400" i="1" dirty="0">
                <a:solidFill>
                  <a:schemeClr val="accent6">
                    <a:lumMod val="50000"/>
                  </a:schemeClr>
                </a:solidFill>
              </a:rPr>
              <a:t>Consistent with ICANN’s mission and Bylaws, Section 4.6(e)(ii), the review team will assess the extent to which the implementation of today’s WHOIS (the current gTLD RDS) promotes consumer trust in gTLD domain names by (a) agreeing upon a working definition of “consumer” and “consumer trust” used in this review, (b) identifying the approach used to determine the extent to which consumer trust needs are met, (c) identifying high-priority gaps (if any) in meeting those needs, and (d) recommending specific measureable steps (if any) the team believes are important to fill gaps.</a:t>
            </a:r>
          </a:p>
          <a:p>
            <a:pPr lvl="1"/>
            <a:endParaRPr lang="en-US" dirty="0"/>
          </a:p>
          <a:p>
            <a:pPr marL="0" lvl="1"/>
            <a:r>
              <a:rPr lang="en-US" dirty="0" smtClean="0"/>
              <a:t>Using </a:t>
            </a:r>
            <a:r>
              <a:rPr lang="en-US" dirty="0"/>
              <a:t>the 2012 report as a foundation, the subgroup plans to examine the findings and analysis of other subgroups </a:t>
            </a:r>
            <a:r>
              <a:rPr lang="en-US" dirty="0" smtClean="0"/>
              <a:t>assessing WHOIS1 Rec implementation:</a:t>
            </a:r>
            <a:br>
              <a:rPr lang="en-US" dirty="0" smtClean="0"/>
            </a:br>
            <a:endParaRPr lang="en-US" dirty="0"/>
          </a:p>
          <a:p>
            <a:pPr marL="742950" lvl="1" indent="-285750">
              <a:buFont typeface="Arial" panose="020B0604020202020204" pitchFamily="34" charset="0"/>
              <a:buChar char="•"/>
            </a:pPr>
            <a:r>
              <a:rPr lang="en-US" sz="1600" dirty="0" smtClean="0"/>
              <a:t>This </a:t>
            </a:r>
            <a:r>
              <a:rPr lang="en-US" sz="1600" dirty="0"/>
              <a:t>examination will produce a gap analysis which identifies areas of WHOIS which may need to be further enhanced to promote consumer trust. </a:t>
            </a:r>
          </a:p>
          <a:p>
            <a:pPr marL="742950" lvl="1" indent="-285750">
              <a:buFont typeface="Arial" panose="020B0604020202020204" pitchFamily="34" charset="0"/>
              <a:buChar char="•"/>
            </a:pPr>
            <a:endParaRPr lang="en-US" sz="1600" dirty="0"/>
          </a:p>
          <a:p>
            <a:pPr marL="742950" lvl="1" indent="-285750">
              <a:buFont typeface="Arial" panose="020B0604020202020204" pitchFamily="34" charset="0"/>
              <a:buChar char="•"/>
            </a:pPr>
            <a:r>
              <a:rPr lang="en-US" sz="1600" dirty="0" smtClean="0"/>
              <a:t>The </a:t>
            </a:r>
            <a:r>
              <a:rPr lang="en-US" sz="1600" dirty="0"/>
              <a:t>gap analysis will need to be repeated after WHOIS </a:t>
            </a:r>
            <a:r>
              <a:rPr lang="en-US" sz="1600" dirty="0" smtClean="0"/>
              <a:t>evolves </a:t>
            </a:r>
            <a:r>
              <a:rPr lang="en-US" sz="1600" dirty="0"/>
              <a:t>to comply with GDPR – at least for access to data that impacts WHOIS data from European users.</a:t>
            </a:r>
          </a:p>
          <a:p>
            <a:pPr marL="742950" lvl="1" indent="-285750">
              <a:buFont typeface="Arial" panose="020B0604020202020204" pitchFamily="34" charset="0"/>
              <a:buChar char="•"/>
            </a:pPr>
            <a:endParaRPr lang="en-US" sz="1600" dirty="0"/>
          </a:p>
          <a:p>
            <a:pPr marL="742950" lvl="1" indent="-285750">
              <a:buFont typeface="Arial" panose="020B0604020202020204" pitchFamily="34" charset="0"/>
              <a:buChar char="•"/>
            </a:pPr>
            <a:r>
              <a:rPr lang="en-US" sz="1600" dirty="0"/>
              <a:t>The definition of </a:t>
            </a:r>
            <a:r>
              <a:rPr lang="en-US" sz="1600" dirty="0" smtClean="0"/>
              <a:t>“consumer” </a:t>
            </a:r>
            <a:r>
              <a:rPr lang="en-US" sz="1600" dirty="0"/>
              <a:t>to be addressed in this review must be broad and include Internet users. Users are potential domain name owners and insofar, it’s important to approach and address all users, whenever appropriate</a:t>
            </a:r>
            <a:r>
              <a:rPr lang="en-US" sz="1600" dirty="0" smtClean="0"/>
              <a:t>.</a:t>
            </a:r>
            <a:endParaRPr lang="en-US" dirty="0"/>
          </a:p>
        </p:txBody>
      </p:sp>
    </p:spTree>
    <p:extLst>
      <p:ext uri="{BB962C8B-B14F-4D97-AF65-F5344CB8AC3E}">
        <p14:creationId xmlns:p14="http://schemas.microsoft.com/office/powerpoint/2010/main" val="273437960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Objective 4: Consumer Trust</a:t>
            </a:r>
          </a:p>
        </p:txBody>
      </p:sp>
      <p:sp>
        <p:nvSpPr>
          <p:cNvPr id="4" name="TextBox 3"/>
          <p:cNvSpPr txBox="1"/>
          <p:nvPr/>
        </p:nvSpPr>
        <p:spPr>
          <a:xfrm>
            <a:off x="374904" y="907910"/>
            <a:ext cx="8349996" cy="3570208"/>
          </a:xfrm>
          <a:prstGeom prst="rect">
            <a:avLst/>
          </a:prstGeom>
          <a:noFill/>
        </p:spPr>
        <p:txBody>
          <a:bodyPr wrap="square" lIns="0" tIns="0" rIns="0" bIns="0" rtlCol="0">
            <a:spAutoFit/>
          </a:bodyPr>
          <a:lstStyle/>
          <a:p>
            <a:pPr marL="285750" indent="-285750">
              <a:buFont typeface="Arial" panose="020B0604020202020204" pitchFamily="34" charset="0"/>
              <a:buChar char="•"/>
            </a:pPr>
            <a:r>
              <a:rPr lang="en-US" dirty="0" smtClean="0"/>
              <a:t>Thus far, this </a:t>
            </a:r>
            <a:r>
              <a:rPr lang="en-US" dirty="0"/>
              <a:t>subgroup has identified the following issues</a:t>
            </a:r>
            <a:r>
              <a:rPr lang="en-US" dirty="0" smtClean="0"/>
              <a:t>:</a:t>
            </a:r>
          </a:p>
          <a:p>
            <a:pPr marL="285750" indent="-285750">
              <a:buFont typeface="Arial" panose="020B0604020202020204" pitchFamily="34" charset="0"/>
              <a:buChar char="•"/>
            </a:pPr>
            <a:endParaRPr lang="en-US" dirty="0"/>
          </a:p>
          <a:p>
            <a:pPr marL="742950" lvl="2" indent="-285750">
              <a:buFont typeface="Arial" panose="020B0604020202020204" pitchFamily="34" charset="0"/>
              <a:buChar char="•"/>
            </a:pPr>
            <a:r>
              <a:rPr lang="en-US" sz="1600" dirty="0"/>
              <a:t>The basic idea is that WHOIS contributes to consumer trust, mostly indirectly. The subgroup notes that here are different opinions about whether the visibility of WHOIS data contributes to trust.</a:t>
            </a:r>
          </a:p>
          <a:p>
            <a:pPr marL="742950" lvl="2" indent="-285750">
              <a:buFont typeface="Arial" panose="020B0604020202020204" pitchFamily="34" charset="0"/>
              <a:buChar char="•"/>
            </a:pPr>
            <a:endParaRPr lang="en-US" sz="1700" dirty="0" smtClean="0"/>
          </a:p>
          <a:p>
            <a:pPr marL="742950" lvl="2" indent="-285750">
              <a:buFont typeface="Arial" panose="020B0604020202020204" pitchFamily="34" charset="0"/>
              <a:buChar char="•"/>
            </a:pPr>
            <a:r>
              <a:rPr lang="en-US" sz="1600" dirty="0"/>
              <a:t>The subgroup reviewed websites from well-known and less well-known resellers. Based on this research, it is clear that many of the well-known resellers have little information for 'consumers' and, if they do, the information is often very hard to find</a:t>
            </a:r>
            <a:r>
              <a:rPr lang="en-US" sz="1600" dirty="0" smtClean="0"/>
              <a:t>.</a:t>
            </a:r>
          </a:p>
          <a:p>
            <a:pPr marL="742950" lvl="2" indent="-285750">
              <a:buFont typeface="Arial" panose="020B0604020202020204" pitchFamily="34" charset="0"/>
              <a:buChar char="•"/>
            </a:pPr>
            <a:endParaRPr lang="en-US" sz="1700" dirty="0" smtClean="0"/>
          </a:p>
          <a:p>
            <a:pPr marL="742950" lvl="2" indent="-285750">
              <a:buFont typeface="Arial" panose="020B0604020202020204" pitchFamily="34" charset="0"/>
              <a:buChar char="•"/>
            </a:pPr>
            <a:r>
              <a:rPr lang="en-US" sz="1700" dirty="0" smtClean="0"/>
              <a:t>The subgroup notes a</a:t>
            </a:r>
            <a:r>
              <a:rPr lang="en-US" sz="1600" dirty="0" smtClean="0"/>
              <a:t> </a:t>
            </a:r>
            <a:r>
              <a:rPr lang="en-US" sz="1600" dirty="0"/>
              <a:t>lack of Reseller transparency in WHOIS as a potential gap, to be addressed through policy and/or contractual </a:t>
            </a:r>
            <a:r>
              <a:rPr lang="en-US" sz="1600" dirty="0" smtClean="0"/>
              <a:t>changes</a:t>
            </a:r>
            <a:r>
              <a:rPr lang="en-US" sz="1700" dirty="0" smtClean="0"/>
              <a:t>. Gaps include </a:t>
            </a:r>
            <a:r>
              <a:rPr lang="en-US" sz="1600" dirty="0" smtClean="0"/>
              <a:t>lack </a:t>
            </a:r>
            <a:r>
              <a:rPr lang="en-US" sz="1600" dirty="0"/>
              <a:t>of easy identifiable information about data privacy/data protection </a:t>
            </a:r>
            <a:r>
              <a:rPr lang="en-US" sz="1600" dirty="0" smtClean="0"/>
              <a:t>practices and redress </a:t>
            </a:r>
            <a:r>
              <a:rPr lang="en-US" sz="1600" dirty="0"/>
              <a:t>contact point</a:t>
            </a:r>
            <a:r>
              <a:rPr lang="en-US" sz="1600" dirty="0" smtClean="0"/>
              <a:t>.</a:t>
            </a:r>
            <a:endParaRPr lang="en-US" sz="1700" dirty="0"/>
          </a:p>
        </p:txBody>
      </p:sp>
    </p:spTree>
    <p:extLst>
      <p:ext uri="{BB962C8B-B14F-4D97-AF65-F5344CB8AC3E}">
        <p14:creationId xmlns:p14="http://schemas.microsoft.com/office/powerpoint/2010/main" val="85730347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Objective 4: Consumer Trust</a:t>
            </a:r>
          </a:p>
        </p:txBody>
      </p:sp>
      <p:sp>
        <p:nvSpPr>
          <p:cNvPr id="4" name="TextBox 3"/>
          <p:cNvSpPr txBox="1"/>
          <p:nvPr/>
        </p:nvSpPr>
        <p:spPr>
          <a:xfrm>
            <a:off x="374904" y="907910"/>
            <a:ext cx="8349996" cy="3939540"/>
          </a:xfrm>
          <a:prstGeom prst="rect">
            <a:avLst/>
          </a:prstGeom>
          <a:noFill/>
        </p:spPr>
        <p:txBody>
          <a:bodyPr wrap="square" lIns="0" tIns="0" rIns="0" bIns="0" rtlCol="0">
            <a:spAutoFit/>
          </a:bodyPr>
          <a:lstStyle/>
          <a:p>
            <a:pPr marL="285750" indent="-285750">
              <a:buFont typeface="Arial" panose="020B0604020202020204" pitchFamily="34" charset="0"/>
              <a:buChar char="•"/>
            </a:pPr>
            <a:r>
              <a:rPr lang="en-US" dirty="0" smtClean="0"/>
              <a:t>To </a:t>
            </a:r>
            <a:r>
              <a:rPr lang="en-US" dirty="0"/>
              <a:t>address </a:t>
            </a:r>
            <a:r>
              <a:rPr lang="en-US" dirty="0" smtClean="0"/>
              <a:t>this issue, </a:t>
            </a:r>
            <a:r>
              <a:rPr lang="en-US" dirty="0"/>
              <a:t>the subgroup drafted the following </a:t>
            </a:r>
            <a:r>
              <a:rPr lang="en-US" dirty="0" smtClean="0"/>
              <a:t>recommendation:</a:t>
            </a:r>
            <a:endParaRPr lang="en-US" dirty="0"/>
          </a:p>
          <a:p>
            <a:pPr marL="742950" lvl="2" indent="-285750">
              <a:buFont typeface="Arial" panose="020B0604020202020204" pitchFamily="34" charset="0"/>
              <a:buChar char="•"/>
            </a:pPr>
            <a:r>
              <a:rPr lang="en-US" sz="1700" b="1" dirty="0" smtClean="0"/>
              <a:t>Draft Recommendation (CT.1):</a:t>
            </a:r>
            <a:r>
              <a:rPr lang="en-US" sz="1700" dirty="0" smtClean="0"/>
              <a:t> </a:t>
            </a:r>
            <a:r>
              <a:rPr lang="en-US" sz="1700" i="1" dirty="0" smtClean="0"/>
              <a:t>ICANN </a:t>
            </a:r>
            <a:r>
              <a:rPr lang="en-US" sz="1700" i="1" dirty="0"/>
              <a:t>should request from resellers more clear information, including the recommendation to include relevant information on their websites. </a:t>
            </a:r>
            <a:r>
              <a:rPr lang="en-US" sz="1700" i="1" dirty="0" smtClean="0"/>
              <a:t/>
            </a:r>
            <a:br>
              <a:rPr lang="en-US" sz="1700" i="1" dirty="0" smtClean="0"/>
            </a:br>
            <a:r>
              <a:rPr lang="en-US" sz="1700" i="1" dirty="0" smtClean="0"/>
              <a:t/>
            </a:r>
            <a:br>
              <a:rPr lang="en-US" sz="1700" i="1" dirty="0" smtClean="0"/>
            </a:br>
            <a:r>
              <a:rPr lang="en-US" sz="1700" i="1" dirty="0" smtClean="0"/>
              <a:t>A </a:t>
            </a:r>
            <a:r>
              <a:rPr lang="en-US" sz="1700" i="1" dirty="0"/>
              <a:t>good location for ICANN to make such a recommendation would be </a:t>
            </a:r>
            <a:r>
              <a:rPr lang="en-US" sz="1700" i="1" dirty="0" smtClean="0"/>
              <a:t>RAA (e.g., Sections 3.7.10, 3.12.2, 3.12.15).</a:t>
            </a:r>
            <a:br>
              <a:rPr lang="en-US" sz="1700" i="1" dirty="0" smtClean="0"/>
            </a:br>
            <a:r>
              <a:rPr lang="en-US" sz="1700" i="1" dirty="0" smtClean="0"/>
              <a:t/>
            </a:r>
            <a:br>
              <a:rPr lang="en-US" sz="1700" i="1" dirty="0" smtClean="0"/>
            </a:br>
            <a:r>
              <a:rPr lang="en-US" sz="1700" i="1" dirty="0" smtClean="0"/>
              <a:t>ICANN </a:t>
            </a:r>
            <a:r>
              <a:rPr lang="en-US" sz="1700" i="1" dirty="0"/>
              <a:t>must ensure that RAA provides updated information concerning relevant topics relate to consumers and WHOIS </a:t>
            </a:r>
            <a:r>
              <a:rPr lang="en-US" sz="1700" i="1" dirty="0" smtClean="0"/>
              <a:t>Obligations.</a:t>
            </a:r>
            <a:br>
              <a:rPr lang="en-US" sz="1700" i="1" dirty="0" smtClean="0"/>
            </a:br>
            <a:r>
              <a:rPr lang="en-US" sz="1700" i="1" dirty="0" smtClean="0"/>
              <a:t/>
            </a:r>
            <a:br>
              <a:rPr lang="en-US" sz="1700" i="1" dirty="0" smtClean="0"/>
            </a:br>
            <a:r>
              <a:rPr lang="en-US" sz="1700" i="1" dirty="0" smtClean="0"/>
              <a:t>ICANN </a:t>
            </a:r>
            <a:r>
              <a:rPr lang="en-US" sz="1700" i="1" dirty="0"/>
              <a:t>should recommend general policy and website/communication guidelines for resellers</a:t>
            </a:r>
            <a:r>
              <a:rPr lang="en-US" sz="1700" i="1" dirty="0" smtClean="0"/>
              <a:t>.</a:t>
            </a:r>
          </a:p>
          <a:p>
            <a:pPr marL="742950" lvl="2" indent="-285750">
              <a:buFont typeface="Arial" panose="020B0604020202020204" pitchFamily="34" charset="0"/>
              <a:buChar char="•"/>
            </a:pPr>
            <a:endParaRPr lang="en-US" sz="1700" i="1" dirty="0"/>
          </a:p>
          <a:p>
            <a:pPr marL="742950" lvl="2" indent="-285750">
              <a:buFont typeface="Arial" panose="020B0604020202020204" pitchFamily="34" charset="0"/>
              <a:buChar char="•"/>
            </a:pPr>
            <a:r>
              <a:rPr lang="en-US" sz="1700" dirty="0">
                <a:solidFill>
                  <a:srgbClr val="FF0000"/>
                </a:solidFill>
              </a:rPr>
              <a:t>[Subgroup has yet to reach agreement on this recommendation]</a:t>
            </a:r>
            <a:endParaRPr lang="en-US" sz="1700" dirty="0"/>
          </a:p>
        </p:txBody>
      </p:sp>
    </p:spTree>
    <p:extLst>
      <p:ext uri="{BB962C8B-B14F-4D97-AF65-F5344CB8AC3E}">
        <p14:creationId xmlns:p14="http://schemas.microsoft.com/office/powerpoint/2010/main" val="83220926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368EB48-33D2-4D4A-83B4-745BEEEA69D6}"/>
              </a:ext>
            </a:extLst>
          </p:cNvPr>
          <p:cNvSpPr>
            <a:spLocks noGrp="1"/>
          </p:cNvSpPr>
          <p:nvPr>
            <p:ph type="title"/>
          </p:nvPr>
        </p:nvSpPr>
        <p:spPr/>
        <p:txBody>
          <a:bodyPr/>
          <a:lstStyle/>
          <a:p>
            <a:r>
              <a:rPr lang="en-US" dirty="0"/>
              <a:t>Findings &amp; Draft Recommendations</a:t>
            </a:r>
          </a:p>
        </p:txBody>
      </p:sp>
      <p:sp>
        <p:nvSpPr>
          <p:cNvPr id="3" name="Text Placeholder 2">
            <a:extLst>
              <a:ext uri="{FF2B5EF4-FFF2-40B4-BE49-F238E27FC236}">
                <a16:creationId xmlns:a16="http://schemas.microsoft.com/office/drawing/2014/main" xmlns="" id="{7938B274-E2EE-3345-81AA-823189ECA15E}"/>
              </a:ext>
            </a:extLst>
          </p:cNvPr>
          <p:cNvSpPr>
            <a:spLocks noGrp="1"/>
          </p:cNvSpPr>
          <p:nvPr>
            <p:ph type="body" sz="quarter" idx="11"/>
          </p:nvPr>
        </p:nvSpPr>
        <p:spPr/>
        <p:txBody>
          <a:bodyPr/>
          <a:lstStyle/>
          <a:p>
            <a:r>
              <a:rPr lang="en-US" dirty="0"/>
              <a:t>Safeguarding Registrant Data</a:t>
            </a:r>
          </a:p>
          <a:p>
            <a:endParaRPr lang="en-US" sz="2000" dirty="0"/>
          </a:p>
          <a:p>
            <a:r>
              <a:rPr lang="en-US" sz="2000" dirty="0" smtClean="0"/>
              <a:t>Latest Subgroup Report on Wiki Page: </a:t>
            </a:r>
            <a:r>
              <a:rPr lang="en-US" sz="2000" dirty="0"/>
              <a:t/>
            </a:r>
            <a:br>
              <a:rPr lang="en-US" sz="2000" dirty="0"/>
            </a:br>
            <a:r>
              <a:rPr lang="en-US" sz="2000" dirty="0"/>
              <a:t>https://community.icann.org/x/BJpEB</a:t>
            </a:r>
          </a:p>
          <a:p>
            <a:endParaRPr lang="en-US" dirty="0"/>
          </a:p>
          <a:p>
            <a:endParaRPr lang="en-US" dirty="0"/>
          </a:p>
        </p:txBody>
      </p:sp>
    </p:spTree>
    <p:extLst>
      <p:ext uri="{BB962C8B-B14F-4D97-AF65-F5344CB8AC3E}">
        <p14:creationId xmlns:p14="http://schemas.microsoft.com/office/powerpoint/2010/main" val="208182932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Objective 5: Safeguarding Registrant Data</a:t>
            </a:r>
          </a:p>
        </p:txBody>
      </p:sp>
      <p:sp>
        <p:nvSpPr>
          <p:cNvPr id="4" name="TextBox 3"/>
          <p:cNvSpPr txBox="1"/>
          <p:nvPr/>
        </p:nvSpPr>
        <p:spPr>
          <a:xfrm>
            <a:off x="374904" y="907910"/>
            <a:ext cx="8349996" cy="5201424"/>
          </a:xfrm>
          <a:prstGeom prst="rect">
            <a:avLst/>
          </a:prstGeom>
          <a:noFill/>
        </p:spPr>
        <p:txBody>
          <a:bodyPr wrap="square" lIns="0" tIns="0" rIns="0" bIns="0" rtlCol="0">
            <a:spAutoFit/>
          </a:bodyPr>
          <a:lstStyle/>
          <a:p>
            <a:r>
              <a:rPr lang="en-US" dirty="0"/>
              <a:t>The </a:t>
            </a:r>
            <a:r>
              <a:rPr lang="en-US" dirty="0" smtClean="0"/>
              <a:t>subgroup considered this review </a:t>
            </a:r>
            <a:r>
              <a:rPr lang="en-US" dirty="0"/>
              <a:t>objective</a:t>
            </a:r>
          </a:p>
          <a:p>
            <a:endParaRPr lang="en-US" dirty="0"/>
          </a:p>
          <a:p>
            <a:pPr marL="742950" lvl="1" indent="-285750">
              <a:buFont typeface="Arial" panose="020B0604020202020204" pitchFamily="34" charset="0"/>
              <a:buChar char="•"/>
            </a:pPr>
            <a:r>
              <a:rPr lang="en-US" sz="1400" i="1" dirty="0">
                <a:solidFill>
                  <a:schemeClr val="accent6">
                    <a:lumMod val="50000"/>
                  </a:schemeClr>
                </a:solidFill>
              </a:rPr>
              <a:t>Consistent with ICANN’s mission and Bylaws, Section 4.6(e)(ii), the review team will assess the extent to which the implementation of today’s WHOIS (the current gTLD RDS) safeguards registrant data by (a) identifying the lifecycle of registrant data, (b) determining if/how data is safeguarded in each phase of that lifecycle, (c) identifying high-priority gaps (if any) in safeguarding registrant data, and (d) recommending specific measureable steps (if any) the team believes are important to fill gaps. </a:t>
            </a:r>
          </a:p>
          <a:p>
            <a:endParaRPr lang="en-US" dirty="0"/>
          </a:p>
          <a:p>
            <a:r>
              <a:rPr lang="en-US" dirty="0"/>
              <a:t>The subgroup finds that:</a:t>
            </a:r>
          </a:p>
          <a:p>
            <a:pPr marL="742950" lvl="1" indent="-285750">
              <a:buFont typeface="Arial" panose="020B0604020202020204" pitchFamily="34" charset="0"/>
              <a:buChar char="•"/>
            </a:pPr>
            <a:r>
              <a:rPr lang="en-US" sz="1400" dirty="0" smtClean="0"/>
              <a:t>No </a:t>
            </a:r>
            <a:r>
              <a:rPr lang="en-US" sz="1400" dirty="0"/>
              <a:t>effort </a:t>
            </a:r>
            <a:r>
              <a:rPr lang="en-US" sz="1400" dirty="0" smtClean="0"/>
              <a:t>is made </a:t>
            </a:r>
            <a:r>
              <a:rPr lang="en-US" sz="1400" dirty="0"/>
              <a:t>to "protect" </a:t>
            </a:r>
            <a:r>
              <a:rPr lang="en-US" sz="1400" dirty="0" smtClean="0"/>
              <a:t>registrant-supplied WHOIS data </a:t>
            </a:r>
            <a:r>
              <a:rPr lang="en-US" sz="1400" dirty="0"/>
              <a:t>from viewing. That may change as WHOIS policies adapt to GDPR and other </a:t>
            </a:r>
            <a:r>
              <a:rPr lang="en-US" sz="1400" dirty="0" smtClean="0"/>
              <a:t>legislation.</a:t>
            </a:r>
            <a:endParaRPr lang="en-US" sz="1400" dirty="0"/>
          </a:p>
          <a:p>
            <a:pPr marL="742950" lvl="1" indent="-285750">
              <a:buFont typeface="Arial" panose="020B0604020202020204" pitchFamily="34" charset="0"/>
              <a:buChar char="•"/>
            </a:pPr>
            <a:endParaRPr lang="en-US" sz="1400" dirty="0"/>
          </a:p>
          <a:p>
            <a:pPr marL="742950" lvl="1" indent="-285750">
              <a:buFont typeface="Arial" panose="020B0604020202020204" pitchFamily="34" charset="0"/>
              <a:buChar char="•"/>
            </a:pPr>
            <a:r>
              <a:rPr lang="en-US" sz="1400" dirty="0" smtClean="0"/>
              <a:t>“Safeguarded” includes ensuring </a:t>
            </a:r>
            <a:r>
              <a:rPr lang="en-US" sz="1400" dirty="0"/>
              <a:t>that </a:t>
            </a:r>
            <a:r>
              <a:rPr lang="en-US" sz="1400" dirty="0" smtClean="0"/>
              <a:t>data </a:t>
            </a:r>
            <a:r>
              <a:rPr lang="en-US" sz="1400" dirty="0"/>
              <a:t>is not lost in the case of a registrar/registry failure, and not unknowingly changed</a:t>
            </a:r>
            <a:r>
              <a:rPr lang="en-US" sz="1400" dirty="0" smtClean="0"/>
              <a:t>.</a:t>
            </a:r>
            <a:endParaRPr lang="en-US" sz="1400" dirty="0"/>
          </a:p>
          <a:p>
            <a:pPr marL="742950" lvl="1" indent="-285750">
              <a:buFont typeface="Arial" panose="020B0604020202020204" pitchFamily="34" charset="0"/>
              <a:buChar char="•"/>
            </a:pPr>
            <a:endParaRPr lang="en-US" sz="1400" dirty="0"/>
          </a:p>
          <a:p>
            <a:pPr marL="742950" lvl="1" indent="-285750">
              <a:buFont typeface="Arial" panose="020B0604020202020204" pitchFamily="34" charset="0"/>
              <a:buChar char="•"/>
            </a:pPr>
            <a:r>
              <a:rPr lang="en-US" sz="1400" dirty="0" smtClean="0"/>
              <a:t>Neither Registry </a:t>
            </a:r>
            <a:r>
              <a:rPr lang="en-US" sz="1400" dirty="0"/>
              <a:t>Agreements nor the RAA makes any explicit demands on Registries and Registrars with regard to data protection or actions that must be taken in the case of a discovered data </a:t>
            </a:r>
            <a:r>
              <a:rPr lang="en-US" sz="1400" dirty="0" smtClean="0"/>
              <a:t>breach.</a:t>
            </a:r>
          </a:p>
          <a:p>
            <a:pPr marL="742950" lvl="1" indent="-285750">
              <a:buFont typeface="Arial" panose="020B0604020202020204" pitchFamily="34" charset="0"/>
              <a:buChar char="•"/>
            </a:pPr>
            <a:endParaRPr lang="en-US" sz="1400" dirty="0" smtClean="0"/>
          </a:p>
          <a:p>
            <a:pPr marL="742950" lvl="1" indent="-285750">
              <a:buFont typeface="Arial" panose="020B0604020202020204" pitchFamily="34" charset="0"/>
              <a:buChar char="•"/>
            </a:pPr>
            <a:r>
              <a:rPr lang="en-US" sz="1400" dirty="0"/>
              <a:t>Escrow </a:t>
            </a:r>
            <a:r>
              <a:rPr lang="en-US" sz="1400" dirty="0" smtClean="0"/>
              <a:t>provider agreements </a:t>
            </a:r>
            <a:r>
              <a:rPr lang="en-US" sz="1400" dirty="0"/>
              <a:t>do </a:t>
            </a:r>
            <a:r>
              <a:rPr lang="en-US" sz="1400" dirty="0" smtClean="0"/>
              <a:t>require “commercially </a:t>
            </a:r>
            <a:r>
              <a:rPr lang="en-US" sz="1400" dirty="0"/>
              <a:t>reasonable efforts and industry standard safeguards to protect the integrity and confidentiality of </a:t>
            </a:r>
            <a:r>
              <a:rPr lang="en-US" sz="1400" dirty="0" smtClean="0"/>
              <a:t>Deposits“ but not timely breach notification.</a:t>
            </a:r>
            <a:endParaRPr lang="en-US" sz="1700" dirty="0" smtClean="0"/>
          </a:p>
        </p:txBody>
      </p:sp>
    </p:spTree>
    <p:extLst>
      <p:ext uri="{BB962C8B-B14F-4D97-AF65-F5344CB8AC3E}">
        <p14:creationId xmlns:p14="http://schemas.microsoft.com/office/powerpoint/2010/main" val="295090923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Objective 5: Safeguarding Registrant Data</a:t>
            </a:r>
          </a:p>
        </p:txBody>
      </p:sp>
      <p:sp>
        <p:nvSpPr>
          <p:cNvPr id="4" name="TextBox 3"/>
          <p:cNvSpPr txBox="1"/>
          <p:nvPr/>
        </p:nvSpPr>
        <p:spPr>
          <a:xfrm>
            <a:off x="374904" y="907910"/>
            <a:ext cx="8349996" cy="2908489"/>
          </a:xfrm>
          <a:prstGeom prst="rect">
            <a:avLst/>
          </a:prstGeom>
          <a:noFill/>
        </p:spPr>
        <p:txBody>
          <a:bodyPr wrap="square" lIns="0" tIns="0" rIns="0" bIns="0" rtlCol="0">
            <a:spAutoFit/>
          </a:bodyPr>
          <a:lstStyle/>
          <a:p>
            <a:pPr marL="285750" indent="-285750">
              <a:buFont typeface="Arial" panose="020B0604020202020204" pitchFamily="34" charset="0"/>
              <a:buChar char="•"/>
            </a:pPr>
            <a:r>
              <a:rPr lang="en-US" dirty="0"/>
              <a:t>After analysis of facts, the subgroup has identified the following </a:t>
            </a:r>
            <a:r>
              <a:rPr lang="en-US" dirty="0" smtClean="0"/>
              <a:t>issues:|</a:t>
            </a:r>
            <a:br>
              <a:rPr lang="en-US" dirty="0" smtClean="0"/>
            </a:br>
            <a:endParaRPr lang="en-US" dirty="0"/>
          </a:p>
          <a:p>
            <a:pPr marL="742950" lvl="2" indent="-285750">
              <a:buFont typeface="Arial" panose="020B0604020202020204" pitchFamily="34" charset="0"/>
              <a:buChar char="•"/>
            </a:pPr>
            <a:r>
              <a:rPr lang="en-US" sz="1700" dirty="0"/>
              <a:t>Traditionally, all </a:t>
            </a:r>
            <a:r>
              <a:rPr lang="en-US" sz="1700" dirty="0" smtClean="0"/>
              <a:t>WHOIS </a:t>
            </a:r>
            <a:r>
              <a:rPr lang="en-US" sz="1700" dirty="0"/>
              <a:t>data is public. Under GDPR and similar legislation, some or all of that data may no longer be collected or publicly available. Exactly what data may be subject to these new rules is under discussion elsewhere and will not be addressed by the RDS-WHOIS2-RT. </a:t>
            </a:r>
            <a:r>
              <a:rPr lang="en-US" sz="1700" dirty="0" smtClean="0"/>
              <a:t/>
            </a:r>
            <a:br>
              <a:rPr lang="en-US" sz="1700" dirty="0" smtClean="0"/>
            </a:br>
            <a:endParaRPr lang="en-US" sz="1700" dirty="0" smtClean="0"/>
          </a:p>
          <a:p>
            <a:pPr marL="742950" lvl="2" indent="-285750">
              <a:buFont typeface="Arial" panose="020B0604020202020204" pitchFamily="34" charset="0"/>
              <a:buChar char="•"/>
            </a:pPr>
            <a:r>
              <a:rPr lang="en-US" sz="1700" dirty="0"/>
              <a:t>Registries and registrars are not explicitly required to use commercially reasonable and industry standard safeguards, nor are any parties (registries, registrars, or escrow providers) required to notify ICANN in the event that a breach is discovered.</a:t>
            </a:r>
          </a:p>
        </p:txBody>
      </p:sp>
    </p:spTree>
    <p:extLst>
      <p:ext uri="{BB962C8B-B14F-4D97-AF65-F5344CB8AC3E}">
        <p14:creationId xmlns:p14="http://schemas.microsoft.com/office/powerpoint/2010/main" val="263537393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Objective 5: Safeguarding Registrant Data</a:t>
            </a:r>
          </a:p>
        </p:txBody>
      </p:sp>
      <p:sp>
        <p:nvSpPr>
          <p:cNvPr id="4" name="TextBox 3"/>
          <p:cNvSpPr txBox="1"/>
          <p:nvPr/>
        </p:nvSpPr>
        <p:spPr>
          <a:xfrm>
            <a:off x="374904" y="907910"/>
            <a:ext cx="8349996" cy="4970591"/>
          </a:xfrm>
          <a:prstGeom prst="rect">
            <a:avLst/>
          </a:prstGeom>
          <a:noFill/>
        </p:spPr>
        <p:txBody>
          <a:bodyPr wrap="square" lIns="0" tIns="0" rIns="0" bIns="0" rtlCol="0">
            <a:spAutoFit/>
          </a:bodyPr>
          <a:lstStyle/>
          <a:p>
            <a:pPr marL="285750" indent="-285750">
              <a:buFont typeface="Arial" panose="020B0604020202020204" pitchFamily="34" charset="0"/>
              <a:buChar char="•"/>
            </a:pPr>
            <a:r>
              <a:rPr lang="en-US" dirty="0" smtClean="0"/>
              <a:t>To address these issues, the subgroup drafted the following recommendation:</a:t>
            </a:r>
            <a:br>
              <a:rPr lang="en-US" dirty="0" smtClean="0"/>
            </a:br>
            <a:endParaRPr lang="en-US" dirty="0" smtClean="0"/>
          </a:p>
          <a:p>
            <a:pPr marL="742950" lvl="2" indent="-285750">
              <a:spcAft>
                <a:spcPts val="600"/>
              </a:spcAft>
              <a:buFont typeface="Arial" panose="020B0604020202020204" pitchFamily="34" charset="0"/>
              <a:buChar char="•"/>
            </a:pPr>
            <a:r>
              <a:rPr lang="en-US" sz="1700" b="1" dirty="0"/>
              <a:t>Draft Recommendation </a:t>
            </a:r>
            <a:r>
              <a:rPr lang="en-US" sz="1700" b="1" dirty="0" smtClean="0"/>
              <a:t>(SD.1</a:t>
            </a:r>
            <a:r>
              <a:rPr lang="en-US" sz="1700" b="1" dirty="0"/>
              <a:t>):</a:t>
            </a:r>
            <a:r>
              <a:rPr lang="en-US" sz="1700" dirty="0"/>
              <a:t> </a:t>
            </a:r>
            <a:r>
              <a:rPr lang="en-US" sz="1700" i="1" dirty="0"/>
              <a:t>ICANN should consult with data security expert(s) to identify reasonable and justifiable requirements to place on registrars and in relation to how data is protected from unauthorized access or alteration while under their control. ICANN should similarly consider whether [or require?] any such breaches that are discovered must be reported to ICANN, and in the case of escrow providers, reported to the registrar/registry that provided the data</a:t>
            </a:r>
            <a:r>
              <a:rPr lang="en-US" sz="1700" i="1" dirty="0" smtClean="0"/>
              <a:t>.</a:t>
            </a:r>
          </a:p>
          <a:p>
            <a:pPr marL="731520" lvl="3">
              <a:spcAft>
                <a:spcPts val="600"/>
              </a:spcAft>
            </a:pPr>
            <a:r>
              <a:rPr lang="en-US" sz="1700" i="1" dirty="0" smtClean="0"/>
              <a:t>[</a:t>
            </a:r>
            <a:r>
              <a:rPr lang="en-US" sz="1700" i="1" dirty="0"/>
              <a:t>ICANN should similarly consider whether contractual requirement are needed to require registrars, registries and escrow provides to notify registrants in the even of data breaches</a:t>
            </a:r>
            <a:r>
              <a:rPr lang="en-US" sz="1700" i="1" dirty="0" smtClean="0"/>
              <a:t>.]</a:t>
            </a:r>
          </a:p>
          <a:p>
            <a:pPr marL="731520" lvl="3">
              <a:spcAft>
                <a:spcPts val="600"/>
              </a:spcAft>
            </a:pPr>
            <a:r>
              <a:rPr lang="en-US" sz="1700" i="1" dirty="0" smtClean="0"/>
              <a:t>In </a:t>
            </a:r>
            <a:r>
              <a:rPr lang="en-US" sz="1700" i="1" dirty="0"/>
              <a:t>carrying out this review, the external consultants should consider whether requirements within the GDPR could be used as a model, as many ICANN contracted parties must already adhere to </a:t>
            </a:r>
            <a:r>
              <a:rPr lang="en-US" sz="1700" i="1" dirty="0" smtClean="0"/>
              <a:t>those.</a:t>
            </a:r>
          </a:p>
          <a:p>
            <a:pPr marL="731520" lvl="3">
              <a:spcAft>
                <a:spcPts val="600"/>
              </a:spcAft>
            </a:pPr>
            <a:r>
              <a:rPr lang="en-US" sz="1700" i="1" dirty="0" smtClean="0"/>
              <a:t>If </a:t>
            </a:r>
            <a:r>
              <a:rPr lang="en-US" sz="1700" i="1" dirty="0"/>
              <a:t>changes are deemed to be required based on the results of the </a:t>
            </a:r>
            <a:r>
              <a:rPr lang="en-US" sz="1700" i="1" dirty="0" smtClean="0"/>
              <a:t>above-recommended </a:t>
            </a:r>
            <a:r>
              <a:rPr lang="en-US" sz="1700" i="1" dirty="0"/>
              <a:t>studies, ICANN must either negotiate appropriate contractual changes or initiate a GNSO PDP to consider effecting such changes</a:t>
            </a:r>
            <a:r>
              <a:rPr lang="en-US" sz="1700" i="1" dirty="0" smtClean="0"/>
              <a:t>.</a:t>
            </a:r>
            <a:endParaRPr lang="en-US" sz="1700" i="1" dirty="0"/>
          </a:p>
        </p:txBody>
      </p:sp>
    </p:spTree>
    <p:extLst>
      <p:ext uri="{BB962C8B-B14F-4D97-AF65-F5344CB8AC3E}">
        <p14:creationId xmlns:p14="http://schemas.microsoft.com/office/powerpoint/2010/main" val="3420931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3ABDA43E-4733-F24C-ADF5-10D93EF7FCD2}"/>
              </a:ext>
            </a:extLst>
          </p:cNvPr>
          <p:cNvSpPr>
            <a:spLocks noGrp="1"/>
          </p:cNvSpPr>
          <p:nvPr>
            <p:ph type="title"/>
          </p:nvPr>
        </p:nvSpPr>
        <p:spPr/>
        <p:txBody>
          <a:bodyPr/>
          <a:lstStyle/>
          <a:p>
            <a:r>
              <a:rPr lang="en-US" dirty="0"/>
              <a:t>Q&amp;A</a:t>
            </a:r>
          </a:p>
        </p:txBody>
      </p:sp>
    </p:spTree>
    <p:extLst>
      <p:ext uri="{BB962C8B-B14F-4D97-AF65-F5344CB8AC3E}">
        <p14:creationId xmlns:p14="http://schemas.microsoft.com/office/powerpoint/2010/main" val="10622854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RDS-WHOIS2 Review </a:t>
            </a:r>
            <a:r>
              <a:rPr lang="en-US" dirty="0"/>
              <a:t>Team Objectives</a:t>
            </a:r>
            <a:br>
              <a:rPr lang="en-US" dirty="0"/>
            </a:br>
            <a:endParaRPr lang="en-US" dirty="0"/>
          </a:p>
        </p:txBody>
      </p:sp>
      <p:graphicFrame>
        <p:nvGraphicFramePr>
          <p:cNvPr id="2" name="Diagram 1">
            <a:extLst>
              <a:ext uri="{FF2B5EF4-FFF2-40B4-BE49-F238E27FC236}">
                <a16:creationId xmlns:a16="http://schemas.microsoft.com/office/drawing/2014/main" xmlns="" id="{EDB4F125-F30C-5442-B87B-2089D47E598A}"/>
              </a:ext>
            </a:extLst>
          </p:cNvPr>
          <p:cNvGraphicFramePr/>
          <p:nvPr>
            <p:extLst>
              <p:ext uri="{D42A27DB-BD31-4B8C-83A1-F6EECF244321}">
                <p14:modId xmlns:p14="http://schemas.microsoft.com/office/powerpoint/2010/main" val="3500813995"/>
              </p:ext>
            </p:extLst>
          </p:nvPr>
        </p:nvGraphicFramePr>
        <p:xfrm>
          <a:off x="477935" y="743042"/>
          <a:ext cx="8253941" cy="54388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1548537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3ABDA43E-4733-F24C-ADF5-10D93EF7FCD2}"/>
              </a:ext>
            </a:extLst>
          </p:cNvPr>
          <p:cNvSpPr>
            <a:spLocks noGrp="1"/>
          </p:cNvSpPr>
          <p:nvPr>
            <p:ph type="title"/>
          </p:nvPr>
        </p:nvSpPr>
        <p:spPr/>
        <p:txBody>
          <a:bodyPr/>
          <a:lstStyle/>
          <a:p>
            <a:r>
              <a:rPr lang="en-US" dirty="0"/>
              <a:t>Thank you!</a:t>
            </a:r>
          </a:p>
        </p:txBody>
      </p:sp>
      <p:sp>
        <p:nvSpPr>
          <p:cNvPr id="2" name="Text Placeholder 1">
            <a:extLst>
              <a:ext uri="{FF2B5EF4-FFF2-40B4-BE49-F238E27FC236}">
                <a16:creationId xmlns:a16="http://schemas.microsoft.com/office/drawing/2014/main" xmlns="" id="{BC201A94-698A-2542-84BA-B2EFF584D16B}"/>
              </a:ext>
            </a:extLst>
          </p:cNvPr>
          <p:cNvSpPr>
            <a:spLocks noGrp="1"/>
          </p:cNvSpPr>
          <p:nvPr>
            <p:ph type="body" sz="quarter" idx="12"/>
          </p:nvPr>
        </p:nvSpPr>
        <p:spPr>
          <a:xfrm>
            <a:off x="1497167" y="1424742"/>
            <a:ext cx="7049932" cy="394877"/>
          </a:xfrm>
        </p:spPr>
        <p:txBody>
          <a:bodyPr/>
          <a:lstStyle/>
          <a:p>
            <a:r>
              <a:rPr lang="en-US" dirty="0"/>
              <a:t>Stay tuned for our Draft Report</a:t>
            </a:r>
          </a:p>
        </p:txBody>
      </p:sp>
      <p:sp>
        <p:nvSpPr>
          <p:cNvPr id="5" name="Text Placeholder 4">
            <a:extLst>
              <a:ext uri="{FF2B5EF4-FFF2-40B4-BE49-F238E27FC236}">
                <a16:creationId xmlns:a16="http://schemas.microsoft.com/office/drawing/2014/main" xmlns="" id="{0AE086DD-2866-5948-BE73-66F447373200}"/>
              </a:ext>
            </a:extLst>
          </p:cNvPr>
          <p:cNvSpPr>
            <a:spLocks noGrp="1"/>
          </p:cNvSpPr>
          <p:nvPr>
            <p:ph type="body" sz="quarter" idx="14"/>
          </p:nvPr>
        </p:nvSpPr>
        <p:spPr>
          <a:xfrm>
            <a:off x="1497167" y="2814925"/>
            <a:ext cx="7189633" cy="868075"/>
          </a:xfrm>
        </p:spPr>
        <p:txBody>
          <a:bodyPr/>
          <a:lstStyle/>
          <a:p>
            <a:r>
              <a:rPr lang="en-US" dirty="0"/>
              <a:t>Meet with us at ICANN62 / Schedule a conference call</a:t>
            </a:r>
          </a:p>
        </p:txBody>
      </p:sp>
      <p:sp>
        <p:nvSpPr>
          <p:cNvPr id="29" name="Text Placeholder 28">
            <a:extLst>
              <a:ext uri="{FF2B5EF4-FFF2-40B4-BE49-F238E27FC236}">
                <a16:creationId xmlns:a16="http://schemas.microsoft.com/office/drawing/2014/main" xmlns="" id="{EC236C78-9928-344C-9FFB-3EFBAB76AB94}"/>
              </a:ext>
            </a:extLst>
          </p:cNvPr>
          <p:cNvSpPr>
            <a:spLocks noGrp="1"/>
          </p:cNvSpPr>
          <p:nvPr>
            <p:ph type="body" sz="quarter" idx="18"/>
          </p:nvPr>
        </p:nvSpPr>
        <p:spPr>
          <a:xfrm>
            <a:off x="1497167" y="4527769"/>
            <a:ext cx="7049932" cy="1403131"/>
          </a:xfrm>
        </p:spPr>
        <p:txBody>
          <a:bodyPr/>
          <a:lstStyle/>
          <a:p>
            <a:r>
              <a:rPr lang="en-US" dirty="0"/>
              <a:t>Follow our wiki at </a:t>
            </a:r>
            <a:r>
              <a:rPr lang="en-US" dirty="0">
                <a:hlinkClick r:id="rId2"/>
              </a:rPr>
              <a:t>https://community.icann.org/display/WHO/RDS-WHOIS2+Review</a:t>
            </a:r>
            <a:r>
              <a:rPr lang="en-US" dirty="0"/>
              <a:t> </a:t>
            </a:r>
          </a:p>
          <a:p>
            <a:endParaRPr lang="en-US" dirty="0"/>
          </a:p>
          <a:p>
            <a:endParaRPr lang="en-US" dirty="0"/>
          </a:p>
        </p:txBody>
      </p:sp>
      <p:pic>
        <p:nvPicPr>
          <p:cNvPr id="13" name="Picture 12" descr="0070-envelop.eps">
            <a:extLst>
              <a:ext uri="{FF2B5EF4-FFF2-40B4-BE49-F238E27FC236}">
                <a16:creationId xmlns:a16="http://schemas.microsoft.com/office/drawing/2014/main" xmlns="" id="{D0F879AB-5B64-CC48-8C56-00034ABD5D5A}"/>
              </a:ext>
            </a:extLst>
          </p:cNvPr>
          <p:cNvPicPr>
            <a:picLocks noChangeAspect="1"/>
          </p:cNvPicPr>
          <p:nvPr/>
        </p:nvPicPr>
        <p:blipFill>
          <a:blip r:embed="rId3">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417667" y="1207781"/>
            <a:ext cx="875270" cy="828800"/>
          </a:xfrm>
          <a:prstGeom prst="rect">
            <a:avLst/>
          </a:prstGeom>
        </p:spPr>
        <p:style>
          <a:lnRef idx="2">
            <a:schemeClr val="accent2"/>
          </a:lnRef>
          <a:fillRef idx="1">
            <a:schemeClr val="lt1"/>
          </a:fillRef>
          <a:effectRef idx="0">
            <a:schemeClr val="accent2"/>
          </a:effectRef>
          <a:fontRef idx="minor">
            <a:schemeClr val="dk1"/>
          </a:fontRef>
        </p:style>
      </p:pic>
      <p:pic>
        <p:nvPicPr>
          <p:cNvPr id="14" name="Picture 13" descr="0067-phone.eps">
            <a:extLst>
              <a:ext uri="{FF2B5EF4-FFF2-40B4-BE49-F238E27FC236}">
                <a16:creationId xmlns:a16="http://schemas.microsoft.com/office/drawing/2014/main" xmlns="" id="{695938D6-25D5-4A43-82EC-127C1C18845E}"/>
              </a:ext>
            </a:extLst>
          </p:cNvPr>
          <p:cNvPicPr>
            <a:picLocks noChangeAspect="1"/>
          </p:cNvPicPr>
          <p:nvPr/>
        </p:nvPicPr>
        <p:blipFill>
          <a:blip r:embed="rId4">
            <a:duotone>
              <a:schemeClr val="accent4">
                <a:shade val="45000"/>
                <a:satMod val="135000"/>
              </a:schemeClr>
              <a:prstClr val="white"/>
            </a:duotone>
            <a:lum bright="20000"/>
            <a:extLst>
              <a:ext uri="{28A0092B-C50C-407E-A947-70E740481C1C}">
                <a14:useLocalDpi xmlns:a14="http://schemas.microsoft.com/office/drawing/2010/main"/>
              </a:ext>
            </a:extLst>
          </a:blip>
          <a:stretch>
            <a:fillRect/>
          </a:stretch>
        </p:blipFill>
        <p:spPr>
          <a:xfrm>
            <a:off x="430611" y="2814925"/>
            <a:ext cx="849382" cy="752617"/>
          </a:xfrm>
          <a:prstGeom prst="rect">
            <a:avLst/>
          </a:prstGeom>
        </p:spPr>
        <p:style>
          <a:lnRef idx="2">
            <a:schemeClr val="accent2"/>
          </a:lnRef>
          <a:fillRef idx="1">
            <a:schemeClr val="lt1"/>
          </a:fillRef>
          <a:effectRef idx="0">
            <a:schemeClr val="accent2"/>
          </a:effectRef>
          <a:fontRef idx="minor">
            <a:schemeClr val="dk1"/>
          </a:fontRef>
        </p:style>
      </p:pic>
      <p:pic>
        <p:nvPicPr>
          <p:cNvPr id="18" name="Picture 17">
            <a:extLst>
              <a:ext uri="{FF2B5EF4-FFF2-40B4-BE49-F238E27FC236}">
                <a16:creationId xmlns:a16="http://schemas.microsoft.com/office/drawing/2014/main" xmlns="" id="{3D83C127-DE0C-1A4F-A43F-F088A21A78F9}"/>
              </a:ext>
            </a:extLst>
          </p:cNvPr>
          <p:cNvPicPr>
            <a:picLocks noChangeAspect="1"/>
          </p:cNvPicPr>
          <p:nvPr/>
        </p:nvPicPr>
        <p:blipFill>
          <a:blip r:embed="rId5"/>
          <a:stretch>
            <a:fillRect/>
          </a:stretch>
        </p:blipFill>
        <p:spPr>
          <a:xfrm>
            <a:off x="430611" y="4645915"/>
            <a:ext cx="849382" cy="707535"/>
          </a:xfrm>
          <a:prstGeom prst="rect">
            <a:avLst/>
          </a:prstGeom>
        </p:spPr>
        <p:style>
          <a:lnRef idx="2">
            <a:schemeClr val="accent2"/>
          </a:lnRef>
          <a:fillRef idx="1">
            <a:schemeClr val="lt1"/>
          </a:fillRef>
          <a:effectRef idx="0">
            <a:schemeClr val="accent2"/>
          </a:effectRef>
          <a:fontRef idx="minor">
            <a:schemeClr val="dk1"/>
          </a:fontRef>
        </p:style>
      </p:pic>
    </p:spTree>
    <p:extLst>
      <p:ext uri="{BB962C8B-B14F-4D97-AF65-F5344CB8AC3E}">
        <p14:creationId xmlns:p14="http://schemas.microsoft.com/office/powerpoint/2010/main" val="897056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Review Team Non-Objectives</a:t>
            </a:r>
            <a:br>
              <a:rPr lang="en-US" dirty="0"/>
            </a:br>
            <a:endParaRPr lang="en-US" dirty="0"/>
          </a:p>
        </p:txBody>
      </p:sp>
      <p:sp>
        <p:nvSpPr>
          <p:cNvPr id="4" name="TextBox 3"/>
          <p:cNvSpPr txBox="1"/>
          <p:nvPr/>
        </p:nvSpPr>
        <p:spPr>
          <a:xfrm>
            <a:off x="374904" y="942086"/>
            <a:ext cx="8427376" cy="3323987"/>
          </a:xfrm>
          <a:prstGeom prst="rect">
            <a:avLst/>
          </a:prstGeom>
          <a:noFill/>
        </p:spPr>
        <p:txBody>
          <a:bodyPr wrap="square" lIns="0" tIns="0" rIns="0" bIns="0" rtlCol="0">
            <a:spAutoFit/>
          </a:bodyPr>
          <a:lstStyle/>
          <a:p>
            <a:r>
              <a:rPr lang="en-US" dirty="0"/>
              <a:t>The objectives do </a:t>
            </a:r>
            <a:r>
              <a:rPr lang="en-US" b="1" dirty="0"/>
              <a:t>NOT</a:t>
            </a:r>
            <a:r>
              <a:rPr lang="en-US" dirty="0"/>
              <a:t> include:</a:t>
            </a:r>
          </a:p>
          <a:p>
            <a:pPr marL="285750" indent="-285750">
              <a:buFont typeface="Arial" panose="020B0604020202020204" pitchFamily="34" charset="0"/>
              <a:buChar char="•"/>
            </a:pPr>
            <a:endParaRPr lang="en-US" dirty="0"/>
          </a:p>
          <a:p>
            <a:pPr marL="742950" lvl="1" indent="-285750">
              <a:buClr>
                <a:srgbClr val="FF0000"/>
              </a:buClr>
              <a:buFont typeface="Arial" panose="020B0604020202020204" pitchFamily="34" charset="0"/>
              <a:buChar char="•"/>
            </a:pPr>
            <a:r>
              <a:rPr lang="en-US" dirty="0"/>
              <a:t>Further review of the OECD Guidelines</a:t>
            </a:r>
          </a:p>
          <a:p>
            <a:pPr marL="742950" lvl="1" indent="-285750">
              <a:buClr>
                <a:srgbClr val="FF0000"/>
              </a:buClr>
              <a:buFont typeface="Arial" panose="020B0604020202020204" pitchFamily="34" charset="0"/>
              <a:buChar char="•"/>
            </a:pPr>
            <a:endParaRPr lang="en-US" dirty="0"/>
          </a:p>
          <a:p>
            <a:pPr marL="742950" lvl="1" indent="-285750">
              <a:buClr>
                <a:srgbClr val="FF0000"/>
              </a:buClr>
              <a:buFont typeface="Arial" panose="020B0604020202020204" pitchFamily="34" charset="0"/>
              <a:buChar char="•"/>
            </a:pPr>
            <a:r>
              <a:rPr lang="en-US" dirty="0"/>
              <a:t>Review of Registration Data Access Protocol (RDAP)</a:t>
            </a:r>
          </a:p>
          <a:p>
            <a:pPr marL="742950" lvl="1" indent="-285750">
              <a:buClr>
                <a:srgbClr val="FF0000"/>
              </a:buClr>
              <a:buFont typeface="Arial" panose="020B0604020202020204" pitchFamily="34" charset="0"/>
              <a:buChar char="•"/>
            </a:pPr>
            <a:endParaRPr lang="en-US" dirty="0"/>
          </a:p>
          <a:p>
            <a:pPr marL="742950" lvl="1" indent="-285750">
              <a:buClr>
                <a:srgbClr val="FF0000"/>
              </a:buClr>
              <a:buFont typeface="Arial" panose="020B0604020202020204" pitchFamily="34" charset="0"/>
              <a:buChar char="•"/>
            </a:pPr>
            <a:r>
              <a:rPr lang="en-US" dirty="0"/>
              <a:t>Review of the WHOIS protocol</a:t>
            </a:r>
          </a:p>
          <a:p>
            <a:pPr marL="742950" lvl="1" indent="-285750">
              <a:buClr>
                <a:srgbClr val="FF0000"/>
              </a:buClr>
              <a:buFont typeface="Arial" panose="020B0604020202020204" pitchFamily="34" charset="0"/>
              <a:buChar char="•"/>
            </a:pPr>
            <a:endParaRPr lang="en-US" dirty="0"/>
          </a:p>
          <a:p>
            <a:pPr marL="742950" lvl="1" indent="-285750">
              <a:buClr>
                <a:srgbClr val="FF0000"/>
              </a:buClr>
              <a:buFont typeface="Arial" panose="020B0604020202020204" pitchFamily="34" charset="0"/>
              <a:buChar char="•"/>
            </a:pPr>
            <a:r>
              <a:rPr lang="en-US" dirty="0" smtClean="0"/>
              <a:t>Comprehensive review </a:t>
            </a:r>
            <a:r>
              <a:rPr lang="en-US" dirty="0"/>
              <a:t>of GDPR impact on WHOIS </a:t>
            </a:r>
            <a:r>
              <a:rPr lang="en-US" dirty="0" smtClean="0"/>
              <a:t>landscape</a:t>
            </a:r>
          </a:p>
          <a:p>
            <a:pPr marL="742950" lvl="1" indent="-285750">
              <a:buClr>
                <a:srgbClr val="FF0000"/>
              </a:buClr>
              <a:buFont typeface="Arial" panose="020B0604020202020204" pitchFamily="34" charset="0"/>
              <a:buChar char="•"/>
            </a:pPr>
            <a:endParaRPr lang="en-US" dirty="0" smtClean="0"/>
          </a:p>
          <a:p>
            <a:pPr marL="742950" lvl="1" indent="-285750">
              <a:buClr>
                <a:srgbClr val="FF0000"/>
              </a:buClr>
              <a:buFont typeface="Arial" panose="020B0604020202020204" pitchFamily="34" charset="0"/>
              <a:buChar char="•"/>
            </a:pPr>
            <a:r>
              <a:rPr lang="en-US" dirty="0" smtClean="0"/>
              <a:t>Review of GDPR implementation impact</a:t>
            </a:r>
            <a:endParaRPr lang="en-US" dirty="0"/>
          </a:p>
          <a:p>
            <a:pPr marL="742950" lvl="1" indent="-285750">
              <a:buFont typeface="Arial" panose="020B0604020202020204" pitchFamily="34" charset="0"/>
              <a:buChar char="•"/>
            </a:pPr>
            <a:endParaRPr lang="en-US" dirty="0"/>
          </a:p>
        </p:txBody>
      </p:sp>
    </p:spTree>
    <p:extLst>
      <p:ext uri="{BB962C8B-B14F-4D97-AF65-F5344CB8AC3E}">
        <p14:creationId xmlns:p14="http://schemas.microsoft.com/office/powerpoint/2010/main" val="31165900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Review Team Methodology</a:t>
            </a:r>
          </a:p>
        </p:txBody>
      </p:sp>
      <p:sp>
        <p:nvSpPr>
          <p:cNvPr id="4" name="TextBox 3"/>
          <p:cNvSpPr txBox="1"/>
          <p:nvPr/>
        </p:nvSpPr>
        <p:spPr>
          <a:xfrm>
            <a:off x="374904" y="1265719"/>
            <a:ext cx="3627253" cy="3600986"/>
          </a:xfrm>
          <a:prstGeom prst="rect">
            <a:avLst/>
          </a:prstGeom>
          <a:noFill/>
        </p:spPr>
        <p:txBody>
          <a:bodyPr wrap="square" lIns="0" tIns="0" rIns="0" bIns="0" rtlCol="0">
            <a:spAutoFit/>
          </a:bodyPr>
          <a:lstStyle/>
          <a:p>
            <a:pPr marL="285750" indent="-285750">
              <a:buFont typeface="Arial" panose="020B0604020202020204" pitchFamily="34" charset="0"/>
              <a:buChar char="•"/>
            </a:pPr>
            <a:r>
              <a:rPr lang="en-US" dirty="0"/>
              <a:t>Transparent, open to observers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Consensus building</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Findings informed by ICANN org briefings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Fact-based analysis to identify possible issues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Formulate recommendations (if any) </a:t>
            </a:r>
            <a:r>
              <a:rPr lang="en-US" dirty="0" smtClean="0"/>
              <a:t>to </a:t>
            </a:r>
            <a:r>
              <a:rPr lang="en-US" dirty="0"/>
              <a:t>address identified issues</a:t>
            </a:r>
          </a:p>
          <a:p>
            <a:pPr marL="285750" indent="-285750">
              <a:buFont typeface="Arial" panose="020B0604020202020204" pitchFamily="34" charset="0"/>
              <a:buChar char="•"/>
            </a:pPr>
            <a:endParaRPr lang="en-US" dirty="0"/>
          </a:p>
        </p:txBody>
      </p:sp>
      <p:graphicFrame>
        <p:nvGraphicFramePr>
          <p:cNvPr id="5" name="Diagram 4"/>
          <p:cNvGraphicFramePr/>
          <p:nvPr>
            <p:extLst>
              <p:ext uri="{D42A27DB-BD31-4B8C-83A1-F6EECF244321}">
                <p14:modId xmlns:p14="http://schemas.microsoft.com/office/powerpoint/2010/main" val="1278955078"/>
              </p:ext>
            </p:extLst>
          </p:nvPr>
        </p:nvGraphicFramePr>
        <p:xfrm>
          <a:off x="4590425" y="1619466"/>
          <a:ext cx="3572143" cy="31704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29062272"/>
      </p:ext>
    </p:extLst>
  </p:cSld>
  <p:clrMapOvr>
    <a:masterClrMapping/>
  </p:clrMapOvr>
</p:sld>
</file>

<file path=ppt/theme/theme1.xml><?xml version="1.0" encoding="utf-8"?>
<a:theme xmlns:a="http://schemas.openxmlformats.org/drawingml/2006/main" name="ICANNPPT_Arial_4x3_June 2017_potx">
  <a:themeElements>
    <a:clrScheme name="ICANN PPT Colors">
      <a:dk1>
        <a:srgbClr val="0A1F24"/>
      </a:dk1>
      <a:lt1>
        <a:sysClr val="window" lastClr="FFFFFF"/>
      </a:lt1>
      <a:dk2>
        <a:srgbClr val="1A87C9"/>
      </a:dk2>
      <a:lt2>
        <a:srgbClr val="EEECE1"/>
      </a:lt2>
      <a:accent1>
        <a:srgbClr val="1A87C9"/>
      </a:accent1>
      <a:accent2>
        <a:srgbClr val="0D436C"/>
      </a:accent2>
      <a:accent3>
        <a:srgbClr val="1B6F74"/>
      </a:accent3>
      <a:accent4>
        <a:srgbClr val="EA903A"/>
      </a:accent4>
      <a:accent5>
        <a:srgbClr val="DB6033"/>
      </a:accent5>
      <a:accent6>
        <a:srgbClr val="1768B1"/>
      </a:accent6>
      <a:hlink>
        <a:srgbClr val="1D98D3"/>
      </a:hlink>
      <a:folHlink>
        <a:srgbClr val="427BB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2700">
          <a:solidFill>
            <a:schemeClr val="bg1"/>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none" lIns="0" tIns="0" rIns="0" bIns="0" rtlCol="0">
        <a:spAutoFit/>
      </a:bodyPr>
      <a:lstStyle>
        <a:defPPr>
          <a:defRPr dirty="0" err="1" smtClean="0">
            <a:cs typeface="Source Sans Pro"/>
          </a:defRPr>
        </a:defPPr>
      </a:lstStyle>
    </a:txDef>
  </a:objectDefaults>
  <a:extraClrSchemeLst/>
  <a:extLst>
    <a:ext uri="{05A4C25C-085E-4340-85A3-A5531E510DB2}">
      <thm15:themeFamily xmlns:thm15="http://schemas.microsoft.com/office/thememl/2012/main" xmlns="" name="ICANN PPT Template 4x3 20170607.potx" id="{99719EB8-08D5-4EC4-8738-AAF721777DA7}" vid="{6963FD61-D754-4021-9B52-5D28287E54B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9294</TotalTime>
  <Words>5342</Words>
  <Application>Microsoft Office PowerPoint</Application>
  <PresentationFormat>On-screen Show (4:3)</PresentationFormat>
  <Paragraphs>605</Paragraphs>
  <Slides>70</Slides>
  <Notes>5</Notes>
  <HiddenSlides>0</HiddenSlides>
  <MMClips>0</MMClips>
  <ScaleCrop>false</ScaleCrop>
  <HeadingPairs>
    <vt:vector size="4" baseType="variant">
      <vt:variant>
        <vt:lpstr>Theme</vt:lpstr>
      </vt:variant>
      <vt:variant>
        <vt:i4>1</vt:i4>
      </vt:variant>
      <vt:variant>
        <vt:lpstr>Slide Titles</vt:lpstr>
      </vt:variant>
      <vt:variant>
        <vt:i4>70</vt:i4>
      </vt:variant>
    </vt:vector>
  </HeadingPairs>
  <TitlesOfParts>
    <vt:vector size="71" baseType="lpstr">
      <vt:lpstr>ICANNPPT_Arial_4x3_June 2017_potx</vt:lpstr>
      <vt:lpstr>PowerPoint Presentation</vt:lpstr>
      <vt:lpstr>Update on  RDS-WHOIS2 Review Team  - DRAFT-  updated 26 June</vt:lpstr>
      <vt:lpstr>Session Agenda </vt:lpstr>
      <vt:lpstr>Registration Directory Services Review</vt:lpstr>
      <vt:lpstr>Registration Directory Services Review </vt:lpstr>
      <vt:lpstr>Review Team Objectives &amp; Methodology</vt:lpstr>
      <vt:lpstr>RDS-WHOIS2 Review Team Objectives </vt:lpstr>
      <vt:lpstr>Review Team Non-Objectives </vt:lpstr>
      <vt:lpstr>Review Team Methodology</vt:lpstr>
      <vt:lpstr>Review Team Methodology</vt:lpstr>
      <vt:lpstr>Milestones</vt:lpstr>
      <vt:lpstr>Milestones</vt:lpstr>
      <vt:lpstr>Subgroup Findings &amp; Draft Recommendations</vt:lpstr>
      <vt:lpstr>Findings &amp; Draft Recommendations</vt:lpstr>
      <vt:lpstr>WHOIS1 Rec #1 – Strategic Priority</vt:lpstr>
      <vt:lpstr>WHOIS1 Rec #1 – Strategic Priority</vt:lpstr>
      <vt:lpstr>WHOIS1 Rec #1 – Strategic Priority</vt:lpstr>
      <vt:lpstr>WHOIS1 Rec #1 – Strategic Priority</vt:lpstr>
      <vt:lpstr>Findings &amp; Draft Recommendations</vt:lpstr>
      <vt:lpstr>WHOIS1 Rec #2 – Single WHOIS Policy</vt:lpstr>
      <vt:lpstr>WHOIS1 Rec # 2 – Single WHOIS Policy</vt:lpstr>
      <vt:lpstr>Findings &amp; Draft Recommendations</vt:lpstr>
      <vt:lpstr>WHOIS1 Rec #3 – Outreach</vt:lpstr>
      <vt:lpstr>WHOIS1 Rec #3 – Outreach</vt:lpstr>
      <vt:lpstr>WHOIS1 Rec #3 – Outreach</vt:lpstr>
      <vt:lpstr>Findings &amp; Draft Recommendations</vt:lpstr>
      <vt:lpstr>WHOIS1 Rec #4 – Compliance</vt:lpstr>
      <vt:lpstr>WHOIS1 Rec #4 – Compliance</vt:lpstr>
      <vt:lpstr>WHOIS1 Rec #4 – Compliance</vt:lpstr>
      <vt:lpstr>WHOIS1 Rec #4 – Compliance</vt:lpstr>
      <vt:lpstr>WHOIS1 Rec #4 – Compliance</vt:lpstr>
      <vt:lpstr>WHOIS1 Rec #4 – Compliance</vt:lpstr>
      <vt:lpstr>WHOIS1 Rec #4 – Compliance</vt:lpstr>
      <vt:lpstr>Findings &amp; Draft Recommendations</vt:lpstr>
      <vt:lpstr>WHOIS1 Recs #5-9 – Data Accuracy</vt:lpstr>
      <vt:lpstr>WHOIS1 Recs #5-9 – Data Accuracy</vt:lpstr>
      <vt:lpstr>WHOIS1 Recs #5-9 – Data Accuracy</vt:lpstr>
      <vt:lpstr>WHOIS1 Recs #5-9 – Data Accuracy</vt:lpstr>
      <vt:lpstr>Findings &amp; Draft Recommendations</vt:lpstr>
      <vt:lpstr>WHOIS1 Rec #10 – Privacy/Proxy</vt:lpstr>
      <vt:lpstr>WHOIS1 Rec #10 – Privacy/Proxy</vt:lpstr>
      <vt:lpstr>WHOIS1 Rec #10 – Privacy/Proxy</vt:lpstr>
      <vt:lpstr>WHOIS1 Rec #10 – Privacy/Proxy</vt:lpstr>
      <vt:lpstr>Findings &amp; Draft Recommendations</vt:lpstr>
      <vt:lpstr>WHOIS1 Rec #11 – Common Interface</vt:lpstr>
      <vt:lpstr>WHOIS1 Rec #11 – Common Interface</vt:lpstr>
      <vt:lpstr>WHOIS1 Rec #11 – Common Interface</vt:lpstr>
      <vt:lpstr>Findings &amp; Draft Recommendations</vt:lpstr>
      <vt:lpstr>WHOIS1 Recs #12-14 – Internationalization</vt:lpstr>
      <vt:lpstr>WHOIS1 Recs #12-14 – Internationalization</vt:lpstr>
      <vt:lpstr>WHOIS1 Recs #12-14 – Internationalization</vt:lpstr>
      <vt:lpstr>Findings &amp; Draft Recommendations</vt:lpstr>
      <vt:lpstr>WHOIS1 Recs #15-16 – Plans and Reports</vt:lpstr>
      <vt:lpstr>WHOIS1 Recs #15-16 – Plans and Reports</vt:lpstr>
      <vt:lpstr>Findings &amp; Draft Recommendations</vt:lpstr>
      <vt:lpstr>Objective 2: Anything New</vt:lpstr>
      <vt:lpstr>Objective 2: Anything New</vt:lpstr>
      <vt:lpstr>Objective 2: Anything New</vt:lpstr>
      <vt:lpstr>Findings &amp; Draft Recommendations</vt:lpstr>
      <vt:lpstr>Objective 3: Law Enforcement Needs</vt:lpstr>
      <vt:lpstr>Findings &amp; Draft Recommendations</vt:lpstr>
      <vt:lpstr>Objective 4: Consumer Trust</vt:lpstr>
      <vt:lpstr>Objective 4: Consumer Trust</vt:lpstr>
      <vt:lpstr>Objective 4: Consumer Trust</vt:lpstr>
      <vt:lpstr>Findings &amp; Draft Recommendations</vt:lpstr>
      <vt:lpstr>Objective 5: Safeguarding Registrant Data</vt:lpstr>
      <vt:lpstr>Objective 5: Safeguarding Registrant Data</vt:lpstr>
      <vt:lpstr>Objective 5: Safeguarding Registrant Data</vt:lpstr>
      <vt:lpstr>Q&amp;A</vt:lpstr>
      <vt:lpstr>Thank you!</vt:lpstr>
    </vt:vector>
  </TitlesOfParts>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Insert Title Here (150 character limit)</dc:title>
  <dc:creator>Julio Polito</dc:creator>
  <cp:lastModifiedBy>LP</cp:lastModifiedBy>
  <cp:revision>594</cp:revision>
  <cp:lastPrinted>2018-05-23T15:26:47Z</cp:lastPrinted>
  <dcterms:created xsi:type="dcterms:W3CDTF">2017-05-30T19:34:16Z</dcterms:created>
  <dcterms:modified xsi:type="dcterms:W3CDTF">2018-06-26T15:01:56Z</dcterms:modified>
</cp:coreProperties>
</file>