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3"/>
  </p:notesMasterIdLst>
  <p:handoutMasterIdLst>
    <p:handoutMasterId r:id="rId124"/>
  </p:handoutMasterIdLst>
  <p:sldIdLst>
    <p:sldId id="574" r:id="rId2"/>
    <p:sldId id="698" r:id="rId3"/>
    <p:sldId id="660" r:id="rId4"/>
    <p:sldId id="898" r:id="rId5"/>
    <p:sldId id="662" r:id="rId6"/>
    <p:sldId id="790" r:id="rId7"/>
    <p:sldId id="791" r:id="rId8"/>
    <p:sldId id="789" r:id="rId9"/>
    <p:sldId id="894" r:id="rId10"/>
    <p:sldId id="895" r:id="rId11"/>
    <p:sldId id="666" r:id="rId12"/>
    <p:sldId id="901" r:id="rId13"/>
    <p:sldId id="902" r:id="rId14"/>
    <p:sldId id="909" r:id="rId15"/>
    <p:sldId id="903" r:id="rId16"/>
    <p:sldId id="910" r:id="rId17"/>
    <p:sldId id="670" r:id="rId18"/>
    <p:sldId id="918" r:id="rId19"/>
    <p:sldId id="919" r:id="rId20"/>
    <p:sldId id="920" r:id="rId21"/>
    <p:sldId id="674" r:id="rId22"/>
    <p:sldId id="921" r:id="rId23"/>
    <p:sldId id="922" r:id="rId24"/>
    <p:sldId id="924" r:id="rId25"/>
    <p:sldId id="923" r:id="rId26"/>
    <p:sldId id="671" r:id="rId27"/>
    <p:sldId id="729" r:id="rId28"/>
    <p:sldId id="925" r:id="rId29"/>
    <p:sldId id="684" r:id="rId30"/>
    <p:sldId id="926" r:id="rId31"/>
    <p:sldId id="927" r:id="rId32"/>
    <p:sldId id="931" r:id="rId33"/>
    <p:sldId id="930" r:id="rId34"/>
    <p:sldId id="928" r:id="rId35"/>
    <p:sldId id="932" r:id="rId36"/>
    <p:sldId id="933" r:id="rId37"/>
    <p:sldId id="935" r:id="rId38"/>
    <p:sldId id="936" r:id="rId39"/>
    <p:sldId id="937" r:id="rId40"/>
    <p:sldId id="938" r:id="rId41"/>
    <p:sldId id="986" r:id="rId42"/>
    <p:sldId id="929" r:id="rId43"/>
    <p:sldId id="683" r:id="rId44"/>
    <p:sldId id="792" r:id="rId45"/>
    <p:sldId id="939" r:id="rId46"/>
    <p:sldId id="943" r:id="rId47"/>
    <p:sldId id="940" r:id="rId48"/>
    <p:sldId id="941" r:id="rId49"/>
    <p:sldId id="942" r:id="rId50"/>
    <p:sldId id="989" r:id="rId51"/>
    <p:sldId id="799" r:id="rId52"/>
    <p:sldId id="944" r:id="rId53"/>
    <p:sldId id="945" r:id="rId54"/>
    <p:sldId id="948" r:id="rId55"/>
    <p:sldId id="947" r:id="rId56"/>
    <p:sldId id="737" r:id="rId57"/>
    <p:sldId id="954" r:id="rId58"/>
    <p:sldId id="953" r:id="rId59"/>
    <p:sldId id="955" r:id="rId60"/>
    <p:sldId id="952" r:id="rId61"/>
    <p:sldId id="691" r:id="rId62"/>
    <p:sldId id="709" r:id="rId63"/>
    <p:sldId id="956" r:id="rId64"/>
    <p:sldId id="957" r:id="rId65"/>
    <p:sldId id="958" r:id="rId66"/>
    <p:sldId id="959" r:id="rId67"/>
    <p:sldId id="695" r:id="rId68"/>
    <p:sldId id="960" r:id="rId69"/>
    <p:sldId id="696" r:id="rId70"/>
    <p:sldId id="911" r:id="rId71"/>
    <p:sldId id="701" r:id="rId72"/>
    <p:sldId id="704" r:id="rId73"/>
    <p:sldId id="914" r:id="rId74"/>
    <p:sldId id="913" r:id="rId75"/>
    <p:sldId id="915" r:id="rId76"/>
    <p:sldId id="916" r:id="rId77"/>
    <p:sldId id="908" r:id="rId78"/>
    <p:sldId id="961" r:id="rId79"/>
    <p:sldId id="987" r:id="rId80"/>
    <p:sldId id="963" r:id="rId81"/>
    <p:sldId id="964" r:id="rId82"/>
    <p:sldId id="677" r:id="rId83"/>
    <p:sldId id="977" r:id="rId84"/>
    <p:sldId id="978" r:id="rId85"/>
    <p:sldId id="988" r:id="rId86"/>
    <p:sldId id="967" r:id="rId87"/>
    <p:sldId id="732" r:id="rId88"/>
    <p:sldId id="786" r:id="rId89"/>
    <p:sldId id="979" r:id="rId90"/>
    <p:sldId id="968" r:id="rId91"/>
    <p:sldId id="969" r:id="rId92"/>
    <p:sldId id="970" r:id="rId93"/>
    <p:sldId id="907" r:id="rId94"/>
    <p:sldId id="742" r:id="rId95"/>
    <p:sldId id="796" r:id="rId96"/>
    <p:sldId id="980" r:id="rId97"/>
    <p:sldId id="971" r:id="rId98"/>
    <p:sldId id="972" r:id="rId99"/>
    <p:sldId id="981" r:id="rId100"/>
    <p:sldId id="973" r:id="rId101"/>
    <p:sldId id="706" r:id="rId102"/>
    <p:sldId id="983" r:id="rId103"/>
    <p:sldId id="982" r:id="rId104"/>
    <p:sldId id="975" r:id="rId105"/>
    <p:sldId id="976" r:id="rId106"/>
    <p:sldId id="906" r:id="rId107"/>
    <p:sldId id="744" r:id="rId108"/>
    <p:sldId id="806" r:id="rId109"/>
    <p:sldId id="984" r:id="rId110"/>
    <p:sldId id="748" r:id="rId111"/>
    <p:sldId id="905" r:id="rId112"/>
    <p:sldId id="805" r:id="rId113"/>
    <p:sldId id="751" r:id="rId114"/>
    <p:sldId id="904" r:id="rId115"/>
    <p:sldId id="985" r:id="rId116"/>
    <p:sldId id="900" r:id="rId117"/>
    <p:sldId id="828" r:id="rId118"/>
    <p:sldId id="829" r:id="rId119"/>
    <p:sldId id="830" r:id="rId120"/>
    <p:sldId id="831" r:id="rId121"/>
    <p:sldId id="832" r:id="rId1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guide id="3" pos="29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60F"/>
    <a:srgbClr val="FA5B36"/>
    <a:srgbClr val="000000"/>
    <a:srgbClr val="DEDEDE"/>
    <a:srgbClr val="002B49"/>
    <a:srgbClr val="9C240F"/>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4136" autoAdjust="0"/>
  </p:normalViewPr>
  <p:slideViewPr>
    <p:cSldViewPr snapToGrid="0" snapToObjects="1">
      <p:cViewPr varScale="1">
        <p:scale>
          <a:sx n="105" d="100"/>
          <a:sy n="105" d="100"/>
        </p:scale>
        <p:origin x="736" y="192"/>
      </p:cViewPr>
      <p:guideLst>
        <p:guide orient="horz" pos="1416"/>
        <p:guide pos="2880"/>
        <p:guide pos="29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67" d="100"/>
          <a:sy n="67" d="100"/>
        </p:scale>
        <p:origin x="-3168"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handoutMaster" Target="handoutMasters/handoutMaster1.xml"/><Relationship Id="rId129"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7/25/18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7/25/18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ecann.icann.org/docs/DOC-14944" TargetMode="External"/><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8</a:t>
            </a:fld>
            <a:endParaRPr lang="en-US" dirty="0"/>
          </a:p>
        </p:txBody>
      </p:sp>
    </p:spTree>
    <p:extLst>
      <p:ext uri="{BB962C8B-B14F-4D97-AF65-F5344CB8AC3E}">
        <p14:creationId xmlns:p14="http://schemas.microsoft.com/office/powerpoint/2010/main" val="419901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115</a:t>
            </a:fld>
            <a:endParaRPr lang="en-US" dirty="0"/>
          </a:p>
        </p:txBody>
      </p:sp>
    </p:spTree>
    <p:extLst>
      <p:ext uri="{BB962C8B-B14F-4D97-AF65-F5344CB8AC3E}">
        <p14:creationId xmlns:p14="http://schemas.microsoft.com/office/powerpoint/2010/main" val="4199016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hlinkClick r:id="rId3"/>
              </a:rPr>
              <a:t>[1]</a:t>
            </a:r>
            <a:r>
              <a:rPr lang="en-US" sz="1200" b="0" i="0" kern="1200" dirty="0">
                <a:solidFill>
                  <a:schemeClr val="tx1"/>
                </a:solidFill>
                <a:effectLst/>
                <a:latin typeface="+mn-lt"/>
                <a:ea typeface="+mn-ea"/>
                <a:cs typeface="+mn-cs"/>
              </a:rPr>
              <a:t> Findings are based on comprehensive and objective gathering of facts through appropriate means of research and data collection.  Review Team should summarize supporting evidence.</a:t>
            </a:r>
          </a:p>
          <a:p>
            <a:pPr fontAlgn="base"/>
            <a:r>
              <a:rPr lang="en-US" sz="1200" b="0" i="0" u="none" strike="noStrike" kern="1200" dirty="0">
                <a:solidFill>
                  <a:schemeClr val="tx1"/>
                </a:solidFill>
                <a:effectLst/>
                <a:latin typeface="+mn-lt"/>
                <a:ea typeface="+mn-ea"/>
                <a:cs typeface="+mn-cs"/>
                <a:hlinkClick r:id="rId3"/>
              </a:rPr>
              <a:t>[2]</a:t>
            </a:r>
            <a:r>
              <a:rPr lang="en-US" sz="1200" b="0" i="0" kern="1200" dirty="0">
                <a:solidFill>
                  <a:schemeClr val="tx1"/>
                </a:solidFill>
                <a:effectLst/>
                <a:latin typeface="+mn-lt"/>
                <a:ea typeface="+mn-ea"/>
                <a:cs typeface="+mn-cs"/>
              </a:rPr>
              <a:t> The Review Team should consult with relevant subject matter experts on ICANN staff to help with high-level scoping of resources required for the implementation.</a:t>
            </a:r>
          </a:p>
        </p:txBody>
      </p:sp>
      <p:sp>
        <p:nvSpPr>
          <p:cNvPr id="4" name="Slide Number Placeholder 3"/>
          <p:cNvSpPr>
            <a:spLocks noGrp="1"/>
          </p:cNvSpPr>
          <p:nvPr>
            <p:ph type="sldNum" sz="quarter" idx="10"/>
          </p:nvPr>
        </p:nvSpPr>
        <p:spPr/>
        <p:txBody>
          <a:bodyPr/>
          <a:lstStyle/>
          <a:p>
            <a:fld id="{7E002FF9-4628-B146-9948-95257A430692}" type="slidenum">
              <a:rPr lang="en-US" smtClean="0"/>
              <a:t>118</a:t>
            </a:fld>
            <a:endParaRPr lang="en-US" dirty="0"/>
          </a:p>
        </p:txBody>
      </p:sp>
    </p:spTree>
    <p:extLst>
      <p:ext uri="{BB962C8B-B14F-4D97-AF65-F5344CB8AC3E}">
        <p14:creationId xmlns:p14="http://schemas.microsoft.com/office/powerpoint/2010/main" val="4112215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119</a:t>
            </a:fld>
            <a:endParaRPr lang="en-US" dirty="0"/>
          </a:p>
        </p:txBody>
      </p:sp>
    </p:spTree>
    <p:extLst>
      <p:ext uri="{BB962C8B-B14F-4D97-AF65-F5344CB8AC3E}">
        <p14:creationId xmlns:p14="http://schemas.microsoft.com/office/powerpoint/2010/main" val="2849829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120</a:t>
            </a:fld>
            <a:endParaRPr lang="en-US" dirty="0"/>
          </a:p>
        </p:txBody>
      </p:sp>
    </p:spTree>
    <p:extLst>
      <p:ext uri="{BB962C8B-B14F-4D97-AF65-F5344CB8AC3E}">
        <p14:creationId xmlns:p14="http://schemas.microsoft.com/office/powerpoint/2010/main" val="2130898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121</a:t>
            </a:fld>
            <a:endParaRPr lang="en-US" dirty="0"/>
          </a:p>
        </p:txBody>
      </p:sp>
    </p:spTree>
    <p:extLst>
      <p:ext uri="{BB962C8B-B14F-4D97-AF65-F5344CB8AC3E}">
        <p14:creationId xmlns:p14="http://schemas.microsoft.com/office/powerpoint/2010/main" val="3326322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C656682F-C25B-4ED0-A4E7-7E49FC68230C}" type="slidenum">
                <a:rPr lang="en-US" sz="1200" smtClean="0">
                  <a:solidFill>
                    <a:srgbClr val="002B49"/>
                  </a:solidFill>
                  <a:latin typeface="Arial"/>
                  <a:cs typeface="Arial"/>
                </a:rPr>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useBgFill="1">
        <p:nvSpPr>
          <p:cNvPr id="16" name="Slide Number Placeholder 5"/>
          <p:cNvSpPr txBox="1">
            <a:spLocks/>
          </p:cNvSpPr>
          <p:nvPr userDrawn="1"/>
        </p:nvSpPr>
        <p:spPr>
          <a:xfrm>
            <a:off x="8492551" y="6452583"/>
            <a:ext cx="6514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6"/>
                </a:rPr>
                <a:t>linkedin</a:t>
              </a:r>
              <a:r>
                <a:rPr lang="en-US" sz="1400">
                  <a:solidFill>
                    <a:srgbClr val="0A304B"/>
                  </a:solidFill>
                  <a:latin typeface="+mn-lt"/>
                  <a:ea typeface="Segoe UI" panose="020B0502040204020203" pitchFamily="34" charset="0"/>
                  <a:cs typeface="Arial"/>
                  <a:hlinkClick r:id="rId6"/>
                </a:rPr>
                <a:t>/company/</a:t>
              </a:r>
              <a:r>
                <a:rPr lang="en-US" sz="1400" err="1">
                  <a:solidFill>
                    <a:srgbClr val="0A304B"/>
                  </a:solidFill>
                  <a:latin typeface="+mn-lt"/>
                  <a:ea typeface="Segoe UI" panose="020B0502040204020203" pitchFamily="34" charset="0"/>
                  <a:cs typeface="Arial"/>
                  <a:hlinkClick r:id="rId6"/>
                </a:rPr>
                <a:t>icann</a:t>
              </a:r>
              <a:endParaRPr lang="en-US" sz="140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9"/>
                </a:rPr>
                <a:t>@</a:t>
              </a:r>
              <a:r>
                <a:rPr lang="en-US" sz="1400" err="1">
                  <a:solidFill>
                    <a:srgbClr val="0A304B"/>
                  </a:solidFill>
                  <a:latin typeface="+mn-lt"/>
                  <a:ea typeface="Segoe UI" panose="020B0502040204020203" pitchFamily="34" charset="0"/>
                  <a:cs typeface="Arial"/>
                  <a:hlinkClick r:id="rId9"/>
                </a:rPr>
                <a:t>icann</a:t>
              </a:r>
              <a:endParaRPr lang="en-US" sz="140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2"/>
                </a:rPr>
                <a:t>facebook.com/</a:t>
              </a:r>
              <a:r>
                <a:rPr lang="en-US" sz="1400" err="1">
                  <a:solidFill>
                    <a:srgbClr val="0A304B"/>
                  </a:solidFill>
                  <a:latin typeface="+mn-lt"/>
                  <a:ea typeface="Segoe UI" panose="020B0502040204020203" pitchFamily="34" charset="0"/>
                  <a:cs typeface="Arial"/>
                  <a:hlinkClick r:id="rId12"/>
                </a:rPr>
                <a:t>icannorg</a:t>
              </a:r>
              <a:r>
                <a:rPr lang="en-US" sz="1400">
                  <a:solidFill>
                    <a:srgbClr val="0A304B"/>
                  </a:solidFill>
                  <a:latin typeface="+mn-lt"/>
                  <a:ea typeface="Segoe UI" panose="020B0502040204020203" pitchFamily="34" charset="0"/>
                  <a:cs typeface="Arial"/>
                  <a:hlinkClick r:id="rId12"/>
                </a:rPr>
                <a:t> </a:t>
              </a:r>
              <a:endParaRPr lang="en-US" sz="140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a:solidFill>
                    <a:srgbClr val="0A304B"/>
                  </a:solidFill>
                  <a:latin typeface="+mn-lt"/>
                  <a:ea typeface="Segoe UI" panose="020B0502040204020203" pitchFamily="34" charset="0"/>
                  <a:cs typeface="Arial"/>
                  <a:hlinkClick r:id="rId17"/>
                </a:rPr>
                <a:t>youtube.com/</a:t>
              </a:r>
              <a:r>
                <a:rPr lang="en-US" sz="1400" err="1">
                  <a:solidFill>
                    <a:srgbClr val="0A304B"/>
                  </a:solidFill>
                  <a:latin typeface="+mn-lt"/>
                  <a:ea typeface="Segoe UI" panose="020B0502040204020203" pitchFamily="34" charset="0"/>
                  <a:cs typeface="Arial"/>
                  <a:hlinkClick r:id="rId17"/>
                </a:rPr>
                <a:t>icannnews</a:t>
              </a:r>
              <a:endParaRPr lang="en-US" sz="140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18"/>
                </a:rPr>
                <a:t>soundcloud</a:t>
              </a:r>
              <a:r>
                <a:rPr lang="en-US" sz="1400">
                  <a:solidFill>
                    <a:srgbClr val="0A304B"/>
                  </a:solidFill>
                  <a:latin typeface="+mn-lt"/>
                  <a:ea typeface="Segoe UI" panose="020B0502040204020203" pitchFamily="34" charset="0"/>
                  <a:cs typeface="Arial"/>
                  <a:hlinkClick r:id="rId18"/>
                </a:rPr>
                <a:t>/</a:t>
              </a:r>
              <a:r>
                <a:rPr lang="en-US" sz="1400" err="1">
                  <a:solidFill>
                    <a:srgbClr val="0A304B"/>
                  </a:solidFill>
                  <a:latin typeface="+mn-lt"/>
                  <a:ea typeface="Segoe UI" panose="020B0502040204020203" pitchFamily="34" charset="0"/>
                  <a:cs typeface="Arial"/>
                  <a:hlinkClick r:id="rId18"/>
                </a:rPr>
                <a:t>icann</a:t>
              </a:r>
              <a:endParaRPr lang="en-US" sz="140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err="1">
                  <a:solidFill>
                    <a:srgbClr val="0A304B"/>
                  </a:solidFill>
                  <a:latin typeface="+mn-lt"/>
                  <a:ea typeface="Segoe UI" panose="020B0502040204020203" pitchFamily="34" charset="0"/>
                  <a:cs typeface="Arial"/>
                  <a:hlinkClick r:id="rId20"/>
                </a:rPr>
                <a:t>slideshare</a:t>
              </a:r>
              <a:r>
                <a:rPr lang="en-US" sz="1400">
                  <a:solidFill>
                    <a:srgbClr val="0A304B"/>
                  </a:solidFill>
                  <a:latin typeface="+mn-lt"/>
                  <a:ea typeface="Segoe UI" panose="020B0502040204020203" pitchFamily="34" charset="0"/>
                  <a:cs typeface="Arial"/>
                  <a:hlinkClick r:id="rId20"/>
                </a:rPr>
                <a:t>/</a:t>
              </a:r>
              <a:r>
                <a:rPr lang="en-US" sz="1400" err="1">
                  <a:solidFill>
                    <a:srgbClr val="0A304B"/>
                  </a:solidFill>
                  <a:latin typeface="+mn-lt"/>
                  <a:ea typeface="Segoe UI" panose="020B0502040204020203" pitchFamily="34" charset="0"/>
                  <a:cs typeface="Arial"/>
                  <a:hlinkClick r:id="rId20"/>
                </a:rPr>
                <a:t>icannpresentations</a:t>
              </a:r>
              <a:endParaRPr lang="en-US" sz="140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a:solidFill>
                  <a:schemeClr val="bg1"/>
                </a:solidFill>
                <a:latin typeface="+mn-lt"/>
                <a:cs typeface="Arial"/>
              </a:rPr>
              <a:t>Visit us at </a:t>
            </a:r>
            <a:r>
              <a:rPr lang="en-US" sz="1500" b="1" err="1">
                <a:solidFill>
                  <a:schemeClr val="bg1"/>
                </a:solidFill>
                <a:latin typeface="+mn-lt"/>
                <a:cs typeface="Arial"/>
              </a:rPr>
              <a:t>icann.org</a:t>
            </a:r>
            <a:endParaRPr lang="en-US" sz="1500" b="1">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spTree>
    <p:extLst>
      <p:ext uri="{BB962C8B-B14F-4D97-AF65-F5344CB8AC3E}">
        <p14:creationId xmlns:p14="http://schemas.microsoft.com/office/powerpoint/2010/main" val="377578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p14="http://schemas.microsoft.com/office/powerpoint/2010/main" val="345879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p14="http://schemas.microsoft.com/office/powerpoint/2010/main" val="1124060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a:solidFill>
                <a:schemeClr val="bg1"/>
              </a:solidFill>
              <a:latin typeface="Source Sans Pro"/>
              <a:cs typeface="Source Sans Pro"/>
            </a:endParaRPr>
          </a:p>
        </p:txBody>
      </p:sp>
    </p:spTree>
    <p:extLst>
      <p:ext uri="{BB962C8B-B14F-4D97-AF65-F5344CB8AC3E}">
        <p14:creationId xmlns:p14="http://schemas.microsoft.com/office/powerpoint/2010/main" val="3599909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a:solidFill>
                <a:srgbClr val="FFFFFF"/>
              </a:solidFill>
              <a:latin typeface="Source Sans Pro"/>
              <a:cs typeface="Source Sans Pro"/>
            </a:endParaRPr>
          </a:p>
        </p:txBody>
      </p:sp>
    </p:spTree>
    <p:extLst>
      <p:ext uri="{BB962C8B-B14F-4D97-AF65-F5344CB8AC3E}">
        <p14:creationId xmlns:p14="http://schemas.microsoft.com/office/powerpoint/2010/main" val="196193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Drag picture to placeholder or click icon to add</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Drag picture to placeholder or click icon to add</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5"/>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58" r:id="rId50"/>
    <p:sldLayoutId id="2147483759" r:id="rId51"/>
    <p:sldLayoutId id="2147483760" r:id="rId52"/>
    <p:sldLayoutId id="2147483761" r:id="rId53"/>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hyperlink" Target="https://community.icann.org/x/85lEB" TargetMode="External"/><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2" Type="http://schemas.openxmlformats.org/officeDocument/2006/relationships/hyperlink" Target="https://community.icann.org/x/cyQFBQ" TargetMode="External"/><Relationship Id="rId1" Type="http://schemas.openxmlformats.org/officeDocument/2006/relationships/slideLayout" Target="../slideLayouts/slideLayout17.xml"/></Relationships>
</file>

<file path=ppt/slides/_rels/slide10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community.icann.org/x/cyQFBQ"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hyperlink" Target="https://community.icann.org/x/cyQFBQ" TargetMode="Externa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community.icann.org/x/_5lEB"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community.icann.org/x/3plEB"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hyperlink" Target="https://community.icann.org/x/-plEB" TargetMode="Externa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hyperlink" Target="https://community.icann.org/download/attachments/71604734/Law%20Enforcement%20Survey%20FINAL.pdf?version=1&amp;modificationDate=1531920388000&amp;api=v2"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community.icann.org/x/55lEB"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hyperlink" Target="https://community.icann.org/x/6plEB" TargetMode="Externa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hyperlink" Target="https://community.icann.org/x/7ZlEB" TargetMode="Externa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hyperlink" Target="https://community.icann.org/x/BJpEB" TargetMode="Externa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hyperlink" Target="https://community.icann.org/x/8JlEB" TargetMode="Externa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hyperlink" Target="https://www.icann.org/en/system/files/files/sac-101-en.pdf" TargetMode="External"/><Relationship Id="rId2" Type="http://schemas.openxmlformats.org/officeDocument/2006/relationships/hyperlink" Target="https://www.icann.org/resources/files/1216233-2018-06-11-en" TargetMode="Externa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hyperlink" Target="https://community.icann.org/x/9plEB" TargetMode="Externa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hyperlink" Target="https://community.icann.org/x/3ARyB"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hyperlink" Target="https://community.icann.org/pages/viewpage.action?pageId=71604717" TargetMode="External"/><Relationship Id="rId13" Type="http://schemas.openxmlformats.org/officeDocument/2006/relationships/hyperlink" Target="https://community.icann.org/pages/viewpage.action?pageId=71604734" TargetMode="External"/><Relationship Id="rId3" Type="http://schemas.openxmlformats.org/officeDocument/2006/relationships/hyperlink" Target="https://community.icann.org/display/WHO/WHOIS1+Rec+#1+-+Strategic+Priority" TargetMode="External"/><Relationship Id="rId7" Type="http://schemas.openxmlformats.org/officeDocument/2006/relationships/hyperlink" Target="https://community.icann.org/display/WHO/WHOIS1+Rec+#5-9:+Data+Accuracy" TargetMode="External"/><Relationship Id="rId12" Type="http://schemas.openxmlformats.org/officeDocument/2006/relationships/hyperlink" Target="https://community.icann.org/pages/viewpage.action?pageId=71604731"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s://community.icann.org/display/WHO/WHOIS1+Rec+#4:+Compliance" TargetMode="External"/><Relationship Id="rId11" Type="http://schemas.openxmlformats.org/officeDocument/2006/relationships/hyperlink" Target="https://community.icann.org/pages/viewpage.action?pageId=71604726" TargetMode="External"/><Relationship Id="rId5" Type="http://schemas.openxmlformats.org/officeDocument/2006/relationships/hyperlink" Target="https://community.icann.org/display/WHO/WHOIS1+Rec+#3:+Outreach" TargetMode="External"/><Relationship Id="rId15" Type="http://schemas.openxmlformats.org/officeDocument/2006/relationships/hyperlink" Target="https://community.icann.org/pages/viewpage.action?pageId=71604740" TargetMode="External"/><Relationship Id="rId10" Type="http://schemas.openxmlformats.org/officeDocument/2006/relationships/hyperlink" Target="https://community.icann.org/display/WHO/WHOIS1+Rec+#12-14:+Internationalized+Domain+Names" TargetMode="External"/><Relationship Id="rId4" Type="http://schemas.openxmlformats.org/officeDocument/2006/relationships/hyperlink" Target="https://community.icann.org/display/WHO/WHOIS1+Rec+#2:+Single+WHOIS+Policy" TargetMode="External"/><Relationship Id="rId9" Type="http://schemas.openxmlformats.org/officeDocument/2006/relationships/hyperlink" Target="https://community.icann.org/display/WHO/WHOIS1+Rec+#11:+Common+Interface" TargetMode="External"/><Relationship Id="rId14" Type="http://schemas.openxmlformats.org/officeDocument/2006/relationships/hyperlink" Target="https://community.icann.org/pages/viewpage.action?pageId=71604737"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hyperlink" Target="https://community.icann.org/x/4ZlEB" TargetMode="Externa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2" Type="http://schemas.openxmlformats.org/officeDocument/2006/relationships/hyperlink" Target="https://www.icann.org/resources/pages/whois-policies-provisions-2013-04-15-en" TargetMode="Externa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hyperlink" Target="https://community.icann.org/x/AZpEB" TargetMode="External"/><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hyperlink" Target="https://community.icann.org/x/5JlEB"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RDS-WHOIS2-RT</a:t>
            </a:r>
            <a:br>
              <a:rPr lang="en-US" dirty="0"/>
            </a:br>
            <a:r>
              <a:rPr lang="en-US" dirty="0"/>
              <a:t>Brussels Face-to-Face Meeting	</a:t>
            </a:r>
          </a:p>
        </p:txBody>
      </p:sp>
      <p:sp>
        <p:nvSpPr>
          <p:cNvPr id="6" name="Text Placeholder 5">
            <a:extLst>
              <a:ext uri="{FF2B5EF4-FFF2-40B4-BE49-F238E27FC236}">
                <a16:creationId xmlns:a16="http://schemas.microsoft.com/office/drawing/2014/main" id="{AFCACC8D-8B6C-7045-93AE-5BFDACC70546}"/>
              </a:ext>
            </a:extLst>
          </p:cNvPr>
          <p:cNvSpPr>
            <a:spLocks noGrp="1"/>
          </p:cNvSpPr>
          <p:nvPr>
            <p:ph type="body" sz="quarter" idx="12"/>
          </p:nvPr>
        </p:nvSpPr>
        <p:spPr>
          <a:xfrm>
            <a:off x="2061883" y="4669537"/>
            <a:ext cx="6512320" cy="1196586"/>
          </a:xfrm>
        </p:spPr>
        <p:txBody>
          <a:bodyPr>
            <a:normAutofit/>
          </a:bodyPr>
          <a:lstStyle/>
          <a:p>
            <a:r>
              <a:rPr lang="en-US" sz="3200" b="1" dirty="0"/>
              <a:t>26-27 July 2018</a:t>
            </a:r>
          </a:p>
        </p:txBody>
      </p:sp>
    </p:spTree>
    <p:extLst>
      <p:ext uri="{BB962C8B-B14F-4D97-AF65-F5344CB8AC3E}">
        <p14:creationId xmlns:p14="http://schemas.microsoft.com/office/powerpoint/2010/main" val="1336912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7A6D-E799-424B-9A04-A72A00A5C8EF}"/>
              </a:ext>
            </a:extLst>
          </p:cNvPr>
          <p:cNvSpPr>
            <a:spLocks noGrp="1"/>
          </p:cNvSpPr>
          <p:nvPr>
            <p:ph type="title"/>
          </p:nvPr>
        </p:nvSpPr>
        <p:spPr/>
        <p:txBody>
          <a:bodyPr/>
          <a:lstStyle/>
          <a:p>
            <a:r>
              <a:rPr lang="en-US" dirty="0"/>
              <a:t>Opening Remarks &amp; Day 1 Objectives</a:t>
            </a:r>
          </a:p>
        </p:txBody>
      </p:sp>
      <p:sp>
        <p:nvSpPr>
          <p:cNvPr id="3" name="TextBox 2">
            <a:extLst>
              <a:ext uri="{FF2B5EF4-FFF2-40B4-BE49-F238E27FC236}">
                <a16:creationId xmlns:a16="http://schemas.microsoft.com/office/drawing/2014/main" id="{80EE6A15-754D-4B43-9655-64C6679601EE}"/>
              </a:ext>
            </a:extLst>
          </p:cNvPr>
          <p:cNvSpPr txBox="1"/>
          <p:nvPr/>
        </p:nvSpPr>
        <p:spPr>
          <a:xfrm>
            <a:off x="396240" y="621792"/>
            <a:ext cx="8071104" cy="3262432"/>
          </a:xfrm>
          <a:prstGeom prst="rect">
            <a:avLst/>
          </a:prstGeom>
          <a:noFill/>
        </p:spPr>
        <p:txBody>
          <a:bodyPr wrap="square" lIns="0" tIns="0" rIns="0" bIns="0" rtlCol="0">
            <a:spAutoFit/>
          </a:bodyPr>
          <a:lstStyle/>
          <a:p>
            <a:pPr lvl="1"/>
            <a:endParaRPr lang="fr-FR" sz="1600" dirty="0"/>
          </a:p>
          <a:p>
            <a:r>
              <a:rPr lang="en-US" b="1" dirty="0"/>
              <a:t>Points to consider throughout Day 1</a:t>
            </a:r>
          </a:p>
          <a:p>
            <a:endParaRPr lang="en-US" b="1" dirty="0"/>
          </a:p>
          <a:p>
            <a:pPr marL="285750" lvl="1" indent="-285750">
              <a:buFont typeface="Arial" panose="020B0604020202020204" pitchFamily="34" charset="0"/>
              <a:buChar char="•"/>
            </a:pPr>
            <a:r>
              <a:rPr lang="en-US" sz="1600" dirty="0"/>
              <a:t>Do you have any concerns with the findings and recommendations produced   by subgroups?</a:t>
            </a:r>
          </a:p>
          <a:p>
            <a:pPr marL="914400" lvl="3" indent="-285750">
              <a:buFont typeface="Arial" panose="020B0604020202020204" pitchFamily="34" charset="0"/>
              <a:buChar char="•"/>
            </a:pPr>
            <a:r>
              <a:rPr lang="en-US" sz="1600" dirty="0"/>
              <a:t>Do you agree with the subgroup’s recommendations?</a:t>
            </a:r>
          </a:p>
          <a:p>
            <a:pPr marL="914400" lvl="3" indent="-285750">
              <a:buFont typeface="Arial" panose="020B0604020202020204" pitchFamily="34" charset="0"/>
              <a:buChar char="•"/>
            </a:pPr>
            <a:r>
              <a:rPr lang="en-US" sz="1600" dirty="0"/>
              <a:t>Are those recommendations S.M.A.R.T?</a:t>
            </a:r>
          </a:p>
          <a:p>
            <a:pPr marL="914400" lvl="3" indent="-285750">
              <a:buFont typeface="Arial" panose="020B0604020202020204" pitchFamily="34" charset="0"/>
              <a:buChar char="•"/>
            </a:pPr>
            <a:r>
              <a:rPr lang="en-US" sz="1600" dirty="0"/>
              <a:t>What (if any) open issues require further discussion? </a:t>
            </a:r>
          </a:p>
          <a:p>
            <a:pPr marL="914400" lvl="3" indent="-285750">
              <a:buFont typeface="Arial" panose="020B0604020202020204" pitchFamily="34" charset="0"/>
              <a:buChar char="•"/>
            </a:pPr>
            <a:r>
              <a:rPr lang="en-US" sz="1600" dirty="0"/>
              <a:t>Is the subgroup’s output clear enough? Concise enough?</a:t>
            </a:r>
          </a:p>
          <a:p>
            <a:pPr marL="914400" lvl="3" indent="-285750">
              <a:buFont typeface="Arial" panose="020B0604020202020204" pitchFamily="34" charset="0"/>
              <a:buChar char="•"/>
            </a:pPr>
            <a:endParaRPr lang="en-US" sz="1600" dirty="0"/>
          </a:p>
          <a:p>
            <a:pPr marL="285750" lvl="1" indent="-285750">
              <a:buFont typeface="Arial" panose="020B0604020202020204" pitchFamily="34" charset="0"/>
              <a:buChar char="•"/>
            </a:pPr>
            <a:r>
              <a:rPr lang="en-US" sz="1600" dirty="0"/>
              <a:t>Did subgroups fully-address their assigned review objectives?</a:t>
            </a:r>
          </a:p>
          <a:p>
            <a:pPr marL="285750" lvl="1" indent="-285750">
              <a:buFont typeface="Arial" panose="020B0604020202020204" pitchFamily="34" charset="0"/>
              <a:buChar char="•"/>
            </a:pPr>
            <a:endParaRPr lang="en-US" sz="1600" dirty="0"/>
          </a:p>
          <a:p>
            <a:pPr marL="285750" lvl="1" indent="-285750">
              <a:buFont typeface="Arial" panose="020B0604020202020204" pitchFamily="34" charset="0"/>
              <a:buChar char="•"/>
            </a:pPr>
            <a:r>
              <a:rPr lang="en-US" sz="1600" dirty="0"/>
              <a:t>Should any further specific measurable steps be recommended?</a:t>
            </a:r>
            <a:endParaRPr lang="en-US" dirty="0"/>
          </a:p>
        </p:txBody>
      </p:sp>
    </p:spTree>
    <p:extLst>
      <p:ext uri="{BB962C8B-B14F-4D97-AF65-F5344CB8AC3E}">
        <p14:creationId xmlns:p14="http://schemas.microsoft.com/office/powerpoint/2010/main" val="106024389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#3: Outreach</a:t>
            </a:r>
          </a:p>
        </p:txBody>
      </p:sp>
      <p:sp>
        <p:nvSpPr>
          <p:cNvPr id="6" name="TextBox 5">
            <a:extLst>
              <a:ext uri="{FF2B5EF4-FFF2-40B4-BE49-F238E27FC236}">
                <a16:creationId xmlns:a16="http://schemas.microsoft.com/office/drawing/2014/main" id="{8313AAFC-A512-054F-9928-A23B29E18DE9}"/>
              </a:ext>
            </a:extLst>
          </p:cNvPr>
          <p:cNvSpPr txBox="1"/>
          <p:nvPr/>
        </p:nvSpPr>
        <p:spPr>
          <a:xfrm>
            <a:off x="214264" y="892379"/>
            <a:ext cx="3629074" cy="4708981"/>
          </a:xfrm>
          <a:prstGeom prst="rect">
            <a:avLst/>
          </a:prstGeom>
          <a:noFill/>
        </p:spPr>
        <p:txBody>
          <a:bodyPr wrap="square" lIns="0" tIns="0" rIns="0" bIns="0" rtlCol="0">
            <a:spAutoFit/>
          </a:bodyPr>
          <a:lstStyle/>
          <a:p>
            <a:r>
              <a:rPr lang="en-US" b="1" dirty="0">
                <a:cs typeface="Source Sans Pro"/>
              </a:rPr>
              <a:t>Gap Assessment</a:t>
            </a:r>
          </a:p>
          <a:p>
            <a:pPr marL="742950" lvl="1" indent="-285750">
              <a:buFont typeface="Arial" panose="020B0604020202020204" pitchFamily="34" charset="0"/>
              <a:buChar char="•"/>
            </a:pPr>
            <a:r>
              <a:rPr lang="en-US" dirty="0">
                <a:cs typeface="Source Sans Pro"/>
              </a:rPr>
              <a:t>Subsection 1: Move methodology to Subsection 2.</a:t>
            </a:r>
          </a:p>
          <a:p>
            <a:pPr marL="742950" lvl="1"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r>
              <a:rPr lang="en-US" dirty="0">
                <a:cs typeface="Source Sans Pro"/>
              </a:rPr>
              <a:t>Subsection 4: Would benefit from a structure such as: </a:t>
            </a:r>
          </a:p>
          <a:p>
            <a:pPr marL="1200150" lvl="2" indent="-285750">
              <a:buFont typeface="Arial" panose="020B0604020202020204" pitchFamily="34" charset="0"/>
              <a:buChar char="•"/>
            </a:pPr>
            <a:r>
              <a:rPr lang="en-US" b="1" dirty="0">
                <a:cs typeface="Source Sans Pro"/>
              </a:rPr>
              <a:t>Bolded problem statement</a:t>
            </a:r>
            <a:r>
              <a:rPr lang="en-US" dirty="0">
                <a:cs typeface="Source Sans Pro"/>
              </a:rPr>
              <a:t>. </a:t>
            </a:r>
          </a:p>
          <a:p>
            <a:pPr marL="1200150" lvl="2" indent="-285750">
              <a:buFont typeface="Arial" panose="020B0604020202020204" pitchFamily="34" charset="0"/>
              <a:buChar char="•"/>
            </a:pPr>
            <a:r>
              <a:rPr lang="en-US" dirty="0">
                <a:cs typeface="Source Sans Pro"/>
              </a:rPr>
              <a:t>Why it is a problem. </a:t>
            </a:r>
          </a:p>
          <a:p>
            <a:pPr marL="1200150" lvl="2" indent="-285750">
              <a:buFont typeface="Arial" panose="020B0604020202020204" pitchFamily="34" charset="0"/>
              <a:buChar char="•"/>
            </a:pPr>
            <a:r>
              <a:rPr lang="en-US" dirty="0">
                <a:cs typeface="Source Sans Pro"/>
              </a:rPr>
              <a:t>Who does it affect.</a:t>
            </a:r>
          </a:p>
          <a:p>
            <a:pPr marL="742950" lvl="1"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r>
              <a:rPr lang="en-US" dirty="0">
                <a:cs typeface="Source Sans Pro"/>
              </a:rPr>
              <a:t>For example, Why is lack of outreach to non-ICANN audiences a problem? Who might benefit from outreach?</a:t>
            </a:r>
          </a:p>
        </p:txBody>
      </p:sp>
      <p:pic>
        <p:nvPicPr>
          <p:cNvPr id="4" name="Picture 3">
            <a:extLst>
              <a:ext uri="{FF2B5EF4-FFF2-40B4-BE49-F238E27FC236}">
                <a16:creationId xmlns:a16="http://schemas.microsoft.com/office/drawing/2014/main" id="{761A177F-47B4-1F47-B7FE-A2954DC47DBB}"/>
              </a:ext>
            </a:extLst>
          </p:cNvPr>
          <p:cNvPicPr>
            <a:picLocks noChangeAspect="1"/>
          </p:cNvPicPr>
          <p:nvPr/>
        </p:nvPicPr>
        <p:blipFill>
          <a:blip r:embed="rId2"/>
          <a:stretch>
            <a:fillRect/>
          </a:stretch>
        </p:blipFill>
        <p:spPr>
          <a:xfrm>
            <a:off x="4603255" y="637499"/>
            <a:ext cx="4085566" cy="5703340"/>
          </a:xfrm>
          <a:prstGeom prst="rect">
            <a:avLst/>
          </a:prstGeom>
        </p:spPr>
      </p:pic>
    </p:spTree>
    <p:extLst>
      <p:ext uri="{BB962C8B-B14F-4D97-AF65-F5344CB8AC3E}">
        <p14:creationId xmlns:p14="http://schemas.microsoft.com/office/powerpoint/2010/main" val="28433345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88C15-FEF7-8D4D-86DD-AD074824B2F6}"/>
              </a:ext>
            </a:extLst>
          </p:cNvPr>
          <p:cNvSpPr>
            <a:spLocks noGrp="1"/>
          </p:cNvSpPr>
          <p:nvPr>
            <p:ph type="title"/>
          </p:nvPr>
        </p:nvSpPr>
        <p:spPr/>
        <p:txBody>
          <a:bodyPr/>
          <a:lstStyle/>
          <a:p>
            <a:r>
              <a:rPr lang="en-US" dirty="0"/>
              <a:t>WHOIS1 Recs #12-14: Internationalized Domain Names </a:t>
            </a:r>
          </a:p>
        </p:txBody>
      </p:sp>
      <p:sp>
        <p:nvSpPr>
          <p:cNvPr id="3" name="Text Placeholder 2">
            <a:extLst>
              <a:ext uri="{FF2B5EF4-FFF2-40B4-BE49-F238E27FC236}">
                <a16:creationId xmlns:a16="http://schemas.microsoft.com/office/drawing/2014/main" id="{04372C77-D38F-6A4F-9C5E-7A0EBA7CD438}"/>
              </a:ext>
            </a:extLst>
          </p:cNvPr>
          <p:cNvSpPr>
            <a:spLocks noGrp="1"/>
          </p:cNvSpPr>
          <p:nvPr>
            <p:ph type="body" sz="quarter" idx="11"/>
          </p:nvPr>
        </p:nvSpPr>
        <p:spPr>
          <a:prstGeom prst="rect">
            <a:avLst/>
          </a:prstGeom>
        </p:spPr>
        <p:txBody>
          <a:bodyPr/>
          <a:lstStyle/>
          <a:p>
            <a:r>
              <a:rPr lang="en-US" dirty="0"/>
              <a:t>Agenda Item #7 </a:t>
            </a:r>
          </a:p>
          <a:p>
            <a:endParaRPr lang="en-US" dirty="0"/>
          </a:p>
          <a:p>
            <a:r>
              <a:rPr lang="en-US" dirty="0"/>
              <a:t>Time: 14:00-14:30</a:t>
            </a:r>
          </a:p>
          <a:p>
            <a:endParaRPr lang="en-US" dirty="0"/>
          </a:p>
          <a:p>
            <a:r>
              <a:rPr lang="en-US" dirty="0"/>
              <a:t>Presenter: Alan Greenberg</a:t>
            </a:r>
          </a:p>
          <a:p>
            <a:endParaRPr lang="en-US" dirty="0"/>
          </a:p>
          <a:p>
            <a:r>
              <a:rPr lang="en-US" dirty="0"/>
              <a:t>Subgroup Members: Alan, Dmitry, Lili </a:t>
            </a:r>
          </a:p>
          <a:p>
            <a:endParaRPr lang="en-US" dirty="0"/>
          </a:p>
          <a:p>
            <a:r>
              <a:rPr lang="en-US" dirty="0"/>
              <a:t>Subgroup Wiki: </a:t>
            </a:r>
            <a:r>
              <a:rPr lang="en-US" dirty="0">
                <a:hlinkClick r:id="rId2"/>
              </a:rPr>
              <a:t>https://community.icann.org/x/85lEB</a:t>
            </a:r>
            <a:endParaRPr lang="en-US" dirty="0"/>
          </a:p>
        </p:txBody>
      </p:sp>
    </p:spTree>
    <p:extLst>
      <p:ext uri="{BB962C8B-B14F-4D97-AF65-F5344CB8AC3E}">
        <p14:creationId xmlns:p14="http://schemas.microsoft.com/office/powerpoint/2010/main" val="20565805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a:xfrm>
            <a:off x="374904" y="190268"/>
            <a:ext cx="9117291" cy="450663"/>
          </a:xfrm>
        </p:spPr>
        <p:txBody>
          <a:bodyPr/>
          <a:lstStyle/>
          <a:p>
            <a:r>
              <a:rPr lang="en-US" sz="2400" dirty="0"/>
              <a:t>WHOIS1 Recs #12-14: Internationalized Domain Names </a:t>
            </a:r>
          </a:p>
        </p:txBody>
      </p:sp>
      <p:sp>
        <p:nvSpPr>
          <p:cNvPr id="5" name="Rectangle 4">
            <a:extLst>
              <a:ext uri="{FF2B5EF4-FFF2-40B4-BE49-F238E27FC236}">
                <a16:creationId xmlns:a16="http://schemas.microsoft.com/office/drawing/2014/main" id="{E0727B03-4F61-644F-BE87-454E0D98F2E9}"/>
              </a:ext>
            </a:extLst>
          </p:cNvPr>
          <p:cNvSpPr/>
          <p:nvPr/>
        </p:nvSpPr>
        <p:spPr>
          <a:xfrm>
            <a:off x="248290" y="1007217"/>
            <a:ext cx="8700838" cy="5324535"/>
          </a:xfrm>
          <a:prstGeom prst="rect">
            <a:avLst/>
          </a:prstGeom>
          <a:ln>
            <a:solidFill>
              <a:schemeClr val="accent3">
                <a:lumMod val="50000"/>
              </a:schemeClr>
            </a:solidFill>
          </a:ln>
        </p:spPr>
        <p:txBody>
          <a:bodyPr wrap="square">
            <a:spAutoFit/>
          </a:bodyPr>
          <a:lstStyle/>
          <a:p>
            <a:r>
              <a:rPr lang="en-US" sz="1700" dirty="0"/>
              <a:t>A set of related efforts implemented WHOIS1 Rec #12:</a:t>
            </a:r>
          </a:p>
          <a:p>
            <a:endParaRPr lang="en-US" sz="1700" dirty="0"/>
          </a:p>
          <a:p>
            <a:r>
              <a:rPr lang="en-US" sz="1700" dirty="0"/>
              <a:t>An expert working group to determine the requirements for the submission and display of internationalized registration data.</a:t>
            </a:r>
          </a:p>
          <a:p>
            <a:endParaRPr lang="en-US" sz="1700" dirty="0"/>
          </a:p>
          <a:p>
            <a:r>
              <a:rPr lang="en-US" sz="1700" dirty="0"/>
              <a:t>A commissioned study to evaluate available solutions for internationalized registration data.</a:t>
            </a:r>
          </a:p>
          <a:p>
            <a:endParaRPr lang="en-US" sz="1700" dirty="0"/>
          </a:p>
          <a:p>
            <a:r>
              <a:rPr lang="en-US" sz="1700" dirty="0"/>
              <a:t>A Policy Development Process (PDP) to determine whether translation or transliteration of contact information is needed. If so, specify who should bear the burden of the transformation.</a:t>
            </a:r>
            <a:br>
              <a:rPr lang="en-US" sz="1700" dirty="0"/>
            </a:br>
            <a:endParaRPr lang="en-US" sz="1700" dirty="0"/>
          </a:p>
          <a:p>
            <a:r>
              <a:rPr lang="en-US" sz="1700" dirty="0"/>
              <a:t>As requirements for the translation and transliteration of registration data were not finalized in time for the 2013 RAA, placeholders can be found both in Registry Agreement (RA) and Registrar Accreditation Agreement  (RAA). However, implementation of WHOIS1 Rec #13 depends on RDAP progress.</a:t>
            </a:r>
          </a:p>
          <a:p>
            <a:endParaRPr lang="en-US" sz="1700" dirty="0"/>
          </a:p>
          <a:p>
            <a:r>
              <a:rPr lang="en-US" sz="1700" dirty="0"/>
              <a:t>WHOIS1 Rec #14 is currently being performed as part of the Accuracy Reporting System (ARS). The metrics and measures developed by ARS are suitable when internationalized registration data become available for studying.</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32620754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sz="2400" dirty="0">
                <a:solidFill>
                  <a:srgbClr val="0C3459"/>
                </a:solidFill>
                <a:latin typeface="Arial" panose="020B0604020202020204" pitchFamily="34" charset="0"/>
              </a:rPr>
              <a:t>WHOIS1 Recs #12-14: Internationalized Domain Names </a:t>
            </a:r>
            <a:endParaRPr lang="en-US" sz="2400" dirty="0"/>
          </a:p>
        </p:txBody>
      </p:sp>
      <p:sp>
        <p:nvSpPr>
          <p:cNvPr id="5" name="Rectangle 4">
            <a:extLst>
              <a:ext uri="{FF2B5EF4-FFF2-40B4-BE49-F238E27FC236}">
                <a16:creationId xmlns:a16="http://schemas.microsoft.com/office/drawing/2014/main" id="{E0727B03-4F61-644F-BE87-454E0D98F2E9}"/>
              </a:ext>
            </a:extLst>
          </p:cNvPr>
          <p:cNvSpPr/>
          <p:nvPr/>
        </p:nvSpPr>
        <p:spPr>
          <a:xfrm>
            <a:off x="374904" y="1175171"/>
            <a:ext cx="8700838" cy="1477328"/>
          </a:xfrm>
          <a:prstGeom prst="rect">
            <a:avLst/>
          </a:prstGeom>
          <a:ln>
            <a:solidFill>
              <a:schemeClr val="accent3">
                <a:lumMod val="50000"/>
              </a:schemeClr>
            </a:solidFill>
          </a:ln>
        </p:spPr>
        <p:txBody>
          <a:bodyPr wrap="square">
            <a:spAutoFit/>
          </a:bodyPr>
          <a:lstStyle/>
          <a:p>
            <a:r>
              <a:rPr lang="en-US" dirty="0"/>
              <a:t>Based on its analysis, members of this subgroup agree that</a:t>
            </a:r>
            <a:br>
              <a:rPr lang="en-US" dirty="0"/>
            </a:br>
            <a:r>
              <a:rPr lang="en-US" dirty="0"/>
              <a:t>these WHOIS1 recommendations have been fully-implemented</a:t>
            </a:r>
          </a:p>
          <a:p>
            <a:endParaRPr lang="en-US" dirty="0"/>
          </a:p>
          <a:p>
            <a:r>
              <a:rPr lang="en-US" dirty="0"/>
              <a:t>Work was done to the extent it can be done without an RDAP-based WHOIS system.</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 continued</a:t>
            </a:r>
          </a:p>
        </p:txBody>
      </p:sp>
      <p:sp>
        <p:nvSpPr>
          <p:cNvPr id="7" name="Rectangle 6">
            <a:extLst>
              <a:ext uri="{FF2B5EF4-FFF2-40B4-BE49-F238E27FC236}">
                <a16:creationId xmlns:a16="http://schemas.microsoft.com/office/drawing/2014/main" id="{FF6176E8-789D-B742-9FAD-D54EDBCA8B93}"/>
              </a:ext>
            </a:extLst>
          </p:cNvPr>
          <p:cNvSpPr/>
          <p:nvPr/>
        </p:nvSpPr>
        <p:spPr>
          <a:xfrm>
            <a:off x="374903" y="3611136"/>
            <a:ext cx="8266177" cy="646331"/>
          </a:xfrm>
          <a:prstGeom prst="rect">
            <a:avLst/>
          </a:prstGeom>
          <a:ln>
            <a:solidFill>
              <a:srgbClr val="FF0000"/>
            </a:solidFill>
          </a:ln>
        </p:spPr>
        <p:txBody>
          <a:bodyPr wrap="square">
            <a:spAutoFit/>
          </a:bodyPr>
          <a:lstStyle/>
          <a:p>
            <a:pPr marL="0" lvl="1"/>
            <a:r>
              <a:rPr lang="en-US" dirty="0"/>
              <a:t>The commercial feasibility loophole in the current contracts allows registrars and registries to not implement RDAP.</a:t>
            </a:r>
          </a:p>
        </p:txBody>
      </p:sp>
      <p:sp>
        <p:nvSpPr>
          <p:cNvPr id="8" name="TextBox 7">
            <a:extLst>
              <a:ext uri="{FF2B5EF4-FFF2-40B4-BE49-F238E27FC236}">
                <a16:creationId xmlns:a16="http://schemas.microsoft.com/office/drawing/2014/main" id="{90483510-A9FF-6340-9B53-FAD7F18FBBDE}"/>
              </a:ext>
            </a:extLst>
          </p:cNvPr>
          <p:cNvSpPr txBox="1"/>
          <p:nvPr/>
        </p:nvSpPr>
        <p:spPr>
          <a:xfrm>
            <a:off x="374904" y="2993318"/>
            <a:ext cx="4133088" cy="276999"/>
          </a:xfrm>
          <a:prstGeom prst="rect">
            <a:avLst/>
          </a:prstGeom>
          <a:noFill/>
        </p:spPr>
        <p:txBody>
          <a:bodyPr wrap="square" lIns="0" tIns="0" rIns="0" bIns="0" rtlCol="0">
            <a:spAutoFit/>
          </a:bodyPr>
          <a:lstStyle/>
          <a:p>
            <a:r>
              <a:rPr lang="en-US" b="1" dirty="0">
                <a:cs typeface="Source Sans Pro"/>
              </a:rPr>
              <a:t>Issues</a:t>
            </a:r>
          </a:p>
        </p:txBody>
      </p:sp>
    </p:spTree>
    <p:extLst>
      <p:ext uri="{BB962C8B-B14F-4D97-AF65-F5344CB8AC3E}">
        <p14:creationId xmlns:p14="http://schemas.microsoft.com/office/powerpoint/2010/main" val="227021852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sz="2400" dirty="0"/>
              <a:t>WHOIS1 Recs #12-14: Internationalized Domain Names </a:t>
            </a:r>
          </a:p>
        </p:txBody>
      </p:sp>
      <p:sp>
        <p:nvSpPr>
          <p:cNvPr id="3" name="Rectangle 2">
            <a:extLst>
              <a:ext uri="{FF2B5EF4-FFF2-40B4-BE49-F238E27FC236}">
                <a16:creationId xmlns:a16="http://schemas.microsoft.com/office/drawing/2014/main" id="{2C0765B9-90CC-ED46-9E3F-543CC53B1B82}"/>
              </a:ext>
            </a:extLst>
          </p:cNvPr>
          <p:cNvSpPr/>
          <p:nvPr/>
        </p:nvSpPr>
        <p:spPr>
          <a:xfrm>
            <a:off x="374901" y="1467318"/>
            <a:ext cx="3357650" cy="2031325"/>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The implementation of Rec #12-14 should be reviewed again after RDAP is implemented, and the translation and transliteration of the registration data launches.</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2" y="854636"/>
            <a:ext cx="4133088" cy="276999"/>
          </a:xfrm>
          <a:prstGeom prst="rect">
            <a:avLst/>
          </a:prstGeom>
          <a:noFill/>
        </p:spPr>
        <p:txBody>
          <a:bodyPr wrap="square" lIns="0" tIns="0" rIns="0" bIns="0" rtlCol="0">
            <a:spAutoFit/>
          </a:bodyPr>
          <a:lstStyle/>
          <a:p>
            <a:r>
              <a:rPr lang="en-US" b="1" dirty="0">
                <a:cs typeface="Source Sans Pro"/>
              </a:rPr>
              <a:t>Recommendation R12.1</a:t>
            </a:r>
          </a:p>
        </p:txBody>
      </p:sp>
      <p:pic>
        <p:nvPicPr>
          <p:cNvPr id="5" name="Picture 4">
            <a:extLst>
              <a:ext uri="{FF2B5EF4-FFF2-40B4-BE49-F238E27FC236}">
                <a16:creationId xmlns:a16="http://schemas.microsoft.com/office/drawing/2014/main" id="{96882A91-EE6B-CF4F-A57F-93C8B727E6E0}"/>
              </a:ext>
            </a:extLst>
          </p:cNvPr>
          <p:cNvPicPr>
            <a:picLocks noChangeAspect="1"/>
          </p:cNvPicPr>
          <p:nvPr/>
        </p:nvPicPr>
        <p:blipFill>
          <a:blip r:embed="rId2"/>
          <a:stretch>
            <a:fillRect/>
          </a:stretch>
        </p:blipFill>
        <p:spPr>
          <a:xfrm>
            <a:off x="5223135" y="635104"/>
            <a:ext cx="2976485" cy="5690674"/>
          </a:xfrm>
          <a:prstGeom prst="rect">
            <a:avLst/>
          </a:prstGeom>
        </p:spPr>
      </p:pic>
    </p:spTree>
    <p:extLst>
      <p:ext uri="{BB962C8B-B14F-4D97-AF65-F5344CB8AC3E}">
        <p14:creationId xmlns:p14="http://schemas.microsoft.com/office/powerpoint/2010/main" val="23507511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sz="2400" dirty="0"/>
              <a:t>WHOIS1 Recs #12-14: Internationalized Domain Names </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841616"/>
            <a:ext cx="3803100" cy="5524589"/>
          </a:xfrm>
          <a:prstGeom prst="rect">
            <a:avLst/>
          </a:prstGeom>
          <a:noFill/>
        </p:spPr>
        <p:txBody>
          <a:bodyPr wrap="square" lIns="0" tIns="0" rIns="0" bIns="0" rtlCol="0">
            <a:spAutoFit/>
          </a:bodyPr>
          <a:lstStyle/>
          <a:p>
            <a:r>
              <a:rPr lang="en-US" b="1" dirty="0">
                <a:cs typeface="Source Sans Pro"/>
              </a:rPr>
              <a:t>Gap Assessment</a:t>
            </a:r>
          </a:p>
          <a:p>
            <a:endParaRPr lang="en-US" sz="1700" b="1" dirty="0">
              <a:cs typeface="Source Sans Pro"/>
            </a:endParaRPr>
          </a:p>
          <a:p>
            <a:pPr marL="285750" lvl="0" indent="-285750">
              <a:buFont typeface="Arial" panose="020B0604020202020204" pitchFamily="34" charset="0"/>
              <a:buChar char="•"/>
            </a:pPr>
            <a:r>
              <a:rPr lang="en-US" sz="1700" dirty="0"/>
              <a:t>Subsection 2 (Topic) does not appear to define key questions that the Subgroup tried to answer</a:t>
            </a:r>
            <a:br>
              <a:rPr lang="en-US" sz="1700" dirty="0"/>
            </a:br>
            <a:endParaRPr lang="en-US" sz="1700" dirty="0"/>
          </a:p>
          <a:p>
            <a:pPr marL="285750" lvl="0" indent="-285750">
              <a:buFont typeface="Arial" panose="020B0604020202020204" pitchFamily="34" charset="0"/>
              <a:buChar char="•"/>
            </a:pPr>
            <a:r>
              <a:rPr lang="en-US" sz="1700" dirty="0"/>
              <a:t>As such Subsection 4 (Findings/Analysis) cannot tie back to key questions</a:t>
            </a:r>
            <a:br>
              <a:rPr lang="en-US" sz="1700" dirty="0"/>
            </a:br>
            <a:endParaRPr lang="en-US" sz="1700" dirty="0"/>
          </a:p>
          <a:p>
            <a:pPr marL="285750" lvl="0" indent="-285750">
              <a:buFont typeface="Arial" panose="020B0604020202020204" pitchFamily="34" charset="0"/>
              <a:buChar char="•"/>
            </a:pPr>
            <a:r>
              <a:rPr lang="en-US" sz="1700" dirty="0"/>
              <a:t>Subsection 5 (Problem/Issue) states a finding but does not really explain the problem caused by that finding.</a:t>
            </a:r>
            <a:br>
              <a:rPr lang="en-US" sz="1700" dirty="0"/>
            </a:br>
            <a:r>
              <a:rPr lang="en-US" sz="1700" dirty="0"/>
              <a:t>Expand to briefly state the problem, explain why it is a problem, and identify who is affected.</a:t>
            </a:r>
            <a:br>
              <a:rPr lang="en-US" sz="1700" dirty="0"/>
            </a:br>
            <a:endParaRPr lang="en-US" sz="1700" dirty="0"/>
          </a:p>
          <a:p>
            <a:pPr marL="285750" lvl="0" indent="-285750">
              <a:buFont typeface="Arial" panose="020B0604020202020204" pitchFamily="34" charset="0"/>
              <a:buChar char="•"/>
            </a:pPr>
            <a:r>
              <a:rPr lang="en-US" sz="1700" dirty="0"/>
              <a:t>Recommendation in Subsection 6 needs to be fleshed out and made specific &amp; measurable</a:t>
            </a:r>
            <a:endParaRPr lang="en-US" sz="1700" dirty="0">
              <a:cs typeface="Source Sans Pro"/>
            </a:endParaRPr>
          </a:p>
          <a:p>
            <a:pPr marL="742950" lvl="1" indent="-285750">
              <a:buFont typeface="Arial" panose="020B0604020202020204" pitchFamily="34" charset="0"/>
              <a:buChar char="•"/>
            </a:pPr>
            <a:endParaRPr lang="en-US" dirty="0">
              <a:cs typeface="Source Sans Pro"/>
            </a:endParaRPr>
          </a:p>
        </p:txBody>
      </p:sp>
      <p:pic>
        <p:nvPicPr>
          <p:cNvPr id="4" name="Picture 3">
            <a:extLst>
              <a:ext uri="{FF2B5EF4-FFF2-40B4-BE49-F238E27FC236}">
                <a16:creationId xmlns:a16="http://schemas.microsoft.com/office/drawing/2014/main" id="{11E94B6A-C755-9449-B74D-6D4785FFF191}"/>
              </a:ext>
            </a:extLst>
          </p:cNvPr>
          <p:cNvPicPr>
            <a:picLocks noChangeAspect="1"/>
          </p:cNvPicPr>
          <p:nvPr/>
        </p:nvPicPr>
        <p:blipFill>
          <a:blip r:embed="rId2"/>
          <a:stretch>
            <a:fillRect/>
          </a:stretch>
        </p:blipFill>
        <p:spPr>
          <a:xfrm>
            <a:off x="4381379" y="631147"/>
            <a:ext cx="4048170" cy="5664721"/>
          </a:xfrm>
          <a:prstGeom prst="rect">
            <a:avLst/>
          </a:prstGeom>
        </p:spPr>
      </p:pic>
    </p:spTree>
    <p:extLst>
      <p:ext uri="{BB962C8B-B14F-4D97-AF65-F5344CB8AC3E}">
        <p14:creationId xmlns:p14="http://schemas.microsoft.com/office/powerpoint/2010/main" val="31182389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D441-2B0A-5645-9E4F-B3111256BBA1}"/>
              </a:ext>
            </a:extLst>
          </p:cNvPr>
          <p:cNvSpPr>
            <a:spLocks noGrp="1"/>
          </p:cNvSpPr>
          <p:nvPr>
            <p:ph type="title"/>
          </p:nvPr>
        </p:nvSpPr>
        <p:spPr/>
        <p:txBody>
          <a:bodyPr/>
          <a:lstStyle/>
          <a:p>
            <a:r>
              <a:rPr lang="en-US" dirty="0"/>
              <a:t>Brainstorming on Content of Executive Summary</a:t>
            </a:r>
          </a:p>
        </p:txBody>
      </p:sp>
      <p:sp>
        <p:nvSpPr>
          <p:cNvPr id="3" name="Text Placeholder 2">
            <a:extLst>
              <a:ext uri="{FF2B5EF4-FFF2-40B4-BE49-F238E27FC236}">
                <a16:creationId xmlns:a16="http://schemas.microsoft.com/office/drawing/2014/main" id="{0D45556D-1441-3D43-B2C6-335B9CE77975}"/>
              </a:ext>
            </a:extLst>
          </p:cNvPr>
          <p:cNvSpPr>
            <a:spLocks noGrp="1"/>
          </p:cNvSpPr>
          <p:nvPr>
            <p:ph type="body" sz="quarter" idx="11"/>
          </p:nvPr>
        </p:nvSpPr>
        <p:spPr/>
        <p:txBody>
          <a:bodyPr/>
          <a:lstStyle/>
          <a:p>
            <a:r>
              <a:rPr lang="en-US" dirty="0"/>
              <a:t>Agenda Item #8 </a:t>
            </a:r>
          </a:p>
          <a:p>
            <a:endParaRPr lang="en-US" dirty="0"/>
          </a:p>
          <a:p>
            <a:r>
              <a:rPr lang="en-US" dirty="0"/>
              <a:t>Time: 14:30-15:30</a:t>
            </a:r>
          </a:p>
          <a:p>
            <a:endParaRPr lang="en-US" dirty="0"/>
          </a:p>
          <a:p>
            <a:r>
              <a:rPr lang="en-US" dirty="0"/>
              <a:t>Presenters: Review Team Leadership &amp; ICANN org</a:t>
            </a:r>
          </a:p>
        </p:txBody>
      </p:sp>
    </p:spTree>
    <p:extLst>
      <p:ext uri="{BB962C8B-B14F-4D97-AF65-F5344CB8AC3E}">
        <p14:creationId xmlns:p14="http://schemas.microsoft.com/office/powerpoint/2010/main" val="17759810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0924C-FFD6-1246-B45D-BC66E1330A8D}"/>
              </a:ext>
            </a:extLst>
          </p:cNvPr>
          <p:cNvSpPr>
            <a:spLocks noGrp="1"/>
          </p:cNvSpPr>
          <p:nvPr>
            <p:ph type="title"/>
          </p:nvPr>
        </p:nvSpPr>
        <p:spPr/>
        <p:txBody>
          <a:bodyPr/>
          <a:lstStyle/>
          <a:p>
            <a:r>
              <a:rPr lang="en-US" dirty="0"/>
              <a:t>Break</a:t>
            </a:r>
          </a:p>
        </p:txBody>
      </p:sp>
      <p:sp>
        <p:nvSpPr>
          <p:cNvPr id="6" name="TextBox 5">
            <a:extLst>
              <a:ext uri="{FF2B5EF4-FFF2-40B4-BE49-F238E27FC236}">
                <a16:creationId xmlns:a16="http://schemas.microsoft.com/office/drawing/2014/main" id="{8BFB7070-ED3B-8F42-A698-60017A2D89BE}"/>
              </a:ext>
            </a:extLst>
          </p:cNvPr>
          <p:cNvSpPr txBox="1"/>
          <p:nvPr/>
        </p:nvSpPr>
        <p:spPr>
          <a:xfrm>
            <a:off x="374904" y="1316736"/>
            <a:ext cx="8012950" cy="2769989"/>
          </a:xfrm>
          <a:prstGeom prst="rect">
            <a:avLst/>
          </a:prstGeom>
          <a:noFill/>
        </p:spPr>
        <p:txBody>
          <a:bodyPr wrap="square" lIns="0" tIns="0" rIns="0" bIns="0" rtlCol="0">
            <a:spAutoFit/>
          </a:bodyPr>
          <a:lstStyle/>
          <a:p>
            <a:r>
              <a:rPr lang="en-US" b="1" dirty="0">
                <a:cs typeface="Source Sans Pro"/>
              </a:rPr>
              <a:t>Time: 15:30-15:45</a:t>
            </a:r>
          </a:p>
          <a:p>
            <a:endParaRPr lang="en-US" dirty="0">
              <a:cs typeface="Source Sans Pro"/>
            </a:endParaRPr>
          </a:p>
          <a:p>
            <a:r>
              <a:rPr lang="en-US" b="1" dirty="0">
                <a:cs typeface="Source Sans Pro"/>
              </a:rPr>
              <a:t>What’s Next?</a:t>
            </a:r>
          </a:p>
          <a:p>
            <a:endParaRPr lang="en-US" b="1" dirty="0">
              <a:cs typeface="Source Sans Pro"/>
            </a:endParaRPr>
          </a:p>
          <a:p>
            <a:r>
              <a:rPr lang="en-US" i="1" dirty="0">
                <a:solidFill>
                  <a:schemeClr val="accent6">
                    <a:lumMod val="50000"/>
                  </a:schemeClr>
                </a:solidFill>
              </a:rPr>
              <a:t>15:45-16:00 – Adjust (as needed) structure of report (e.g. merge sections etc.)</a:t>
            </a:r>
          </a:p>
          <a:p>
            <a:r>
              <a:rPr lang="en-US" i="1" dirty="0">
                <a:solidFill>
                  <a:schemeClr val="accent6">
                    <a:lumMod val="50000"/>
                  </a:schemeClr>
                </a:solidFill>
              </a:rPr>
              <a:t>16:00-16:15 – Review work plan</a:t>
            </a:r>
          </a:p>
          <a:p>
            <a:r>
              <a:rPr lang="en-US" i="1" dirty="0">
                <a:solidFill>
                  <a:schemeClr val="accent6">
                    <a:lumMod val="50000"/>
                  </a:schemeClr>
                </a:solidFill>
              </a:rPr>
              <a:t>16:15-16:30 – Parking lot for items that require further discussion</a:t>
            </a:r>
          </a:p>
          <a:p>
            <a:r>
              <a:rPr lang="en-US" i="1" dirty="0">
                <a:solidFill>
                  <a:schemeClr val="accent6">
                    <a:lumMod val="50000"/>
                  </a:schemeClr>
                </a:solidFill>
              </a:rPr>
              <a:t>16:30-17:30 – Face-to-face meeting wrap-up</a:t>
            </a:r>
          </a:p>
          <a:p>
            <a:endParaRPr lang="en-US" b="1" dirty="0">
              <a:cs typeface="Source Sans Pro"/>
            </a:endParaRPr>
          </a:p>
          <a:p>
            <a:endParaRPr lang="en-US" dirty="0">
              <a:cs typeface="Source Sans Pro"/>
            </a:endParaRPr>
          </a:p>
        </p:txBody>
      </p:sp>
    </p:spTree>
    <p:extLst>
      <p:ext uri="{BB962C8B-B14F-4D97-AF65-F5344CB8AC3E}">
        <p14:creationId xmlns:p14="http://schemas.microsoft.com/office/powerpoint/2010/main" val="32994506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Adjust (as Needed) Structure of Report (e.g. Merge Sections etc.)</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p:txBody>
          <a:bodyPr/>
          <a:lstStyle/>
          <a:p>
            <a:r>
              <a:rPr lang="en-US" dirty="0"/>
              <a:t>Agenda item #9 </a:t>
            </a:r>
          </a:p>
          <a:p>
            <a:endParaRPr lang="en-US" dirty="0"/>
          </a:p>
          <a:p>
            <a:r>
              <a:rPr lang="en-US" dirty="0"/>
              <a:t>Time: 15:45-16:00</a:t>
            </a:r>
          </a:p>
          <a:p>
            <a:endParaRPr lang="en-US" dirty="0"/>
          </a:p>
          <a:p>
            <a:r>
              <a:rPr lang="en-US" dirty="0"/>
              <a:t>Presenters: Review Team Leadership</a:t>
            </a:r>
          </a:p>
          <a:p>
            <a:endParaRPr lang="en-US" dirty="0"/>
          </a:p>
          <a:p>
            <a:r>
              <a:rPr lang="en-US" dirty="0"/>
              <a:t>Draft Report on Wiki Page: </a:t>
            </a:r>
            <a:r>
              <a:rPr lang="en-US" dirty="0">
                <a:hlinkClick r:id="rId2"/>
              </a:rPr>
              <a:t>https://community.icann.org/x/cyQFBQ</a:t>
            </a:r>
            <a:endParaRPr lang="en-US" dirty="0"/>
          </a:p>
          <a:p>
            <a:endParaRPr lang="en-US" dirty="0"/>
          </a:p>
        </p:txBody>
      </p:sp>
    </p:spTree>
    <p:extLst>
      <p:ext uri="{BB962C8B-B14F-4D97-AF65-F5344CB8AC3E}">
        <p14:creationId xmlns:p14="http://schemas.microsoft.com/office/powerpoint/2010/main" val="41825146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Adjust (as Needed) Structure of Report</a:t>
            </a:r>
          </a:p>
        </p:txBody>
      </p:sp>
      <p:sp>
        <p:nvSpPr>
          <p:cNvPr id="3" name="Rectangle 2">
            <a:extLst>
              <a:ext uri="{FF2B5EF4-FFF2-40B4-BE49-F238E27FC236}">
                <a16:creationId xmlns:a16="http://schemas.microsoft.com/office/drawing/2014/main" id="{2C0765B9-90CC-ED46-9E3F-543CC53B1B82}"/>
              </a:ext>
            </a:extLst>
          </p:cNvPr>
          <p:cNvSpPr/>
          <p:nvPr/>
        </p:nvSpPr>
        <p:spPr>
          <a:xfrm>
            <a:off x="374904" y="785465"/>
            <a:ext cx="8266177" cy="646331"/>
          </a:xfrm>
          <a:prstGeom prst="rect">
            <a:avLst/>
          </a:prstGeom>
          <a:ln>
            <a:solidFill>
              <a:schemeClr val="accent3">
                <a:lumMod val="50000"/>
              </a:schemeClr>
            </a:solidFill>
          </a:ln>
        </p:spPr>
        <p:txBody>
          <a:bodyPr wrap="square">
            <a:spAutoFit/>
          </a:bodyPr>
          <a:lstStyle/>
          <a:p>
            <a:r>
              <a:rPr lang="en-US" b="1" i="1" dirty="0">
                <a:solidFill>
                  <a:schemeClr val="accent3">
                    <a:lumMod val="75000"/>
                  </a:schemeClr>
                </a:solidFill>
              </a:rPr>
              <a:t>Refer to:</a:t>
            </a:r>
          </a:p>
          <a:p>
            <a:pPr marL="285750" indent="-285750">
              <a:buFontTx/>
              <a:buChar char="-"/>
            </a:pPr>
            <a:r>
              <a:rPr lang="en-US" b="1" i="1" dirty="0">
                <a:solidFill>
                  <a:schemeClr val="accent3">
                    <a:lumMod val="75000"/>
                  </a:schemeClr>
                </a:solidFill>
              </a:rPr>
              <a:t>Draft Report Table of Contents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04" y="1472184"/>
            <a:ext cx="3484790" cy="515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051" y="1472184"/>
            <a:ext cx="3369800" cy="508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4304" y="1472184"/>
            <a:ext cx="1677353" cy="1061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888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3CB6C-14D8-364F-A8C9-2C88BF8245AB}"/>
              </a:ext>
            </a:extLst>
          </p:cNvPr>
          <p:cNvSpPr>
            <a:spLocks noGrp="1"/>
          </p:cNvSpPr>
          <p:nvPr>
            <p:ph type="title"/>
          </p:nvPr>
        </p:nvSpPr>
        <p:spPr/>
        <p:txBody>
          <a:bodyPr/>
          <a:lstStyle/>
          <a:p>
            <a:r>
              <a:rPr lang="en-US" dirty="0"/>
              <a:t>Current Work Plan	&amp; Deliverables</a:t>
            </a:r>
          </a:p>
        </p:txBody>
      </p:sp>
      <p:graphicFrame>
        <p:nvGraphicFramePr>
          <p:cNvPr id="3" name="Table 2">
            <a:extLst>
              <a:ext uri="{FF2B5EF4-FFF2-40B4-BE49-F238E27FC236}">
                <a16:creationId xmlns:a16="http://schemas.microsoft.com/office/drawing/2014/main" id="{2EFB3CE1-EC16-2A43-A255-8B4208E41752}"/>
              </a:ext>
            </a:extLst>
          </p:cNvPr>
          <p:cNvGraphicFramePr>
            <a:graphicFrameLocks noGrp="1"/>
          </p:cNvGraphicFramePr>
          <p:nvPr>
            <p:extLst>
              <p:ext uri="{D42A27DB-BD31-4B8C-83A1-F6EECF244321}">
                <p14:modId xmlns:p14="http://schemas.microsoft.com/office/powerpoint/2010/main" val="1404256601"/>
              </p:ext>
            </p:extLst>
          </p:nvPr>
        </p:nvGraphicFramePr>
        <p:xfrm>
          <a:off x="374904" y="684750"/>
          <a:ext cx="8266177" cy="3644369"/>
        </p:xfrm>
        <a:graphic>
          <a:graphicData uri="http://schemas.openxmlformats.org/drawingml/2006/table">
            <a:tbl>
              <a:tblPr firstRow="1" bandRow="1">
                <a:tableStyleId>{F5AB1C69-6EDB-4FF4-983F-18BD219EF322}</a:tableStyleId>
              </a:tblPr>
              <a:tblGrid>
                <a:gridCol w="1983944">
                  <a:extLst>
                    <a:ext uri="{9D8B030D-6E8A-4147-A177-3AD203B41FA5}">
                      <a16:colId xmlns:a16="http://schemas.microsoft.com/office/drawing/2014/main" val="3175032234"/>
                    </a:ext>
                  </a:extLst>
                </a:gridCol>
                <a:gridCol w="6282233">
                  <a:extLst>
                    <a:ext uri="{9D8B030D-6E8A-4147-A177-3AD203B41FA5}">
                      <a16:colId xmlns:a16="http://schemas.microsoft.com/office/drawing/2014/main" val="3235397131"/>
                    </a:ext>
                  </a:extLst>
                </a:gridCol>
              </a:tblGrid>
              <a:tr h="536654">
                <a:tc>
                  <a:txBody>
                    <a:bodyPr/>
                    <a:lstStyle/>
                    <a:p>
                      <a:pPr algn="ctr"/>
                      <a:r>
                        <a:rPr lang="en-US" sz="1600" dirty="0"/>
                        <a:t>DATE *</a:t>
                      </a:r>
                    </a:p>
                  </a:txBody>
                  <a:tcPr anchor="ctr"/>
                </a:tc>
                <a:tc>
                  <a:txBody>
                    <a:bodyPr/>
                    <a:lstStyle/>
                    <a:p>
                      <a:pPr algn="ctr"/>
                      <a:r>
                        <a:rPr lang="en-US" sz="1600" dirty="0"/>
                        <a:t>DELIVERABLE*</a:t>
                      </a:r>
                    </a:p>
                  </a:txBody>
                  <a:tcPr anchor="ctr"/>
                </a:tc>
                <a:extLst>
                  <a:ext uri="{0D108BD9-81ED-4DB2-BD59-A6C34878D82A}">
                    <a16:rowId xmlns:a16="http://schemas.microsoft.com/office/drawing/2014/main" val="175823917"/>
                  </a:ext>
                </a:extLst>
              </a:tr>
              <a:tr h="527990">
                <a:tc>
                  <a:txBody>
                    <a:bodyPr/>
                    <a:lstStyle/>
                    <a:p>
                      <a:pPr algn="ctr"/>
                      <a:r>
                        <a:rPr lang="en-US" sz="1800" dirty="0"/>
                        <a:t>By 31 July </a:t>
                      </a:r>
                    </a:p>
                  </a:txBody>
                  <a:tcPr anchor="ctr"/>
                </a:tc>
                <a:tc>
                  <a:txBody>
                    <a:bodyPr/>
                    <a:lstStyle/>
                    <a:p>
                      <a:r>
                        <a:rPr lang="en-US" sz="1800" dirty="0"/>
                        <a:t>Approve draft report for public comment </a:t>
                      </a:r>
                    </a:p>
                  </a:txBody>
                  <a:tcPr anchor="ctr"/>
                </a:tc>
                <a:extLst>
                  <a:ext uri="{0D108BD9-81ED-4DB2-BD59-A6C34878D82A}">
                    <a16:rowId xmlns:a16="http://schemas.microsoft.com/office/drawing/2014/main" val="3134934688"/>
                  </a:ext>
                </a:extLst>
              </a:tr>
              <a:tr h="679714">
                <a:tc>
                  <a:txBody>
                    <a:bodyPr/>
                    <a:lstStyle/>
                    <a:p>
                      <a:pPr algn="ctr"/>
                      <a:r>
                        <a:rPr lang="en-US" sz="1800" dirty="0"/>
                        <a:t>7 August – 5 October</a:t>
                      </a:r>
                    </a:p>
                  </a:txBody>
                  <a:tcPr anchor="ctr"/>
                </a:tc>
                <a:tc>
                  <a:txBody>
                    <a:bodyPr/>
                    <a:lstStyle/>
                    <a:p>
                      <a:r>
                        <a:rPr lang="en-US" sz="1800" dirty="0"/>
                        <a:t>Public comment on Draft Report </a:t>
                      </a:r>
                    </a:p>
                  </a:txBody>
                  <a:tcPr anchor="ctr"/>
                </a:tc>
                <a:extLst>
                  <a:ext uri="{0D108BD9-81ED-4DB2-BD59-A6C34878D82A}">
                    <a16:rowId xmlns:a16="http://schemas.microsoft.com/office/drawing/2014/main" val="2294674062"/>
                  </a:ext>
                </a:extLst>
              </a:tr>
              <a:tr h="598148">
                <a:tc>
                  <a:txBody>
                    <a:bodyPr/>
                    <a:lstStyle/>
                    <a:p>
                      <a:pPr algn="ctr"/>
                      <a:r>
                        <a:rPr lang="en-US" sz="1800" dirty="0"/>
                        <a:t>By 26 October</a:t>
                      </a:r>
                    </a:p>
                  </a:txBody>
                  <a:tcPr anchor="ctr"/>
                </a:tc>
                <a:tc>
                  <a:txBody>
                    <a:bodyPr/>
                    <a:lstStyle/>
                    <a:p>
                      <a:pPr marL="0" indent="0">
                        <a:buFont typeface="Arial" panose="020B0604020202020204" pitchFamily="34" charset="0"/>
                        <a:buNone/>
                      </a:pPr>
                      <a:r>
                        <a:rPr lang="en-US" sz="1800" dirty="0"/>
                        <a:t>Adopt public comment summary for publication</a:t>
                      </a:r>
                    </a:p>
                  </a:txBody>
                  <a:tcPr anchor="ctr"/>
                </a:tc>
                <a:extLst>
                  <a:ext uri="{0D108BD9-81ED-4DB2-BD59-A6C34878D82A}">
                    <a16:rowId xmlns:a16="http://schemas.microsoft.com/office/drawing/2014/main" val="1731194090"/>
                  </a:ext>
                </a:extLst>
              </a:tr>
              <a:tr h="598148">
                <a:tc>
                  <a:txBody>
                    <a:bodyPr/>
                    <a:lstStyle/>
                    <a:p>
                      <a:pPr algn="ctr"/>
                      <a:r>
                        <a:rPr lang="en-US" sz="1800" dirty="0"/>
                        <a:t>By 30 November</a:t>
                      </a:r>
                    </a:p>
                  </a:txBody>
                  <a:tcPr anchor="ctr"/>
                </a:tc>
                <a:tc>
                  <a:txBody>
                    <a:bodyPr/>
                    <a:lstStyle/>
                    <a:p>
                      <a:pPr marL="0" indent="0">
                        <a:buFont typeface="Arial" panose="020B0604020202020204" pitchFamily="34" charset="0"/>
                        <a:buNone/>
                      </a:pPr>
                      <a:r>
                        <a:rPr lang="en-US" sz="1800" dirty="0"/>
                        <a:t>Update recommendations and report based on public comment</a:t>
                      </a:r>
                    </a:p>
                  </a:txBody>
                  <a:tcPr anchor="ctr"/>
                </a:tc>
                <a:extLst>
                  <a:ext uri="{0D108BD9-81ED-4DB2-BD59-A6C34878D82A}">
                    <a16:rowId xmlns:a16="http://schemas.microsoft.com/office/drawing/2014/main" val="2575002155"/>
                  </a:ext>
                </a:extLst>
              </a:tr>
              <a:tr h="661783">
                <a:tc>
                  <a:txBody>
                    <a:bodyPr/>
                    <a:lstStyle/>
                    <a:p>
                      <a:pPr algn="ctr"/>
                      <a:r>
                        <a:rPr lang="en-US" sz="1800" dirty="0"/>
                        <a:t>By 21 December</a:t>
                      </a:r>
                    </a:p>
                  </a:txBody>
                  <a:tcPr anchor="ctr"/>
                </a:tc>
                <a:tc>
                  <a:txBody>
                    <a:bodyPr/>
                    <a:lstStyle/>
                    <a:p>
                      <a:pPr marL="0" indent="0">
                        <a:buFont typeface="Arial" panose="020B0604020202020204" pitchFamily="34" charset="0"/>
                        <a:buNone/>
                      </a:pPr>
                      <a:r>
                        <a:rPr lang="en-US" sz="1800" dirty="0"/>
                        <a:t>Approve final findings and recommendations for submission to ICANN Board</a:t>
                      </a:r>
                    </a:p>
                  </a:txBody>
                  <a:tcPr anchor="ctr"/>
                </a:tc>
                <a:extLst>
                  <a:ext uri="{0D108BD9-81ED-4DB2-BD59-A6C34878D82A}">
                    <a16:rowId xmlns:a16="http://schemas.microsoft.com/office/drawing/2014/main" val="318449471"/>
                  </a:ext>
                </a:extLst>
              </a:tr>
            </a:tbl>
          </a:graphicData>
        </a:graphic>
      </p:graphicFrame>
      <p:sp>
        <p:nvSpPr>
          <p:cNvPr id="7" name="Rectangle 6">
            <a:extLst>
              <a:ext uri="{FF2B5EF4-FFF2-40B4-BE49-F238E27FC236}">
                <a16:creationId xmlns:a16="http://schemas.microsoft.com/office/drawing/2014/main" id="{B6603C8A-0F66-DE41-9C54-303F750C550F}"/>
              </a:ext>
            </a:extLst>
          </p:cNvPr>
          <p:cNvSpPr/>
          <p:nvPr/>
        </p:nvSpPr>
        <p:spPr>
          <a:xfrm>
            <a:off x="374904" y="4718884"/>
            <a:ext cx="8266177" cy="646331"/>
          </a:xfrm>
          <a:prstGeom prst="rect">
            <a:avLst/>
          </a:prstGeom>
          <a:ln>
            <a:solidFill>
              <a:schemeClr val="accent3">
                <a:lumMod val="50000"/>
              </a:schemeClr>
            </a:solidFill>
          </a:ln>
        </p:spPr>
        <p:txBody>
          <a:bodyPr wrap="square">
            <a:spAutoFit/>
          </a:bodyPr>
          <a:lstStyle/>
          <a:p>
            <a:r>
              <a:rPr lang="en-US" b="1" i="1" dirty="0">
                <a:solidFill>
                  <a:schemeClr val="accent3">
                    <a:lumMod val="75000"/>
                  </a:schemeClr>
                </a:solidFill>
              </a:rPr>
              <a:t>*Per work plan submitted to ICANN Board on 9 February 2018 and reconfirmed at Brussels face-to-face meeting #2</a:t>
            </a:r>
          </a:p>
        </p:txBody>
      </p:sp>
      <p:sp>
        <p:nvSpPr>
          <p:cNvPr id="2" name="TextBox 1">
            <a:extLst>
              <a:ext uri="{FF2B5EF4-FFF2-40B4-BE49-F238E27FC236}">
                <a16:creationId xmlns:a16="http://schemas.microsoft.com/office/drawing/2014/main" id="{0161303A-EA36-A543-AA1A-5CFC8BCCD2B7}"/>
              </a:ext>
            </a:extLst>
          </p:cNvPr>
          <p:cNvSpPr txBox="1"/>
          <p:nvPr/>
        </p:nvSpPr>
        <p:spPr>
          <a:xfrm>
            <a:off x="374904" y="5456420"/>
            <a:ext cx="8266177" cy="553998"/>
          </a:xfrm>
          <a:prstGeom prst="rect">
            <a:avLst/>
          </a:prstGeom>
          <a:noFill/>
          <a:ln>
            <a:solidFill>
              <a:srgbClr val="FF0000"/>
            </a:solidFill>
          </a:ln>
        </p:spPr>
        <p:txBody>
          <a:bodyPr wrap="square" lIns="0" tIns="0" rIns="0" bIns="0" rtlCol="0">
            <a:spAutoFit/>
          </a:bodyPr>
          <a:lstStyle/>
          <a:p>
            <a:r>
              <a:rPr lang="en-US" b="1" dirty="0">
                <a:solidFill>
                  <a:srgbClr val="FF0000"/>
                </a:solidFill>
                <a:cs typeface="Source Sans Pro"/>
              </a:rPr>
              <a:t>NOTE: Dedicated agenda item to review work plan and determine if adjustments are needed on day 2 @ 16:00-16:15</a:t>
            </a:r>
          </a:p>
        </p:txBody>
      </p:sp>
    </p:spTree>
    <p:extLst>
      <p:ext uri="{BB962C8B-B14F-4D97-AF65-F5344CB8AC3E}">
        <p14:creationId xmlns:p14="http://schemas.microsoft.com/office/powerpoint/2010/main" val="3090313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6354B8-37DC-194C-84AD-16AF69C9AB4F}"/>
              </a:ext>
            </a:extLst>
          </p:cNvPr>
          <p:cNvSpPr>
            <a:spLocks noGrp="1"/>
          </p:cNvSpPr>
          <p:nvPr>
            <p:ph type="title"/>
          </p:nvPr>
        </p:nvSpPr>
        <p:spPr/>
        <p:txBody>
          <a:bodyPr/>
          <a:lstStyle/>
          <a:p>
            <a:r>
              <a:rPr lang="en-US" dirty="0"/>
              <a:t>Review Work Plan</a:t>
            </a:r>
          </a:p>
        </p:txBody>
      </p:sp>
      <p:sp>
        <p:nvSpPr>
          <p:cNvPr id="4" name="Text Placeholder 3">
            <a:extLst>
              <a:ext uri="{FF2B5EF4-FFF2-40B4-BE49-F238E27FC236}">
                <a16:creationId xmlns:a16="http://schemas.microsoft.com/office/drawing/2014/main" id="{E26608D0-DBC1-1E46-ADF6-DB6E839ABAB7}"/>
              </a:ext>
            </a:extLst>
          </p:cNvPr>
          <p:cNvSpPr>
            <a:spLocks noGrp="1"/>
          </p:cNvSpPr>
          <p:nvPr>
            <p:ph type="body" sz="quarter" idx="11"/>
          </p:nvPr>
        </p:nvSpPr>
        <p:spPr/>
        <p:txBody>
          <a:bodyPr/>
          <a:lstStyle/>
          <a:p>
            <a:r>
              <a:rPr lang="en-US" dirty="0"/>
              <a:t>Agenda Item #10</a:t>
            </a:r>
          </a:p>
          <a:p>
            <a:endParaRPr lang="en-US" dirty="0"/>
          </a:p>
          <a:p>
            <a:r>
              <a:rPr lang="en-US" dirty="0"/>
              <a:t>Time: 16:00-16:15</a:t>
            </a:r>
          </a:p>
          <a:p>
            <a:endParaRPr lang="en-US" dirty="0"/>
          </a:p>
          <a:p>
            <a:r>
              <a:rPr lang="en-US" dirty="0"/>
              <a:t>Presenters: Review Team Leadership</a:t>
            </a:r>
          </a:p>
        </p:txBody>
      </p:sp>
    </p:spTree>
    <p:extLst>
      <p:ext uri="{BB962C8B-B14F-4D97-AF65-F5344CB8AC3E}">
        <p14:creationId xmlns:p14="http://schemas.microsoft.com/office/powerpoint/2010/main" val="9750987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3CB6C-14D8-364F-A8C9-2C88BF8245AB}"/>
              </a:ext>
            </a:extLst>
          </p:cNvPr>
          <p:cNvSpPr>
            <a:spLocks noGrp="1"/>
          </p:cNvSpPr>
          <p:nvPr>
            <p:ph type="title"/>
          </p:nvPr>
        </p:nvSpPr>
        <p:spPr/>
        <p:txBody>
          <a:bodyPr/>
          <a:lstStyle/>
          <a:p>
            <a:r>
              <a:rPr lang="en-US" dirty="0"/>
              <a:t>Current Work Plan	&amp; Deliverables</a:t>
            </a:r>
          </a:p>
        </p:txBody>
      </p:sp>
      <p:graphicFrame>
        <p:nvGraphicFramePr>
          <p:cNvPr id="3" name="Table 2">
            <a:extLst>
              <a:ext uri="{FF2B5EF4-FFF2-40B4-BE49-F238E27FC236}">
                <a16:creationId xmlns:a16="http://schemas.microsoft.com/office/drawing/2014/main" id="{2EFB3CE1-EC16-2A43-A255-8B4208E41752}"/>
              </a:ext>
            </a:extLst>
          </p:cNvPr>
          <p:cNvGraphicFramePr>
            <a:graphicFrameLocks noGrp="1"/>
          </p:cNvGraphicFramePr>
          <p:nvPr>
            <p:extLst/>
          </p:nvPr>
        </p:nvGraphicFramePr>
        <p:xfrm>
          <a:off x="374904" y="684750"/>
          <a:ext cx="8266177" cy="3644369"/>
        </p:xfrm>
        <a:graphic>
          <a:graphicData uri="http://schemas.openxmlformats.org/drawingml/2006/table">
            <a:tbl>
              <a:tblPr firstRow="1" bandRow="1">
                <a:tableStyleId>{F5AB1C69-6EDB-4FF4-983F-18BD219EF322}</a:tableStyleId>
              </a:tblPr>
              <a:tblGrid>
                <a:gridCol w="1983944">
                  <a:extLst>
                    <a:ext uri="{9D8B030D-6E8A-4147-A177-3AD203B41FA5}">
                      <a16:colId xmlns:a16="http://schemas.microsoft.com/office/drawing/2014/main" val="3175032234"/>
                    </a:ext>
                  </a:extLst>
                </a:gridCol>
                <a:gridCol w="6282233">
                  <a:extLst>
                    <a:ext uri="{9D8B030D-6E8A-4147-A177-3AD203B41FA5}">
                      <a16:colId xmlns:a16="http://schemas.microsoft.com/office/drawing/2014/main" val="3235397131"/>
                    </a:ext>
                  </a:extLst>
                </a:gridCol>
              </a:tblGrid>
              <a:tr h="536654">
                <a:tc>
                  <a:txBody>
                    <a:bodyPr/>
                    <a:lstStyle/>
                    <a:p>
                      <a:pPr algn="ctr"/>
                      <a:r>
                        <a:rPr lang="en-US" sz="1600" dirty="0"/>
                        <a:t>DATE *</a:t>
                      </a:r>
                    </a:p>
                  </a:txBody>
                  <a:tcPr anchor="ctr"/>
                </a:tc>
                <a:tc>
                  <a:txBody>
                    <a:bodyPr/>
                    <a:lstStyle/>
                    <a:p>
                      <a:pPr algn="ctr"/>
                      <a:r>
                        <a:rPr lang="en-US" sz="1600" dirty="0"/>
                        <a:t>DELIVERABLE*</a:t>
                      </a:r>
                    </a:p>
                  </a:txBody>
                  <a:tcPr anchor="ctr"/>
                </a:tc>
                <a:extLst>
                  <a:ext uri="{0D108BD9-81ED-4DB2-BD59-A6C34878D82A}">
                    <a16:rowId xmlns:a16="http://schemas.microsoft.com/office/drawing/2014/main" val="175823917"/>
                  </a:ext>
                </a:extLst>
              </a:tr>
              <a:tr h="527990">
                <a:tc>
                  <a:txBody>
                    <a:bodyPr/>
                    <a:lstStyle/>
                    <a:p>
                      <a:pPr algn="ctr"/>
                      <a:r>
                        <a:rPr lang="en-US" sz="1800" dirty="0"/>
                        <a:t>By 31 July </a:t>
                      </a:r>
                    </a:p>
                  </a:txBody>
                  <a:tcPr anchor="ctr"/>
                </a:tc>
                <a:tc>
                  <a:txBody>
                    <a:bodyPr/>
                    <a:lstStyle/>
                    <a:p>
                      <a:r>
                        <a:rPr lang="en-US" sz="1800" dirty="0"/>
                        <a:t>Approve draft report for public comment </a:t>
                      </a:r>
                    </a:p>
                  </a:txBody>
                  <a:tcPr anchor="ctr"/>
                </a:tc>
                <a:extLst>
                  <a:ext uri="{0D108BD9-81ED-4DB2-BD59-A6C34878D82A}">
                    <a16:rowId xmlns:a16="http://schemas.microsoft.com/office/drawing/2014/main" val="3134934688"/>
                  </a:ext>
                </a:extLst>
              </a:tr>
              <a:tr h="679714">
                <a:tc>
                  <a:txBody>
                    <a:bodyPr/>
                    <a:lstStyle/>
                    <a:p>
                      <a:pPr algn="ctr"/>
                      <a:r>
                        <a:rPr lang="en-US" sz="1800" dirty="0"/>
                        <a:t>7 August – 5 October</a:t>
                      </a:r>
                    </a:p>
                  </a:txBody>
                  <a:tcPr anchor="ctr"/>
                </a:tc>
                <a:tc>
                  <a:txBody>
                    <a:bodyPr/>
                    <a:lstStyle/>
                    <a:p>
                      <a:r>
                        <a:rPr lang="en-US" sz="1800" dirty="0"/>
                        <a:t>Public comment on Draft Report </a:t>
                      </a:r>
                    </a:p>
                  </a:txBody>
                  <a:tcPr anchor="ctr"/>
                </a:tc>
                <a:extLst>
                  <a:ext uri="{0D108BD9-81ED-4DB2-BD59-A6C34878D82A}">
                    <a16:rowId xmlns:a16="http://schemas.microsoft.com/office/drawing/2014/main" val="2294674062"/>
                  </a:ext>
                </a:extLst>
              </a:tr>
              <a:tr h="598148">
                <a:tc>
                  <a:txBody>
                    <a:bodyPr/>
                    <a:lstStyle/>
                    <a:p>
                      <a:pPr algn="ctr"/>
                      <a:r>
                        <a:rPr lang="en-US" sz="1800" dirty="0"/>
                        <a:t>By 26 October</a:t>
                      </a:r>
                    </a:p>
                  </a:txBody>
                  <a:tcPr anchor="ctr"/>
                </a:tc>
                <a:tc>
                  <a:txBody>
                    <a:bodyPr/>
                    <a:lstStyle/>
                    <a:p>
                      <a:pPr marL="0" indent="0">
                        <a:buFont typeface="Arial" panose="020B0604020202020204" pitchFamily="34" charset="0"/>
                        <a:buNone/>
                      </a:pPr>
                      <a:r>
                        <a:rPr lang="en-US" sz="1800" dirty="0"/>
                        <a:t>Adopt public comment summary for publication</a:t>
                      </a:r>
                    </a:p>
                  </a:txBody>
                  <a:tcPr anchor="ctr"/>
                </a:tc>
                <a:extLst>
                  <a:ext uri="{0D108BD9-81ED-4DB2-BD59-A6C34878D82A}">
                    <a16:rowId xmlns:a16="http://schemas.microsoft.com/office/drawing/2014/main" val="1731194090"/>
                  </a:ext>
                </a:extLst>
              </a:tr>
              <a:tr h="598148">
                <a:tc>
                  <a:txBody>
                    <a:bodyPr/>
                    <a:lstStyle/>
                    <a:p>
                      <a:pPr algn="ctr"/>
                      <a:r>
                        <a:rPr lang="en-US" sz="1800" dirty="0"/>
                        <a:t>By 30 November</a:t>
                      </a:r>
                    </a:p>
                  </a:txBody>
                  <a:tcPr anchor="ctr"/>
                </a:tc>
                <a:tc>
                  <a:txBody>
                    <a:bodyPr/>
                    <a:lstStyle/>
                    <a:p>
                      <a:pPr marL="0" indent="0">
                        <a:buFont typeface="Arial" panose="020B0604020202020204" pitchFamily="34" charset="0"/>
                        <a:buNone/>
                      </a:pPr>
                      <a:r>
                        <a:rPr lang="en-US" sz="1800" dirty="0"/>
                        <a:t>Update recommendations and report based on public comment</a:t>
                      </a:r>
                    </a:p>
                  </a:txBody>
                  <a:tcPr anchor="ctr"/>
                </a:tc>
                <a:extLst>
                  <a:ext uri="{0D108BD9-81ED-4DB2-BD59-A6C34878D82A}">
                    <a16:rowId xmlns:a16="http://schemas.microsoft.com/office/drawing/2014/main" val="2575002155"/>
                  </a:ext>
                </a:extLst>
              </a:tr>
              <a:tr h="661783">
                <a:tc>
                  <a:txBody>
                    <a:bodyPr/>
                    <a:lstStyle/>
                    <a:p>
                      <a:pPr algn="ctr"/>
                      <a:r>
                        <a:rPr lang="en-US" sz="1800" dirty="0"/>
                        <a:t>By 21 December</a:t>
                      </a:r>
                    </a:p>
                  </a:txBody>
                  <a:tcPr anchor="ctr"/>
                </a:tc>
                <a:tc>
                  <a:txBody>
                    <a:bodyPr/>
                    <a:lstStyle/>
                    <a:p>
                      <a:pPr marL="0" indent="0">
                        <a:buFont typeface="Arial" panose="020B0604020202020204" pitchFamily="34" charset="0"/>
                        <a:buNone/>
                      </a:pPr>
                      <a:r>
                        <a:rPr lang="en-US" sz="1800" dirty="0"/>
                        <a:t>Approve final findings and recommendations for submission to ICANN Board</a:t>
                      </a:r>
                    </a:p>
                  </a:txBody>
                  <a:tcPr anchor="ctr"/>
                </a:tc>
                <a:extLst>
                  <a:ext uri="{0D108BD9-81ED-4DB2-BD59-A6C34878D82A}">
                    <a16:rowId xmlns:a16="http://schemas.microsoft.com/office/drawing/2014/main" val="318449471"/>
                  </a:ext>
                </a:extLst>
              </a:tr>
            </a:tbl>
          </a:graphicData>
        </a:graphic>
      </p:graphicFrame>
      <p:sp>
        <p:nvSpPr>
          <p:cNvPr id="7" name="Rectangle 6">
            <a:extLst>
              <a:ext uri="{FF2B5EF4-FFF2-40B4-BE49-F238E27FC236}">
                <a16:creationId xmlns:a16="http://schemas.microsoft.com/office/drawing/2014/main" id="{B6603C8A-0F66-DE41-9C54-303F750C550F}"/>
              </a:ext>
            </a:extLst>
          </p:cNvPr>
          <p:cNvSpPr/>
          <p:nvPr/>
        </p:nvSpPr>
        <p:spPr>
          <a:xfrm>
            <a:off x="374904" y="4718884"/>
            <a:ext cx="8266177" cy="646331"/>
          </a:xfrm>
          <a:prstGeom prst="rect">
            <a:avLst/>
          </a:prstGeom>
          <a:ln>
            <a:solidFill>
              <a:schemeClr val="accent3">
                <a:lumMod val="50000"/>
              </a:schemeClr>
            </a:solidFill>
          </a:ln>
        </p:spPr>
        <p:txBody>
          <a:bodyPr wrap="square">
            <a:spAutoFit/>
          </a:bodyPr>
          <a:lstStyle/>
          <a:p>
            <a:r>
              <a:rPr lang="en-US" b="1" i="1" dirty="0">
                <a:solidFill>
                  <a:schemeClr val="accent3">
                    <a:lumMod val="75000"/>
                  </a:schemeClr>
                </a:solidFill>
              </a:rPr>
              <a:t>*Per work plan submitted to ICANN Board on 9 February 2018 and reconfirmed at Brussels face-to-face meeting #2</a:t>
            </a:r>
          </a:p>
        </p:txBody>
      </p:sp>
      <p:sp>
        <p:nvSpPr>
          <p:cNvPr id="2" name="TextBox 1">
            <a:extLst>
              <a:ext uri="{FF2B5EF4-FFF2-40B4-BE49-F238E27FC236}">
                <a16:creationId xmlns:a16="http://schemas.microsoft.com/office/drawing/2014/main" id="{0161303A-EA36-A543-AA1A-5CFC8BCCD2B7}"/>
              </a:ext>
            </a:extLst>
          </p:cNvPr>
          <p:cNvSpPr txBox="1"/>
          <p:nvPr/>
        </p:nvSpPr>
        <p:spPr>
          <a:xfrm>
            <a:off x="374904" y="5616480"/>
            <a:ext cx="8266177" cy="276999"/>
          </a:xfrm>
          <a:prstGeom prst="rect">
            <a:avLst/>
          </a:prstGeom>
          <a:noFill/>
          <a:ln>
            <a:solidFill>
              <a:srgbClr val="FF0000"/>
            </a:solidFill>
          </a:ln>
        </p:spPr>
        <p:txBody>
          <a:bodyPr wrap="square" lIns="0" tIns="0" rIns="0" bIns="0" rtlCol="0">
            <a:spAutoFit/>
          </a:bodyPr>
          <a:lstStyle/>
          <a:p>
            <a:r>
              <a:rPr lang="en-US" b="1" dirty="0">
                <a:solidFill>
                  <a:srgbClr val="FF0000"/>
                </a:solidFill>
              </a:rPr>
              <a:t>Any adjustments needed? </a:t>
            </a:r>
          </a:p>
        </p:txBody>
      </p:sp>
    </p:spTree>
    <p:extLst>
      <p:ext uri="{BB962C8B-B14F-4D97-AF65-F5344CB8AC3E}">
        <p14:creationId xmlns:p14="http://schemas.microsoft.com/office/powerpoint/2010/main" val="40176886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Parking Lot for Items that Require Further Discussion</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p:txBody>
          <a:bodyPr/>
          <a:lstStyle/>
          <a:p>
            <a:r>
              <a:rPr lang="en-US" dirty="0"/>
              <a:t>Agenda item #11 </a:t>
            </a:r>
          </a:p>
          <a:p>
            <a:endParaRPr lang="en-US" dirty="0"/>
          </a:p>
          <a:p>
            <a:r>
              <a:rPr lang="en-US" dirty="0"/>
              <a:t>Time: 16:15-16:30</a:t>
            </a:r>
          </a:p>
          <a:p>
            <a:endParaRPr lang="en-US" dirty="0"/>
          </a:p>
          <a:p>
            <a:r>
              <a:rPr lang="en-US" dirty="0"/>
              <a:t>Presenters: Review Team Leadership</a:t>
            </a:r>
          </a:p>
        </p:txBody>
      </p:sp>
    </p:spTree>
    <p:extLst>
      <p:ext uri="{BB962C8B-B14F-4D97-AF65-F5344CB8AC3E}">
        <p14:creationId xmlns:p14="http://schemas.microsoft.com/office/powerpoint/2010/main" val="5678469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049000-6541-E64D-94D0-B63E8F41AF44}"/>
              </a:ext>
            </a:extLst>
          </p:cNvPr>
          <p:cNvSpPr>
            <a:spLocks noGrp="1"/>
          </p:cNvSpPr>
          <p:nvPr>
            <p:ph type="title"/>
          </p:nvPr>
        </p:nvSpPr>
        <p:spPr/>
        <p:txBody>
          <a:bodyPr/>
          <a:lstStyle/>
          <a:p>
            <a:r>
              <a:rPr lang="en-US" dirty="0"/>
              <a:t>Face-to-Face Meeting #3 Wrap-Up</a:t>
            </a:r>
          </a:p>
        </p:txBody>
      </p:sp>
      <p:sp>
        <p:nvSpPr>
          <p:cNvPr id="4" name="Text Placeholder 3">
            <a:extLst>
              <a:ext uri="{FF2B5EF4-FFF2-40B4-BE49-F238E27FC236}">
                <a16:creationId xmlns:a16="http://schemas.microsoft.com/office/drawing/2014/main" id="{64675753-4680-CC42-ABA4-932D28B1C1F7}"/>
              </a:ext>
            </a:extLst>
          </p:cNvPr>
          <p:cNvSpPr>
            <a:spLocks noGrp="1"/>
          </p:cNvSpPr>
          <p:nvPr>
            <p:ph type="body" sz="quarter" idx="11"/>
          </p:nvPr>
        </p:nvSpPr>
        <p:spPr>
          <a:xfrm>
            <a:off x="569078" y="2765533"/>
            <a:ext cx="7907338" cy="927926"/>
          </a:xfrm>
        </p:spPr>
        <p:txBody>
          <a:bodyPr/>
          <a:lstStyle/>
          <a:p>
            <a:r>
              <a:rPr lang="en-US" dirty="0"/>
              <a:t>Agenda item #12</a:t>
            </a:r>
          </a:p>
          <a:p>
            <a:endParaRPr lang="en-US" dirty="0"/>
          </a:p>
          <a:p>
            <a:r>
              <a:rPr lang="en-US" dirty="0"/>
              <a:t>Time: 16:30-17:30</a:t>
            </a:r>
          </a:p>
          <a:p>
            <a:endParaRPr lang="en-US" dirty="0"/>
          </a:p>
          <a:p>
            <a:r>
              <a:rPr lang="en-US" dirty="0"/>
              <a:t>Presenters: Review Team Leadership &amp; ICANN org </a:t>
            </a:r>
          </a:p>
        </p:txBody>
      </p:sp>
    </p:spTree>
    <p:extLst>
      <p:ext uri="{BB962C8B-B14F-4D97-AF65-F5344CB8AC3E}">
        <p14:creationId xmlns:p14="http://schemas.microsoft.com/office/powerpoint/2010/main" val="33700270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Face-to-Face Meeting #3 Wrap-Up</a:t>
            </a:r>
          </a:p>
        </p:txBody>
      </p:sp>
      <p:sp>
        <p:nvSpPr>
          <p:cNvPr id="4" name="TextBox 3">
            <a:extLst>
              <a:ext uri="{FF2B5EF4-FFF2-40B4-BE49-F238E27FC236}">
                <a16:creationId xmlns:a16="http://schemas.microsoft.com/office/drawing/2014/main" id="{3935ECAA-AA68-C14F-8B99-AF87594A5A87}"/>
              </a:ext>
            </a:extLst>
          </p:cNvPr>
          <p:cNvSpPr txBox="1"/>
          <p:nvPr/>
        </p:nvSpPr>
        <p:spPr>
          <a:xfrm>
            <a:off x="374904" y="1182624"/>
            <a:ext cx="8071104" cy="38779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b="1" dirty="0">
                <a:cs typeface="Source Sans Pro"/>
              </a:rPr>
              <a:t>Roadmap to publication of Draft Report for Public Comment: </a:t>
            </a:r>
          </a:p>
          <a:p>
            <a:pPr marL="742950" lvl="1" indent="-285750">
              <a:buFont typeface="Arial" panose="020B0604020202020204" pitchFamily="34" charset="0"/>
              <a:buChar char="•"/>
            </a:pPr>
            <a:r>
              <a:rPr lang="en-US" dirty="0">
                <a:cs typeface="Source Sans Pro"/>
              </a:rPr>
              <a:t>Set deadlines for completing outstanding actions and gaps</a:t>
            </a:r>
          </a:p>
          <a:p>
            <a:pPr marL="742950" lvl="1" indent="-285750">
              <a:buFont typeface="Arial" panose="020B0604020202020204" pitchFamily="34" charset="0"/>
              <a:buChar char="•"/>
            </a:pPr>
            <a:r>
              <a:rPr lang="en-US" dirty="0">
                <a:cs typeface="Source Sans Pro"/>
              </a:rPr>
              <a:t>Identify penholders, etc. </a:t>
            </a:r>
          </a:p>
          <a:p>
            <a:endParaRPr lang="en-US" b="1" dirty="0">
              <a:cs typeface="Source Sans Pro"/>
            </a:endParaRPr>
          </a:p>
          <a:p>
            <a:pPr marL="285750" indent="-285750">
              <a:buFont typeface="Arial" panose="020B0604020202020204" pitchFamily="34" charset="0"/>
              <a:buChar char="•"/>
            </a:pPr>
            <a:r>
              <a:rPr lang="en-US" b="1" dirty="0">
                <a:cs typeface="Source Sans Pro"/>
              </a:rPr>
              <a:t>Confirm consensus level and remaining gaps for </a:t>
            </a:r>
          </a:p>
          <a:p>
            <a:pPr marL="742950" lvl="1" indent="-285750">
              <a:buFont typeface="Arial" panose="020B0604020202020204" pitchFamily="34" charset="0"/>
              <a:buChar char="•"/>
            </a:pPr>
            <a:r>
              <a:rPr lang="en-US" dirty="0">
                <a:cs typeface="Source Sans Pro"/>
              </a:rPr>
              <a:t>Each Subgroup’s findings overall</a:t>
            </a:r>
          </a:p>
          <a:p>
            <a:pPr marL="742950" lvl="1" indent="-285750">
              <a:buFont typeface="Arial" panose="020B0604020202020204" pitchFamily="34" charset="0"/>
              <a:buChar char="•"/>
            </a:pPr>
            <a:r>
              <a:rPr lang="en-US" dirty="0">
                <a:cs typeface="Source Sans Pro"/>
              </a:rPr>
              <a:t>Each Recommendation</a:t>
            </a:r>
          </a:p>
          <a:p>
            <a:pPr marL="742950" lvl="1" indent="-285750">
              <a:buFont typeface="Arial" panose="020B0604020202020204" pitchFamily="34" charset="0"/>
              <a:buChar char="•"/>
            </a:pPr>
            <a:r>
              <a:rPr lang="en-US" dirty="0">
                <a:cs typeface="Source Sans Pro"/>
              </a:rPr>
              <a:t>See next slide</a:t>
            </a:r>
          </a:p>
          <a:p>
            <a:pPr marL="285750" indent="-285750">
              <a:buFont typeface="Arial" panose="020B0604020202020204" pitchFamily="34" charset="0"/>
              <a:buChar char="•"/>
            </a:pPr>
            <a:endParaRPr lang="en-US" b="1" dirty="0">
              <a:cs typeface="Source Sans Pro"/>
            </a:endParaRPr>
          </a:p>
          <a:p>
            <a:pPr marL="285750" indent="-285750">
              <a:buFont typeface="Arial" panose="020B0604020202020204" pitchFamily="34" charset="0"/>
              <a:buChar char="•"/>
            </a:pPr>
            <a:r>
              <a:rPr lang="en-US" b="1" dirty="0">
                <a:cs typeface="Source Sans Pro"/>
              </a:rPr>
              <a:t>Confirm action items</a:t>
            </a:r>
          </a:p>
          <a:p>
            <a:endParaRPr lang="en-US" b="1" dirty="0">
              <a:cs typeface="Source Sans Pro"/>
            </a:endParaRPr>
          </a:p>
          <a:p>
            <a:pPr marL="285750" indent="-285750">
              <a:buFont typeface="Arial" panose="020B0604020202020204" pitchFamily="34" charset="0"/>
              <a:buChar char="•"/>
            </a:pPr>
            <a:r>
              <a:rPr lang="en-US" b="1" dirty="0">
                <a:cs typeface="Source Sans Pro"/>
              </a:rPr>
              <a:t>Any other Business</a:t>
            </a:r>
          </a:p>
          <a:p>
            <a:pPr marL="285750" indent="-285750">
              <a:buFont typeface="Arial" panose="020B0604020202020204" pitchFamily="34" charset="0"/>
              <a:buChar char="•"/>
            </a:pPr>
            <a:endParaRPr lang="en-US" b="1" dirty="0">
              <a:cs typeface="Source Sans Pro"/>
            </a:endParaRPr>
          </a:p>
          <a:p>
            <a:pPr marL="285750" indent="-285750">
              <a:buFont typeface="Arial" panose="020B0604020202020204" pitchFamily="34" charset="0"/>
              <a:buChar char="•"/>
            </a:pPr>
            <a:r>
              <a:rPr lang="en-US" b="1" dirty="0">
                <a:cs typeface="Source Sans Pro"/>
              </a:rPr>
              <a:t>Closing remarks</a:t>
            </a:r>
          </a:p>
        </p:txBody>
      </p:sp>
    </p:spTree>
    <p:extLst>
      <p:ext uri="{BB962C8B-B14F-4D97-AF65-F5344CB8AC3E}">
        <p14:creationId xmlns:p14="http://schemas.microsoft.com/office/powerpoint/2010/main" val="33738953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67D9E-B689-4D4B-AD18-9E6D9F41CDF9}"/>
              </a:ext>
            </a:extLst>
          </p:cNvPr>
          <p:cNvSpPr>
            <a:spLocks noGrp="1"/>
          </p:cNvSpPr>
          <p:nvPr>
            <p:ph type="title"/>
          </p:nvPr>
        </p:nvSpPr>
        <p:spPr/>
        <p:txBody>
          <a:bodyPr/>
          <a:lstStyle/>
          <a:p>
            <a:r>
              <a:rPr lang="en-US" dirty="0"/>
              <a:t>Confirm Consensus Level</a:t>
            </a:r>
          </a:p>
        </p:txBody>
      </p:sp>
      <p:graphicFrame>
        <p:nvGraphicFramePr>
          <p:cNvPr id="4" name="Table 3"/>
          <p:cNvGraphicFramePr>
            <a:graphicFrameLocks noGrp="1"/>
          </p:cNvGraphicFramePr>
          <p:nvPr>
            <p:extLst>
              <p:ext uri="{D42A27DB-BD31-4B8C-83A1-F6EECF244321}">
                <p14:modId xmlns:p14="http://schemas.microsoft.com/office/powerpoint/2010/main" val="3460496561"/>
              </p:ext>
            </p:extLst>
          </p:nvPr>
        </p:nvGraphicFramePr>
        <p:xfrm>
          <a:off x="457199" y="2170017"/>
          <a:ext cx="8215817" cy="1249680"/>
        </p:xfrm>
        <a:graphic>
          <a:graphicData uri="http://schemas.openxmlformats.org/drawingml/2006/table">
            <a:tbl>
              <a:tblPr firstRow="1" firstCol="1" bandRow="1">
                <a:tableStyleId>{5C22544A-7EE6-4342-B048-85BDC9FD1C3A}</a:tableStyleId>
              </a:tblPr>
              <a:tblGrid>
                <a:gridCol w="2029969">
                  <a:extLst>
                    <a:ext uri="{9D8B030D-6E8A-4147-A177-3AD203B41FA5}">
                      <a16:colId xmlns:a16="http://schemas.microsoft.com/office/drawing/2014/main" val="20000"/>
                    </a:ext>
                  </a:extLst>
                </a:gridCol>
                <a:gridCol w="516319">
                  <a:extLst>
                    <a:ext uri="{9D8B030D-6E8A-4147-A177-3AD203B41FA5}">
                      <a16:colId xmlns:a16="http://schemas.microsoft.com/office/drawing/2014/main" val="20001"/>
                    </a:ext>
                  </a:extLst>
                </a:gridCol>
                <a:gridCol w="466078">
                  <a:extLst>
                    <a:ext uri="{9D8B030D-6E8A-4147-A177-3AD203B41FA5}">
                      <a16:colId xmlns:a16="http://schemas.microsoft.com/office/drawing/2014/main" val="20002"/>
                    </a:ext>
                  </a:extLst>
                </a:gridCol>
                <a:gridCol w="466078">
                  <a:extLst>
                    <a:ext uri="{9D8B030D-6E8A-4147-A177-3AD203B41FA5}">
                      <a16:colId xmlns:a16="http://schemas.microsoft.com/office/drawing/2014/main" val="20003"/>
                    </a:ext>
                  </a:extLst>
                </a:gridCol>
                <a:gridCol w="466078">
                  <a:extLst>
                    <a:ext uri="{9D8B030D-6E8A-4147-A177-3AD203B41FA5}">
                      <a16:colId xmlns:a16="http://schemas.microsoft.com/office/drawing/2014/main" val="20004"/>
                    </a:ext>
                  </a:extLst>
                </a:gridCol>
                <a:gridCol w="466078">
                  <a:extLst>
                    <a:ext uri="{9D8B030D-6E8A-4147-A177-3AD203B41FA5}">
                      <a16:colId xmlns:a16="http://schemas.microsoft.com/office/drawing/2014/main" val="20005"/>
                    </a:ext>
                  </a:extLst>
                </a:gridCol>
                <a:gridCol w="466078">
                  <a:extLst>
                    <a:ext uri="{9D8B030D-6E8A-4147-A177-3AD203B41FA5}">
                      <a16:colId xmlns:a16="http://schemas.microsoft.com/office/drawing/2014/main" val="20006"/>
                    </a:ext>
                  </a:extLst>
                </a:gridCol>
                <a:gridCol w="465443">
                  <a:extLst>
                    <a:ext uri="{9D8B030D-6E8A-4147-A177-3AD203B41FA5}">
                      <a16:colId xmlns:a16="http://schemas.microsoft.com/office/drawing/2014/main" val="20007"/>
                    </a:ext>
                  </a:extLst>
                </a:gridCol>
                <a:gridCol w="466078">
                  <a:extLst>
                    <a:ext uri="{9D8B030D-6E8A-4147-A177-3AD203B41FA5}">
                      <a16:colId xmlns:a16="http://schemas.microsoft.com/office/drawing/2014/main" val="20008"/>
                    </a:ext>
                  </a:extLst>
                </a:gridCol>
                <a:gridCol w="543306">
                  <a:extLst>
                    <a:ext uri="{9D8B030D-6E8A-4147-A177-3AD203B41FA5}">
                      <a16:colId xmlns:a16="http://schemas.microsoft.com/office/drawing/2014/main" val="20009"/>
                    </a:ext>
                  </a:extLst>
                </a:gridCol>
                <a:gridCol w="466078">
                  <a:extLst>
                    <a:ext uri="{9D8B030D-6E8A-4147-A177-3AD203B41FA5}">
                      <a16:colId xmlns:a16="http://schemas.microsoft.com/office/drawing/2014/main" val="20010"/>
                    </a:ext>
                  </a:extLst>
                </a:gridCol>
                <a:gridCol w="466078">
                  <a:extLst>
                    <a:ext uri="{9D8B030D-6E8A-4147-A177-3AD203B41FA5}">
                      <a16:colId xmlns:a16="http://schemas.microsoft.com/office/drawing/2014/main" val="20011"/>
                    </a:ext>
                  </a:extLst>
                </a:gridCol>
                <a:gridCol w="466078">
                  <a:extLst>
                    <a:ext uri="{9D8B030D-6E8A-4147-A177-3AD203B41FA5}">
                      <a16:colId xmlns:a16="http://schemas.microsoft.com/office/drawing/2014/main" val="20012"/>
                    </a:ext>
                  </a:extLst>
                </a:gridCol>
                <a:gridCol w="466078">
                  <a:extLst>
                    <a:ext uri="{9D8B030D-6E8A-4147-A177-3AD203B41FA5}">
                      <a16:colId xmlns:a16="http://schemas.microsoft.com/office/drawing/2014/main" val="20013"/>
                    </a:ext>
                  </a:extLst>
                </a:gridCol>
              </a:tblGrid>
              <a:tr h="410719">
                <a:tc>
                  <a:txBody>
                    <a:bodyPr/>
                    <a:lstStyle/>
                    <a:p>
                      <a:pPr marL="0" marR="0" algn="l">
                        <a:spcBef>
                          <a:spcPts val="0"/>
                        </a:spcBef>
                        <a:spcAft>
                          <a:spcPts val="0"/>
                        </a:spcAft>
                      </a:pPr>
                      <a:r>
                        <a:rPr lang="en-US" sz="1100" dirty="0">
                          <a:effectLst/>
                        </a:rPr>
                        <a:t>Confirm for each </a:t>
                      </a:r>
                      <a:br>
                        <a:rPr lang="en-US" sz="1100" dirty="0">
                          <a:effectLst/>
                        </a:rPr>
                      </a:br>
                      <a:r>
                        <a:rPr lang="en-US" sz="1100" dirty="0">
                          <a:effectLst/>
                        </a:rPr>
                        <a:t>Subgroup Report</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R1</a:t>
                      </a:r>
                      <a:br>
                        <a:rPr lang="en-US" sz="1100" dirty="0">
                          <a:effectLst/>
                        </a:rPr>
                      </a:br>
                      <a:r>
                        <a:rPr lang="en-US" sz="800" dirty="0">
                          <a:effectLst/>
                        </a:rPr>
                        <a:t>Strat</a:t>
                      </a:r>
                      <a:br>
                        <a:rPr lang="en-US" sz="800" dirty="0">
                          <a:effectLst/>
                        </a:rPr>
                      </a:br>
                      <a:r>
                        <a:rPr lang="en-US" sz="800" dirty="0">
                          <a:effectLst/>
                        </a:rPr>
                        <a:t>Priority</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R2</a:t>
                      </a:r>
                      <a:br>
                        <a:rPr lang="en-US" sz="1100" dirty="0">
                          <a:effectLst/>
                        </a:rPr>
                      </a:br>
                      <a:r>
                        <a:rPr lang="en-US" sz="800" dirty="0">
                          <a:effectLst/>
                        </a:rPr>
                        <a:t>Single</a:t>
                      </a:r>
                      <a:br>
                        <a:rPr lang="en-US" sz="800" dirty="0">
                          <a:effectLst/>
                        </a:rPr>
                      </a:br>
                      <a:r>
                        <a:rPr lang="en-US" sz="800" dirty="0">
                          <a:effectLst/>
                        </a:rPr>
                        <a:t>Policy</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R3 </a:t>
                      </a:r>
                      <a:br>
                        <a:rPr lang="en-US" sz="1100" dirty="0">
                          <a:effectLst/>
                        </a:rPr>
                      </a:br>
                      <a:r>
                        <a:rPr lang="en-US" sz="800" dirty="0">
                          <a:effectLst/>
                        </a:rPr>
                        <a:t>Out</a:t>
                      </a:r>
                      <a:br>
                        <a:rPr lang="en-US" sz="800" dirty="0">
                          <a:effectLst/>
                        </a:rPr>
                      </a:br>
                      <a:r>
                        <a:rPr lang="en-US" sz="800" dirty="0">
                          <a:effectLst/>
                        </a:rPr>
                        <a:t>reach</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R4 </a:t>
                      </a:r>
                      <a:br>
                        <a:rPr lang="en-US" sz="1100" dirty="0">
                          <a:effectLst/>
                        </a:rPr>
                      </a:br>
                      <a:r>
                        <a:rPr lang="en-US" sz="800" dirty="0">
                          <a:effectLst/>
                        </a:rPr>
                        <a:t>Comp</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R5 </a:t>
                      </a:r>
                      <a:br>
                        <a:rPr lang="en-US" sz="1100" dirty="0">
                          <a:effectLst/>
                        </a:rPr>
                      </a:br>
                      <a:r>
                        <a:rPr lang="en-US" sz="800" dirty="0">
                          <a:effectLst/>
                        </a:rPr>
                        <a:t>Accur</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R10 </a:t>
                      </a:r>
                      <a:br>
                        <a:rPr lang="en-US" sz="1100" dirty="0">
                          <a:effectLst/>
                        </a:rPr>
                      </a:br>
                      <a:r>
                        <a:rPr lang="en-US" sz="800" dirty="0">
                          <a:effectLst/>
                        </a:rPr>
                        <a:t>P/P</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R11 </a:t>
                      </a:r>
                      <a:br>
                        <a:rPr lang="en-US" sz="1100" dirty="0">
                          <a:effectLst/>
                        </a:rPr>
                      </a:br>
                      <a:r>
                        <a:rPr lang="en-US" sz="800" dirty="0">
                          <a:effectLst/>
                        </a:rPr>
                        <a:t>Comm</a:t>
                      </a:r>
                      <a:br>
                        <a:rPr lang="en-US" sz="800" dirty="0">
                          <a:effectLst/>
                        </a:rPr>
                      </a:br>
                      <a:r>
                        <a:rPr lang="en-US" sz="800" dirty="0">
                          <a:effectLst/>
                        </a:rPr>
                        <a:t>I/F</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R12 </a:t>
                      </a:r>
                      <a:br>
                        <a:rPr lang="en-US" sz="1100" dirty="0">
                          <a:effectLst/>
                        </a:rPr>
                      </a:br>
                      <a:r>
                        <a:rPr lang="en-US" sz="800" dirty="0">
                          <a:effectLst/>
                        </a:rPr>
                        <a:t>IDN</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R15</a:t>
                      </a:r>
                      <a:br>
                        <a:rPr lang="en-US" sz="1100" dirty="0">
                          <a:effectLst/>
                        </a:rPr>
                      </a:br>
                      <a:r>
                        <a:rPr lang="en-US" sz="800" dirty="0">
                          <a:effectLst/>
                        </a:rPr>
                        <a:t>Plans &amp;</a:t>
                      </a:r>
                      <a:br>
                        <a:rPr lang="en-US" sz="800" dirty="0">
                          <a:effectLst/>
                        </a:rPr>
                      </a:br>
                      <a:r>
                        <a:rPr lang="en-US" sz="800" dirty="0">
                          <a:effectLst/>
                        </a:rPr>
                        <a:t>Reports</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2 </a:t>
                      </a:r>
                      <a:br>
                        <a:rPr lang="en-US" sz="1100" dirty="0">
                          <a:effectLst/>
                        </a:rPr>
                      </a:br>
                      <a:r>
                        <a:rPr lang="en-US" sz="800" dirty="0">
                          <a:effectLst/>
                        </a:rPr>
                        <a:t>Any</a:t>
                      </a:r>
                      <a:br>
                        <a:rPr lang="en-US" sz="800" dirty="0">
                          <a:effectLst/>
                        </a:rPr>
                      </a:br>
                      <a:r>
                        <a:rPr lang="en-US" sz="800" dirty="0">
                          <a:effectLst/>
                        </a:rPr>
                        <a:t>New</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3 </a:t>
                      </a:r>
                      <a:br>
                        <a:rPr lang="en-US" sz="1100" dirty="0">
                          <a:effectLst/>
                        </a:rPr>
                      </a:br>
                      <a:r>
                        <a:rPr lang="en-US" sz="800" dirty="0">
                          <a:effectLst/>
                        </a:rPr>
                        <a:t>LE</a:t>
                      </a:r>
                      <a:br>
                        <a:rPr lang="en-US" sz="800" dirty="0">
                          <a:effectLst/>
                        </a:rPr>
                      </a:br>
                      <a:r>
                        <a:rPr lang="en-US" sz="800" dirty="0">
                          <a:effectLst/>
                        </a:rPr>
                        <a:t>Need</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4 </a:t>
                      </a:r>
                      <a:br>
                        <a:rPr lang="en-US" sz="1100" dirty="0">
                          <a:effectLst/>
                        </a:rPr>
                      </a:br>
                      <a:r>
                        <a:rPr lang="en-US" sz="800" dirty="0">
                          <a:effectLst/>
                        </a:rPr>
                        <a:t>Cons</a:t>
                      </a:r>
                      <a:br>
                        <a:rPr lang="en-US" sz="800" dirty="0">
                          <a:effectLst/>
                        </a:rPr>
                      </a:br>
                      <a:r>
                        <a:rPr lang="en-US" sz="800" dirty="0">
                          <a:effectLst/>
                        </a:rPr>
                        <a:t>Trust</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5 </a:t>
                      </a:r>
                      <a:br>
                        <a:rPr lang="en-US" sz="1100" dirty="0">
                          <a:effectLst/>
                        </a:rPr>
                      </a:br>
                      <a:r>
                        <a:rPr lang="en-US" sz="800" dirty="0">
                          <a:effectLst/>
                        </a:rPr>
                        <a:t>Safe</a:t>
                      </a:r>
                      <a:br>
                        <a:rPr lang="en-US" sz="800" dirty="0">
                          <a:effectLst/>
                        </a:rPr>
                      </a:br>
                      <a:r>
                        <a:rPr lang="en-US" sz="800" dirty="0">
                          <a:effectLst/>
                        </a:rPr>
                        <a:t>Data</a:t>
                      </a:r>
                      <a:endParaRPr lang="en-US" sz="1100" dirty="0">
                        <a:effectLst/>
                        <a:latin typeface="Calibri"/>
                        <a:ea typeface="Times New Roman"/>
                        <a:cs typeface="Times New Roman"/>
                      </a:endParaRPr>
                    </a:p>
                  </a:txBody>
                  <a:tcPr marL="68453" marR="68453" marT="0" marB="0"/>
                </a:tc>
                <a:extLst>
                  <a:ext uri="{0D108BD9-81ED-4DB2-BD59-A6C34878D82A}">
                    <a16:rowId xmlns:a16="http://schemas.microsoft.com/office/drawing/2014/main" val="10000"/>
                  </a:ext>
                </a:extLst>
              </a:tr>
              <a:tr h="167330">
                <a:tc>
                  <a:txBody>
                    <a:bodyPr/>
                    <a:lstStyle/>
                    <a:p>
                      <a:pPr marL="0" marR="0" algn="just">
                        <a:spcBef>
                          <a:spcPts val="0"/>
                        </a:spcBef>
                        <a:spcAft>
                          <a:spcPts val="0"/>
                        </a:spcAft>
                      </a:pPr>
                      <a:r>
                        <a:rPr lang="en-US" sz="1100" dirty="0">
                          <a:effectLst/>
                        </a:rPr>
                        <a:t>Consensus (#agree:#disagree)</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extLst>
                  <a:ext uri="{0D108BD9-81ED-4DB2-BD59-A6C34878D82A}">
                    <a16:rowId xmlns:a16="http://schemas.microsoft.com/office/drawing/2014/main" val="10001"/>
                  </a:ext>
                </a:extLst>
              </a:tr>
              <a:tr h="167330">
                <a:tc>
                  <a:txBody>
                    <a:bodyPr/>
                    <a:lstStyle/>
                    <a:p>
                      <a:pPr marL="0" marR="0" algn="just">
                        <a:spcBef>
                          <a:spcPts val="0"/>
                        </a:spcBef>
                        <a:spcAft>
                          <a:spcPts val="0"/>
                        </a:spcAft>
                      </a:pPr>
                      <a:r>
                        <a:rPr lang="en-US" sz="1100" dirty="0">
                          <a:effectLst/>
                        </a:rPr>
                        <a:t>Overall - Clear Enough?</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extLst>
                  <a:ext uri="{0D108BD9-81ED-4DB2-BD59-A6C34878D82A}">
                    <a16:rowId xmlns:a16="http://schemas.microsoft.com/office/drawing/2014/main" val="10002"/>
                  </a:ext>
                </a:extLst>
              </a:tr>
              <a:tr h="167330">
                <a:tc>
                  <a:txBody>
                    <a:bodyPr/>
                    <a:lstStyle/>
                    <a:p>
                      <a:pPr marL="0" marR="0" algn="just">
                        <a:spcBef>
                          <a:spcPts val="0"/>
                        </a:spcBef>
                        <a:spcAft>
                          <a:spcPts val="0"/>
                        </a:spcAft>
                      </a:pPr>
                      <a:r>
                        <a:rPr lang="en-US" sz="1100" dirty="0">
                          <a:effectLst/>
                        </a:rPr>
                        <a:t>Overall - Concise Enough?</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extLst>
                  <a:ext uri="{0D108BD9-81ED-4DB2-BD59-A6C34878D82A}">
                    <a16:rowId xmlns:a16="http://schemas.microsoft.com/office/drawing/2014/main" val="10003"/>
                  </a:ext>
                </a:extLst>
              </a:tr>
              <a:tr h="167330">
                <a:tc>
                  <a:txBody>
                    <a:bodyPr/>
                    <a:lstStyle/>
                    <a:p>
                      <a:pPr marL="0" marR="0" algn="just">
                        <a:spcBef>
                          <a:spcPts val="0"/>
                        </a:spcBef>
                        <a:spcAft>
                          <a:spcPts val="0"/>
                        </a:spcAft>
                      </a:pPr>
                      <a:r>
                        <a:rPr lang="en-US" sz="1100" dirty="0">
                          <a:effectLst/>
                        </a:rPr>
                        <a:t>Further Edits Needed?</a:t>
                      </a:r>
                      <a:endParaRPr lang="en-US" sz="1100" dirty="0">
                        <a:effectLst/>
                        <a:latin typeface="Calibri"/>
                        <a:ea typeface="Times New Roman"/>
                        <a:cs typeface="Times New Roman"/>
                      </a:endParaRPr>
                    </a:p>
                  </a:txBody>
                  <a:tcPr marL="68453" marR="68453"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453" marR="68453" marT="0" marB="0" anchor="ct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44650720"/>
              </p:ext>
            </p:extLst>
          </p:nvPr>
        </p:nvGraphicFramePr>
        <p:xfrm>
          <a:off x="457199" y="3724497"/>
          <a:ext cx="8441142" cy="1844040"/>
        </p:xfrm>
        <a:graphic>
          <a:graphicData uri="http://schemas.openxmlformats.org/drawingml/2006/table">
            <a:tbl>
              <a:tblPr firstRow="1" firstCol="1" bandRow="1">
                <a:tableStyleId>{5C22544A-7EE6-4342-B048-85BDC9FD1C3A}</a:tableStyleId>
              </a:tblPr>
              <a:tblGrid>
                <a:gridCol w="1644397">
                  <a:extLst>
                    <a:ext uri="{9D8B030D-6E8A-4147-A177-3AD203B41FA5}">
                      <a16:colId xmlns:a16="http://schemas.microsoft.com/office/drawing/2014/main" val="20000"/>
                    </a:ext>
                  </a:extLst>
                </a:gridCol>
                <a:gridCol w="386205">
                  <a:extLst>
                    <a:ext uri="{9D8B030D-6E8A-4147-A177-3AD203B41FA5}">
                      <a16:colId xmlns:a16="http://schemas.microsoft.com/office/drawing/2014/main" val="20001"/>
                    </a:ext>
                  </a:extLst>
                </a:gridCol>
                <a:gridCol w="460122">
                  <a:extLst>
                    <a:ext uri="{9D8B030D-6E8A-4147-A177-3AD203B41FA5}">
                      <a16:colId xmlns:a16="http://schemas.microsoft.com/office/drawing/2014/main" val="20002"/>
                    </a:ext>
                  </a:extLst>
                </a:gridCol>
                <a:gridCol w="386205">
                  <a:extLst>
                    <a:ext uri="{9D8B030D-6E8A-4147-A177-3AD203B41FA5}">
                      <a16:colId xmlns:a16="http://schemas.microsoft.com/office/drawing/2014/main" val="20003"/>
                    </a:ext>
                  </a:extLst>
                </a:gridCol>
                <a:gridCol w="361697">
                  <a:extLst>
                    <a:ext uri="{9D8B030D-6E8A-4147-A177-3AD203B41FA5}">
                      <a16:colId xmlns:a16="http://schemas.microsoft.com/office/drawing/2014/main" val="20004"/>
                    </a:ext>
                  </a:extLst>
                </a:gridCol>
                <a:gridCol w="386205">
                  <a:extLst>
                    <a:ext uri="{9D8B030D-6E8A-4147-A177-3AD203B41FA5}">
                      <a16:colId xmlns:a16="http://schemas.microsoft.com/office/drawing/2014/main" val="20005"/>
                    </a:ext>
                  </a:extLst>
                </a:gridCol>
                <a:gridCol w="386835">
                  <a:extLst>
                    <a:ext uri="{9D8B030D-6E8A-4147-A177-3AD203B41FA5}">
                      <a16:colId xmlns:a16="http://schemas.microsoft.com/office/drawing/2014/main" val="20006"/>
                    </a:ext>
                  </a:extLst>
                </a:gridCol>
                <a:gridCol w="386205">
                  <a:extLst>
                    <a:ext uri="{9D8B030D-6E8A-4147-A177-3AD203B41FA5}">
                      <a16:colId xmlns:a16="http://schemas.microsoft.com/office/drawing/2014/main" val="20007"/>
                    </a:ext>
                  </a:extLst>
                </a:gridCol>
                <a:gridCol w="161672">
                  <a:extLst>
                    <a:ext uri="{9D8B030D-6E8A-4147-A177-3AD203B41FA5}">
                      <a16:colId xmlns:a16="http://schemas.microsoft.com/office/drawing/2014/main" val="20008"/>
                    </a:ext>
                  </a:extLst>
                </a:gridCol>
                <a:gridCol w="381165">
                  <a:extLst>
                    <a:ext uri="{9D8B030D-6E8A-4147-A177-3AD203B41FA5}">
                      <a16:colId xmlns:a16="http://schemas.microsoft.com/office/drawing/2014/main" val="20009"/>
                    </a:ext>
                  </a:extLst>
                </a:gridCol>
                <a:gridCol w="386835">
                  <a:extLst>
                    <a:ext uri="{9D8B030D-6E8A-4147-A177-3AD203B41FA5}">
                      <a16:colId xmlns:a16="http://schemas.microsoft.com/office/drawing/2014/main" val="20010"/>
                    </a:ext>
                  </a:extLst>
                </a:gridCol>
                <a:gridCol w="386205">
                  <a:extLst>
                    <a:ext uri="{9D8B030D-6E8A-4147-A177-3AD203B41FA5}">
                      <a16:colId xmlns:a16="http://schemas.microsoft.com/office/drawing/2014/main" val="20011"/>
                    </a:ext>
                  </a:extLst>
                </a:gridCol>
                <a:gridCol w="361697">
                  <a:extLst>
                    <a:ext uri="{9D8B030D-6E8A-4147-A177-3AD203B41FA5}">
                      <a16:colId xmlns:a16="http://schemas.microsoft.com/office/drawing/2014/main" val="20012"/>
                    </a:ext>
                  </a:extLst>
                </a:gridCol>
                <a:gridCol w="469647">
                  <a:extLst>
                    <a:ext uri="{9D8B030D-6E8A-4147-A177-3AD203B41FA5}">
                      <a16:colId xmlns:a16="http://schemas.microsoft.com/office/drawing/2014/main" val="20013"/>
                    </a:ext>
                  </a:extLst>
                </a:gridCol>
                <a:gridCol w="469647">
                  <a:extLst>
                    <a:ext uri="{9D8B030D-6E8A-4147-A177-3AD203B41FA5}">
                      <a16:colId xmlns:a16="http://schemas.microsoft.com/office/drawing/2014/main" val="20014"/>
                    </a:ext>
                  </a:extLst>
                </a:gridCol>
                <a:gridCol w="469647">
                  <a:extLst>
                    <a:ext uri="{9D8B030D-6E8A-4147-A177-3AD203B41FA5}">
                      <a16:colId xmlns:a16="http://schemas.microsoft.com/office/drawing/2014/main" val="20015"/>
                    </a:ext>
                  </a:extLst>
                </a:gridCol>
                <a:gridCol w="471234">
                  <a:extLst>
                    <a:ext uri="{9D8B030D-6E8A-4147-A177-3AD203B41FA5}">
                      <a16:colId xmlns:a16="http://schemas.microsoft.com/office/drawing/2014/main" val="20016"/>
                    </a:ext>
                  </a:extLst>
                </a:gridCol>
                <a:gridCol w="485522">
                  <a:extLst>
                    <a:ext uri="{9D8B030D-6E8A-4147-A177-3AD203B41FA5}">
                      <a16:colId xmlns:a16="http://schemas.microsoft.com/office/drawing/2014/main" val="20017"/>
                    </a:ext>
                  </a:extLst>
                </a:gridCol>
              </a:tblGrid>
              <a:tr h="287687">
                <a:tc>
                  <a:txBody>
                    <a:bodyPr/>
                    <a:lstStyle/>
                    <a:p>
                      <a:pPr marL="0" marR="0" algn="l">
                        <a:spcBef>
                          <a:spcPts val="0"/>
                        </a:spcBef>
                        <a:spcAft>
                          <a:spcPts val="0"/>
                        </a:spcAft>
                      </a:pPr>
                      <a:r>
                        <a:rPr lang="en-US" sz="1100" dirty="0">
                          <a:effectLst/>
                        </a:rPr>
                        <a:t>Confirm</a:t>
                      </a:r>
                      <a:r>
                        <a:rPr lang="en-US" sz="1100" baseline="0" dirty="0">
                          <a:effectLst/>
                        </a:rPr>
                        <a:t> for each</a:t>
                      </a:r>
                      <a:br>
                        <a:rPr lang="en-US" sz="1100" baseline="0" dirty="0">
                          <a:effectLst/>
                        </a:rPr>
                      </a:br>
                      <a:r>
                        <a:rPr lang="en-US" sz="1100" baseline="0" dirty="0">
                          <a:effectLst/>
                        </a:rPr>
                        <a:t>Recommendation</a:t>
                      </a:r>
                      <a:endParaRPr lang="en-US" sz="1100" dirty="0">
                        <a:effectLst/>
                        <a:latin typeface="Calibri"/>
                        <a:ea typeface="Times New Roman"/>
                        <a:cs typeface="Times New Roman"/>
                      </a:endParaRPr>
                    </a:p>
                  </a:txBody>
                  <a:tcPr marL="68136" marR="68136" marT="0" marB="0" anchor="b"/>
                </a:tc>
                <a:tc>
                  <a:txBody>
                    <a:bodyPr/>
                    <a:lstStyle/>
                    <a:p>
                      <a:pPr marL="0" marR="0" algn="ctr">
                        <a:spcBef>
                          <a:spcPts val="0"/>
                        </a:spcBef>
                        <a:spcAft>
                          <a:spcPts val="0"/>
                        </a:spcAft>
                      </a:pPr>
                      <a:r>
                        <a:rPr lang="en-US" sz="1100" dirty="0">
                          <a:effectLst/>
                        </a:rPr>
                        <a:t>R1</a:t>
                      </a:r>
                      <a:br>
                        <a:rPr lang="en-US" sz="1100" dirty="0">
                          <a:effectLst/>
                        </a:rPr>
                      </a:br>
                      <a:r>
                        <a:rPr lang="en-US" sz="800" dirty="0">
                          <a:effectLst/>
                        </a:rPr>
                        <a:t>Strat</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R2</a:t>
                      </a:r>
                      <a:br>
                        <a:rPr lang="en-US" sz="1100" dirty="0">
                          <a:effectLst/>
                        </a:rPr>
                      </a:br>
                      <a:r>
                        <a:rPr lang="en-US" sz="800" dirty="0">
                          <a:effectLst/>
                        </a:rPr>
                        <a:t>Policy</a:t>
                      </a:r>
                      <a:endParaRPr lang="en-US" sz="1100" dirty="0">
                        <a:effectLst/>
                        <a:latin typeface="Calibri"/>
                        <a:ea typeface="Times New Roman"/>
                        <a:cs typeface="Times New Roman"/>
                      </a:endParaRPr>
                    </a:p>
                  </a:txBody>
                  <a:tcPr marL="68136" marR="68136" marT="0" marB="0"/>
                </a:tc>
                <a:tc gridSpan="2">
                  <a:txBody>
                    <a:bodyPr/>
                    <a:lstStyle/>
                    <a:p>
                      <a:pPr marL="0" marR="0" algn="ctr">
                        <a:spcBef>
                          <a:spcPts val="0"/>
                        </a:spcBef>
                        <a:spcAft>
                          <a:spcPts val="0"/>
                        </a:spcAft>
                      </a:pPr>
                      <a:r>
                        <a:rPr lang="en-US" sz="1100" dirty="0">
                          <a:effectLst/>
                        </a:rPr>
                        <a:t>R3 </a:t>
                      </a:r>
                      <a:br>
                        <a:rPr lang="en-US" sz="1100" dirty="0">
                          <a:effectLst/>
                        </a:rPr>
                      </a:br>
                      <a:r>
                        <a:rPr lang="en-US" sz="800" dirty="0">
                          <a:effectLst/>
                        </a:rPr>
                        <a:t>Outreach</a:t>
                      </a:r>
                      <a:endParaRPr lang="en-US" sz="1100" dirty="0">
                        <a:effectLst/>
                        <a:latin typeface="Calibri"/>
                        <a:ea typeface="Times New Roman"/>
                        <a:cs typeface="Times New Roman"/>
                      </a:endParaRPr>
                    </a:p>
                  </a:txBody>
                  <a:tcPr marL="68136" marR="68136" marT="0" marB="0"/>
                </a:tc>
                <a:tc hMerge="1">
                  <a:txBody>
                    <a:bodyPr/>
                    <a:lstStyle/>
                    <a:p>
                      <a:endParaRPr lang="en-US"/>
                    </a:p>
                  </a:txBody>
                  <a:tcPr/>
                </a:tc>
                <a:tc gridSpan="8">
                  <a:txBody>
                    <a:bodyPr/>
                    <a:lstStyle/>
                    <a:p>
                      <a:pPr marL="0" marR="0" algn="ctr">
                        <a:spcBef>
                          <a:spcPts val="0"/>
                        </a:spcBef>
                        <a:spcAft>
                          <a:spcPts val="0"/>
                        </a:spcAft>
                      </a:pPr>
                      <a:r>
                        <a:rPr lang="en-US" sz="1100" dirty="0">
                          <a:effectLst/>
                        </a:rPr>
                        <a:t>R4 </a:t>
                      </a:r>
                      <a:br>
                        <a:rPr lang="en-US" sz="1100" dirty="0">
                          <a:effectLst/>
                        </a:rPr>
                      </a:br>
                      <a:r>
                        <a:rPr lang="en-US" sz="800" dirty="0">
                          <a:effectLst/>
                        </a:rPr>
                        <a:t>Compliance</a:t>
                      </a:r>
                      <a:endParaRPr lang="en-US" sz="1100" dirty="0">
                        <a:effectLst/>
                        <a:latin typeface="Calibri"/>
                        <a:ea typeface="Times New Roman"/>
                        <a:cs typeface="Times New Roman"/>
                      </a:endParaRPr>
                    </a:p>
                  </a:txBody>
                  <a:tcPr marL="68136" marR="6813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100" dirty="0">
                          <a:effectLst/>
                        </a:rPr>
                        <a:t>R11 </a:t>
                      </a:r>
                      <a:br>
                        <a:rPr lang="en-US" sz="1100" dirty="0">
                          <a:effectLst/>
                        </a:rPr>
                      </a:br>
                      <a:r>
                        <a:rPr lang="en-US" sz="800" dirty="0">
                          <a:effectLst/>
                        </a:rPr>
                        <a:t>I/F</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R12 </a:t>
                      </a:r>
                      <a:br>
                        <a:rPr lang="en-US" sz="1100" dirty="0">
                          <a:effectLst/>
                        </a:rPr>
                      </a:br>
                      <a:r>
                        <a:rPr lang="en-US" sz="800" dirty="0">
                          <a:effectLst/>
                        </a:rPr>
                        <a:t>IDN</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R15 </a:t>
                      </a:r>
                      <a:br>
                        <a:rPr lang="en-US" sz="1100" dirty="0">
                          <a:effectLst/>
                        </a:rPr>
                      </a:br>
                      <a:r>
                        <a:rPr lang="en-US" sz="800" dirty="0">
                          <a:effectLst/>
                        </a:rPr>
                        <a:t>Plan</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800" dirty="0">
                          <a:effectLst/>
                        </a:rPr>
                        <a:t>Cons</a:t>
                      </a:r>
                      <a:endParaRPr lang="en-US" sz="1100" dirty="0">
                        <a:effectLst/>
                      </a:endParaRPr>
                    </a:p>
                    <a:p>
                      <a:pPr marL="0" marR="0" algn="ctr">
                        <a:spcBef>
                          <a:spcPts val="0"/>
                        </a:spcBef>
                        <a:spcAft>
                          <a:spcPts val="0"/>
                        </a:spcAft>
                      </a:pPr>
                      <a:r>
                        <a:rPr lang="en-US" sz="800" dirty="0">
                          <a:effectLst/>
                        </a:rPr>
                        <a:t>Trust</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800" dirty="0">
                          <a:effectLst/>
                        </a:rPr>
                        <a:t>Safe</a:t>
                      </a:r>
                      <a:endParaRPr lang="en-US" sz="1100" dirty="0">
                        <a:effectLst/>
                      </a:endParaRPr>
                    </a:p>
                    <a:p>
                      <a:pPr marL="0" marR="0" algn="ctr">
                        <a:spcBef>
                          <a:spcPts val="0"/>
                        </a:spcBef>
                        <a:spcAft>
                          <a:spcPts val="0"/>
                        </a:spcAft>
                      </a:pPr>
                      <a:r>
                        <a:rPr lang="en-US" sz="800" dirty="0">
                          <a:effectLst/>
                        </a:rPr>
                        <a:t>Data</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0"/>
                  </a:ext>
                </a:extLst>
              </a:tr>
              <a:tr h="166556">
                <a:tc>
                  <a:txBody>
                    <a:bodyPr/>
                    <a:lstStyle/>
                    <a:p>
                      <a:pPr marL="0" marR="0" algn="just">
                        <a:spcBef>
                          <a:spcPts val="0"/>
                        </a:spcBef>
                        <a:spcAft>
                          <a:spcPts val="0"/>
                        </a:spcAft>
                      </a:pPr>
                      <a:r>
                        <a:rPr lang="en-US" sz="1100" dirty="0">
                          <a:effectLst/>
                        </a:rPr>
                        <a:t>Recommendation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1.1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2.1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3.1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3.2</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4.1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4.2</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4.3</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4.5</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4.6</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4.7</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4.8</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11.1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12.1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15.1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CT.1</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SG.1</a:t>
                      </a:r>
                      <a:endParaRPr lang="en-US" sz="1100" dirty="0">
                        <a:effectLst/>
                        <a:latin typeface="Calibri"/>
                        <a:ea typeface="Times New Roman"/>
                        <a:cs typeface="Times New Roman"/>
                      </a:endParaRPr>
                    </a:p>
                  </a:txBody>
                  <a:tcPr marL="68136" marR="68136" marT="0" marB="0"/>
                </a:tc>
                <a:extLst>
                  <a:ext uri="{0D108BD9-81ED-4DB2-BD59-A6C34878D82A}">
                    <a16:rowId xmlns:a16="http://schemas.microsoft.com/office/drawing/2014/main" val="10001"/>
                  </a:ext>
                </a:extLst>
              </a:tr>
              <a:tr h="166556">
                <a:tc>
                  <a:txBody>
                    <a:bodyPr/>
                    <a:lstStyle/>
                    <a:p>
                      <a:pPr marL="0" marR="0" algn="just">
                        <a:spcBef>
                          <a:spcPts val="0"/>
                        </a:spcBef>
                        <a:spcAft>
                          <a:spcPts val="0"/>
                        </a:spcAft>
                      </a:pPr>
                      <a:r>
                        <a:rPr lang="en-US" sz="1100" dirty="0">
                          <a:effectLst/>
                        </a:rPr>
                        <a:t>Priority (within top 5?)</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2"/>
                  </a:ext>
                </a:extLst>
              </a:tr>
              <a:tr h="166556">
                <a:tc>
                  <a:txBody>
                    <a:bodyPr/>
                    <a:lstStyle/>
                    <a:p>
                      <a:pPr marL="0" marR="0" algn="l">
                        <a:spcBef>
                          <a:spcPts val="0"/>
                        </a:spcBef>
                        <a:spcAft>
                          <a:spcPts val="0"/>
                        </a:spcAft>
                      </a:pPr>
                      <a:r>
                        <a:rPr lang="en-US" sz="1100" dirty="0">
                          <a:effectLst/>
                        </a:rPr>
                        <a:t>Consensus </a:t>
                      </a:r>
                      <a:br>
                        <a:rPr lang="en-US" sz="1100" dirty="0">
                          <a:effectLst/>
                        </a:rPr>
                      </a:br>
                      <a:r>
                        <a:rPr lang="en-US" sz="1100" dirty="0">
                          <a:effectLst/>
                        </a:rPr>
                        <a:t>(#agree:#disagree)</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3"/>
                  </a:ext>
                </a:extLst>
              </a:tr>
              <a:tr h="166556">
                <a:tc>
                  <a:txBody>
                    <a:bodyPr/>
                    <a:lstStyle/>
                    <a:p>
                      <a:pPr marL="0" marR="0" algn="just">
                        <a:spcBef>
                          <a:spcPts val="0"/>
                        </a:spcBef>
                        <a:spcAft>
                          <a:spcPts val="0"/>
                        </a:spcAft>
                      </a:pPr>
                      <a:r>
                        <a:rPr lang="en-US" sz="1100" dirty="0">
                          <a:effectLst/>
                        </a:rPr>
                        <a:t>Specific?</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4"/>
                  </a:ext>
                </a:extLst>
              </a:tr>
              <a:tr h="166556">
                <a:tc>
                  <a:txBody>
                    <a:bodyPr/>
                    <a:lstStyle/>
                    <a:p>
                      <a:pPr marL="0" marR="0" algn="just">
                        <a:spcBef>
                          <a:spcPts val="0"/>
                        </a:spcBef>
                        <a:spcAft>
                          <a:spcPts val="0"/>
                        </a:spcAft>
                      </a:pPr>
                      <a:r>
                        <a:rPr lang="en-US" sz="1100" dirty="0">
                          <a:effectLst/>
                        </a:rPr>
                        <a:t>Measureable?</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5"/>
                  </a:ext>
                </a:extLst>
              </a:tr>
              <a:tr h="166556">
                <a:tc>
                  <a:txBody>
                    <a:bodyPr/>
                    <a:lstStyle/>
                    <a:p>
                      <a:pPr marL="0" marR="0" algn="just">
                        <a:spcBef>
                          <a:spcPts val="0"/>
                        </a:spcBef>
                        <a:spcAft>
                          <a:spcPts val="0"/>
                        </a:spcAft>
                      </a:pPr>
                      <a:r>
                        <a:rPr lang="en-US" sz="1100" dirty="0">
                          <a:effectLst/>
                        </a:rPr>
                        <a:t>Relevant?</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6"/>
                  </a:ext>
                </a:extLst>
              </a:tr>
              <a:tr h="166556">
                <a:tc>
                  <a:txBody>
                    <a:bodyPr/>
                    <a:lstStyle/>
                    <a:p>
                      <a:pPr marL="0" marR="0" algn="just">
                        <a:spcBef>
                          <a:spcPts val="0"/>
                        </a:spcBef>
                        <a:spcAft>
                          <a:spcPts val="0"/>
                        </a:spcAft>
                      </a:pPr>
                      <a:r>
                        <a:rPr lang="en-US" sz="1100" dirty="0">
                          <a:effectLst/>
                        </a:rPr>
                        <a:t>Achievable?</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7"/>
                  </a:ext>
                </a:extLst>
              </a:tr>
              <a:tr h="166556">
                <a:tc>
                  <a:txBody>
                    <a:bodyPr/>
                    <a:lstStyle/>
                    <a:p>
                      <a:pPr marL="0" marR="0" algn="just">
                        <a:spcBef>
                          <a:spcPts val="0"/>
                        </a:spcBef>
                        <a:spcAft>
                          <a:spcPts val="0"/>
                        </a:spcAft>
                      </a:pPr>
                      <a:r>
                        <a:rPr lang="en-US" sz="1100" dirty="0">
                          <a:effectLst/>
                        </a:rPr>
                        <a:t>Time bound?</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tc>
                  <a:txBody>
                    <a:bodyPr/>
                    <a:lstStyle/>
                    <a:p>
                      <a:pPr marL="0" marR="0" algn="ctr">
                        <a:spcBef>
                          <a:spcPts val="0"/>
                        </a:spcBef>
                        <a:spcAft>
                          <a:spcPts val="0"/>
                        </a:spcAft>
                      </a:pPr>
                      <a:r>
                        <a:rPr lang="en-US" sz="1100" dirty="0">
                          <a:effectLst/>
                        </a:rPr>
                        <a:t> </a:t>
                      </a:r>
                      <a:endParaRPr lang="en-US" sz="1100" dirty="0">
                        <a:effectLst/>
                        <a:latin typeface="Calibri"/>
                        <a:ea typeface="Times New Roman"/>
                        <a:cs typeface="Times New Roman"/>
                      </a:endParaRPr>
                    </a:p>
                  </a:txBody>
                  <a:tcPr marL="68136" marR="68136" marT="0" marB="0" anchor="ctr"/>
                </a:tc>
                <a:extLst>
                  <a:ext uri="{0D108BD9-81ED-4DB2-BD59-A6C34878D82A}">
                    <a16:rowId xmlns:a16="http://schemas.microsoft.com/office/drawing/2014/main" val="10008"/>
                  </a:ext>
                </a:extLst>
              </a:tr>
            </a:tbl>
          </a:graphicData>
        </a:graphic>
      </p:graphicFrame>
      <p:sp>
        <p:nvSpPr>
          <p:cNvPr id="6" name="Rectangle 5">
            <a:extLst>
              <a:ext uri="{FF2B5EF4-FFF2-40B4-BE49-F238E27FC236}">
                <a16:creationId xmlns:a16="http://schemas.microsoft.com/office/drawing/2014/main" id="{2C0765B9-90CC-ED46-9E3F-543CC53B1B82}"/>
              </a:ext>
            </a:extLst>
          </p:cNvPr>
          <p:cNvSpPr/>
          <p:nvPr/>
        </p:nvSpPr>
        <p:spPr>
          <a:xfrm>
            <a:off x="374904" y="1151225"/>
            <a:ext cx="8266177" cy="646331"/>
          </a:xfrm>
          <a:prstGeom prst="rect">
            <a:avLst/>
          </a:prstGeom>
          <a:ln>
            <a:solidFill>
              <a:schemeClr val="accent3">
                <a:lumMod val="50000"/>
              </a:schemeClr>
            </a:solidFill>
          </a:ln>
        </p:spPr>
        <p:txBody>
          <a:bodyPr wrap="square">
            <a:spAutoFit/>
          </a:bodyPr>
          <a:lstStyle/>
          <a:p>
            <a:r>
              <a:rPr lang="en-US" b="1" i="1" dirty="0">
                <a:solidFill>
                  <a:schemeClr val="accent3">
                    <a:lumMod val="75000"/>
                  </a:schemeClr>
                </a:solidFill>
              </a:rPr>
              <a:t>Refer to:</a:t>
            </a:r>
          </a:p>
          <a:p>
            <a:pPr marL="285750" indent="-285750">
              <a:buFontTx/>
              <a:buChar char="-"/>
            </a:pPr>
            <a:r>
              <a:rPr lang="en-US" b="1" i="1" dirty="0">
                <a:solidFill>
                  <a:schemeClr val="accent3">
                    <a:lumMod val="75000"/>
                  </a:schemeClr>
                </a:solidFill>
              </a:rPr>
              <a:t>Gap Assessment Tools and Appendix A (S.M.A.R.T. Criteria)</a:t>
            </a:r>
          </a:p>
        </p:txBody>
      </p:sp>
    </p:spTree>
    <p:extLst>
      <p:ext uri="{BB962C8B-B14F-4D97-AF65-F5344CB8AC3E}">
        <p14:creationId xmlns:p14="http://schemas.microsoft.com/office/powerpoint/2010/main" val="41372185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F697D-96FE-5F4D-85D0-E90B69226C24}"/>
              </a:ext>
            </a:extLst>
          </p:cNvPr>
          <p:cNvSpPr>
            <a:spLocks noGrp="1"/>
          </p:cNvSpPr>
          <p:nvPr>
            <p:ph type="title"/>
          </p:nvPr>
        </p:nvSpPr>
        <p:spPr/>
        <p:txBody>
          <a:bodyPr/>
          <a:lstStyle/>
          <a:p>
            <a:r>
              <a:rPr lang="en-US" dirty="0"/>
              <a:t>Appendix A</a:t>
            </a:r>
          </a:p>
        </p:txBody>
      </p:sp>
      <p:sp>
        <p:nvSpPr>
          <p:cNvPr id="3" name="Text Placeholder 2">
            <a:extLst>
              <a:ext uri="{FF2B5EF4-FFF2-40B4-BE49-F238E27FC236}">
                <a16:creationId xmlns:a16="http://schemas.microsoft.com/office/drawing/2014/main" id="{FF4A6E95-3D85-0147-A349-BD1F5A2025AC}"/>
              </a:ext>
            </a:extLst>
          </p:cNvPr>
          <p:cNvSpPr>
            <a:spLocks noGrp="1"/>
          </p:cNvSpPr>
          <p:nvPr>
            <p:ph type="body" sz="quarter" idx="11"/>
          </p:nvPr>
        </p:nvSpPr>
        <p:spPr/>
        <p:txBody>
          <a:bodyPr/>
          <a:lstStyle/>
          <a:p>
            <a:r>
              <a:rPr lang="en-US" dirty="0"/>
              <a:t>S.M.A.R.T. Recommendations</a:t>
            </a:r>
          </a:p>
        </p:txBody>
      </p:sp>
    </p:spTree>
    <p:extLst>
      <p:ext uri="{BB962C8B-B14F-4D97-AF65-F5344CB8AC3E}">
        <p14:creationId xmlns:p14="http://schemas.microsoft.com/office/powerpoint/2010/main" val="23283125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3CB6C-14D8-364F-A8C9-2C88BF8245AB}"/>
              </a:ext>
            </a:extLst>
          </p:cNvPr>
          <p:cNvSpPr>
            <a:spLocks noGrp="1"/>
          </p:cNvSpPr>
          <p:nvPr>
            <p:ph type="title"/>
          </p:nvPr>
        </p:nvSpPr>
        <p:spPr/>
        <p:txBody>
          <a:bodyPr/>
          <a:lstStyle/>
          <a:p>
            <a:r>
              <a:rPr lang="en-US" dirty="0"/>
              <a:t>Criteria for S.M.A.R.T. Recommendations</a:t>
            </a:r>
          </a:p>
        </p:txBody>
      </p:sp>
      <p:sp>
        <p:nvSpPr>
          <p:cNvPr id="5" name="TextBox 4">
            <a:extLst>
              <a:ext uri="{FF2B5EF4-FFF2-40B4-BE49-F238E27FC236}">
                <a16:creationId xmlns:a16="http://schemas.microsoft.com/office/drawing/2014/main" id="{715C1BA6-F3AA-084C-95F2-91860B8D7F72}"/>
              </a:ext>
            </a:extLst>
          </p:cNvPr>
          <p:cNvSpPr txBox="1"/>
          <p:nvPr/>
        </p:nvSpPr>
        <p:spPr>
          <a:xfrm>
            <a:off x="4381379" y="2678407"/>
            <a:ext cx="3124398" cy="830997"/>
          </a:xfrm>
          <a:prstGeom prst="rect">
            <a:avLst/>
          </a:prstGeom>
          <a:noFill/>
        </p:spPr>
        <p:txBody>
          <a:bodyPr wrap="square" lIns="0" tIns="0" rIns="0" bIns="0" rtlCol="0">
            <a:spAutoFit/>
          </a:bodyPr>
          <a:lstStyle/>
          <a:p>
            <a:pPr algn="ctr"/>
            <a:r>
              <a:rPr lang="en-US" b="1" dirty="0"/>
              <a:t>Evaluate results</a:t>
            </a:r>
            <a:r>
              <a:rPr lang="en-US" dirty="0"/>
              <a:t>: </a:t>
            </a:r>
          </a:p>
          <a:p>
            <a:pPr algn="ctr"/>
            <a:r>
              <a:rPr lang="en-US" dirty="0"/>
              <a:t>what is expected, how to get it done and what the target is?</a:t>
            </a:r>
          </a:p>
        </p:txBody>
      </p:sp>
      <p:sp>
        <p:nvSpPr>
          <p:cNvPr id="2" name="Rectangle 1">
            <a:extLst>
              <a:ext uri="{FF2B5EF4-FFF2-40B4-BE49-F238E27FC236}">
                <a16:creationId xmlns:a16="http://schemas.microsoft.com/office/drawing/2014/main" id="{2E8255AC-90C8-5D41-8496-707E260924A4}"/>
              </a:ext>
            </a:extLst>
          </p:cNvPr>
          <p:cNvSpPr/>
          <p:nvPr/>
        </p:nvSpPr>
        <p:spPr>
          <a:xfrm>
            <a:off x="471084" y="1186397"/>
            <a:ext cx="761747" cy="424731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w="6600">
                  <a:solidFill>
                    <a:schemeClr val="accent2"/>
                  </a:solidFill>
                  <a:prstDash val="solid"/>
                </a:ln>
                <a:solidFill>
                  <a:srgbClr val="FF0000"/>
                </a:solidFill>
                <a:effectLst>
                  <a:outerShdw dist="38100" dir="2700000" algn="tl" rotWithShape="0">
                    <a:schemeClr val="accent2"/>
                  </a:outerShdw>
                </a:effectLst>
              </a:rPr>
              <a:t>S</a:t>
            </a:r>
          </a:p>
          <a:p>
            <a:pPr algn="ctr"/>
            <a:r>
              <a:rPr lang="en-US" sz="5400" b="1" dirty="0">
                <a:ln w="6600">
                  <a:solidFill>
                    <a:schemeClr val="accent2"/>
                  </a:solidFill>
                  <a:prstDash val="solid"/>
                </a:ln>
                <a:solidFill>
                  <a:srgbClr val="FF0000"/>
                </a:solidFill>
                <a:effectLst>
                  <a:outerShdw dist="38100" dir="2700000" algn="tl" rotWithShape="0">
                    <a:schemeClr val="accent2"/>
                  </a:outerShdw>
                </a:effectLst>
              </a:rPr>
              <a:t>M</a:t>
            </a:r>
          </a:p>
          <a:p>
            <a:pPr algn="ctr"/>
            <a:r>
              <a:rPr lang="en-US" sz="5400" b="1" dirty="0">
                <a:ln w="6600">
                  <a:solidFill>
                    <a:schemeClr val="accent2"/>
                  </a:solidFill>
                  <a:prstDash val="solid"/>
                </a:ln>
                <a:solidFill>
                  <a:srgbClr val="FF0000"/>
                </a:solidFill>
                <a:effectLst>
                  <a:outerShdw dist="38100" dir="2700000" algn="tl" rotWithShape="0">
                    <a:schemeClr val="accent2"/>
                  </a:outerShdw>
                </a:effectLst>
              </a:rPr>
              <a:t>A</a:t>
            </a:r>
            <a:br>
              <a:rPr lang="en-US" sz="5400" b="1" dirty="0">
                <a:ln w="6600">
                  <a:solidFill>
                    <a:schemeClr val="accent2"/>
                  </a:solidFill>
                  <a:prstDash val="solid"/>
                </a:ln>
                <a:solidFill>
                  <a:srgbClr val="FF0000"/>
                </a:solidFill>
                <a:effectLst>
                  <a:outerShdw dist="38100" dir="2700000" algn="tl" rotWithShape="0">
                    <a:schemeClr val="accent2"/>
                  </a:outerShdw>
                </a:effectLst>
              </a:rPr>
            </a:br>
            <a:r>
              <a:rPr lang="en-US" sz="5400" b="1" dirty="0">
                <a:ln w="6600">
                  <a:solidFill>
                    <a:schemeClr val="accent2"/>
                  </a:solidFill>
                  <a:prstDash val="solid"/>
                </a:ln>
                <a:solidFill>
                  <a:srgbClr val="FF0000"/>
                </a:solidFill>
                <a:effectLst>
                  <a:outerShdw dist="38100" dir="2700000" algn="tl" rotWithShape="0">
                    <a:schemeClr val="accent2"/>
                  </a:outerShdw>
                </a:effectLst>
              </a:rPr>
              <a:t>R</a:t>
            </a:r>
            <a:br>
              <a:rPr lang="en-US" sz="5400" b="1" dirty="0">
                <a:ln w="6600">
                  <a:solidFill>
                    <a:schemeClr val="accent2"/>
                  </a:solidFill>
                  <a:prstDash val="solid"/>
                </a:ln>
                <a:solidFill>
                  <a:srgbClr val="FF0000"/>
                </a:solidFill>
                <a:effectLst>
                  <a:outerShdw dist="38100" dir="2700000" algn="tl" rotWithShape="0">
                    <a:schemeClr val="accent2"/>
                  </a:outerShdw>
                </a:effectLst>
              </a:rPr>
            </a:br>
            <a:r>
              <a:rPr lang="en-US" sz="5400" b="1" dirty="0">
                <a:ln w="6600">
                  <a:solidFill>
                    <a:schemeClr val="accent2"/>
                  </a:solidFill>
                  <a:prstDash val="solid"/>
                </a:ln>
                <a:solidFill>
                  <a:srgbClr val="FF0000"/>
                </a:solidFill>
                <a:effectLst>
                  <a:outerShdw dist="38100" dir="2700000" algn="tl" rotWithShape="0">
                    <a:schemeClr val="accent2"/>
                  </a:outerShdw>
                </a:effectLst>
              </a:rPr>
              <a:t>T</a:t>
            </a:r>
          </a:p>
        </p:txBody>
      </p:sp>
      <p:sp>
        <p:nvSpPr>
          <p:cNvPr id="3" name="TextBox 2">
            <a:extLst>
              <a:ext uri="{FF2B5EF4-FFF2-40B4-BE49-F238E27FC236}">
                <a16:creationId xmlns:a16="http://schemas.microsoft.com/office/drawing/2014/main" id="{8A38544B-A2F7-D24F-8AC8-6B5942C2DC7B}"/>
              </a:ext>
            </a:extLst>
          </p:cNvPr>
          <p:cNvSpPr txBox="1"/>
          <p:nvPr/>
        </p:nvSpPr>
        <p:spPr>
          <a:xfrm>
            <a:off x="1210667" y="1708911"/>
            <a:ext cx="1496907" cy="3600986"/>
          </a:xfrm>
          <a:prstGeom prst="rect">
            <a:avLst/>
          </a:prstGeom>
          <a:noFill/>
        </p:spPr>
        <p:txBody>
          <a:bodyPr wrap="square" lIns="0" tIns="0" rIns="0" bIns="0" rtlCol="0">
            <a:spAutoFit/>
          </a:bodyPr>
          <a:lstStyle/>
          <a:p>
            <a:r>
              <a:rPr lang="en-US" dirty="0">
                <a:cs typeface="Source Sans Pro"/>
              </a:rPr>
              <a:t>PECIFIC</a:t>
            </a:r>
          </a:p>
          <a:p>
            <a:endParaRPr lang="en-US" dirty="0">
              <a:cs typeface="Source Sans Pro"/>
            </a:endParaRPr>
          </a:p>
          <a:p>
            <a:endParaRPr lang="en-US" dirty="0">
              <a:cs typeface="Source Sans Pro"/>
            </a:endParaRPr>
          </a:p>
          <a:p>
            <a:r>
              <a:rPr lang="en-US" dirty="0">
                <a:cs typeface="Source Sans Pro"/>
              </a:rPr>
              <a:t>EASURABLE</a:t>
            </a:r>
          </a:p>
          <a:p>
            <a:endParaRPr lang="en-US" dirty="0">
              <a:cs typeface="Source Sans Pro"/>
            </a:endParaRPr>
          </a:p>
          <a:p>
            <a:endParaRPr lang="en-US" dirty="0">
              <a:cs typeface="Source Sans Pro"/>
            </a:endParaRPr>
          </a:p>
          <a:p>
            <a:r>
              <a:rPr lang="en-US" dirty="0">
                <a:cs typeface="Source Sans Pro"/>
              </a:rPr>
              <a:t>CHIEVABLE</a:t>
            </a:r>
          </a:p>
          <a:p>
            <a:endParaRPr lang="en-US" dirty="0">
              <a:cs typeface="Source Sans Pro"/>
            </a:endParaRPr>
          </a:p>
          <a:p>
            <a:endParaRPr lang="en-US" dirty="0">
              <a:cs typeface="Source Sans Pro"/>
            </a:endParaRPr>
          </a:p>
          <a:p>
            <a:r>
              <a:rPr lang="en-US" dirty="0">
                <a:cs typeface="Source Sans Pro"/>
              </a:rPr>
              <a:t>ELEVANT</a:t>
            </a:r>
          </a:p>
          <a:p>
            <a:endParaRPr lang="en-US" dirty="0">
              <a:cs typeface="Source Sans Pro"/>
            </a:endParaRPr>
          </a:p>
          <a:p>
            <a:endParaRPr lang="en-US" dirty="0">
              <a:cs typeface="Source Sans Pro"/>
            </a:endParaRPr>
          </a:p>
          <a:p>
            <a:r>
              <a:rPr lang="en-US" dirty="0">
                <a:cs typeface="Source Sans Pro"/>
              </a:rPr>
              <a:t>IME-BOUND</a:t>
            </a:r>
          </a:p>
        </p:txBody>
      </p:sp>
    </p:spTree>
    <p:extLst>
      <p:ext uri="{BB962C8B-B14F-4D97-AF65-F5344CB8AC3E}">
        <p14:creationId xmlns:p14="http://schemas.microsoft.com/office/powerpoint/2010/main" val="30789646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3CB6C-14D8-364F-A8C9-2C88BF8245AB}"/>
              </a:ext>
            </a:extLst>
          </p:cNvPr>
          <p:cNvSpPr>
            <a:spLocks noGrp="1"/>
          </p:cNvSpPr>
          <p:nvPr>
            <p:ph type="title"/>
          </p:nvPr>
        </p:nvSpPr>
        <p:spPr/>
        <p:txBody>
          <a:bodyPr/>
          <a:lstStyle/>
          <a:p>
            <a:r>
              <a:rPr lang="en-US" dirty="0"/>
              <a:t>Criteria for S.M.A.R.T. Recommendations</a:t>
            </a:r>
          </a:p>
        </p:txBody>
      </p:sp>
      <p:sp>
        <p:nvSpPr>
          <p:cNvPr id="5" name="TextBox 4">
            <a:extLst>
              <a:ext uri="{FF2B5EF4-FFF2-40B4-BE49-F238E27FC236}">
                <a16:creationId xmlns:a16="http://schemas.microsoft.com/office/drawing/2014/main" id="{715C1BA6-F3AA-084C-95F2-91860B8D7F72}"/>
              </a:ext>
            </a:extLst>
          </p:cNvPr>
          <p:cNvSpPr txBox="1"/>
          <p:nvPr/>
        </p:nvSpPr>
        <p:spPr>
          <a:xfrm>
            <a:off x="565404" y="827024"/>
            <a:ext cx="8121396" cy="526297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11 questions to encourage discussion and consideration to result in clear, useful and implementable recommendations:</a:t>
            </a:r>
          </a:p>
          <a:p>
            <a:pPr marL="285750" indent="-285750">
              <a:buFont typeface="Arial" panose="020B0604020202020204" pitchFamily="34" charset="0"/>
              <a:buChar char="•"/>
            </a:pPr>
            <a:endParaRPr lang="en-US" dirty="0"/>
          </a:p>
          <a:p>
            <a:pPr marL="1257300" lvl="2" indent="-342900">
              <a:buFont typeface="+mj-lt"/>
              <a:buAutoNum type="arabicPeriod"/>
            </a:pPr>
            <a:r>
              <a:rPr lang="en-US" dirty="0"/>
              <a:t>What observed </a:t>
            </a:r>
            <a:r>
              <a:rPr lang="en-US" b="1" dirty="0"/>
              <a:t>fact-based issue </a:t>
            </a:r>
            <a:r>
              <a:rPr lang="en-US" dirty="0"/>
              <a:t>is the recommendation intending to solve?  What is the “problem statement”?</a:t>
            </a:r>
          </a:p>
          <a:p>
            <a:pPr marL="1257300" lvl="2" indent="-342900">
              <a:buFont typeface="+mj-lt"/>
              <a:buAutoNum type="arabicPeriod"/>
            </a:pPr>
            <a:endParaRPr lang="en-US" dirty="0"/>
          </a:p>
          <a:p>
            <a:pPr marL="1257300" lvl="2" indent="-342900">
              <a:buFont typeface="+mj-lt"/>
              <a:buAutoNum type="arabicPeriod"/>
            </a:pPr>
            <a:r>
              <a:rPr lang="en-US" dirty="0"/>
              <a:t>What are the </a:t>
            </a:r>
            <a:r>
              <a:rPr lang="en-US" b="1" dirty="0"/>
              <a:t>findings that support the recommendation</a:t>
            </a:r>
            <a:r>
              <a:rPr lang="en-US" dirty="0"/>
              <a:t>? </a:t>
            </a:r>
          </a:p>
          <a:p>
            <a:pPr marL="1257300" lvl="2" indent="-342900">
              <a:buFont typeface="+mj-lt"/>
              <a:buAutoNum type="arabicPeriod"/>
            </a:pPr>
            <a:endParaRPr lang="en-US" dirty="0"/>
          </a:p>
          <a:p>
            <a:pPr marL="1257300" lvl="2" indent="-342900">
              <a:buFont typeface="+mj-lt"/>
              <a:buAutoNum type="arabicPeriod"/>
            </a:pPr>
            <a:r>
              <a:rPr lang="en-US" dirty="0"/>
              <a:t>How significant would the impact be if not addressed:</a:t>
            </a:r>
          </a:p>
          <a:p>
            <a:pPr marL="1714500" lvl="3" indent="-342900">
              <a:buFont typeface="+mj-lt"/>
              <a:buAutoNum type="arabicPeriod"/>
            </a:pPr>
            <a:r>
              <a:rPr lang="en-US" dirty="0"/>
              <a:t>Very significant</a:t>
            </a:r>
          </a:p>
          <a:p>
            <a:pPr marL="1714500" lvl="3" indent="-342900">
              <a:buFont typeface="+mj-lt"/>
              <a:buAutoNum type="arabicPeriod"/>
            </a:pPr>
            <a:r>
              <a:rPr lang="en-US" dirty="0"/>
              <a:t>Moderately significant</a:t>
            </a:r>
          </a:p>
          <a:p>
            <a:pPr marL="1714500" lvl="3" indent="-342900">
              <a:buFont typeface="+mj-lt"/>
              <a:buAutoNum type="arabicPeriod"/>
            </a:pPr>
            <a:r>
              <a:rPr lang="en-US" dirty="0"/>
              <a:t>Impacted areas (for example, security, transparency, legitimacy, efficiency, diversity, etc.)</a:t>
            </a:r>
          </a:p>
          <a:p>
            <a:pPr marL="1714500" lvl="3" indent="-342900">
              <a:buFont typeface="+mj-lt"/>
              <a:buAutoNum type="arabicPeriod"/>
            </a:pPr>
            <a:endParaRPr lang="en-US" dirty="0"/>
          </a:p>
          <a:p>
            <a:pPr marL="1257300" lvl="2" indent="-342900">
              <a:buFont typeface="+mj-lt"/>
              <a:buAutoNum type="arabicPeriod"/>
            </a:pPr>
            <a:r>
              <a:rPr lang="en-US" dirty="0"/>
              <a:t>What is the </a:t>
            </a:r>
            <a:r>
              <a:rPr lang="en-US" b="1" dirty="0"/>
              <a:t>intent of the recommendation</a:t>
            </a:r>
            <a:r>
              <a:rPr lang="en-US" dirty="0"/>
              <a:t>?</a:t>
            </a:r>
            <a:br>
              <a:rPr lang="en-US" dirty="0"/>
            </a:br>
            <a:endParaRPr lang="en-US" dirty="0"/>
          </a:p>
          <a:p>
            <a:pPr marL="1257300" lvl="2" indent="-342900">
              <a:buFont typeface="+mj-lt"/>
              <a:buAutoNum type="arabicPeriod"/>
            </a:pPr>
            <a:r>
              <a:rPr lang="en-US" dirty="0"/>
              <a:t>What </a:t>
            </a:r>
            <a:r>
              <a:rPr lang="en-US" b="1" dirty="0"/>
              <a:t>outcome</a:t>
            </a:r>
            <a:r>
              <a:rPr lang="en-US" dirty="0"/>
              <a:t> is the Review Team seeking?  How will the effectiveness of implemented improvements be measured?  What is the </a:t>
            </a:r>
            <a:r>
              <a:rPr lang="en-US" b="1" dirty="0"/>
              <a:t>target for a successful implementation</a:t>
            </a:r>
            <a:r>
              <a:rPr lang="en-US" dirty="0"/>
              <a:t>?</a:t>
            </a:r>
            <a:endParaRPr lang="en-US" dirty="0">
              <a:highlight>
                <a:srgbClr val="FFFF00"/>
              </a:highlight>
              <a:cs typeface="Source Sans Pro"/>
            </a:endParaRPr>
          </a:p>
        </p:txBody>
      </p:sp>
    </p:spTree>
    <p:extLst>
      <p:ext uri="{BB962C8B-B14F-4D97-AF65-F5344CB8AC3E}">
        <p14:creationId xmlns:p14="http://schemas.microsoft.com/office/powerpoint/2010/main" val="243572640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3CB6C-14D8-364F-A8C9-2C88BF8245AB}"/>
              </a:ext>
            </a:extLst>
          </p:cNvPr>
          <p:cNvSpPr>
            <a:spLocks noGrp="1"/>
          </p:cNvSpPr>
          <p:nvPr>
            <p:ph type="title"/>
          </p:nvPr>
        </p:nvSpPr>
        <p:spPr/>
        <p:txBody>
          <a:bodyPr/>
          <a:lstStyle/>
          <a:p>
            <a:r>
              <a:rPr lang="en-US" dirty="0"/>
              <a:t>Criteria for S.M.A.R.T. Recommendations</a:t>
            </a:r>
          </a:p>
        </p:txBody>
      </p:sp>
      <p:sp>
        <p:nvSpPr>
          <p:cNvPr id="6" name="TextBox 5">
            <a:extLst>
              <a:ext uri="{FF2B5EF4-FFF2-40B4-BE49-F238E27FC236}">
                <a16:creationId xmlns:a16="http://schemas.microsoft.com/office/drawing/2014/main" id="{F71BF920-09CD-954A-80FF-8004F85ED7D2}"/>
              </a:ext>
            </a:extLst>
          </p:cNvPr>
          <p:cNvSpPr txBox="1"/>
          <p:nvPr/>
        </p:nvSpPr>
        <p:spPr>
          <a:xfrm>
            <a:off x="565404" y="827024"/>
            <a:ext cx="8121396" cy="3877985"/>
          </a:xfrm>
          <a:prstGeom prst="rect">
            <a:avLst/>
          </a:prstGeom>
          <a:noFill/>
        </p:spPr>
        <p:txBody>
          <a:bodyPr wrap="square" lIns="0" tIns="0" rIns="0" bIns="0" rtlCol="0">
            <a:spAutoFit/>
          </a:bodyPr>
          <a:lstStyle/>
          <a:p>
            <a:pPr marL="342900" indent="-342900">
              <a:buFont typeface="+mj-lt"/>
              <a:buAutoNum type="arabicPeriod" startAt="6"/>
            </a:pPr>
            <a:r>
              <a:rPr lang="en-US" dirty="0">
                <a:cs typeface="Source Sans Pro"/>
              </a:rPr>
              <a:t>Does the Review Team envision[2] the implementation to be:</a:t>
            </a:r>
          </a:p>
          <a:p>
            <a:pPr marL="800100" lvl="1" indent="-342900">
              <a:buFont typeface="+mj-lt"/>
              <a:buAutoNum type="alphaLcParenR"/>
            </a:pPr>
            <a:r>
              <a:rPr lang="en-US" dirty="0">
                <a:cs typeface="Source Sans Pro"/>
              </a:rPr>
              <a:t>Short-term: implemented within 6 months</a:t>
            </a:r>
          </a:p>
          <a:p>
            <a:pPr marL="800100" lvl="1" indent="-342900">
              <a:buFont typeface="+mj-lt"/>
              <a:buAutoNum type="alphaLcParenR"/>
            </a:pPr>
            <a:r>
              <a:rPr lang="en-US" dirty="0">
                <a:cs typeface="Source Sans Pro"/>
              </a:rPr>
              <a:t>Mid-term: implemented within 12 months</a:t>
            </a:r>
          </a:p>
          <a:p>
            <a:pPr marL="800100" lvl="1" indent="-342900">
              <a:buFont typeface="+mj-lt"/>
              <a:buAutoNum type="alphaLcParenR"/>
            </a:pPr>
            <a:r>
              <a:rPr lang="en-US" dirty="0">
                <a:cs typeface="Source Sans Pro"/>
              </a:rPr>
              <a:t>Longer-term: implemented in more than 12 months</a:t>
            </a:r>
          </a:p>
          <a:p>
            <a:pPr marL="800100" lvl="1" indent="-342900">
              <a:buFont typeface="+mj-lt"/>
              <a:buAutoNum type="alphaLcParenR"/>
            </a:pPr>
            <a:endParaRPr lang="en-US" dirty="0">
              <a:cs typeface="Source Sans Pro"/>
            </a:endParaRPr>
          </a:p>
          <a:p>
            <a:pPr marL="342900" indent="-342900">
              <a:buFont typeface="+mj-lt"/>
              <a:buAutoNum type="arabicPeriod" startAt="6"/>
            </a:pPr>
            <a:r>
              <a:rPr lang="en-US" dirty="0">
                <a:cs typeface="Source Sans Pro"/>
              </a:rPr>
              <a:t>Is the recommendation aligned with ICANN’s strategic plan and ICANN mission?  If yes, how?</a:t>
            </a:r>
          </a:p>
          <a:p>
            <a:pPr marL="342900" indent="-342900">
              <a:buFont typeface="+mj-lt"/>
              <a:buAutoNum type="arabicPeriod" startAt="6"/>
            </a:pPr>
            <a:endParaRPr lang="en-US" dirty="0">
              <a:cs typeface="Source Sans Pro"/>
            </a:endParaRPr>
          </a:p>
          <a:p>
            <a:pPr marL="342900" indent="-342900">
              <a:buFont typeface="+mj-lt"/>
              <a:buAutoNum type="arabicPeriod" startAt="6"/>
            </a:pPr>
            <a:r>
              <a:rPr lang="en-US" dirty="0">
                <a:cs typeface="Source Sans Pro"/>
              </a:rPr>
              <a:t>Does this recommendation require new policies to be adopted?  If yes, what stakeholders need to be engaged in the policy development process to support successful implementation of this recommendation?</a:t>
            </a:r>
          </a:p>
          <a:p>
            <a:pPr marL="342900" indent="-342900">
              <a:buFont typeface="+mj-lt"/>
              <a:buAutoNum type="arabicPeriod" startAt="6"/>
            </a:pPr>
            <a:endParaRPr lang="en-US" dirty="0">
              <a:cs typeface="Source Sans Pro"/>
            </a:endParaRPr>
          </a:p>
          <a:p>
            <a:pPr marL="342900" indent="-342900">
              <a:buFont typeface="+mj-lt"/>
              <a:buAutoNum type="arabicPeriod" startAt="6"/>
            </a:pPr>
            <a:r>
              <a:rPr lang="en-US" dirty="0">
                <a:cs typeface="Source Sans Pro"/>
              </a:rPr>
              <a:t>Is related work already underway?  If so, what is it and who is carrying it out?</a:t>
            </a:r>
          </a:p>
          <a:p>
            <a:pPr marL="342900" indent="-342900">
              <a:buFont typeface="+mj-lt"/>
              <a:buAutoNum type="arabicPeriod" startAt="6"/>
            </a:pPr>
            <a:endParaRPr lang="en-US" dirty="0">
              <a:cs typeface="Source Sans Pro"/>
            </a:endParaRPr>
          </a:p>
        </p:txBody>
      </p:sp>
    </p:spTree>
    <p:extLst>
      <p:ext uri="{BB962C8B-B14F-4D97-AF65-F5344CB8AC3E}">
        <p14:creationId xmlns:p14="http://schemas.microsoft.com/office/powerpoint/2010/main" val="410681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Update on Gap Assessments</a:t>
            </a:r>
          </a:p>
        </p:txBody>
      </p:sp>
      <p:sp>
        <p:nvSpPr>
          <p:cNvPr id="3" name="Rectangle 2">
            <a:extLst>
              <a:ext uri="{FF2B5EF4-FFF2-40B4-BE49-F238E27FC236}">
                <a16:creationId xmlns:a16="http://schemas.microsoft.com/office/drawing/2014/main" id="{2C0765B9-90CC-ED46-9E3F-543CC53B1B82}"/>
              </a:ext>
            </a:extLst>
          </p:cNvPr>
          <p:cNvSpPr/>
          <p:nvPr/>
        </p:nvSpPr>
        <p:spPr>
          <a:xfrm>
            <a:off x="374904" y="1151225"/>
            <a:ext cx="8266177" cy="923330"/>
          </a:xfrm>
          <a:prstGeom prst="rect">
            <a:avLst/>
          </a:prstGeom>
          <a:ln>
            <a:solidFill>
              <a:schemeClr val="accent3">
                <a:lumMod val="50000"/>
              </a:schemeClr>
            </a:solidFill>
          </a:ln>
        </p:spPr>
        <p:txBody>
          <a:bodyPr wrap="square">
            <a:spAutoFit/>
          </a:bodyPr>
          <a:lstStyle/>
          <a:p>
            <a:r>
              <a:rPr lang="en-US" b="1" i="1" dirty="0">
                <a:solidFill>
                  <a:schemeClr val="accent3">
                    <a:lumMod val="75000"/>
                  </a:schemeClr>
                </a:solidFill>
              </a:rPr>
              <a:t>Refer to:</a:t>
            </a:r>
          </a:p>
          <a:p>
            <a:pPr marL="285750" indent="-285750">
              <a:buFontTx/>
              <a:buChar char="-"/>
            </a:pPr>
            <a:r>
              <a:rPr lang="en-US" b="1" i="1" dirty="0">
                <a:solidFill>
                  <a:schemeClr val="accent3">
                    <a:lumMod val="75000"/>
                  </a:schemeClr>
                </a:solidFill>
              </a:rPr>
              <a:t>Recommendation assessment tool  (circulated on 24 July)</a:t>
            </a:r>
          </a:p>
          <a:p>
            <a:pPr marL="285750" indent="-285750">
              <a:buFontTx/>
              <a:buChar char="-"/>
            </a:pPr>
            <a:r>
              <a:rPr lang="en-US" b="1" i="1" dirty="0">
                <a:solidFill>
                  <a:schemeClr val="accent3">
                    <a:lumMod val="75000"/>
                  </a:schemeClr>
                </a:solidFill>
              </a:rPr>
              <a:t>Subgroup report gap assessment tool  (circulated on 24 July)</a:t>
            </a:r>
          </a:p>
        </p:txBody>
      </p:sp>
    </p:spTree>
    <p:extLst>
      <p:ext uri="{BB962C8B-B14F-4D97-AF65-F5344CB8AC3E}">
        <p14:creationId xmlns:p14="http://schemas.microsoft.com/office/powerpoint/2010/main" val="38446411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3CB6C-14D8-364F-A8C9-2C88BF8245AB}"/>
              </a:ext>
            </a:extLst>
          </p:cNvPr>
          <p:cNvSpPr>
            <a:spLocks noGrp="1"/>
          </p:cNvSpPr>
          <p:nvPr>
            <p:ph type="title"/>
          </p:nvPr>
        </p:nvSpPr>
        <p:spPr/>
        <p:txBody>
          <a:bodyPr/>
          <a:lstStyle/>
          <a:p>
            <a:r>
              <a:rPr lang="en-US" dirty="0"/>
              <a:t>S.M.A.R.T. Recommendations</a:t>
            </a:r>
          </a:p>
        </p:txBody>
      </p:sp>
      <p:sp>
        <p:nvSpPr>
          <p:cNvPr id="5" name="TextBox 4">
            <a:extLst>
              <a:ext uri="{FF2B5EF4-FFF2-40B4-BE49-F238E27FC236}">
                <a16:creationId xmlns:a16="http://schemas.microsoft.com/office/drawing/2014/main" id="{3C9A7848-140D-6340-B16D-C315F0013E41}"/>
              </a:ext>
            </a:extLst>
          </p:cNvPr>
          <p:cNvSpPr txBox="1"/>
          <p:nvPr/>
        </p:nvSpPr>
        <p:spPr>
          <a:xfrm>
            <a:off x="565404" y="827024"/>
            <a:ext cx="8121396" cy="3323987"/>
          </a:xfrm>
          <a:prstGeom prst="rect">
            <a:avLst/>
          </a:prstGeom>
          <a:noFill/>
        </p:spPr>
        <p:txBody>
          <a:bodyPr wrap="square" lIns="0" tIns="0" rIns="0" bIns="0" rtlCol="0">
            <a:spAutoFit/>
          </a:bodyPr>
          <a:lstStyle/>
          <a:p>
            <a:pPr marL="342900" indent="-342900">
              <a:buFont typeface="+mj-lt"/>
              <a:buAutoNum type="arabicPeriod" startAt="10"/>
            </a:pPr>
            <a:r>
              <a:rPr lang="en-US" dirty="0">
                <a:cs typeface="Source Sans Pro"/>
              </a:rPr>
              <a:t>Who are the (responsible) parties that need to be involved in the implementation work for this recommendation?</a:t>
            </a:r>
          </a:p>
          <a:p>
            <a:pPr marL="800100" lvl="1" indent="-342900">
              <a:buFont typeface="+mj-lt"/>
              <a:buAutoNum type="arabicPeriod"/>
            </a:pPr>
            <a:r>
              <a:rPr lang="en-US" dirty="0">
                <a:cs typeface="Source Sans Pro"/>
              </a:rPr>
              <a:t>Community</a:t>
            </a:r>
          </a:p>
          <a:p>
            <a:pPr marL="800100" lvl="1" indent="-342900">
              <a:buFont typeface="+mj-lt"/>
              <a:buAutoNum type="arabicPeriod"/>
            </a:pPr>
            <a:r>
              <a:rPr lang="en-US" dirty="0">
                <a:cs typeface="Source Sans Pro"/>
              </a:rPr>
              <a:t>ICANN org</a:t>
            </a:r>
          </a:p>
          <a:p>
            <a:pPr marL="800100" lvl="1" indent="-342900">
              <a:buFont typeface="+mj-lt"/>
              <a:buAutoNum type="arabicPeriod"/>
            </a:pPr>
            <a:r>
              <a:rPr lang="en-US" dirty="0">
                <a:cs typeface="Source Sans Pro"/>
              </a:rPr>
              <a:t>Board</a:t>
            </a:r>
          </a:p>
          <a:p>
            <a:pPr marL="800100" lvl="1" indent="-342900">
              <a:buFont typeface="+mj-lt"/>
              <a:buAutoNum type="arabicPeriod"/>
            </a:pPr>
            <a:r>
              <a:rPr lang="en-US" dirty="0">
                <a:cs typeface="Source Sans Pro"/>
              </a:rPr>
              <a:t>Combination of the above</a:t>
            </a:r>
          </a:p>
          <a:p>
            <a:pPr lvl="1"/>
            <a:endParaRPr lang="en-US" dirty="0">
              <a:cs typeface="Source Sans Pro"/>
            </a:endParaRPr>
          </a:p>
          <a:p>
            <a:pPr marL="342900" indent="-342900">
              <a:buFont typeface="+mj-lt"/>
              <a:buAutoNum type="arabicPeriod" startAt="11"/>
            </a:pPr>
            <a:r>
              <a:rPr lang="en-US" dirty="0"/>
              <a:t>If only 5 recommendations can be implemented due to community bandwidth and other resource constraints, would this recommendation be one of the top 5?  Why or why not?</a:t>
            </a:r>
          </a:p>
          <a:p>
            <a:pPr lvl="1"/>
            <a:endParaRPr lang="en-US" dirty="0">
              <a:cs typeface="Source Sans Pro"/>
            </a:endParaRPr>
          </a:p>
          <a:p>
            <a:pPr marL="285750" indent="-285750">
              <a:buFont typeface="Arial" panose="020B0604020202020204" pitchFamily="34" charset="0"/>
              <a:buChar char="•"/>
            </a:pPr>
            <a:endParaRPr lang="en-US" dirty="0">
              <a:cs typeface="Source Sans Pro"/>
            </a:endParaRPr>
          </a:p>
        </p:txBody>
      </p:sp>
    </p:spTree>
    <p:extLst>
      <p:ext uri="{BB962C8B-B14F-4D97-AF65-F5344CB8AC3E}">
        <p14:creationId xmlns:p14="http://schemas.microsoft.com/office/powerpoint/2010/main" val="40889824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3CB6C-14D8-364F-A8C9-2C88BF8245AB}"/>
              </a:ext>
            </a:extLst>
          </p:cNvPr>
          <p:cNvSpPr>
            <a:spLocks noGrp="1"/>
          </p:cNvSpPr>
          <p:nvPr>
            <p:ph type="title"/>
          </p:nvPr>
        </p:nvSpPr>
        <p:spPr/>
        <p:txBody>
          <a:bodyPr/>
          <a:lstStyle/>
          <a:p>
            <a:r>
              <a:rPr lang="en-US" dirty="0"/>
              <a:t>Suggested Recommendations Format</a:t>
            </a:r>
          </a:p>
        </p:txBody>
      </p:sp>
      <p:sp>
        <p:nvSpPr>
          <p:cNvPr id="5" name="TextBox 4">
            <a:extLst>
              <a:ext uri="{FF2B5EF4-FFF2-40B4-BE49-F238E27FC236}">
                <a16:creationId xmlns:a16="http://schemas.microsoft.com/office/drawing/2014/main" id="{3C9A7848-140D-6340-B16D-C315F0013E41}"/>
              </a:ext>
            </a:extLst>
          </p:cNvPr>
          <p:cNvSpPr txBox="1"/>
          <p:nvPr/>
        </p:nvSpPr>
        <p:spPr>
          <a:xfrm>
            <a:off x="565404" y="838899"/>
            <a:ext cx="8121396" cy="4708981"/>
          </a:xfrm>
          <a:prstGeom prst="rect">
            <a:avLst/>
          </a:prstGeom>
          <a:noFill/>
        </p:spPr>
        <p:txBody>
          <a:bodyPr wrap="square" lIns="0" tIns="0" rIns="0" bIns="0" rtlCol="0">
            <a:spAutoFit/>
          </a:bodyPr>
          <a:lstStyle/>
          <a:p>
            <a:r>
              <a:rPr lang="en-US" b="1" dirty="0"/>
              <a:t>Recommendation</a:t>
            </a:r>
            <a:r>
              <a:rPr lang="en-US" dirty="0"/>
              <a:t>:</a:t>
            </a:r>
          </a:p>
          <a:p>
            <a:r>
              <a:rPr lang="en-US" dirty="0"/>
              <a:t> </a:t>
            </a:r>
          </a:p>
          <a:p>
            <a:r>
              <a:rPr lang="en-US" b="1" dirty="0"/>
              <a:t>Findings</a:t>
            </a:r>
            <a:r>
              <a:rPr lang="en-US" dirty="0"/>
              <a:t>:</a:t>
            </a:r>
          </a:p>
          <a:p>
            <a:r>
              <a:rPr lang="en-US" dirty="0"/>
              <a:t> </a:t>
            </a:r>
          </a:p>
          <a:p>
            <a:r>
              <a:rPr lang="en-US" b="1" dirty="0"/>
              <a:t>Rationale</a:t>
            </a:r>
            <a:r>
              <a:rPr lang="en-US" dirty="0"/>
              <a:t>:</a:t>
            </a:r>
          </a:p>
          <a:p>
            <a:r>
              <a:rPr lang="en-US" dirty="0"/>
              <a:t> </a:t>
            </a:r>
          </a:p>
          <a:p>
            <a:r>
              <a:rPr lang="en-US" b="1" dirty="0"/>
              <a:t>Impact of Recommendation</a:t>
            </a:r>
            <a:r>
              <a:rPr lang="en-US" dirty="0"/>
              <a:t>:  </a:t>
            </a:r>
          </a:p>
          <a:p>
            <a:endParaRPr lang="en-US" b="1" dirty="0"/>
          </a:p>
          <a:p>
            <a:r>
              <a:rPr lang="en-US" b="1" dirty="0"/>
              <a:t>Feasibility of Recommendation</a:t>
            </a:r>
            <a:r>
              <a:rPr lang="en-US" dirty="0"/>
              <a:t>: </a:t>
            </a:r>
          </a:p>
          <a:p>
            <a:endParaRPr lang="en-US" b="1" dirty="0"/>
          </a:p>
          <a:p>
            <a:r>
              <a:rPr lang="en-US" b="1" dirty="0"/>
              <a:t>Implementation</a:t>
            </a:r>
            <a:r>
              <a:rPr lang="en-US" dirty="0"/>
              <a:t>:</a:t>
            </a:r>
          </a:p>
          <a:p>
            <a:r>
              <a:rPr lang="en-US" dirty="0"/>
              <a:t> </a:t>
            </a:r>
          </a:p>
          <a:p>
            <a:r>
              <a:rPr lang="en-US" b="1" dirty="0"/>
              <a:t>Priority:</a:t>
            </a:r>
            <a:r>
              <a:rPr lang="en-US" dirty="0"/>
              <a:t> </a:t>
            </a:r>
          </a:p>
          <a:p>
            <a:endParaRPr lang="en-US" b="1" dirty="0"/>
          </a:p>
          <a:p>
            <a:r>
              <a:rPr lang="en-US" b="1" dirty="0"/>
              <a:t>Level of Consensus:</a:t>
            </a:r>
            <a:endParaRPr lang="en-US" dirty="0"/>
          </a:p>
          <a:p>
            <a:pPr marL="742950" lvl="1" indent="-285750">
              <a:buFont typeface="Arial" panose="020B0604020202020204" pitchFamily="34" charset="0"/>
              <a:buChar char="•"/>
            </a:pPr>
            <a:endParaRPr lang="en-US" dirty="0">
              <a:cs typeface="Source Sans Pro"/>
            </a:endParaRPr>
          </a:p>
          <a:p>
            <a:pPr marL="285750" indent="-285750">
              <a:buFont typeface="Arial" panose="020B0604020202020204" pitchFamily="34" charset="0"/>
              <a:buChar char="•"/>
            </a:pPr>
            <a:endParaRPr lang="en-US" dirty="0">
              <a:cs typeface="Source Sans Pro"/>
            </a:endParaRPr>
          </a:p>
        </p:txBody>
      </p:sp>
      <p:sp>
        <p:nvSpPr>
          <p:cNvPr id="2" name="TextBox 1">
            <a:extLst>
              <a:ext uri="{FF2B5EF4-FFF2-40B4-BE49-F238E27FC236}">
                <a16:creationId xmlns:a16="http://schemas.microsoft.com/office/drawing/2014/main" id="{E65912F9-8AE2-424B-9EE1-56BDCABC298D}"/>
              </a:ext>
            </a:extLst>
          </p:cNvPr>
          <p:cNvSpPr txBox="1"/>
          <p:nvPr/>
        </p:nvSpPr>
        <p:spPr>
          <a:xfrm rot="1161500">
            <a:off x="6106117" y="1121311"/>
            <a:ext cx="2817242" cy="553998"/>
          </a:xfrm>
          <a:prstGeom prst="rect">
            <a:avLst/>
          </a:prstGeom>
          <a:noFill/>
        </p:spPr>
        <p:txBody>
          <a:bodyPr wrap="square" lIns="0" tIns="0" rIns="0" bIns="0" rtlCol="0">
            <a:spAutoFit/>
          </a:bodyPr>
          <a:lstStyle/>
          <a:p>
            <a:pPr algn="ctr"/>
            <a:r>
              <a:rPr lang="en-US" dirty="0">
                <a:solidFill>
                  <a:schemeClr val="accent6"/>
                </a:solidFill>
                <a:cs typeface="Source Sans Pro"/>
              </a:rPr>
              <a:t>Included in your subgroup report template</a:t>
            </a:r>
          </a:p>
        </p:txBody>
      </p:sp>
    </p:spTree>
    <p:extLst>
      <p:ext uri="{BB962C8B-B14F-4D97-AF65-F5344CB8AC3E}">
        <p14:creationId xmlns:p14="http://schemas.microsoft.com/office/powerpoint/2010/main" val="3902481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EB48-33D2-4D4A-83B4-745BEEEA69D6}"/>
              </a:ext>
            </a:extLst>
          </p:cNvPr>
          <p:cNvSpPr>
            <a:spLocks noGrp="1"/>
          </p:cNvSpPr>
          <p:nvPr>
            <p:ph type="title"/>
          </p:nvPr>
        </p:nvSpPr>
        <p:spPr/>
        <p:txBody>
          <a:bodyPr/>
          <a:lstStyle/>
          <a:p>
            <a:r>
              <a:rPr lang="en-US" dirty="0"/>
              <a:t>Overview of Draft Report</a:t>
            </a:r>
          </a:p>
        </p:txBody>
      </p:sp>
      <p:sp>
        <p:nvSpPr>
          <p:cNvPr id="3" name="Text Placeholder 2">
            <a:extLst>
              <a:ext uri="{FF2B5EF4-FFF2-40B4-BE49-F238E27FC236}">
                <a16:creationId xmlns:a16="http://schemas.microsoft.com/office/drawing/2014/main" id="{7938B274-E2EE-3345-81AA-823189ECA15E}"/>
              </a:ext>
            </a:extLst>
          </p:cNvPr>
          <p:cNvSpPr>
            <a:spLocks noGrp="1"/>
          </p:cNvSpPr>
          <p:nvPr>
            <p:ph type="body" sz="quarter" idx="11"/>
          </p:nvPr>
        </p:nvSpPr>
        <p:spPr/>
        <p:txBody>
          <a:bodyPr/>
          <a:lstStyle/>
          <a:p>
            <a:r>
              <a:rPr lang="en-US" dirty="0"/>
              <a:t>Agenda Item #2</a:t>
            </a:r>
          </a:p>
          <a:p>
            <a:endParaRPr lang="en-US" dirty="0"/>
          </a:p>
          <a:p>
            <a:r>
              <a:rPr lang="en-US" dirty="0"/>
              <a:t>Time: 09:15-09:20</a:t>
            </a:r>
          </a:p>
          <a:p>
            <a:endParaRPr lang="en-US" dirty="0"/>
          </a:p>
          <a:p>
            <a:r>
              <a:rPr lang="en-US" dirty="0"/>
              <a:t>Presenters: ICANN org</a:t>
            </a:r>
          </a:p>
          <a:p>
            <a:endParaRPr lang="en-US" dirty="0"/>
          </a:p>
          <a:p>
            <a:r>
              <a:rPr lang="en-US" dirty="0"/>
              <a:t>Draft Report on Wiki Page: </a:t>
            </a:r>
            <a:r>
              <a:rPr lang="en-US" dirty="0">
                <a:hlinkClick r:id="rId2"/>
              </a:rPr>
              <a:t>https://community.icann.org/x/cyQFBQ</a:t>
            </a:r>
            <a:endParaRPr lang="en-US" dirty="0"/>
          </a:p>
          <a:p>
            <a:r>
              <a:rPr lang="en-US" dirty="0"/>
              <a:t> </a:t>
            </a:r>
          </a:p>
        </p:txBody>
      </p:sp>
      <p:sp>
        <p:nvSpPr>
          <p:cNvPr id="4" name="TextBox 3">
            <a:extLst>
              <a:ext uri="{FF2B5EF4-FFF2-40B4-BE49-F238E27FC236}">
                <a16:creationId xmlns:a16="http://schemas.microsoft.com/office/drawing/2014/main" id="{10D62A46-FC2E-5049-959D-2E6AE8205454}"/>
              </a:ext>
            </a:extLst>
          </p:cNvPr>
          <p:cNvSpPr txBox="1"/>
          <p:nvPr/>
        </p:nvSpPr>
        <p:spPr>
          <a:xfrm>
            <a:off x="2901696" y="2950464"/>
            <a:ext cx="65" cy="553998"/>
          </a:xfrm>
          <a:prstGeom prst="rect">
            <a:avLst/>
          </a:prstGeom>
          <a:noFill/>
        </p:spPr>
        <p:txBody>
          <a:bodyPr wrap="none" lIns="0" tIns="0" rIns="0" bIns="0" rtlCol="0">
            <a:spAutoFit/>
          </a:bodyPr>
          <a:lstStyle/>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1384056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Overview of Draft Report</a:t>
            </a:r>
          </a:p>
        </p:txBody>
      </p:sp>
      <p:sp>
        <p:nvSpPr>
          <p:cNvPr id="3" name="Rectangle 2">
            <a:extLst>
              <a:ext uri="{FF2B5EF4-FFF2-40B4-BE49-F238E27FC236}">
                <a16:creationId xmlns:a16="http://schemas.microsoft.com/office/drawing/2014/main" id="{2C0765B9-90CC-ED46-9E3F-543CC53B1B82}"/>
              </a:ext>
            </a:extLst>
          </p:cNvPr>
          <p:cNvSpPr/>
          <p:nvPr/>
        </p:nvSpPr>
        <p:spPr>
          <a:xfrm>
            <a:off x="374904" y="785465"/>
            <a:ext cx="8266177" cy="646331"/>
          </a:xfrm>
          <a:prstGeom prst="rect">
            <a:avLst/>
          </a:prstGeom>
          <a:ln>
            <a:solidFill>
              <a:schemeClr val="accent3">
                <a:lumMod val="50000"/>
              </a:schemeClr>
            </a:solidFill>
          </a:ln>
        </p:spPr>
        <p:txBody>
          <a:bodyPr wrap="square">
            <a:spAutoFit/>
          </a:bodyPr>
          <a:lstStyle/>
          <a:p>
            <a:r>
              <a:rPr lang="en-US" b="1" i="1" dirty="0">
                <a:solidFill>
                  <a:schemeClr val="accent3">
                    <a:lumMod val="75000"/>
                  </a:schemeClr>
                </a:solidFill>
              </a:rPr>
              <a:t>Refer to:</a:t>
            </a:r>
          </a:p>
          <a:p>
            <a:pPr marL="285750" indent="-285750">
              <a:buFontTx/>
              <a:buChar char="-"/>
            </a:pPr>
            <a:r>
              <a:rPr lang="en-US" b="1" i="1" dirty="0">
                <a:solidFill>
                  <a:schemeClr val="accent3">
                    <a:lumMod val="75000"/>
                  </a:schemeClr>
                </a:solidFill>
              </a:rPr>
              <a:t>Draft Report (23 July)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604" y="1472184"/>
            <a:ext cx="3484790" cy="515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051" y="1472184"/>
            <a:ext cx="3369800" cy="508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4304" y="1472184"/>
            <a:ext cx="1677353" cy="1061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317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EB48-33D2-4D4A-83B4-745BEEEA69D6}"/>
              </a:ext>
            </a:extLst>
          </p:cNvPr>
          <p:cNvSpPr>
            <a:spLocks noGrp="1"/>
          </p:cNvSpPr>
          <p:nvPr>
            <p:ph type="title"/>
          </p:nvPr>
        </p:nvSpPr>
        <p:spPr/>
        <p:txBody>
          <a:bodyPr/>
          <a:lstStyle/>
          <a:p>
            <a:r>
              <a:rPr lang="en-US" dirty="0"/>
              <a:t>Approve Draft Report Background Section</a:t>
            </a:r>
          </a:p>
        </p:txBody>
      </p:sp>
      <p:sp>
        <p:nvSpPr>
          <p:cNvPr id="3" name="Text Placeholder 2">
            <a:extLst>
              <a:ext uri="{FF2B5EF4-FFF2-40B4-BE49-F238E27FC236}">
                <a16:creationId xmlns:a16="http://schemas.microsoft.com/office/drawing/2014/main" id="{7938B274-E2EE-3345-81AA-823189ECA15E}"/>
              </a:ext>
            </a:extLst>
          </p:cNvPr>
          <p:cNvSpPr>
            <a:spLocks noGrp="1"/>
          </p:cNvSpPr>
          <p:nvPr>
            <p:ph type="body" sz="quarter" idx="11"/>
          </p:nvPr>
        </p:nvSpPr>
        <p:spPr/>
        <p:txBody>
          <a:bodyPr/>
          <a:lstStyle/>
          <a:p>
            <a:r>
              <a:rPr lang="en-US" dirty="0"/>
              <a:t>Agenda Item #3</a:t>
            </a:r>
          </a:p>
          <a:p>
            <a:endParaRPr lang="en-US" dirty="0"/>
          </a:p>
          <a:p>
            <a:r>
              <a:rPr lang="en-US" dirty="0"/>
              <a:t>Time: 09:20-09:30</a:t>
            </a:r>
          </a:p>
          <a:p>
            <a:endParaRPr lang="en-US" dirty="0"/>
          </a:p>
          <a:p>
            <a:r>
              <a:rPr lang="en-US" dirty="0"/>
              <a:t>Presenters: Review Team Leadership</a:t>
            </a:r>
          </a:p>
          <a:p>
            <a:endParaRPr lang="en-US" dirty="0"/>
          </a:p>
          <a:p>
            <a:r>
              <a:rPr lang="en-US" dirty="0"/>
              <a:t>Draft Report on Wiki Page: </a:t>
            </a:r>
            <a:r>
              <a:rPr lang="en-US" dirty="0">
                <a:hlinkClick r:id="rId2"/>
              </a:rPr>
              <a:t>https://community.icann.org/x/cyQFBQ</a:t>
            </a:r>
            <a:endParaRPr lang="en-US" dirty="0"/>
          </a:p>
          <a:p>
            <a:endParaRPr lang="en-US" dirty="0"/>
          </a:p>
          <a:p>
            <a:endParaRPr lang="en-US" dirty="0"/>
          </a:p>
        </p:txBody>
      </p:sp>
      <p:sp>
        <p:nvSpPr>
          <p:cNvPr id="4" name="TextBox 3">
            <a:extLst>
              <a:ext uri="{FF2B5EF4-FFF2-40B4-BE49-F238E27FC236}">
                <a16:creationId xmlns:a16="http://schemas.microsoft.com/office/drawing/2014/main" id="{10D62A46-FC2E-5049-959D-2E6AE8205454}"/>
              </a:ext>
            </a:extLst>
          </p:cNvPr>
          <p:cNvSpPr txBox="1"/>
          <p:nvPr/>
        </p:nvSpPr>
        <p:spPr>
          <a:xfrm>
            <a:off x="2901696" y="2950464"/>
            <a:ext cx="65" cy="553998"/>
          </a:xfrm>
          <a:prstGeom prst="rect">
            <a:avLst/>
          </a:prstGeom>
          <a:noFill/>
        </p:spPr>
        <p:txBody>
          <a:bodyPr wrap="none" lIns="0" tIns="0" rIns="0" bIns="0" rtlCol="0">
            <a:spAutoFit/>
          </a:bodyPr>
          <a:lstStyle/>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1772940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Approve Draft Report Background Section</a:t>
            </a:r>
          </a:p>
        </p:txBody>
      </p:sp>
      <p:sp>
        <p:nvSpPr>
          <p:cNvPr id="3" name="Rectangle 2">
            <a:extLst>
              <a:ext uri="{FF2B5EF4-FFF2-40B4-BE49-F238E27FC236}">
                <a16:creationId xmlns:a16="http://schemas.microsoft.com/office/drawing/2014/main" id="{2C0765B9-90CC-ED46-9E3F-543CC53B1B82}"/>
              </a:ext>
            </a:extLst>
          </p:cNvPr>
          <p:cNvSpPr/>
          <p:nvPr/>
        </p:nvSpPr>
        <p:spPr>
          <a:xfrm>
            <a:off x="374904" y="1151225"/>
            <a:ext cx="8266177" cy="646331"/>
          </a:xfrm>
          <a:prstGeom prst="rect">
            <a:avLst/>
          </a:prstGeom>
          <a:ln>
            <a:solidFill>
              <a:schemeClr val="accent3">
                <a:lumMod val="50000"/>
              </a:schemeClr>
            </a:solidFill>
          </a:ln>
        </p:spPr>
        <p:txBody>
          <a:bodyPr wrap="square">
            <a:spAutoFit/>
          </a:bodyPr>
          <a:lstStyle/>
          <a:p>
            <a:r>
              <a:rPr lang="en-US" b="1" i="1" dirty="0">
                <a:solidFill>
                  <a:schemeClr val="accent3">
                    <a:lumMod val="75000"/>
                  </a:schemeClr>
                </a:solidFill>
              </a:rPr>
              <a:t>Refer to:</a:t>
            </a:r>
          </a:p>
          <a:p>
            <a:pPr marL="285750" indent="-285750">
              <a:buFontTx/>
              <a:buChar char="-"/>
            </a:pPr>
            <a:r>
              <a:rPr lang="en-US" b="1" i="1" dirty="0">
                <a:solidFill>
                  <a:schemeClr val="accent3">
                    <a:lumMod val="75000"/>
                  </a:schemeClr>
                </a:solidFill>
              </a:rPr>
              <a:t>Draft Report (circulated on 23 July)</a:t>
            </a:r>
          </a:p>
        </p:txBody>
      </p:sp>
    </p:spTree>
    <p:extLst>
      <p:ext uri="{BB962C8B-B14F-4D97-AF65-F5344CB8AC3E}">
        <p14:creationId xmlns:p14="http://schemas.microsoft.com/office/powerpoint/2010/main" val="3721206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EB48-33D2-4D4A-83B4-745BEEEA69D6}"/>
              </a:ext>
            </a:extLst>
          </p:cNvPr>
          <p:cNvSpPr>
            <a:spLocks noGrp="1"/>
          </p:cNvSpPr>
          <p:nvPr>
            <p:ph type="title"/>
          </p:nvPr>
        </p:nvSpPr>
        <p:spPr/>
        <p:txBody>
          <a:bodyPr/>
          <a:lstStyle/>
          <a:p>
            <a:r>
              <a:rPr lang="en-US" dirty="0"/>
              <a:t>Subgroup 2 – Anything New</a:t>
            </a:r>
          </a:p>
        </p:txBody>
      </p:sp>
      <p:sp>
        <p:nvSpPr>
          <p:cNvPr id="3" name="Text Placeholder 2">
            <a:extLst>
              <a:ext uri="{FF2B5EF4-FFF2-40B4-BE49-F238E27FC236}">
                <a16:creationId xmlns:a16="http://schemas.microsoft.com/office/drawing/2014/main" id="{7938B274-E2EE-3345-81AA-823189ECA15E}"/>
              </a:ext>
            </a:extLst>
          </p:cNvPr>
          <p:cNvSpPr>
            <a:spLocks noGrp="1"/>
          </p:cNvSpPr>
          <p:nvPr>
            <p:ph type="body" sz="quarter" idx="11"/>
          </p:nvPr>
        </p:nvSpPr>
        <p:spPr/>
        <p:txBody>
          <a:bodyPr/>
          <a:lstStyle/>
          <a:p>
            <a:r>
              <a:rPr lang="en-US" dirty="0"/>
              <a:t>Agenda Item #4</a:t>
            </a:r>
          </a:p>
          <a:p>
            <a:endParaRPr lang="en-US" dirty="0"/>
          </a:p>
          <a:p>
            <a:r>
              <a:rPr lang="en-US" dirty="0"/>
              <a:t>Time: 09:30-10:00</a:t>
            </a:r>
          </a:p>
          <a:p>
            <a:endParaRPr lang="en-US" dirty="0"/>
          </a:p>
          <a:p>
            <a:r>
              <a:rPr lang="en-US" dirty="0"/>
              <a:t>Presenter: Stephanie Perrin</a:t>
            </a:r>
          </a:p>
          <a:p>
            <a:endParaRPr lang="en-US" dirty="0"/>
          </a:p>
          <a:p>
            <a:r>
              <a:rPr lang="en-US" dirty="0"/>
              <a:t>Subgroup Members: Stephanie, Alan, Susan</a:t>
            </a:r>
          </a:p>
          <a:p>
            <a:endParaRPr lang="en-US" dirty="0"/>
          </a:p>
          <a:p>
            <a:r>
              <a:rPr lang="en-US" dirty="0"/>
              <a:t>Subgroup Wiki: </a:t>
            </a:r>
            <a:r>
              <a:rPr lang="en-US" dirty="0">
                <a:hlinkClick r:id="rId2"/>
              </a:rPr>
              <a:t>https://community.icann.org/x/_5lEB</a:t>
            </a:r>
            <a:r>
              <a:rPr lang="en-US" dirty="0"/>
              <a:t> </a:t>
            </a:r>
          </a:p>
        </p:txBody>
      </p:sp>
    </p:spTree>
    <p:extLst>
      <p:ext uri="{BB962C8B-B14F-4D97-AF65-F5344CB8AC3E}">
        <p14:creationId xmlns:p14="http://schemas.microsoft.com/office/powerpoint/2010/main" val="3898723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Subgroup 2 – Anything New</a:t>
            </a:r>
          </a:p>
        </p:txBody>
      </p:sp>
      <p:sp>
        <p:nvSpPr>
          <p:cNvPr id="5" name="Rectangle 4">
            <a:extLst>
              <a:ext uri="{FF2B5EF4-FFF2-40B4-BE49-F238E27FC236}">
                <a16:creationId xmlns:a16="http://schemas.microsoft.com/office/drawing/2014/main" id="{E0727B03-4F61-644F-BE87-454E0D98F2E9}"/>
              </a:ext>
            </a:extLst>
          </p:cNvPr>
          <p:cNvSpPr/>
          <p:nvPr/>
        </p:nvSpPr>
        <p:spPr>
          <a:xfrm>
            <a:off x="248290" y="1175171"/>
            <a:ext cx="8266177" cy="4247317"/>
          </a:xfrm>
          <a:prstGeom prst="rect">
            <a:avLst/>
          </a:prstGeom>
          <a:ln>
            <a:solidFill>
              <a:schemeClr val="accent3">
                <a:lumMod val="50000"/>
              </a:schemeClr>
            </a:solidFill>
          </a:ln>
        </p:spPr>
        <p:txBody>
          <a:bodyPr wrap="square">
            <a:spAutoFit/>
          </a:bodyPr>
          <a:lstStyle/>
          <a:p>
            <a:r>
              <a:rPr lang="en-US" dirty="0"/>
              <a:t>Upon review of an inventory of new and changed WHOIS Policies and Procedures since the WHOIS1 completed its work in 2012, there are a lot of policies and procedures that have been worked on since 2012.</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There are not clear metrics for some of them.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Several items are already covered by WHOIS1 Rec subgroups.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Reseller lack of transparency to be covered by the Consumer Trust subgroup.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There is community dissatisfaction with handling of conflicts with privacy law.</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impact of GDPR cannot yet be addressed in this review.</a:t>
            </a:r>
          </a:p>
          <a:p>
            <a:endParaRPr lang="en-US" b="1" i="1" dirty="0">
              <a:solidFill>
                <a:schemeClr val="accent3">
                  <a:lumMod val="75000"/>
                </a:schemeClr>
              </a:solidFill>
            </a:endParaRP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1477521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Subgroup 2 – Anything New</a:t>
            </a:r>
          </a:p>
        </p:txBody>
      </p:sp>
      <p:sp>
        <p:nvSpPr>
          <p:cNvPr id="3" name="Rectangle 2">
            <a:extLst>
              <a:ext uri="{FF2B5EF4-FFF2-40B4-BE49-F238E27FC236}">
                <a16:creationId xmlns:a16="http://schemas.microsoft.com/office/drawing/2014/main" id="{2C0765B9-90CC-ED46-9E3F-543CC53B1B82}"/>
              </a:ext>
            </a:extLst>
          </p:cNvPr>
          <p:cNvSpPr/>
          <p:nvPr/>
        </p:nvSpPr>
        <p:spPr>
          <a:xfrm>
            <a:off x="374904" y="3744524"/>
            <a:ext cx="8266177" cy="2308324"/>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The subgroup concluded that no recommendations are needed at this time with respect to this objective. However:</a:t>
            </a:r>
          </a:p>
          <a:p>
            <a:endParaRPr lang="en-US" b="1" dirty="0">
              <a:solidFill>
                <a:schemeClr val="accent3">
                  <a:lumMod val="75000"/>
                </a:schemeClr>
              </a:solidFill>
            </a:endParaRPr>
          </a:p>
          <a:p>
            <a:pPr marL="285750" indent="-285750">
              <a:buFont typeface="Arial" panose="020B0604020202020204" pitchFamily="34" charset="0"/>
              <a:buChar char="•"/>
            </a:pPr>
            <a:r>
              <a:rPr lang="en-US" b="1" dirty="0">
                <a:solidFill>
                  <a:schemeClr val="accent3">
                    <a:lumMod val="75000"/>
                  </a:schemeClr>
                </a:solidFill>
              </a:rPr>
              <a:t>Recommendations appropriate for each new or updated WHOIS policy or procedure have been formulated by other subgroups.</a:t>
            </a:r>
          </a:p>
          <a:p>
            <a:pPr marL="285750" indent="-285750">
              <a:buFont typeface="Arial" panose="020B0604020202020204" pitchFamily="34" charset="0"/>
              <a:buChar char="•"/>
            </a:pPr>
            <a:endParaRPr lang="en-US" b="1" dirty="0">
              <a:solidFill>
                <a:schemeClr val="accent3">
                  <a:lumMod val="75000"/>
                </a:schemeClr>
              </a:solidFill>
            </a:endParaRPr>
          </a:p>
          <a:p>
            <a:pPr marL="285750" indent="-285750">
              <a:buFont typeface="Arial" panose="020B0604020202020204" pitchFamily="34" charset="0"/>
              <a:buChar char="•"/>
            </a:pPr>
            <a:r>
              <a:rPr lang="en-US" b="1" dirty="0">
                <a:solidFill>
                  <a:schemeClr val="accent3">
                    <a:lumMod val="75000"/>
                  </a:schemeClr>
                </a:solidFill>
              </a:rPr>
              <a:t>The review team’s report will note that, overall, the impact of GDPR has not yet been comprehensively addressed in this review.</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7" name="Rectangle 6">
            <a:extLst>
              <a:ext uri="{FF2B5EF4-FFF2-40B4-BE49-F238E27FC236}">
                <a16:creationId xmlns:a16="http://schemas.microsoft.com/office/drawing/2014/main" id="{10B14298-EA6C-9D4D-9AF7-FF5E943EBA8E}"/>
              </a:ext>
            </a:extLst>
          </p:cNvPr>
          <p:cNvSpPr/>
          <p:nvPr/>
        </p:nvSpPr>
        <p:spPr>
          <a:xfrm>
            <a:off x="374903" y="1025920"/>
            <a:ext cx="8266177" cy="2308324"/>
          </a:xfrm>
          <a:prstGeom prst="rect">
            <a:avLst/>
          </a:prstGeom>
          <a:ln>
            <a:solidFill>
              <a:srgbClr val="FF0000"/>
            </a:solidFill>
          </a:ln>
        </p:spPr>
        <p:txBody>
          <a:bodyPr wrap="square">
            <a:spAutoFit/>
          </a:bodyPr>
          <a:lstStyle/>
          <a:p>
            <a:r>
              <a:rPr lang="en-US" dirty="0"/>
              <a:t>The subgroup concluded that no recommendations are needed at this time with respect to this objective. However:</a:t>
            </a:r>
          </a:p>
          <a:p>
            <a:endParaRPr lang="en-US" dirty="0"/>
          </a:p>
          <a:p>
            <a:pPr marL="285750" indent="-285750">
              <a:buFont typeface="Arial" panose="020B0604020202020204" pitchFamily="34" charset="0"/>
              <a:buChar char="•"/>
            </a:pPr>
            <a:r>
              <a:rPr lang="en-US" dirty="0"/>
              <a:t>Recommendations appropriate for each new or updated WHOIS policy or procedure have been formulated by other subgroups.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review team’s report will note that, overall, the impact of GDPR has not yet been comprehensively addressed in this review</a:t>
            </a:r>
            <a:r>
              <a:rPr lang="en-US" b="1" dirty="0">
                <a:solidFill>
                  <a:schemeClr val="accent3">
                    <a:lumMod val="75000"/>
                  </a:schemeClr>
                </a:solidFill>
              </a:rPr>
              <a:t>.</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4" y="3471004"/>
            <a:ext cx="4133088" cy="276999"/>
          </a:xfrm>
          <a:prstGeom prst="rect">
            <a:avLst/>
          </a:prstGeom>
          <a:noFill/>
        </p:spPr>
        <p:txBody>
          <a:bodyPr wrap="square" lIns="0" tIns="0" rIns="0" bIns="0" rtlCol="0">
            <a:spAutoFit/>
          </a:bodyPr>
          <a:lstStyle/>
          <a:p>
            <a:r>
              <a:rPr lang="en-US" b="1" dirty="0">
                <a:cs typeface="Source Sans Pro"/>
              </a:rPr>
              <a:t>Recommendations</a:t>
            </a:r>
          </a:p>
        </p:txBody>
      </p:sp>
    </p:spTree>
    <p:extLst>
      <p:ext uri="{BB962C8B-B14F-4D97-AF65-F5344CB8AC3E}">
        <p14:creationId xmlns:p14="http://schemas.microsoft.com/office/powerpoint/2010/main" val="364059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RDS-WHOIS2-RT</a:t>
            </a:r>
            <a:br>
              <a:rPr lang="en-US" dirty="0"/>
            </a:br>
            <a:r>
              <a:rPr lang="en-US" dirty="0"/>
              <a:t>Brussels Face-to-Face Meeting	</a:t>
            </a:r>
          </a:p>
        </p:txBody>
      </p:sp>
      <p:sp>
        <p:nvSpPr>
          <p:cNvPr id="6" name="Text Placeholder 5">
            <a:extLst>
              <a:ext uri="{FF2B5EF4-FFF2-40B4-BE49-F238E27FC236}">
                <a16:creationId xmlns:a16="http://schemas.microsoft.com/office/drawing/2014/main" id="{AFCACC8D-8B6C-7045-93AE-5BFDACC70546}"/>
              </a:ext>
            </a:extLst>
          </p:cNvPr>
          <p:cNvSpPr>
            <a:spLocks noGrp="1"/>
          </p:cNvSpPr>
          <p:nvPr>
            <p:ph type="body" sz="quarter" idx="12"/>
          </p:nvPr>
        </p:nvSpPr>
        <p:spPr>
          <a:xfrm>
            <a:off x="2061882" y="4303776"/>
            <a:ext cx="6765125" cy="2062219"/>
          </a:xfrm>
        </p:spPr>
        <p:txBody>
          <a:bodyPr>
            <a:normAutofit/>
          </a:bodyPr>
          <a:lstStyle/>
          <a:p>
            <a:r>
              <a:rPr lang="en-US" sz="3200" b="1" dirty="0"/>
              <a:t>DAY 1 – 26 July 2018</a:t>
            </a:r>
          </a:p>
        </p:txBody>
      </p:sp>
    </p:spTree>
    <p:extLst>
      <p:ext uri="{BB962C8B-B14F-4D97-AF65-F5344CB8AC3E}">
        <p14:creationId xmlns:p14="http://schemas.microsoft.com/office/powerpoint/2010/main" val="978410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Subgroup 2 – Anything New</a:t>
            </a:r>
          </a:p>
        </p:txBody>
      </p:sp>
      <p:sp>
        <p:nvSpPr>
          <p:cNvPr id="6" name="TextBox 5">
            <a:extLst>
              <a:ext uri="{FF2B5EF4-FFF2-40B4-BE49-F238E27FC236}">
                <a16:creationId xmlns:a16="http://schemas.microsoft.com/office/drawing/2014/main" id="{8313AAFC-A512-054F-9928-A23B29E18DE9}"/>
              </a:ext>
            </a:extLst>
          </p:cNvPr>
          <p:cNvSpPr txBox="1"/>
          <p:nvPr/>
        </p:nvSpPr>
        <p:spPr>
          <a:xfrm>
            <a:off x="225001" y="817429"/>
            <a:ext cx="4002225" cy="5816977"/>
          </a:xfrm>
          <a:prstGeom prst="rect">
            <a:avLst/>
          </a:prstGeom>
          <a:noFill/>
        </p:spPr>
        <p:txBody>
          <a:bodyPr wrap="square" lIns="0" tIns="0" rIns="0" bIns="0" rtlCol="0">
            <a:spAutoFit/>
          </a:bodyPr>
          <a:lstStyle/>
          <a:p>
            <a:r>
              <a:rPr lang="en-US" b="1" dirty="0">
                <a:cs typeface="Source Sans Pro"/>
              </a:rPr>
              <a:t>Gap Assessment</a:t>
            </a:r>
          </a:p>
          <a:p>
            <a:pPr marL="285750" indent="-285750">
              <a:buFont typeface="Arial" panose="020B0604020202020204" pitchFamily="34" charset="0"/>
              <a:buChar char="•"/>
            </a:pPr>
            <a:r>
              <a:rPr lang="en-US" dirty="0">
                <a:cs typeface="Source Sans Pro"/>
              </a:rPr>
              <a:t>Draft report to be updated to include material presented on ICANN62 slides for this Subgroup</a:t>
            </a:r>
          </a:p>
          <a:p>
            <a:pPr marL="285750" indent="-285750">
              <a:buFont typeface="Arial" panose="020B0604020202020204" pitchFamily="34" charset="0"/>
              <a:buChar char="•"/>
            </a:pPr>
            <a:r>
              <a:rPr lang="en-US" dirty="0">
                <a:cs typeface="Source Sans Pro"/>
              </a:rPr>
              <a:t>Subsection 1: Contains methodology which should be moved to Subsection 2.</a:t>
            </a:r>
          </a:p>
          <a:p>
            <a:pPr marL="285750" indent="-285750">
              <a:buFont typeface="Arial" panose="020B0604020202020204" pitchFamily="34" charset="0"/>
              <a:buChar char="•"/>
            </a:pPr>
            <a:r>
              <a:rPr lang="en-US" dirty="0">
                <a:cs typeface="Source Sans Pro"/>
              </a:rPr>
              <a:t>Subsection 3: Table needs to be updated to reflect ICANN62 slide. </a:t>
            </a:r>
          </a:p>
          <a:p>
            <a:pPr marL="285750" indent="-285750">
              <a:buFont typeface="Arial" panose="020B0604020202020204" pitchFamily="34" charset="0"/>
              <a:buChar char="•"/>
            </a:pPr>
            <a:r>
              <a:rPr lang="en-US" dirty="0">
                <a:cs typeface="Source Sans Pro"/>
              </a:rPr>
              <a:t>Center column and “main findings” list should be fleshed out to tie back to key questions currently listed in Subsection 1.</a:t>
            </a:r>
          </a:p>
          <a:p>
            <a:pPr marL="285750" indent="-285750">
              <a:buFont typeface="Arial" panose="020B0604020202020204" pitchFamily="34" charset="0"/>
              <a:buChar char="•"/>
            </a:pPr>
            <a:r>
              <a:rPr lang="en-US" dirty="0">
                <a:cs typeface="Source Sans Pro"/>
              </a:rPr>
              <a:t>Subsection 4: Template text/action item to be replaced with text from ICANN62 slide</a:t>
            </a:r>
          </a:p>
          <a:p>
            <a:pPr marL="285750" indent="-285750">
              <a:buFont typeface="Arial" panose="020B0604020202020204" pitchFamily="34" charset="0"/>
              <a:buChar char="•"/>
            </a:pPr>
            <a:r>
              <a:rPr lang="en-US" dirty="0">
                <a:cs typeface="Source Sans Pro"/>
              </a:rPr>
              <a:t>Subsection 5: Template text to be deleted and replaced with Subgroup’s overall conclusion</a:t>
            </a:r>
          </a:p>
          <a:p>
            <a:pPr marL="742950" lvl="1" indent="-285750">
              <a:buFont typeface="Arial" panose="020B0604020202020204" pitchFamily="34" charset="0"/>
              <a:buChar char="•"/>
            </a:pPr>
            <a:endParaRPr lang="en-US" sz="2000" dirty="0">
              <a:cs typeface="Source Sans Pro"/>
            </a:endParaRPr>
          </a:p>
          <a:p>
            <a:pPr marL="742950" lvl="1" indent="-285750">
              <a:buFont typeface="Arial" panose="020B0604020202020204" pitchFamily="34" charset="0"/>
              <a:buChar char="•"/>
            </a:pPr>
            <a:endParaRPr lang="en-US" dirty="0">
              <a:cs typeface="Source Sans Pro"/>
            </a:endParaRPr>
          </a:p>
        </p:txBody>
      </p:sp>
      <p:pic>
        <p:nvPicPr>
          <p:cNvPr id="5" name="Picture 4">
            <a:extLst>
              <a:ext uri="{FF2B5EF4-FFF2-40B4-BE49-F238E27FC236}">
                <a16:creationId xmlns:a16="http://schemas.microsoft.com/office/drawing/2014/main" id="{9BDC5575-0C26-C44C-A6B2-A0116EBB698A}"/>
              </a:ext>
            </a:extLst>
          </p:cNvPr>
          <p:cNvPicPr>
            <a:picLocks noChangeAspect="1"/>
          </p:cNvPicPr>
          <p:nvPr/>
        </p:nvPicPr>
        <p:blipFill>
          <a:blip r:embed="rId2"/>
          <a:stretch>
            <a:fillRect/>
          </a:stretch>
        </p:blipFill>
        <p:spPr>
          <a:xfrm>
            <a:off x="4900534" y="670290"/>
            <a:ext cx="3810000" cy="5397500"/>
          </a:xfrm>
          <a:prstGeom prst="rect">
            <a:avLst/>
          </a:prstGeom>
        </p:spPr>
      </p:pic>
    </p:spTree>
    <p:extLst>
      <p:ext uri="{BB962C8B-B14F-4D97-AF65-F5344CB8AC3E}">
        <p14:creationId xmlns:p14="http://schemas.microsoft.com/office/powerpoint/2010/main" val="2020999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WHOIS1 Rec #1 – Strategic Priority</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p:txBody>
          <a:bodyPr/>
          <a:lstStyle/>
          <a:p>
            <a:r>
              <a:rPr lang="en-US" dirty="0"/>
              <a:t>Agenda item #5 </a:t>
            </a:r>
          </a:p>
          <a:p>
            <a:endParaRPr lang="en-US" dirty="0"/>
          </a:p>
          <a:p>
            <a:r>
              <a:rPr lang="en-US" dirty="0"/>
              <a:t>Time: 10:00-10:30</a:t>
            </a:r>
          </a:p>
          <a:p>
            <a:endParaRPr lang="en-US" dirty="0"/>
          </a:p>
          <a:p>
            <a:r>
              <a:rPr lang="en-US" dirty="0"/>
              <a:t>Presenter: Cathrin Bauer-Bulst</a:t>
            </a:r>
          </a:p>
          <a:p>
            <a:endParaRPr lang="en-US" dirty="0"/>
          </a:p>
          <a:p>
            <a:r>
              <a:rPr lang="en-US" dirty="0"/>
              <a:t>Subgroup Members: Cathrin, Carlton, Volker</a:t>
            </a:r>
          </a:p>
          <a:p>
            <a:endParaRPr lang="en-US" dirty="0"/>
          </a:p>
          <a:p>
            <a:r>
              <a:rPr lang="en-US" dirty="0"/>
              <a:t>Subgroup Wiki: </a:t>
            </a:r>
            <a:r>
              <a:rPr lang="en-US" dirty="0">
                <a:hlinkClick r:id="rId2"/>
              </a:rPr>
              <a:t>https://community.icann.org/x/3plEB</a:t>
            </a:r>
            <a:endParaRPr lang="en-US" dirty="0"/>
          </a:p>
          <a:p>
            <a:endParaRPr lang="en-US" dirty="0"/>
          </a:p>
        </p:txBody>
      </p:sp>
    </p:spTree>
    <p:extLst>
      <p:ext uri="{BB962C8B-B14F-4D97-AF65-F5344CB8AC3E}">
        <p14:creationId xmlns:p14="http://schemas.microsoft.com/office/powerpoint/2010/main" val="1648360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 – Strategic Priority</a:t>
            </a:r>
          </a:p>
        </p:txBody>
      </p:sp>
      <p:sp>
        <p:nvSpPr>
          <p:cNvPr id="5" name="Rectangle 4">
            <a:extLst>
              <a:ext uri="{FF2B5EF4-FFF2-40B4-BE49-F238E27FC236}">
                <a16:creationId xmlns:a16="http://schemas.microsoft.com/office/drawing/2014/main" id="{E0727B03-4F61-644F-BE87-454E0D98F2E9}"/>
              </a:ext>
            </a:extLst>
          </p:cNvPr>
          <p:cNvSpPr/>
          <p:nvPr/>
        </p:nvSpPr>
        <p:spPr>
          <a:xfrm>
            <a:off x="248290" y="1175171"/>
            <a:ext cx="8266177" cy="4493538"/>
          </a:xfrm>
          <a:prstGeom prst="rect">
            <a:avLst/>
          </a:prstGeom>
          <a:ln>
            <a:solidFill>
              <a:schemeClr val="accent3">
                <a:lumMod val="50000"/>
              </a:schemeClr>
            </a:solidFill>
          </a:ln>
        </p:spPr>
        <p:txBody>
          <a:bodyPr wrap="square">
            <a:spAutoFit/>
          </a:bodyPr>
          <a:lstStyle/>
          <a:p>
            <a:r>
              <a:rPr lang="en-US" dirty="0"/>
              <a:t>The ICANN organization and Board  have clearly taken a number of steps to work towards implementation of the recommendation. </a:t>
            </a:r>
          </a:p>
          <a:p>
            <a:endParaRPr lang="en-US" dirty="0"/>
          </a:p>
          <a:p>
            <a:r>
              <a:rPr lang="en-US" dirty="0"/>
              <a:t>A key element - the creation of a dedicated Board committee including the CEO - was only put into place very late in the process but did </a:t>
            </a:r>
            <a:br>
              <a:rPr lang="en-US" dirty="0"/>
            </a:br>
            <a:r>
              <a:rPr lang="en-US" dirty="0"/>
              <a:t>eventually take place.</a:t>
            </a:r>
          </a:p>
          <a:p>
            <a:endParaRPr lang="en-US" dirty="0"/>
          </a:p>
          <a:p>
            <a:r>
              <a:rPr lang="en-US" dirty="0"/>
              <a:t>The record of actions over the last year and in particular the challenging situation as concerns compliance with data protection requirements show that implementation of this recommendation is not yet sufficient.</a:t>
            </a:r>
          </a:p>
          <a:p>
            <a:endParaRPr lang="en-US" dirty="0"/>
          </a:p>
          <a:p>
            <a:pPr marL="0" lvl="1"/>
            <a:r>
              <a:rPr lang="en-US" dirty="0"/>
              <a:t>Based on its analysis, members of this subgroup agree that</a:t>
            </a:r>
            <a:br>
              <a:rPr lang="en-US" dirty="0"/>
            </a:br>
            <a:r>
              <a:rPr lang="en-US" dirty="0"/>
              <a:t>this WHOIS1 recommendation has been </a:t>
            </a:r>
            <a:r>
              <a:rPr lang="en-US" b="1" dirty="0"/>
              <a:t>partially implemented</a:t>
            </a:r>
          </a:p>
          <a:p>
            <a:pPr marL="742950" lvl="2" indent="-285750">
              <a:buFont typeface="Arial" panose="020B0604020202020204" pitchFamily="34" charset="0"/>
              <a:buChar char="•"/>
            </a:pPr>
            <a:r>
              <a:rPr lang="en-US" sz="1700" dirty="0"/>
              <a:t>The implementation failed to achieve the recommendation’s original aim of instilling a culture of proactive monitoring and improvements on WHOIS</a:t>
            </a:r>
          </a:p>
          <a:p>
            <a:endParaRPr lang="en-US" dirty="0"/>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212138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 – Strategic Priority</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7" name="Rectangle 6">
            <a:extLst>
              <a:ext uri="{FF2B5EF4-FFF2-40B4-BE49-F238E27FC236}">
                <a16:creationId xmlns:a16="http://schemas.microsoft.com/office/drawing/2014/main" id="{10B14298-EA6C-9D4D-9AF7-FF5E943EBA8E}"/>
              </a:ext>
            </a:extLst>
          </p:cNvPr>
          <p:cNvSpPr/>
          <p:nvPr/>
        </p:nvSpPr>
        <p:spPr>
          <a:xfrm>
            <a:off x="374902" y="1155381"/>
            <a:ext cx="8266177" cy="3416320"/>
          </a:xfrm>
          <a:prstGeom prst="rect">
            <a:avLst/>
          </a:prstGeom>
          <a:ln>
            <a:solidFill>
              <a:srgbClr val="FF0000"/>
            </a:solidFill>
          </a:ln>
        </p:spPr>
        <p:txBody>
          <a:bodyPr wrap="square">
            <a:spAutoFit/>
          </a:bodyPr>
          <a:lstStyle/>
          <a:p>
            <a:r>
              <a:rPr lang="en-US" dirty="0"/>
              <a:t>From the mandate of the Board Working Group on RDS (BWG-RDS), feedback in response to questions, and documentation available, a clear picture emerges as to ICANN's understanding of the nature of the strategic priority</a:t>
            </a:r>
            <a:br>
              <a:rPr lang="en-US" dirty="0"/>
            </a:br>
            <a:endParaRPr lang="en-US" dirty="0"/>
          </a:p>
          <a:p>
            <a:r>
              <a:rPr lang="en-US" dirty="0"/>
              <a:t>These actions were interpreted as making sure that the recommendation was implemented, and to launch the policy development process and support other Community actions related to the WHOIS. </a:t>
            </a:r>
            <a:br>
              <a:rPr lang="en-US" dirty="0"/>
            </a:br>
            <a:endParaRPr lang="en-US" dirty="0"/>
          </a:p>
          <a:p>
            <a:r>
              <a:rPr lang="en-US" dirty="0"/>
              <a:t>While these actions went a long way towards achieving the intended aim, they could not replace a strategic outlook and advance planning for issues not yet explicitly addressed in specific community actions, as became evident in the issues surrounding compliance with GDPR.</a:t>
            </a:r>
          </a:p>
        </p:txBody>
      </p:sp>
    </p:spTree>
    <p:extLst>
      <p:ext uri="{BB962C8B-B14F-4D97-AF65-F5344CB8AC3E}">
        <p14:creationId xmlns:p14="http://schemas.microsoft.com/office/powerpoint/2010/main" val="3847264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 – Strategic Priority</a:t>
            </a:r>
          </a:p>
        </p:txBody>
      </p:sp>
      <p:sp>
        <p:nvSpPr>
          <p:cNvPr id="3" name="Rectangle 2">
            <a:extLst>
              <a:ext uri="{FF2B5EF4-FFF2-40B4-BE49-F238E27FC236}">
                <a16:creationId xmlns:a16="http://schemas.microsoft.com/office/drawing/2014/main" id="{2C0765B9-90CC-ED46-9E3F-543CC53B1B82}"/>
              </a:ext>
            </a:extLst>
          </p:cNvPr>
          <p:cNvSpPr/>
          <p:nvPr/>
        </p:nvSpPr>
        <p:spPr>
          <a:xfrm>
            <a:off x="374901" y="1467318"/>
            <a:ext cx="3357650" cy="2862322"/>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The ICANN Board should update the Charter of its BWG-RDS to include forward-looking planning, based on a regular assessment of the RDS' fitness to meet legal requirements and legitimate user needs as outlined in the Bylaws.</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2" y="854636"/>
            <a:ext cx="4133088" cy="276999"/>
          </a:xfrm>
          <a:prstGeom prst="rect">
            <a:avLst/>
          </a:prstGeom>
          <a:noFill/>
        </p:spPr>
        <p:txBody>
          <a:bodyPr wrap="square" lIns="0" tIns="0" rIns="0" bIns="0" rtlCol="0">
            <a:spAutoFit/>
          </a:bodyPr>
          <a:lstStyle/>
          <a:p>
            <a:r>
              <a:rPr lang="en-US" b="1" dirty="0">
                <a:cs typeface="Source Sans Pro"/>
              </a:rPr>
              <a:t>Recommendation R1.1</a:t>
            </a:r>
          </a:p>
        </p:txBody>
      </p:sp>
      <p:pic>
        <p:nvPicPr>
          <p:cNvPr id="9" name="Picture 8">
            <a:extLst>
              <a:ext uri="{FF2B5EF4-FFF2-40B4-BE49-F238E27FC236}">
                <a16:creationId xmlns:a16="http://schemas.microsoft.com/office/drawing/2014/main" id="{67D0C71D-3904-A14D-B8DD-F5E711E3777C}"/>
              </a:ext>
            </a:extLst>
          </p:cNvPr>
          <p:cNvPicPr>
            <a:picLocks noChangeAspect="1"/>
          </p:cNvPicPr>
          <p:nvPr/>
        </p:nvPicPr>
        <p:blipFill>
          <a:blip r:embed="rId2"/>
          <a:stretch>
            <a:fillRect/>
          </a:stretch>
        </p:blipFill>
        <p:spPr>
          <a:xfrm>
            <a:off x="5310474" y="658734"/>
            <a:ext cx="2919125" cy="5679232"/>
          </a:xfrm>
          <a:prstGeom prst="rect">
            <a:avLst/>
          </a:prstGeom>
        </p:spPr>
      </p:pic>
    </p:spTree>
    <p:extLst>
      <p:ext uri="{BB962C8B-B14F-4D97-AF65-F5344CB8AC3E}">
        <p14:creationId xmlns:p14="http://schemas.microsoft.com/office/powerpoint/2010/main" val="805028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 – Strategic Priority</a:t>
            </a:r>
          </a:p>
        </p:txBody>
      </p:sp>
      <p:sp>
        <p:nvSpPr>
          <p:cNvPr id="6" name="TextBox 5">
            <a:extLst>
              <a:ext uri="{FF2B5EF4-FFF2-40B4-BE49-F238E27FC236}">
                <a16:creationId xmlns:a16="http://schemas.microsoft.com/office/drawing/2014/main" id="{8313AAFC-A512-054F-9928-A23B29E18DE9}"/>
              </a:ext>
            </a:extLst>
          </p:cNvPr>
          <p:cNvSpPr txBox="1"/>
          <p:nvPr/>
        </p:nvSpPr>
        <p:spPr>
          <a:xfrm>
            <a:off x="334185" y="1117232"/>
            <a:ext cx="2588898" cy="3877985"/>
          </a:xfrm>
          <a:prstGeom prst="rect">
            <a:avLst/>
          </a:prstGeom>
          <a:noFill/>
        </p:spPr>
        <p:txBody>
          <a:bodyPr wrap="square" lIns="0" tIns="0" rIns="0" bIns="0" rtlCol="0">
            <a:spAutoFit/>
          </a:bodyPr>
          <a:lstStyle/>
          <a:p>
            <a:r>
              <a:rPr lang="en-US" b="1" dirty="0">
                <a:cs typeface="Source Sans Pro"/>
              </a:rPr>
              <a:t>Gap Assessment</a:t>
            </a:r>
          </a:p>
          <a:p>
            <a:endParaRPr lang="en-US" b="1" dirty="0">
              <a:cs typeface="Source Sans Pro"/>
            </a:endParaRPr>
          </a:p>
          <a:p>
            <a:pPr marL="285750" indent="-285750">
              <a:buFont typeface="Arial" panose="020B0604020202020204" pitchFamily="34" charset="0"/>
              <a:buChar char="•"/>
            </a:pPr>
            <a:r>
              <a:rPr lang="en-US" dirty="0">
                <a:cs typeface="Source Sans Pro"/>
              </a:rPr>
              <a:t>Section 5 lacks ‘problem statement’ flowing from identification of issues</a:t>
            </a:r>
          </a:p>
          <a:p>
            <a:pPr marL="285750" indent="-285750">
              <a:buFont typeface="Arial" panose="020B0604020202020204" pitchFamily="34" charset="0"/>
              <a:buChar char="•"/>
            </a:pPr>
            <a:endParaRPr lang="en-US" dirty="0">
              <a:cs typeface="Source Sans Pro"/>
            </a:endParaRPr>
          </a:p>
          <a:p>
            <a:pPr marL="285750" indent="-285750">
              <a:buFont typeface="Arial" panose="020B0604020202020204" pitchFamily="34" charset="0"/>
              <a:buChar char="•"/>
            </a:pPr>
            <a:r>
              <a:rPr lang="en-US" dirty="0">
                <a:cs typeface="Source Sans Pro"/>
              </a:rPr>
              <a:t>What specific, measurable outcome is envisioned for this Recommendation?</a:t>
            </a:r>
          </a:p>
          <a:p>
            <a:pPr marL="742950" lvl="1"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endParaRPr lang="en-US" dirty="0">
              <a:cs typeface="Source Sans Pro"/>
            </a:endParaRPr>
          </a:p>
        </p:txBody>
      </p:sp>
      <p:pic>
        <p:nvPicPr>
          <p:cNvPr id="11" name="Picture 10">
            <a:extLst>
              <a:ext uri="{FF2B5EF4-FFF2-40B4-BE49-F238E27FC236}">
                <a16:creationId xmlns:a16="http://schemas.microsoft.com/office/drawing/2014/main" id="{BCB68ECE-993D-8947-B7E0-35B947CF23F4}"/>
              </a:ext>
            </a:extLst>
          </p:cNvPr>
          <p:cNvPicPr>
            <a:picLocks noChangeAspect="1"/>
          </p:cNvPicPr>
          <p:nvPr/>
        </p:nvPicPr>
        <p:blipFill>
          <a:blip r:embed="rId2"/>
          <a:stretch>
            <a:fillRect/>
          </a:stretch>
        </p:blipFill>
        <p:spPr>
          <a:xfrm>
            <a:off x="4729292" y="789690"/>
            <a:ext cx="3822700" cy="5308600"/>
          </a:xfrm>
          <a:prstGeom prst="rect">
            <a:avLst/>
          </a:prstGeom>
        </p:spPr>
      </p:pic>
    </p:spTree>
    <p:extLst>
      <p:ext uri="{BB962C8B-B14F-4D97-AF65-F5344CB8AC3E}">
        <p14:creationId xmlns:p14="http://schemas.microsoft.com/office/powerpoint/2010/main" val="2876253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0924C-FFD6-1246-B45D-BC66E1330A8D}"/>
              </a:ext>
            </a:extLst>
          </p:cNvPr>
          <p:cNvSpPr>
            <a:spLocks noGrp="1"/>
          </p:cNvSpPr>
          <p:nvPr>
            <p:ph type="title"/>
          </p:nvPr>
        </p:nvSpPr>
        <p:spPr/>
        <p:txBody>
          <a:bodyPr/>
          <a:lstStyle/>
          <a:p>
            <a:r>
              <a:rPr lang="en-US" dirty="0"/>
              <a:t>Break</a:t>
            </a:r>
          </a:p>
        </p:txBody>
      </p:sp>
      <p:sp>
        <p:nvSpPr>
          <p:cNvPr id="6" name="TextBox 5">
            <a:extLst>
              <a:ext uri="{FF2B5EF4-FFF2-40B4-BE49-F238E27FC236}">
                <a16:creationId xmlns:a16="http://schemas.microsoft.com/office/drawing/2014/main" id="{8BFB7070-ED3B-8F42-A698-60017A2D89BE}"/>
              </a:ext>
            </a:extLst>
          </p:cNvPr>
          <p:cNvSpPr txBox="1"/>
          <p:nvPr/>
        </p:nvSpPr>
        <p:spPr>
          <a:xfrm>
            <a:off x="374904" y="1316736"/>
            <a:ext cx="8012950" cy="1938992"/>
          </a:xfrm>
          <a:prstGeom prst="rect">
            <a:avLst/>
          </a:prstGeom>
          <a:noFill/>
        </p:spPr>
        <p:txBody>
          <a:bodyPr wrap="square" lIns="0" tIns="0" rIns="0" bIns="0" rtlCol="0">
            <a:spAutoFit/>
          </a:bodyPr>
          <a:lstStyle/>
          <a:p>
            <a:r>
              <a:rPr lang="en-US" b="1" dirty="0">
                <a:cs typeface="Source Sans Pro"/>
              </a:rPr>
              <a:t>Time: 10:30-10:45</a:t>
            </a:r>
          </a:p>
          <a:p>
            <a:endParaRPr lang="en-US" dirty="0">
              <a:cs typeface="Source Sans Pro"/>
            </a:endParaRPr>
          </a:p>
          <a:p>
            <a:r>
              <a:rPr lang="en-US" b="1" dirty="0">
                <a:cs typeface="Source Sans Pro"/>
              </a:rPr>
              <a:t>What’s Next?</a:t>
            </a:r>
          </a:p>
          <a:p>
            <a:endParaRPr lang="en-US" dirty="0">
              <a:cs typeface="Source Sans Pro"/>
            </a:endParaRPr>
          </a:p>
          <a:p>
            <a:r>
              <a:rPr lang="en-US" i="1" dirty="0">
                <a:solidFill>
                  <a:schemeClr val="accent6">
                    <a:lumMod val="50000"/>
                  </a:schemeClr>
                </a:solidFill>
              </a:rPr>
              <a:t>10:45-11:00 – Subgroup 3: Law Enforcement Needs</a:t>
            </a:r>
          </a:p>
          <a:p>
            <a:r>
              <a:rPr lang="en-US" i="1" dirty="0">
                <a:solidFill>
                  <a:schemeClr val="accent6">
                    <a:lumMod val="50000"/>
                  </a:schemeClr>
                </a:solidFill>
              </a:rPr>
              <a:t>11:00-12:30 – WHOIS1 Rec #4: Compliance</a:t>
            </a:r>
          </a:p>
          <a:p>
            <a:r>
              <a:rPr lang="en-US" dirty="0">
                <a:cs typeface="Source Sans Pro"/>
              </a:rPr>
              <a:t> </a:t>
            </a:r>
          </a:p>
        </p:txBody>
      </p:sp>
    </p:spTree>
    <p:extLst>
      <p:ext uri="{BB962C8B-B14F-4D97-AF65-F5344CB8AC3E}">
        <p14:creationId xmlns:p14="http://schemas.microsoft.com/office/powerpoint/2010/main" val="77698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049000-6541-E64D-94D0-B63E8F41AF44}"/>
              </a:ext>
            </a:extLst>
          </p:cNvPr>
          <p:cNvSpPr>
            <a:spLocks noGrp="1"/>
          </p:cNvSpPr>
          <p:nvPr>
            <p:ph type="title"/>
          </p:nvPr>
        </p:nvSpPr>
        <p:spPr/>
        <p:txBody>
          <a:bodyPr/>
          <a:lstStyle/>
          <a:p>
            <a:r>
              <a:rPr lang="en-US" dirty="0"/>
              <a:t>Subgroup 3 – Law Enforcement Needs</a:t>
            </a:r>
          </a:p>
        </p:txBody>
      </p:sp>
      <p:sp>
        <p:nvSpPr>
          <p:cNvPr id="4" name="Text Placeholder 3">
            <a:extLst>
              <a:ext uri="{FF2B5EF4-FFF2-40B4-BE49-F238E27FC236}">
                <a16:creationId xmlns:a16="http://schemas.microsoft.com/office/drawing/2014/main" id="{64675753-4680-CC42-ABA4-932D28B1C1F7}"/>
              </a:ext>
            </a:extLst>
          </p:cNvPr>
          <p:cNvSpPr>
            <a:spLocks noGrp="1"/>
          </p:cNvSpPr>
          <p:nvPr>
            <p:ph type="body" sz="quarter" idx="11"/>
          </p:nvPr>
        </p:nvSpPr>
        <p:spPr/>
        <p:txBody>
          <a:bodyPr/>
          <a:lstStyle/>
          <a:p>
            <a:r>
              <a:rPr lang="en-US" dirty="0"/>
              <a:t>Agenda item #6</a:t>
            </a:r>
          </a:p>
          <a:p>
            <a:endParaRPr lang="en-US" dirty="0"/>
          </a:p>
          <a:p>
            <a:r>
              <a:rPr lang="en-US" dirty="0"/>
              <a:t>Time: 10:45-11:00</a:t>
            </a:r>
          </a:p>
          <a:p>
            <a:endParaRPr lang="en-US" dirty="0"/>
          </a:p>
          <a:p>
            <a:r>
              <a:rPr lang="en-US" dirty="0"/>
              <a:t>Presenter: Cathrin Bauer-Bulst</a:t>
            </a:r>
          </a:p>
          <a:p>
            <a:endParaRPr lang="en-US" dirty="0"/>
          </a:p>
          <a:p>
            <a:r>
              <a:rPr lang="en-US" dirty="0"/>
              <a:t>Subgroup Members: Cathrin, Thomas, Chris</a:t>
            </a:r>
          </a:p>
          <a:p>
            <a:endParaRPr lang="en-US" dirty="0"/>
          </a:p>
          <a:p>
            <a:r>
              <a:rPr lang="en-US" dirty="0"/>
              <a:t>Subgroup Wiki: </a:t>
            </a:r>
            <a:r>
              <a:rPr lang="en-US" dirty="0">
                <a:hlinkClick r:id="rId2"/>
              </a:rPr>
              <a:t>https://community.icann.org/x/-plEB</a:t>
            </a:r>
            <a:endParaRPr lang="en-US" dirty="0"/>
          </a:p>
        </p:txBody>
      </p:sp>
    </p:spTree>
    <p:extLst>
      <p:ext uri="{BB962C8B-B14F-4D97-AF65-F5344CB8AC3E}">
        <p14:creationId xmlns:p14="http://schemas.microsoft.com/office/powerpoint/2010/main" val="2324254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Subgroup 3 – Law Enforcement Needs</a:t>
            </a:r>
          </a:p>
        </p:txBody>
      </p:sp>
      <p:sp>
        <p:nvSpPr>
          <p:cNvPr id="5" name="Rectangle 4">
            <a:extLst>
              <a:ext uri="{FF2B5EF4-FFF2-40B4-BE49-F238E27FC236}">
                <a16:creationId xmlns:a16="http://schemas.microsoft.com/office/drawing/2014/main" id="{E0727B03-4F61-644F-BE87-454E0D98F2E9}"/>
              </a:ext>
            </a:extLst>
          </p:cNvPr>
          <p:cNvSpPr/>
          <p:nvPr/>
        </p:nvSpPr>
        <p:spPr>
          <a:xfrm>
            <a:off x="248290" y="1175171"/>
            <a:ext cx="8266177" cy="4524315"/>
          </a:xfrm>
          <a:prstGeom prst="rect">
            <a:avLst/>
          </a:prstGeom>
          <a:ln>
            <a:solidFill>
              <a:schemeClr val="accent3">
                <a:lumMod val="50000"/>
              </a:schemeClr>
            </a:solidFill>
          </a:ln>
        </p:spPr>
        <p:txBody>
          <a:bodyPr wrap="square">
            <a:spAutoFit/>
          </a:bodyPr>
          <a:lstStyle/>
          <a:p>
            <a:r>
              <a:rPr lang="en-US" dirty="0"/>
              <a:t>The subgroup expects that results will provide</a:t>
            </a:r>
          </a:p>
          <a:p>
            <a:endParaRPr lang="en-US" dirty="0"/>
          </a:p>
          <a:p>
            <a:pPr marL="285750" indent="-285750">
              <a:buFont typeface="Arial" panose="020B0604020202020204" pitchFamily="34" charset="0"/>
              <a:buChar char="•"/>
            </a:pPr>
            <a:r>
              <a:rPr lang="en-US" dirty="0"/>
              <a:t>Insights concerning participants’ usage of WHOIS,</a:t>
            </a:r>
          </a:p>
          <a:p>
            <a:pPr marL="285750" indent="-285750">
              <a:buFont typeface="Arial" panose="020B0604020202020204" pitchFamily="34" charset="0"/>
              <a:buChar char="•"/>
            </a:pPr>
            <a:r>
              <a:rPr lang="en-US" dirty="0"/>
              <a:t>some insights into the impact of the current WHOIS status quo, and</a:t>
            </a:r>
          </a:p>
          <a:p>
            <a:pPr marL="285750" indent="-285750">
              <a:buFont typeface="Arial" panose="020B0604020202020204" pitchFamily="34" charset="0"/>
              <a:buChar char="•"/>
            </a:pPr>
            <a:r>
              <a:rPr lang="en-US" dirty="0"/>
              <a:t>means that might be utilized if WHOIS is no longer available.</a:t>
            </a:r>
          </a:p>
          <a:p>
            <a:pPr marL="285750" indent="-285750">
              <a:buFont typeface="Arial" panose="020B0604020202020204" pitchFamily="34" charset="0"/>
              <a:buChar char="•"/>
            </a:pPr>
            <a:endParaRPr lang="en-US" dirty="0"/>
          </a:p>
          <a:p>
            <a:r>
              <a:rPr lang="en-US" dirty="0"/>
              <a:t>Survey issued on 16 July </a:t>
            </a:r>
          </a:p>
          <a:p>
            <a:r>
              <a:rPr lang="en-US" dirty="0"/>
              <a:t>Closed on 25 July at 23:59 UTC</a:t>
            </a:r>
          </a:p>
          <a:p>
            <a:endParaRPr lang="en-US" dirty="0"/>
          </a:p>
          <a:p>
            <a:r>
              <a:rPr lang="en-US" dirty="0"/>
              <a:t>See questions </a:t>
            </a:r>
            <a:r>
              <a:rPr lang="en-US" dirty="0">
                <a:hlinkClick r:id="rId2"/>
              </a:rPr>
              <a:t>https://community.icann.org/download/attachments/71604734/Law%20Enforcement%20Survey%20FINAL.pdf?version=1&amp;modificationDate=1531920388000&amp;api=v2</a:t>
            </a:r>
            <a:r>
              <a:rPr lang="en-US" dirty="0"/>
              <a:t> </a:t>
            </a:r>
          </a:p>
          <a:p>
            <a:endParaRPr lang="en-US" dirty="0"/>
          </a:p>
          <a:p>
            <a:r>
              <a:rPr lang="en-US" dirty="0"/>
              <a:t># of respondents: </a:t>
            </a:r>
            <a:r>
              <a:rPr lang="en-US" dirty="0">
                <a:highlight>
                  <a:srgbClr val="FFFF00"/>
                </a:highlight>
              </a:rPr>
              <a:t>xx</a:t>
            </a:r>
            <a:endParaRPr lang="en-US" dirty="0"/>
          </a:p>
          <a:p>
            <a:endParaRPr lang="en-US" dirty="0"/>
          </a:p>
        </p:txBody>
      </p:sp>
      <p:sp>
        <p:nvSpPr>
          <p:cNvPr id="6" name="TextBox 5">
            <a:extLst>
              <a:ext uri="{FF2B5EF4-FFF2-40B4-BE49-F238E27FC236}">
                <a16:creationId xmlns:a16="http://schemas.microsoft.com/office/drawing/2014/main" id="{8313AAFC-A512-054F-9928-A23B29E18DE9}"/>
              </a:ext>
            </a:extLst>
          </p:cNvPr>
          <p:cNvSpPr txBox="1"/>
          <p:nvPr/>
        </p:nvSpPr>
        <p:spPr>
          <a:xfrm>
            <a:off x="278420" y="697507"/>
            <a:ext cx="4133088" cy="276999"/>
          </a:xfrm>
          <a:prstGeom prst="rect">
            <a:avLst/>
          </a:prstGeom>
          <a:noFill/>
        </p:spPr>
        <p:txBody>
          <a:bodyPr wrap="square" lIns="0" tIns="0" rIns="0" bIns="0" rtlCol="0">
            <a:spAutoFit/>
          </a:bodyPr>
          <a:lstStyle/>
          <a:p>
            <a:r>
              <a:rPr lang="en-US" b="1" dirty="0">
                <a:cs typeface="Source Sans Pro"/>
              </a:rPr>
              <a:t>Update &amp; Work Plan</a:t>
            </a:r>
          </a:p>
        </p:txBody>
      </p:sp>
    </p:spTree>
    <p:extLst>
      <p:ext uri="{BB962C8B-B14F-4D97-AF65-F5344CB8AC3E}">
        <p14:creationId xmlns:p14="http://schemas.microsoft.com/office/powerpoint/2010/main" val="1732513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WHOIS1 Rec #4: Compliance</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a:xfrm>
            <a:off x="600074" y="2765533"/>
            <a:ext cx="8213726" cy="927926"/>
          </a:xfrm>
        </p:spPr>
        <p:txBody>
          <a:bodyPr/>
          <a:lstStyle/>
          <a:p>
            <a:r>
              <a:rPr lang="en-US" dirty="0"/>
              <a:t>Agenda item #7 </a:t>
            </a:r>
          </a:p>
          <a:p>
            <a:endParaRPr lang="en-US" dirty="0"/>
          </a:p>
          <a:p>
            <a:r>
              <a:rPr lang="en-US" dirty="0"/>
              <a:t>Time: 11:00-12:30</a:t>
            </a:r>
          </a:p>
          <a:p>
            <a:endParaRPr lang="en-US" dirty="0"/>
          </a:p>
          <a:p>
            <a:r>
              <a:rPr lang="en-US" dirty="0"/>
              <a:t>Presenter: Susan Kawaguchi</a:t>
            </a:r>
          </a:p>
          <a:p>
            <a:endParaRPr lang="en-US" dirty="0"/>
          </a:p>
          <a:p>
            <a:r>
              <a:rPr lang="en-US" dirty="0"/>
              <a:t>Subgroup Members: Susan, Erika, Carlton, Chris, Thomas</a:t>
            </a:r>
          </a:p>
          <a:p>
            <a:endParaRPr lang="en-US" dirty="0"/>
          </a:p>
          <a:p>
            <a:r>
              <a:rPr lang="en-US" dirty="0"/>
              <a:t>Subgroup Wiki: </a:t>
            </a:r>
            <a:r>
              <a:rPr lang="en-US" dirty="0">
                <a:hlinkClick r:id="rId2"/>
              </a:rPr>
              <a:t>https://community.icann.org/x/55lEB</a:t>
            </a:r>
            <a:endParaRPr lang="en-US" dirty="0"/>
          </a:p>
        </p:txBody>
      </p:sp>
    </p:spTree>
    <p:extLst>
      <p:ext uri="{BB962C8B-B14F-4D97-AF65-F5344CB8AC3E}">
        <p14:creationId xmlns:p14="http://schemas.microsoft.com/office/powerpoint/2010/main" val="2776890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EB48-33D2-4D4A-83B4-745BEEEA69D6}"/>
              </a:ext>
            </a:extLst>
          </p:cNvPr>
          <p:cNvSpPr>
            <a:spLocks noGrp="1"/>
          </p:cNvSpPr>
          <p:nvPr>
            <p:ph type="title"/>
          </p:nvPr>
        </p:nvSpPr>
        <p:spPr>
          <a:xfrm>
            <a:off x="584938" y="797860"/>
            <a:ext cx="7932000" cy="1795208"/>
          </a:xfrm>
        </p:spPr>
        <p:txBody>
          <a:bodyPr/>
          <a:lstStyle/>
          <a:p>
            <a:r>
              <a:rPr lang="en-US" dirty="0"/>
              <a:t>Welcome</a:t>
            </a:r>
          </a:p>
        </p:txBody>
      </p:sp>
      <p:sp>
        <p:nvSpPr>
          <p:cNvPr id="3" name="Text Placeholder 2">
            <a:extLst>
              <a:ext uri="{FF2B5EF4-FFF2-40B4-BE49-F238E27FC236}">
                <a16:creationId xmlns:a16="http://schemas.microsoft.com/office/drawing/2014/main" id="{7938B274-E2EE-3345-81AA-823189ECA15E}"/>
              </a:ext>
            </a:extLst>
          </p:cNvPr>
          <p:cNvSpPr>
            <a:spLocks noGrp="1"/>
          </p:cNvSpPr>
          <p:nvPr>
            <p:ph type="body" sz="quarter" idx="11"/>
          </p:nvPr>
        </p:nvSpPr>
        <p:spPr>
          <a:xfrm>
            <a:off x="600074" y="2765533"/>
            <a:ext cx="7907338" cy="914400"/>
          </a:xfrm>
        </p:spPr>
        <p:txBody>
          <a:bodyPr/>
          <a:lstStyle/>
          <a:p>
            <a:r>
              <a:rPr lang="en-US" dirty="0"/>
              <a:t>Agenda Item #1</a:t>
            </a:r>
          </a:p>
          <a:p>
            <a:endParaRPr lang="en-US" dirty="0"/>
          </a:p>
          <a:p>
            <a:r>
              <a:rPr lang="en-US" dirty="0"/>
              <a:t>Time: 09:00-09:15</a:t>
            </a:r>
          </a:p>
          <a:p>
            <a:endParaRPr lang="en-US" dirty="0"/>
          </a:p>
          <a:p>
            <a:r>
              <a:rPr lang="en-US" dirty="0"/>
              <a:t>Presenters: Review Team Leadership &amp; ICANN org </a:t>
            </a:r>
          </a:p>
        </p:txBody>
      </p:sp>
      <p:sp>
        <p:nvSpPr>
          <p:cNvPr id="4" name="TextBox 3">
            <a:extLst>
              <a:ext uri="{FF2B5EF4-FFF2-40B4-BE49-F238E27FC236}">
                <a16:creationId xmlns:a16="http://schemas.microsoft.com/office/drawing/2014/main" id="{10D62A46-FC2E-5049-959D-2E6AE8205454}"/>
              </a:ext>
            </a:extLst>
          </p:cNvPr>
          <p:cNvSpPr txBox="1"/>
          <p:nvPr/>
        </p:nvSpPr>
        <p:spPr>
          <a:xfrm>
            <a:off x="2901696" y="2950464"/>
            <a:ext cx="65" cy="553998"/>
          </a:xfrm>
          <a:prstGeom prst="rect">
            <a:avLst/>
          </a:prstGeom>
          <a:noFill/>
        </p:spPr>
        <p:txBody>
          <a:bodyPr wrap="none" lIns="0" tIns="0" rIns="0" bIns="0" rtlCol="0">
            <a:spAutoFit/>
          </a:bodyPr>
          <a:lstStyle/>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2589709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#4: Compliance</a:t>
            </a:r>
          </a:p>
        </p:txBody>
      </p:sp>
      <p:sp>
        <p:nvSpPr>
          <p:cNvPr id="5" name="Rectangle 4">
            <a:extLst>
              <a:ext uri="{FF2B5EF4-FFF2-40B4-BE49-F238E27FC236}">
                <a16:creationId xmlns:a16="http://schemas.microsoft.com/office/drawing/2014/main" id="{E0727B03-4F61-644F-BE87-454E0D98F2E9}"/>
              </a:ext>
            </a:extLst>
          </p:cNvPr>
          <p:cNvSpPr/>
          <p:nvPr/>
        </p:nvSpPr>
        <p:spPr>
          <a:xfrm>
            <a:off x="248290" y="1175171"/>
            <a:ext cx="8266177" cy="3877985"/>
          </a:xfrm>
          <a:prstGeom prst="rect">
            <a:avLst/>
          </a:prstGeom>
          <a:ln>
            <a:solidFill>
              <a:schemeClr val="accent3">
                <a:lumMod val="50000"/>
              </a:schemeClr>
            </a:solidFill>
          </a:ln>
        </p:spPr>
        <p:txBody>
          <a:bodyPr wrap="square">
            <a:spAutoFit/>
          </a:bodyPr>
          <a:lstStyle/>
          <a:p>
            <a:r>
              <a:rPr lang="en-US" dirty="0"/>
              <a:t>The Compliance team has made significant progress in reporting metrics and data in their annual report.</a:t>
            </a:r>
          </a:p>
          <a:p>
            <a:endParaRPr lang="en-US" dirty="0"/>
          </a:p>
          <a:p>
            <a:r>
              <a:rPr lang="en-US" dirty="0"/>
              <a:t>It appears that the Compliance team has all the necessary resources to manage compliance activities.</a:t>
            </a:r>
          </a:p>
          <a:p>
            <a:endParaRPr lang="en-US" dirty="0"/>
          </a:p>
          <a:p>
            <a:r>
              <a:rPr lang="en-US" dirty="0"/>
              <a:t>However, there is no indication that the WHOIS1-recommended reporting structure was implemented.</a:t>
            </a:r>
          </a:p>
          <a:p>
            <a:endParaRPr lang="en-US" dirty="0"/>
          </a:p>
          <a:p>
            <a:pPr marL="0" lvl="1"/>
            <a:r>
              <a:rPr lang="en-US" dirty="0"/>
              <a:t>Based on its analysis, members of this subgroup agree that</a:t>
            </a:r>
            <a:br>
              <a:rPr lang="en-US" dirty="0"/>
            </a:br>
            <a:r>
              <a:rPr lang="en-US" dirty="0"/>
              <a:t>this WHOIS1 recommendation has been </a:t>
            </a:r>
            <a:r>
              <a:rPr lang="en-US" b="1" dirty="0"/>
              <a:t>partially-implemented</a:t>
            </a:r>
          </a:p>
          <a:p>
            <a:pPr marL="285750" lvl="1" indent="-285750">
              <a:buFont typeface="Arial" panose="020B0604020202020204" pitchFamily="34" charset="0"/>
              <a:buChar char="•"/>
            </a:pPr>
            <a:r>
              <a:rPr lang="en-US" sz="1600" dirty="0"/>
              <a:t>The intention of the WHOIS1 recommendation was to ensure this role had the independence needed to perform the compliance function without restriction from the rest of the organization. We do not believe this intention was fulfilled.</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3" y="697507"/>
            <a:ext cx="5531221" cy="276999"/>
          </a:xfrm>
          <a:prstGeom prst="rect">
            <a:avLst/>
          </a:prstGeom>
          <a:noFill/>
        </p:spPr>
        <p:txBody>
          <a:bodyPr wrap="square" lIns="0" tIns="0" rIns="0" bIns="0" rtlCol="0">
            <a:spAutoFit/>
          </a:bodyPr>
          <a:lstStyle/>
          <a:p>
            <a:r>
              <a:rPr lang="en-US" b="1" dirty="0">
                <a:cs typeface="Source Sans Pro"/>
              </a:rPr>
              <a:t>WHOIS1 Rec #4 Implementation - Findings </a:t>
            </a:r>
          </a:p>
        </p:txBody>
      </p:sp>
    </p:spTree>
    <p:extLst>
      <p:ext uri="{BB962C8B-B14F-4D97-AF65-F5344CB8AC3E}">
        <p14:creationId xmlns:p14="http://schemas.microsoft.com/office/powerpoint/2010/main" val="3530662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#4: Compliance</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2" y="627300"/>
            <a:ext cx="5096507" cy="276999"/>
          </a:xfrm>
          <a:prstGeom prst="rect">
            <a:avLst/>
          </a:prstGeom>
          <a:noFill/>
        </p:spPr>
        <p:txBody>
          <a:bodyPr wrap="square" lIns="0" tIns="0" rIns="0" bIns="0" rtlCol="0">
            <a:spAutoFit/>
          </a:bodyPr>
          <a:lstStyle/>
          <a:p>
            <a:r>
              <a:rPr lang="en-US" b="1" dirty="0">
                <a:cs typeface="Source Sans Pro"/>
              </a:rPr>
              <a:t>WHOIS1 Rec #4 Implementation - Issues </a:t>
            </a:r>
          </a:p>
        </p:txBody>
      </p:sp>
      <p:sp>
        <p:nvSpPr>
          <p:cNvPr id="7" name="Rectangle 6">
            <a:extLst>
              <a:ext uri="{FF2B5EF4-FFF2-40B4-BE49-F238E27FC236}">
                <a16:creationId xmlns:a16="http://schemas.microsoft.com/office/drawing/2014/main" id="{10B14298-EA6C-9D4D-9AF7-FF5E943EBA8E}"/>
              </a:ext>
            </a:extLst>
          </p:cNvPr>
          <p:cNvSpPr/>
          <p:nvPr/>
        </p:nvSpPr>
        <p:spPr>
          <a:xfrm>
            <a:off x="374903" y="974506"/>
            <a:ext cx="8364364" cy="2308324"/>
          </a:xfrm>
          <a:prstGeom prst="rect">
            <a:avLst/>
          </a:prstGeom>
          <a:ln>
            <a:solidFill>
              <a:srgbClr val="FF0000"/>
            </a:solidFill>
          </a:ln>
        </p:spPr>
        <p:txBody>
          <a:bodyPr wrap="square">
            <a:spAutoFit/>
          </a:bodyPr>
          <a:lstStyle/>
          <a:p>
            <a:r>
              <a:rPr lang="en-US" dirty="0"/>
              <a:t>Additional review is needed to determine whether or not it is feasible to adhere to the intentions of the WHOIS1-recommended reporting structure.</a:t>
            </a:r>
          </a:p>
          <a:p>
            <a:endParaRPr lang="en-US" dirty="0"/>
          </a:p>
          <a:p>
            <a:r>
              <a:rPr lang="en-US" dirty="0"/>
              <a:t>WHOIS inaccuracy report data provided by the Compliance team is not clear on several points.</a:t>
            </a:r>
          </a:p>
          <a:p>
            <a:endParaRPr lang="en-US" dirty="0"/>
          </a:p>
          <a:p>
            <a:r>
              <a:rPr lang="en-US" dirty="0"/>
              <a:t>The Compliance team does not utilize available information for proactive assessment and enforcement.</a:t>
            </a:r>
          </a:p>
        </p:txBody>
      </p:sp>
    </p:spTree>
    <p:extLst>
      <p:ext uri="{BB962C8B-B14F-4D97-AF65-F5344CB8AC3E}">
        <p14:creationId xmlns:p14="http://schemas.microsoft.com/office/powerpoint/2010/main" val="567384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#4: Compliance</a:t>
            </a:r>
          </a:p>
        </p:txBody>
      </p:sp>
      <p:sp>
        <p:nvSpPr>
          <p:cNvPr id="5" name="Rectangle 4">
            <a:extLst>
              <a:ext uri="{FF2B5EF4-FFF2-40B4-BE49-F238E27FC236}">
                <a16:creationId xmlns:a16="http://schemas.microsoft.com/office/drawing/2014/main" id="{E0727B03-4F61-644F-BE87-454E0D98F2E9}"/>
              </a:ext>
            </a:extLst>
          </p:cNvPr>
          <p:cNvSpPr/>
          <p:nvPr/>
        </p:nvSpPr>
        <p:spPr>
          <a:xfrm>
            <a:off x="248290" y="1175171"/>
            <a:ext cx="8266177" cy="5078313"/>
          </a:xfrm>
          <a:prstGeom prst="rect">
            <a:avLst/>
          </a:prstGeom>
          <a:ln>
            <a:solidFill>
              <a:schemeClr val="accent3">
                <a:lumMod val="50000"/>
              </a:schemeClr>
            </a:solidFill>
          </a:ln>
        </p:spPr>
        <p:txBody>
          <a:bodyPr wrap="square">
            <a:spAutoFit/>
          </a:bodyPr>
          <a:lstStyle/>
          <a:p>
            <a:r>
              <a:rPr lang="en-US" dirty="0"/>
              <a:t>Of the sample of the October 2017 Accuracy Reporting System (ARS) report cycle domain names, over one third (4,681) required a ticket to be created. Over half of those tickets (2,498) were closed before a 1st notice was sent out.</a:t>
            </a:r>
            <a:br>
              <a:rPr lang="en-US" dirty="0"/>
            </a:br>
            <a:endParaRPr lang="en-US" dirty="0"/>
          </a:p>
          <a:p>
            <a:r>
              <a:rPr lang="en-US" dirty="0"/>
              <a:t>40% of the WHOIS ARS domain names that are sampled for this program are grandfathered domain names and are not required to adhere to the 2013 RAA.</a:t>
            </a:r>
            <a:br>
              <a:rPr lang="en-US" dirty="0"/>
            </a:br>
            <a:endParaRPr lang="en-US" dirty="0"/>
          </a:p>
          <a:p>
            <a:r>
              <a:rPr lang="en-US" dirty="0"/>
              <a:t>In reviewing the additional information in the dashboard report it appears that many inaccuracy reports are not valid reports. </a:t>
            </a:r>
            <a:br>
              <a:rPr lang="en-US" dirty="0"/>
            </a:br>
            <a:endParaRPr lang="en-US" dirty="0"/>
          </a:p>
          <a:p>
            <a:r>
              <a:rPr lang="en-US" dirty="0"/>
              <a:t>Only 10 users are approved to use the bulk submission tool for reporting inaccuracies; last year, only 3 actually used it.</a:t>
            </a:r>
          </a:p>
          <a:p>
            <a:endParaRPr lang="en-US" dirty="0"/>
          </a:p>
          <a:p>
            <a:r>
              <a:rPr lang="en-US" dirty="0"/>
              <a:t>It appears that the Compliance team does little in proactive actions to discover and remediate issues with WHOIS data.</a:t>
            </a:r>
          </a:p>
          <a:p>
            <a:endParaRPr lang="en-US" dirty="0"/>
          </a:p>
          <a:p>
            <a:r>
              <a:rPr lang="en-US" dirty="0"/>
              <a:t>For at least one new policy (RDS Consistent Labeling and Display Policy), there were no statistics we could gather from the Compliance team.</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3" y="697507"/>
            <a:ext cx="5531221" cy="276999"/>
          </a:xfrm>
          <a:prstGeom prst="rect">
            <a:avLst/>
          </a:prstGeom>
          <a:noFill/>
        </p:spPr>
        <p:txBody>
          <a:bodyPr wrap="square" lIns="0" tIns="0" rIns="0" bIns="0" rtlCol="0">
            <a:spAutoFit/>
          </a:bodyPr>
          <a:lstStyle/>
          <a:p>
            <a:r>
              <a:rPr lang="en-US" b="1" dirty="0">
                <a:cs typeface="Source Sans Pro"/>
              </a:rPr>
              <a:t>Additional Objective - Findings</a:t>
            </a:r>
          </a:p>
        </p:txBody>
      </p:sp>
    </p:spTree>
    <p:extLst>
      <p:ext uri="{BB962C8B-B14F-4D97-AF65-F5344CB8AC3E}">
        <p14:creationId xmlns:p14="http://schemas.microsoft.com/office/powerpoint/2010/main" val="2499971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#4: Compliance</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3" y="627300"/>
            <a:ext cx="4133088" cy="276999"/>
          </a:xfrm>
          <a:prstGeom prst="rect">
            <a:avLst/>
          </a:prstGeom>
          <a:noFill/>
        </p:spPr>
        <p:txBody>
          <a:bodyPr wrap="square" lIns="0" tIns="0" rIns="0" bIns="0" rtlCol="0">
            <a:spAutoFit/>
          </a:bodyPr>
          <a:lstStyle/>
          <a:p>
            <a:r>
              <a:rPr lang="en-US" b="1" dirty="0">
                <a:cs typeface="Source Sans Pro"/>
              </a:rPr>
              <a:t>Additional Objective - Issues </a:t>
            </a:r>
          </a:p>
        </p:txBody>
      </p:sp>
      <p:sp>
        <p:nvSpPr>
          <p:cNvPr id="7" name="Rectangle 6">
            <a:extLst>
              <a:ext uri="{FF2B5EF4-FFF2-40B4-BE49-F238E27FC236}">
                <a16:creationId xmlns:a16="http://schemas.microsoft.com/office/drawing/2014/main" id="{10B14298-EA6C-9D4D-9AF7-FF5E943EBA8E}"/>
              </a:ext>
            </a:extLst>
          </p:cNvPr>
          <p:cNvSpPr/>
          <p:nvPr/>
        </p:nvSpPr>
        <p:spPr>
          <a:xfrm>
            <a:off x="374903" y="974506"/>
            <a:ext cx="8364364" cy="5293757"/>
          </a:xfrm>
          <a:prstGeom prst="rect">
            <a:avLst/>
          </a:prstGeom>
          <a:ln>
            <a:solidFill>
              <a:srgbClr val="FF0000"/>
            </a:solidFill>
          </a:ln>
        </p:spPr>
        <p:txBody>
          <a:bodyPr wrap="square">
            <a:spAutoFit/>
          </a:bodyPr>
          <a:lstStyle/>
          <a:p>
            <a:r>
              <a:rPr lang="en-US" sz="1600" dirty="0"/>
              <a:t>The registrar can choose to unsuspend a suspended domain name at any moment, with inaccurate data remaining in WHOIS.</a:t>
            </a:r>
          </a:p>
          <a:p>
            <a:endParaRPr lang="en-US" sz="1600" dirty="0"/>
          </a:p>
          <a:p>
            <a:r>
              <a:rPr lang="en-US" sz="1600" dirty="0"/>
              <a:t>There are many reasons a domain name could be suspended that do not relate to inaccuracy. However, when inaccurate data is displayed with only a suspended designation, this does not accurately represent the history of the domain name.</a:t>
            </a:r>
          </a:p>
          <a:p>
            <a:endParaRPr lang="en-US" sz="1600" dirty="0"/>
          </a:p>
          <a:p>
            <a:r>
              <a:rPr lang="en-US" sz="1600" dirty="0"/>
              <a:t>If we can extrapolate from the ARS sample, 30-40% of domain names registered before 2013 MAY not have all registrant data collected and displayed in WHOIS.</a:t>
            </a:r>
          </a:p>
          <a:p>
            <a:endParaRPr lang="en-US" sz="1600" dirty="0"/>
          </a:p>
          <a:p>
            <a:r>
              <a:rPr lang="en-US" sz="1600" dirty="0"/>
              <a:t>Africa and Latin America appear to be underrepresented in the number of inaccuracy submissions.</a:t>
            </a:r>
          </a:p>
          <a:p>
            <a:endParaRPr lang="en-US" sz="1600" dirty="0"/>
          </a:p>
          <a:p>
            <a:r>
              <a:rPr lang="en-US" sz="1600" dirty="0"/>
              <a:t>Users who might benefit from the Bulk Submission tool may not be aware of it.</a:t>
            </a:r>
          </a:p>
          <a:p>
            <a:endParaRPr lang="en-US" sz="1600" dirty="0"/>
          </a:p>
          <a:p>
            <a:r>
              <a:rPr lang="en-US" sz="1600" dirty="0"/>
              <a:t>By only reacting to reported compliance issues, opportunities are missed to find systemic issues.</a:t>
            </a:r>
          </a:p>
          <a:p>
            <a:endParaRPr lang="en-US" sz="1600" dirty="0"/>
          </a:p>
          <a:p>
            <a:r>
              <a:rPr lang="en-US" sz="1600" dirty="0"/>
              <a:t>There may policies that are implemented but not audited or tracked.</a:t>
            </a:r>
          </a:p>
          <a:p>
            <a:endParaRPr lang="en-US" sz="1600" dirty="0"/>
          </a:p>
          <a:p>
            <a:r>
              <a:rPr lang="en-US" sz="1600" dirty="0"/>
              <a:t>Should any issue(s) be identified for Across-Field Validation?</a:t>
            </a:r>
            <a:endParaRPr lang="en-US" dirty="0"/>
          </a:p>
        </p:txBody>
      </p:sp>
    </p:spTree>
    <p:extLst>
      <p:ext uri="{BB962C8B-B14F-4D97-AF65-F5344CB8AC3E}">
        <p14:creationId xmlns:p14="http://schemas.microsoft.com/office/powerpoint/2010/main" val="1495733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84"/>
          <a:stretch/>
        </p:blipFill>
        <p:spPr bwMode="auto">
          <a:xfrm>
            <a:off x="5411448" y="658366"/>
            <a:ext cx="3104927"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#4: Compliance</a:t>
            </a:r>
          </a:p>
        </p:txBody>
      </p:sp>
      <p:sp>
        <p:nvSpPr>
          <p:cNvPr id="3" name="Rectangle 2">
            <a:extLst>
              <a:ext uri="{FF2B5EF4-FFF2-40B4-BE49-F238E27FC236}">
                <a16:creationId xmlns:a16="http://schemas.microsoft.com/office/drawing/2014/main" id="{2C0765B9-90CC-ED46-9E3F-543CC53B1B82}"/>
              </a:ext>
            </a:extLst>
          </p:cNvPr>
          <p:cNvSpPr/>
          <p:nvPr/>
        </p:nvSpPr>
        <p:spPr>
          <a:xfrm>
            <a:off x="374901" y="1257456"/>
            <a:ext cx="3237729" cy="3970318"/>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Require all new policies implemented to be measured, audited, tracked and enforced as required by the compliance team. Policy should integrate metrics, measurements, and reporting to ensure that the policy is effective in addressing the issue, and when metrics are defined, compliance would audit, track, report, and enforce as applicable for the policy.</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2" y="854636"/>
            <a:ext cx="4133088" cy="276999"/>
          </a:xfrm>
          <a:prstGeom prst="rect">
            <a:avLst/>
          </a:prstGeom>
          <a:noFill/>
        </p:spPr>
        <p:txBody>
          <a:bodyPr wrap="square" lIns="0" tIns="0" rIns="0" bIns="0" rtlCol="0">
            <a:spAutoFit/>
          </a:bodyPr>
          <a:lstStyle/>
          <a:p>
            <a:r>
              <a:rPr lang="en-US" b="1" dirty="0">
                <a:cs typeface="Source Sans Pro"/>
              </a:rPr>
              <a:t>Recommendation R4.1</a:t>
            </a:r>
          </a:p>
        </p:txBody>
      </p:sp>
    </p:spTree>
    <p:extLst>
      <p:ext uri="{BB962C8B-B14F-4D97-AF65-F5344CB8AC3E}">
        <p14:creationId xmlns:p14="http://schemas.microsoft.com/office/powerpoint/2010/main" val="1107829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#4: Compliance</a:t>
            </a:r>
          </a:p>
        </p:txBody>
      </p:sp>
      <p:sp>
        <p:nvSpPr>
          <p:cNvPr id="3" name="Rectangle 2">
            <a:extLst>
              <a:ext uri="{FF2B5EF4-FFF2-40B4-BE49-F238E27FC236}">
                <a16:creationId xmlns:a16="http://schemas.microsoft.com/office/drawing/2014/main" id="{2C0765B9-90CC-ED46-9E3F-543CC53B1B82}"/>
              </a:ext>
            </a:extLst>
          </p:cNvPr>
          <p:cNvSpPr/>
          <p:nvPr/>
        </p:nvSpPr>
        <p:spPr>
          <a:xfrm>
            <a:off x="374902" y="1257456"/>
            <a:ext cx="4541872" cy="4801314"/>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Require all domain name registrations to adhere to the WHOIS requirements in the 2013 Registrar Accreditation Agreement or the latest implemented policy for WHOIS.  Once a policy is implemented all gTLD registrations must adhere to the new rules within a 12 month period. Assess the grandfathered domain names to determine if information is missing from the registrant field. If statistically significant number of domain name registrations lack registrant data then a new policy should be created to ensure all gTLDs adhere to the requirements of registrant data collection in the 2013 RAA.</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2" y="854636"/>
            <a:ext cx="4133088" cy="276999"/>
          </a:xfrm>
          <a:prstGeom prst="rect">
            <a:avLst/>
          </a:prstGeom>
          <a:noFill/>
        </p:spPr>
        <p:txBody>
          <a:bodyPr wrap="square" lIns="0" tIns="0" rIns="0" bIns="0" rtlCol="0">
            <a:spAutoFit/>
          </a:bodyPr>
          <a:lstStyle/>
          <a:p>
            <a:r>
              <a:rPr lang="en-US" b="1" dirty="0">
                <a:cs typeface="Source Sans Pro"/>
              </a:rPr>
              <a:t>Recommendation R4.2</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54" b="-1"/>
          <a:stretch/>
        </p:blipFill>
        <p:spPr bwMode="auto">
          <a:xfrm>
            <a:off x="5395913" y="603504"/>
            <a:ext cx="3032229"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9968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#4: Compliance</a:t>
            </a:r>
          </a:p>
        </p:txBody>
      </p:sp>
      <p:sp>
        <p:nvSpPr>
          <p:cNvPr id="3" name="Rectangle 2">
            <a:extLst>
              <a:ext uri="{FF2B5EF4-FFF2-40B4-BE49-F238E27FC236}">
                <a16:creationId xmlns:a16="http://schemas.microsoft.com/office/drawing/2014/main" id="{2C0765B9-90CC-ED46-9E3F-543CC53B1B82}"/>
              </a:ext>
            </a:extLst>
          </p:cNvPr>
          <p:cNvSpPr/>
          <p:nvPr/>
        </p:nvSpPr>
        <p:spPr>
          <a:xfrm>
            <a:off x="374902" y="1257456"/>
            <a:ext cx="4272049" cy="4770537"/>
          </a:xfrm>
          <a:prstGeom prst="rect">
            <a:avLst/>
          </a:prstGeom>
          <a:ln>
            <a:solidFill>
              <a:schemeClr val="accent3">
                <a:lumMod val="50000"/>
              </a:schemeClr>
            </a:solidFill>
          </a:ln>
        </p:spPr>
        <p:txBody>
          <a:bodyPr wrap="square">
            <a:spAutoFit/>
          </a:bodyPr>
          <a:lstStyle/>
          <a:p>
            <a:r>
              <a:rPr lang="en-US" sz="2000" b="1" dirty="0">
                <a:solidFill>
                  <a:schemeClr val="accent3">
                    <a:lumMod val="75000"/>
                  </a:schemeClr>
                </a:solidFill>
              </a:rPr>
              <a:t>Domain names suspended due to inaccurate information and remain in that state until it is due for renewal the WHOIS record should be updated to a new status and the inaccurate data removed, as further described below. </a:t>
            </a:r>
          </a:p>
          <a:p>
            <a:pPr marL="457200" indent="-457200">
              <a:buAutoNum type="arabicParenBoth"/>
            </a:pPr>
            <a:r>
              <a:rPr lang="en-US" b="1" dirty="0">
                <a:solidFill>
                  <a:schemeClr val="accent3">
                    <a:lumMod val="75000"/>
                  </a:schemeClr>
                </a:solidFill>
              </a:rPr>
              <a:t>Policy or contracts should require that WHOIS indicate whether a domain is on hold due to inaccurate data. </a:t>
            </a:r>
          </a:p>
          <a:p>
            <a:pPr marL="457200" indent="-457200">
              <a:buAutoNum type="arabicParenBoth"/>
            </a:pPr>
            <a:r>
              <a:rPr lang="en-US" b="1" dirty="0">
                <a:solidFill>
                  <a:schemeClr val="accent3">
                    <a:lumMod val="75000"/>
                  </a:schemeClr>
                </a:solidFill>
              </a:rPr>
              <a:t>Domains on serverHold due to inaccurate data in WHOIS should not be unsuspended without inaccurate data being remedied.</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2" y="854636"/>
            <a:ext cx="4133088" cy="276999"/>
          </a:xfrm>
          <a:prstGeom prst="rect">
            <a:avLst/>
          </a:prstGeom>
          <a:noFill/>
        </p:spPr>
        <p:txBody>
          <a:bodyPr wrap="square" lIns="0" tIns="0" rIns="0" bIns="0" rtlCol="0">
            <a:spAutoFit/>
          </a:bodyPr>
          <a:lstStyle/>
          <a:p>
            <a:r>
              <a:rPr lang="en-US" b="1" dirty="0">
                <a:cs typeface="Source Sans Pro"/>
              </a:rPr>
              <a:t>Recommendation R4.3</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913" y="612266"/>
            <a:ext cx="3071328" cy="575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977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#4: Compliance</a:t>
            </a:r>
          </a:p>
        </p:txBody>
      </p:sp>
      <p:sp>
        <p:nvSpPr>
          <p:cNvPr id="3" name="Rectangle 2">
            <a:extLst>
              <a:ext uri="{FF2B5EF4-FFF2-40B4-BE49-F238E27FC236}">
                <a16:creationId xmlns:a16="http://schemas.microsoft.com/office/drawing/2014/main" id="{2C0765B9-90CC-ED46-9E3F-543CC53B1B82}"/>
              </a:ext>
            </a:extLst>
          </p:cNvPr>
          <p:cNvSpPr/>
          <p:nvPr/>
        </p:nvSpPr>
        <p:spPr>
          <a:xfrm>
            <a:off x="374903" y="1257456"/>
            <a:ext cx="2773032" cy="1477328"/>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Publicize and encourage use of the Bulk WHOIS inaccuracy reporting tool.</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2" y="854636"/>
            <a:ext cx="4133088" cy="276999"/>
          </a:xfrm>
          <a:prstGeom prst="rect">
            <a:avLst/>
          </a:prstGeom>
          <a:noFill/>
        </p:spPr>
        <p:txBody>
          <a:bodyPr wrap="square" lIns="0" tIns="0" rIns="0" bIns="0" rtlCol="0">
            <a:spAutoFit/>
          </a:bodyPr>
          <a:lstStyle/>
          <a:p>
            <a:r>
              <a:rPr lang="en-US" b="1" dirty="0">
                <a:cs typeface="Source Sans Pro"/>
              </a:rPr>
              <a:t>Recommendation R4.5</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33"/>
          <a:stretch/>
        </p:blipFill>
        <p:spPr bwMode="auto">
          <a:xfrm>
            <a:off x="5395913" y="658368"/>
            <a:ext cx="3065674" cy="5742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794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#4: Compliance</a:t>
            </a:r>
          </a:p>
        </p:txBody>
      </p:sp>
      <p:sp>
        <p:nvSpPr>
          <p:cNvPr id="3" name="Rectangle 2">
            <a:extLst>
              <a:ext uri="{FF2B5EF4-FFF2-40B4-BE49-F238E27FC236}">
                <a16:creationId xmlns:a16="http://schemas.microsoft.com/office/drawing/2014/main" id="{2C0765B9-90CC-ED46-9E3F-543CC53B1B82}"/>
              </a:ext>
            </a:extLst>
          </p:cNvPr>
          <p:cNvSpPr/>
          <p:nvPr/>
        </p:nvSpPr>
        <p:spPr>
          <a:xfrm>
            <a:off x="374902" y="1257456"/>
            <a:ext cx="2952914" cy="2862322"/>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Review the WHOIS ARS domain names sampled for each region to determine whether or not low submission rates to the WHOIS inaccuracy reporting tool are due to the lack of knowledge of the tool or other critical factors.</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2" y="854636"/>
            <a:ext cx="4133088" cy="276999"/>
          </a:xfrm>
          <a:prstGeom prst="rect">
            <a:avLst/>
          </a:prstGeom>
          <a:noFill/>
        </p:spPr>
        <p:txBody>
          <a:bodyPr wrap="square" lIns="0" tIns="0" rIns="0" bIns="0" rtlCol="0">
            <a:spAutoFit/>
          </a:bodyPr>
          <a:lstStyle/>
          <a:p>
            <a:r>
              <a:rPr lang="en-US" b="1" dirty="0">
                <a:cs typeface="Source Sans Pro"/>
              </a:rPr>
              <a:t>Recommendation R4.6</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82"/>
          <a:stretch/>
        </p:blipFill>
        <p:spPr bwMode="auto">
          <a:xfrm>
            <a:off x="5395912" y="685800"/>
            <a:ext cx="3069059" cy="563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8149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#4: Compliance</a:t>
            </a:r>
          </a:p>
        </p:txBody>
      </p:sp>
      <p:sp>
        <p:nvSpPr>
          <p:cNvPr id="3" name="Rectangle 2">
            <a:extLst>
              <a:ext uri="{FF2B5EF4-FFF2-40B4-BE49-F238E27FC236}">
                <a16:creationId xmlns:a16="http://schemas.microsoft.com/office/drawing/2014/main" id="{2C0765B9-90CC-ED46-9E3F-543CC53B1B82}"/>
              </a:ext>
            </a:extLst>
          </p:cNvPr>
          <p:cNvSpPr/>
          <p:nvPr/>
        </p:nvSpPr>
        <p:spPr>
          <a:xfrm>
            <a:off x="374902" y="1257456"/>
            <a:ext cx="2967905" cy="4524315"/>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Following a valid WHOIS ARS ticket, or WHOIS inaccuracy complaint and where there is a pattern of failure to validate as required by the RAA, a full audit targeting the relating registrar should be initiated, to check if the registrar follows the contractual obligations, the consensus policies, etc. Sanctions should be applied if deficiencies identified.</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2" y="854636"/>
            <a:ext cx="4133088" cy="276999"/>
          </a:xfrm>
          <a:prstGeom prst="rect">
            <a:avLst/>
          </a:prstGeom>
          <a:noFill/>
        </p:spPr>
        <p:txBody>
          <a:bodyPr wrap="square" lIns="0" tIns="0" rIns="0" bIns="0" rtlCol="0">
            <a:spAutoFit/>
          </a:bodyPr>
          <a:lstStyle/>
          <a:p>
            <a:r>
              <a:rPr lang="en-US" b="1" dirty="0">
                <a:cs typeface="Source Sans Pro"/>
              </a:rPr>
              <a:t>Recommendation R4.7</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912" y="617030"/>
            <a:ext cx="3102235" cy="573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1353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Welcome</a:t>
            </a:r>
          </a:p>
        </p:txBody>
      </p:sp>
      <p:sp>
        <p:nvSpPr>
          <p:cNvPr id="4" name="TextBox 3">
            <a:extLst>
              <a:ext uri="{FF2B5EF4-FFF2-40B4-BE49-F238E27FC236}">
                <a16:creationId xmlns:a16="http://schemas.microsoft.com/office/drawing/2014/main" id="{3935ECAA-AA68-C14F-8B99-AF87594A5A87}"/>
              </a:ext>
            </a:extLst>
          </p:cNvPr>
          <p:cNvSpPr txBox="1"/>
          <p:nvPr/>
        </p:nvSpPr>
        <p:spPr>
          <a:xfrm>
            <a:off x="374904" y="1182624"/>
            <a:ext cx="8071104" cy="3600986"/>
          </a:xfrm>
          <a:prstGeom prst="rect">
            <a:avLst/>
          </a:prstGeom>
          <a:noFill/>
        </p:spPr>
        <p:txBody>
          <a:bodyPr wrap="square" lIns="0" tIns="0" rIns="0" bIns="0" rtlCol="0">
            <a:spAutoFit/>
          </a:bodyPr>
          <a:lstStyle/>
          <a:p>
            <a:r>
              <a:rPr lang="en-US" dirty="0">
                <a:cs typeface="Source Sans Pro"/>
              </a:rPr>
              <a:t>•</a:t>
            </a:r>
            <a:r>
              <a:rPr lang="en-US" b="1" dirty="0">
                <a:cs typeface="Source Sans Pro"/>
              </a:rPr>
              <a:t>	Roll-call </a:t>
            </a:r>
          </a:p>
          <a:p>
            <a:endParaRPr lang="en-US" b="1" dirty="0">
              <a:cs typeface="Source Sans Pro"/>
            </a:endParaRPr>
          </a:p>
          <a:p>
            <a:r>
              <a:rPr lang="en-US" b="1" dirty="0">
                <a:cs typeface="Source Sans Pro"/>
              </a:rPr>
              <a:t>•	Call for Statement of Interests updates</a:t>
            </a:r>
          </a:p>
          <a:p>
            <a:endParaRPr lang="en-US" b="1" dirty="0">
              <a:cs typeface="Source Sans Pro"/>
            </a:endParaRPr>
          </a:p>
          <a:p>
            <a:r>
              <a:rPr lang="en-US" b="1" dirty="0">
                <a:cs typeface="Source Sans Pro"/>
              </a:rPr>
              <a:t>•	Housekeeping</a:t>
            </a:r>
          </a:p>
          <a:p>
            <a:endParaRPr lang="en-US" b="1" dirty="0">
              <a:cs typeface="Source Sans Pro"/>
            </a:endParaRPr>
          </a:p>
          <a:p>
            <a:r>
              <a:rPr lang="en-US" b="1" dirty="0">
                <a:cs typeface="Source Sans Pro"/>
              </a:rPr>
              <a:t>•	Opening remarks and day 1 objectives </a:t>
            </a:r>
          </a:p>
          <a:p>
            <a:endParaRPr lang="en-US" b="1" dirty="0">
              <a:cs typeface="Source Sans Pro"/>
            </a:endParaRPr>
          </a:p>
          <a:p>
            <a:r>
              <a:rPr lang="en-US" b="1" dirty="0">
                <a:cs typeface="Source Sans Pro"/>
              </a:rPr>
              <a:t>•	Work plan  </a:t>
            </a:r>
          </a:p>
          <a:p>
            <a:endParaRPr lang="en-US" b="1" dirty="0">
              <a:cs typeface="Source Sans Pro"/>
            </a:endParaRPr>
          </a:p>
          <a:p>
            <a:r>
              <a:rPr lang="en-US" b="1" dirty="0">
                <a:cs typeface="Source Sans Pro"/>
              </a:rPr>
              <a:t>•	Update on gap assessments</a:t>
            </a: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3766995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#4: Compliance</a:t>
            </a:r>
          </a:p>
        </p:txBody>
      </p:sp>
      <p:sp>
        <p:nvSpPr>
          <p:cNvPr id="3" name="Rectangle 2">
            <a:extLst>
              <a:ext uri="{FF2B5EF4-FFF2-40B4-BE49-F238E27FC236}">
                <a16:creationId xmlns:a16="http://schemas.microsoft.com/office/drawing/2014/main" id="{2C0765B9-90CC-ED46-9E3F-543CC53B1B82}"/>
              </a:ext>
            </a:extLst>
          </p:cNvPr>
          <p:cNvSpPr/>
          <p:nvPr/>
        </p:nvSpPr>
        <p:spPr>
          <a:xfrm>
            <a:off x="374902" y="1257456"/>
            <a:ext cx="2967905" cy="3693319"/>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Direct contractual compliance to proactively monitor and enforce as required to address systemic issues. A risk based approach should be executed to assess, and understand inaccuracy issues and then take the appropriate compliance actions to mitigate risk in systemic complaints.</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2" y="854636"/>
            <a:ext cx="4133088" cy="276999"/>
          </a:xfrm>
          <a:prstGeom prst="rect">
            <a:avLst/>
          </a:prstGeom>
          <a:noFill/>
        </p:spPr>
        <p:txBody>
          <a:bodyPr wrap="square" lIns="0" tIns="0" rIns="0" bIns="0" rtlCol="0">
            <a:spAutoFit/>
          </a:bodyPr>
          <a:lstStyle/>
          <a:p>
            <a:r>
              <a:rPr lang="en-US" b="1" dirty="0">
                <a:cs typeface="Source Sans Pro"/>
              </a:rPr>
              <a:t>Recommendation R4.8</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56"/>
          <a:stretch/>
        </p:blipFill>
        <p:spPr bwMode="auto">
          <a:xfrm>
            <a:off x="5395912" y="640080"/>
            <a:ext cx="3097357" cy="5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201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#4: Compliance</a:t>
            </a:r>
          </a:p>
        </p:txBody>
      </p:sp>
      <p:sp>
        <p:nvSpPr>
          <p:cNvPr id="3" name="Rectangle 2">
            <a:extLst>
              <a:ext uri="{FF2B5EF4-FFF2-40B4-BE49-F238E27FC236}">
                <a16:creationId xmlns:a16="http://schemas.microsoft.com/office/drawing/2014/main" id="{2C0765B9-90CC-ED46-9E3F-543CC53B1B82}"/>
              </a:ext>
            </a:extLst>
          </p:cNvPr>
          <p:cNvSpPr/>
          <p:nvPr/>
        </p:nvSpPr>
        <p:spPr>
          <a:xfrm>
            <a:off x="374902" y="1257456"/>
            <a:ext cx="2967905" cy="2585323"/>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Privacy and Proxy registration data providers must adhere to the current RAA requirements for verification and validation of the underlying registrant data. </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2" y="854636"/>
            <a:ext cx="4133088" cy="276999"/>
          </a:xfrm>
          <a:prstGeom prst="rect">
            <a:avLst/>
          </a:prstGeom>
          <a:noFill/>
        </p:spPr>
        <p:txBody>
          <a:bodyPr wrap="square" lIns="0" tIns="0" rIns="0" bIns="0" rtlCol="0">
            <a:spAutoFit/>
          </a:bodyPr>
          <a:lstStyle/>
          <a:p>
            <a:r>
              <a:rPr lang="en-US" b="1" dirty="0">
                <a:cs typeface="Source Sans Pro"/>
              </a:rPr>
              <a:t>Possible Recommendation R4.X</a:t>
            </a:r>
          </a:p>
        </p:txBody>
      </p:sp>
      <p:sp>
        <p:nvSpPr>
          <p:cNvPr id="4" name="Rectangle 3"/>
          <p:cNvSpPr/>
          <p:nvPr/>
        </p:nvSpPr>
        <p:spPr>
          <a:xfrm>
            <a:off x="4315968" y="849475"/>
            <a:ext cx="4572000" cy="5047536"/>
          </a:xfrm>
          <a:prstGeom prst="rect">
            <a:avLst/>
          </a:prstGeom>
        </p:spPr>
        <p:txBody>
          <a:bodyPr>
            <a:spAutoFit/>
          </a:bodyPr>
          <a:lstStyle/>
          <a:p>
            <a:r>
              <a:rPr lang="en-US" sz="1400" dirty="0"/>
              <a:t>The following is from the PPSAI final report and may help in the discussion:</a:t>
            </a:r>
          </a:p>
          <a:p>
            <a:r>
              <a:rPr lang="en-US" sz="1400" dirty="0"/>
              <a:t> </a:t>
            </a:r>
          </a:p>
          <a:p>
            <a:r>
              <a:rPr lang="en-US" sz="1400" i="1" dirty="0"/>
              <a:t>P/P service providers should be required to inform the P/P service customer annually of his/her requirement to provide accurate and up to date contact information to the P/P service provider. </a:t>
            </a:r>
          </a:p>
          <a:p>
            <a:endParaRPr lang="en-US" sz="1400" i="1" dirty="0"/>
          </a:p>
          <a:p>
            <a:r>
              <a:rPr lang="en-US" sz="1400" i="1" dirty="0"/>
              <a:t>If the P/P service provider has any information suggesting that the P/P service customer information is incorrect (such as the provider receiving a bounced email notification or non-delivery notification message in connection with compliance with data reminder notices or otherwise) for any P/P service customer, the provider must verify or re-verify, as applicable, the email address(es). </a:t>
            </a:r>
          </a:p>
          <a:p>
            <a:endParaRPr lang="en-US" sz="1400" i="1" dirty="0"/>
          </a:p>
          <a:p>
            <a:r>
              <a:rPr lang="en-US" sz="1400" i="1" dirty="0"/>
              <a:t>If, within fifteen (15) calendar days after receiving any such information, the P/P service provider does not receive an affirmative response from the P/P service customer providing the required verification, the P/P service provider shall verify the applicable contact information manually.</a:t>
            </a:r>
            <a:endParaRPr lang="en-US" sz="1400" dirty="0"/>
          </a:p>
        </p:txBody>
      </p:sp>
    </p:spTree>
    <p:extLst>
      <p:ext uri="{BB962C8B-B14F-4D97-AF65-F5344CB8AC3E}">
        <p14:creationId xmlns:p14="http://schemas.microsoft.com/office/powerpoint/2010/main" val="1901833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#4: Compliance</a:t>
            </a:r>
          </a:p>
        </p:txBody>
      </p:sp>
      <p:sp>
        <p:nvSpPr>
          <p:cNvPr id="6" name="TextBox 5">
            <a:extLst>
              <a:ext uri="{FF2B5EF4-FFF2-40B4-BE49-F238E27FC236}">
                <a16:creationId xmlns:a16="http://schemas.microsoft.com/office/drawing/2014/main" id="{8313AAFC-A512-054F-9928-A23B29E18DE9}"/>
              </a:ext>
            </a:extLst>
          </p:cNvPr>
          <p:cNvSpPr txBox="1"/>
          <p:nvPr/>
        </p:nvSpPr>
        <p:spPr>
          <a:xfrm>
            <a:off x="334184" y="1117232"/>
            <a:ext cx="3158523" cy="5262979"/>
          </a:xfrm>
          <a:prstGeom prst="rect">
            <a:avLst/>
          </a:prstGeom>
          <a:noFill/>
        </p:spPr>
        <p:txBody>
          <a:bodyPr wrap="square" lIns="0" tIns="0" rIns="0" bIns="0" rtlCol="0">
            <a:spAutoFit/>
          </a:bodyPr>
          <a:lstStyle/>
          <a:p>
            <a:r>
              <a:rPr lang="en-US" b="1" dirty="0">
                <a:cs typeface="Source Sans Pro"/>
              </a:rPr>
              <a:t>Gap Assessment</a:t>
            </a:r>
          </a:p>
          <a:p>
            <a:endParaRPr lang="en-US" b="1" dirty="0">
              <a:cs typeface="Source Sans Pro"/>
            </a:endParaRPr>
          </a:p>
          <a:p>
            <a:pPr marL="285750" indent="-285750">
              <a:buFont typeface="Arial" panose="020B0604020202020204" pitchFamily="34" charset="0"/>
              <a:buChar char="•"/>
            </a:pPr>
            <a:r>
              <a:rPr lang="en-US" dirty="0">
                <a:cs typeface="Source Sans Pro"/>
              </a:rPr>
              <a:t>Subsection 3 should become more concise. Some Problems/Issues need to be moved/summarized in Subsection 4. </a:t>
            </a:r>
          </a:p>
          <a:p>
            <a:pPr marL="285750" indent="-285750">
              <a:buFont typeface="Arial" panose="020B0604020202020204" pitchFamily="34" charset="0"/>
              <a:buChar char="•"/>
            </a:pPr>
            <a:endParaRPr lang="en-US" dirty="0">
              <a:cs typeface="Source Sans Pro"/>
            </a:endParaRPr>
          </a:p>
          <a:p>
            <a:pPr marL="285750" indent="-285750">
              <a:buFont typeface="Arial" panose="020B0604020202020204" pitchFamily="34" charset="0"/>
              <a:buChar char="•"/>
            </a:pPr>
            <a:r>
              <a:rPr lang="en-US" dirty="0">
                <a:cs typeface="Source Sans Pro"/>
              </a:rPr>
              <a:t>Flesh out all Recommendations, phrasing all as recommended actions with specific, measurable outcomes.</a:t>
            </a:r>
          </a:p>
          <a:p>
            <a:pPr marL="285750"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endParaRPr lang="en-US" dirty="0">
              <a:cs typeface="Source Sans Pro"/>
            </a:endParaRPr>
          </a:p>
        </p:txBody>
      </p:sp>
      <p:pic>
        <p:nvPicPr>
          <p:cNvPr id="4" name="Picture 3">
            <a:extLst>
              <a:ext uri="{FF2B5EF4-FFF2-40B4-BE49-F238E27FC236}">
                <a16:creationId xmlns:a16="http://schemas.microsoft.com/office/drawing/2014/main" id="{340E748A-EFFC-C441-8ED2-C616BD4A7BFC}"/>
              </a:ext>
            </a:extLst>
          </p:cNvPr>
          <p:cNvPicPr>
            <a:picLocks noChangeAspect="1"/>
          </p:cNvPicPr>
          <p:nvPr/>
        </p:nvPicPr>
        <p:blipFill>
          <a:blip r:embed="rId2"/>
          <a:stretch>
            <a:fillRect/>
          </a:stretch>
        </p:blipFill>
        <p:spPr>
          <a:xfrm>
            <a:off x="4603255" y="732020"/>
            <a:ext cx="3784600" cy="5334000"/>
          </a:xfrm>
          <a:prstGeom prst="rect">
            <a:avLst/>
          </a:prstGeom>
        </p:spPr>
      </p:pic>
    </p:spTree>
    <p:extLst>
      <p:ext uri="{BB962C8B-B14F-4D97-AF65-F5344CB8AC3E}">
        <p14:creationId xmlns:p14="http://schemas.microsoft.com/office/powerpoint/2010/main" val="4257622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0924C-FFD6-1246-B45D-BC66E1330A8D}"/>
              </a:ext>
            </a:extLst>
          </p:cNvPr>
          <p:cNvSpPr>
            <a:spLocks noGrp="1"/>
          </p:cNvSpPr>
          <p:nvPr>
            <p:ph type="title"/>
          </p:nvPr>
        </p:nvSpPr>
        <p:spPr/>
        <p:txBody>
          <a:bodyPr/>
          <a:lstStyle/>
          <a:p>
            <a:r>
              <a:rPr lang="en-US" dirty="0"/>
              <a:t>Lunch</a:t>
            </a:r>
          </a:p>
        </p:txBody>
      </p:sp>
      <p:sp>
        <p:nvSpPr>
          <p:cNvPr id="6" name="TextBox 5">
            <a:extLst>
              <a:ext uri="{FF2B5EF4-FFF2-40B4-BE49-F238E27FC236}">
                <a16:creationId xmlns:a16="http://schemas.microsoft.com/office/drawing/2014/main" id="{8BFB7070-ED3B-8F42-A698-60017A2D89BE}"/>
              </a:ext>
            </a:extLst>
          </p:cNvPr>
          <p:cNvSpPr txBox="1"/>
          <p:nvPr/>
        </p:nvSpPr>
        <p:spPr>
          <a:xfrm>
            <a:off x="374904" y="1316736"/>
            <a:ext cx="8012950" cy="2215991"/>
          </a:xfrm>
          <a:prstGeom prst="rect">
            <a:avLst/>
          </a:prstGeom>
          <a:noFill/>
        </p:spPr>
        <p:txBody>
          <a:bodyPr wrap="square" lIns="0" tIns="0" rIns="0" bIns="0" rtlCol="0">
            <a:spAutoFit/>
          </a:bodyPr>
          <a:lstStyle/>
          <a:p>
            <a:r>
              <a:rPr lang="en-US" b="1" dirty="0">
                <a:cs typeface="Source Sans Pro"/>
              </a:rPr>
              <a:t>Time: 12:30-13:30</a:t>
            </a:r>
          </a:p>
          <a:p>
            <a:endParaRPr lang="en-US" dirty="0">
              <a:cs typeface="Source Sans Pro"/>
            </a:endParaRPr>
          </a:p>
          <a:p>
            <a:r>
              <a:rPr lang="en-US" b="1" dirty="0">
                <a:cs typeface="Source Sans Pro"/>
              </a:rPr>
              <a:t>What’s Next?</a:t>
            </a:r>
          </a:p>
          <a:p>
            <a:endParaRPr lang="en-US" dirty="0">
              <a:cs typeface="Source Sans Pro"/>
            </a:endParaRPr>
          </a:p>
          <a:p>
            <a:r>
              <a:rPr lang="en-US" i="1" dirty="0">
                <a:solidFill>
                  <a:schemeClr val="accent6">
                    <a:lumMod val="50000"/>
                  </a:schemeClr>
                </a:solidFill>
              </a:rPr>
              <a:t>13:30-14:00 – WHOIS1 Recs #5-9: Data Accuracy</a:t>
            </a:r>
          </a:p>
          <a:p>
            <a:r>
              <a:rPr lang="en-US" i="1" dirty="0">
                <a:solidFill>
                  <a:schemeClr val="accent6">
                    <a:lumMod val="50000"/>
                  </a:schemeClr>
                </a:solidFill>
              </a:rPr>
              <a:t>14:00-15:00 – WHOIS1 Rec #10: Privacy/Proxy Services</a:t>
            </a:r>
          </a:p>
          <a:p>
            <a:r>
              <a:rPr lang="en-US" i="1" dirty="0">
                <a:solidFill>
                  <a:schemeClr val="accent6">
                    <a:lumMod val="50000"/>
                  </a:schemeClr>
                </a:solidFill>
              </a:rPr>
              <a:t>15:00-15:30 – Subgroup 5: Safeguarding Registrant Data </a:t>
            </a:r>
          </a:p>
          <a:p>
            <a:r>
              <a:rPr lang="en-US" dirty="0">
                <a:cs typeface="Source Sans Pro"/>
              </a:rPr>
              <a:t> </a:t>
            </a:r>
          </a:p>
        </p:txBody>
      </p:sp>
    </p:spTree>
    <p:extLst>
      <p:ext uri="{BB962C8B-B14F-4D97-AF65-F5344CB8AC3E}">
        <p14:creationId xmlns:p14="http://schemas.microsoft.com/office/powerpoint/2010/main" val="3549591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WHOIS1 Recs #5-9: Data Accuracy</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p:txBody>
          <a:bodyPr/>
          <a:lstStyle/>
          <a:p>
            <a:r>
              <a:rPr lang="en-US" dirty="0"/>
              <a:t>Agenda item #8 </a:t>
            </a:r>
          </a:p>
          <a:p>
            <a:endParaRPr lang="en-US" dirty="0"/>
          </a:p>
          <a:p>
            <a:r>
              <a:rPr lang="en-US" dirty="0"/>
              <a:t>Time: 13:30-14:00</a:t>
            </a:r>
          </a:p>
          <a:p>
            <a:endParaRPr lang="en-US" dirty="0"/>
          </a:p>
          <a:p>
            <a:r>
              <a:rPr lang="en-US" dirty="0"/>
              <a:t>Presenter: Lili Sun</a:t>
            </a:r>
          </a:p>
          <a:p>
            <a:endParaRPr lang="en-US" dirty="0"/>
          </a:p>
          <a:p>
            <a:r>
              <a:rPr lang="en-US" dirty="0"/>
              <a:t>Subgroup Members: Lili, Cathrin, Dmitry, Erika</a:t>
            </a:r>
          </a:p>
          <a:p>
            <a:endParaRPr lang="en-US" dirty="0"/>
          </a:p>
          <a:p>
            <a:r>
              <a:rPr lang="en-US" dirty="0"/>
              <a:t>Subgroup Wiki: </a:t>
            </a:r>
            <a:r>
              <a:rPr lang="en-US" dirty="0">
                <a:hlinkClick r:id="rId2"/>
              </a:rPr>
              <a:t>https://community.icann.org/x/6plEB</a:t>
            </a:r>
            <a:endParaRPr lang="en-US" dirty="0"/>
          </a:p>
        </p:txBody>
      </p:sp>
    </p:spTree>
    <p:extLst>
      <p:ext uri="{BB962C8B-B14F-4D97-AF65-F5344CB8AC3E}">
        <p14:creationId xmlns:p14="http://schemas.microsoft.com/office/powerpoint/2010/main" val="27786565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Recs #5-9: Data Accuracy</a:t>
            </a:r>
          </a:p>
        </p:txBody>
      </p:sp>
      <p:sp>
        <p:nvSpPr>
          <p:cNvPr id="5" name="Rectangle 4">
            <a:extLst>
              <a:ext uri="{FF2B5EF4-FFF2-40B4-BE49-F238E27FC236}">
                <a16:creationId xmlns:a16="http://schemas.microsoft.com/office/drawing/2014/main" id="{E0727B03-4F61-644F-BE87-454E0D98F2E9}"/>
              </a:ext>
            </a:extLst>
          </p:cNvPr>
          <p:cNvSpPr/>
          <p:nvPr/>
        </p:nvSpPr>
        <p:spPr>
          <a:xfrm>
            <a:off x="321217" y="1175171"/>
            <a:ext cx="8120324" cy="2970044"/>
          </a:xfrm>
          <a:prstGeom prst="rect">
            <a:avLst/>
          </a:prstGeom>
          <a:ln>
            <a:solidFill>
              <a:schemeClr val="accent3">
                <a:lumMod val="50000"/>
              </a:schemeClr>
            </a:solidFill>
          </a:ln>
        </p:spPr>
        <p:txBody>
          <a:bodyPr wrap="square">
            <a:spAutoFit/>
          </a:bodyPr>
          <a:lstStyle/>
          <a:p>
            <a:r>
              <a:rPr lang="en-US" sz="1700" dirty="0"/>
              <a:t>A WHOIS Informational Website has been established as a policy document, to educate registrants on WHOIS, their rights and responsibilities, and to allow Internet users to submit complaints on WHOIS inaccuracy.</a:t>
            </a:r>
            <a:br>
              <a:rPr lang="en-US" sz="1700" dirty="0"/>
            </a:br>
            <a:endParaRPr lang="en-US" sz="1700" dirty="0"/>
          </a:p>
          <a:p>
            <a:r>
              <a:rPr lang="en-US" sz="1700" dirty="0"/>
              <a:t>The 2013 RAA introduced contractual obligations for registrars to validate and verify WHOIS data upon registration.</a:t>
            </a:r>
          </a:p>
          <a:p>
            <a:endParaRPr lang="en-US" sz="1700" dirty="0"/>
          </a:p>
          <a:p>
            <a:r>
              <a:rPr lang="en-US" sz="1700" dirty="0"/>
              <a:t>ICANN is in the midst of developing an accuracy reporting system (the WHOIS ARS), proactively identify potentially inaccurate gTLD registration data; explore using automated tools, and forward potentially inaccurate records to gTLD registrars for action.</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1585582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Recs #5-9: Data Accuracy</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graphicFrame>
        <p:nvGraphicFramePr>
          <p:cNvPr id="7" name="Table 6">
            <a:extLst>
              <a:ext uri="{FF2B5EF4-FFF2-40B4-BE49-F238E27FC236}">
                <a16:creationId xmlns:a16="http://schemas.microsoft.com/office/drawing/2014/main" id="{34CD194D-D82D-A64F-BF76-2E3BEFF578CA}"/>
              </a:ext>
            </a:extLst>
          </p:cNvPr>
          <p:cNvGraphicFramePr>
            <a:graphicFrameLocks noGrp="1"/>
          </p:cNvGraphicFramePr>
          <p:nvPr>
            <p:extLst>
              <p:ext uri="{D42A27DB-BD31-4B8C-83A1-F6EECF244321}">
                <p14:modId xmlns:p14="http://schemas.microsoft.com/office/powerpoint/2010/main" val="2383686043"/>
              </p:ext>
            </p:extLst>
          </p:nvPr>
        </p:nvGraphicFramePr>
        <p:xfrm>
          <a:off x="374903" y="1175170"/>
          <a:ext cx="8304400" cy="4925827"/>
        </p:xfrm>
        <a:graphic>
          <a:graphicData uri="http://schemas.openxmlformats.org/drawingml/2006/table">
            <a:tbl>
              <a:tblPr firstRow="1" bandRow="1">
                <a:tableStyleId>{5C22544A-7EE6-4342-B048-85BDC9FD1C3A}</a:tableStyleId>
              </a:tblPr>
              <a:tblGrid>
                <a:gridCol w="1063974">
                  <a:extLst>
                    <a:ext uri="{9D8B030D-6E8A-4147-A177-3AD203B41FA5}">
                      <a16:colId xmlns:a16="http://schemas.microsoft.com/office/drawing/2014/main" val="20000"/>
                    </a:ext>
                  </a:extLst>
                </a:gridCol>
                <a:gridCol w="1412836">
                  <a:extLst>
                    <a:ext uri="{9D8B030D-6E8A-4147-A177-3AD203B41FA5}">
                      <a16:colId xmlns:a16="http://schemas.microsoft.com/office/drawing/2014/main" val="20001"/>
                    </a:ext>
                  </a:extLst>
                </a:gridCol>
                <a:gridCol w="5827590">
                  <a:extLst>
                    <a:ext uri="{9D8B030D-6E8A-4147-A177-3AD203B41FA5}">
                      <a16:colId xmlns:a16="http://schemas.microsoft.com/office/drawing/2014/main" val="20002"/>
                    </a:ext>
                  </a:extLst>
                </a:gridCol>
              </a:tblGrid>
              <a:tr h="503176">
                <a:tc>
                  <a:txBody>
                    <a:bodyPr/>
                    <a:lstStyle/>
                    <a:p>
                      <a:r>
                        <a:rPr lang="en-US" sz="1600" dirty="0"/>
                        <a:t>WHOIS1</a:t>
                      </a:r>
                    </a:p>
                  </a:txBody>
                  <a:tcPr/>
                </a:tc>
                <a:tc>
                  <a:txBody>
                    <a:bodyPr/>
                    <a:lstStyle/>
                    <a:p>
                      <a:r>
                        <a:rPr lang="en-US" sz="1600" dirty="0"/>
                        <a:t>Has Been</a:t>
                      </a:r>
                    </a:p>
                  </a:txBody>
                  <a:tcPr/>
                </a:tc>
                <a:tc>
                  <a:txBody>
                    <a:bodyPr/>
                    <a:lstStyle/>
                    <a:p>
                      <a:r>
                        <a:rPr lang="en-US" sz="1600" dirty="0"/>
                        <a:t>Rationale</a:t>
                      </a:r>
                    </a:p>
                  </a:txBody>
                  <a:tcPr/>
                </a:tc>
                <a:extLst>
                  <a:ext uri="{0D108BD9-81ED-4DB2-BD59-A6C34878D82A}">
                    <a16:rowId xmlns:a16="http://schemas.microsoft.com/office/drawing/2014/main" val="10000"/>
                  </a:ext>
                </a:extLst>
              </a:tr>
              <a:tr h="715039">
                <a:tc>
                  <a:txBody>
                    <a:bodyPr/>
                    <a:lstStyle/>
                    <a:p>
                      <a:r>
                        <a:rPr lang="en-US" sz="1600" dirty="0"/>
                        <a:t>Rec # 5</a:t>
                      </a:r>
                    </a:p>
                  </a:txBody>
                  <a:tcPr/>
                </a:tc>
                <a:tc>
                  <a:txBody>
                    <a:bodyPr/>
                    <a:lstStyle/>
                    <a:p>
                      <a:r>
                        <a:rPr lang="en-US" sz="1600" dirty="0"/>
                        <a:t>Fully-implemented</a:t>
                      </a:r>
                    </a:p>
                  </a:txBody>
                  <a:tcPr/>
                </a:tc>
                <a:tc>
                  <a:txBody>
                    <a:bodyPr/>
                    <a:lstStyle/>
                    <a:p>
                      <a:r>
                        <a:rPr lang="en-US" sz="1600" dirty="0"/>
                        <a:t>However, effectiveness still needs to be assessed</a:t>
                      </a:r>
                    </a:p>
                  </a:txBody>
                  <a:tcPr/>
                </a:tc>
                <a:extLst>
                  <a:ext uri="{0D108BD9-81ED-4DB2-BD59-A6C34878D82A}">
                    <a16:rowId xmlns:a16="http://schemas.microsoft.com/office/drawing/2014/main" val="10001"/>
                  </a:ext>
                </a:extLst>
              </a:tr>
              <a:tr h="926903">
                <a:tc>
                  <a:txBody>
                    <a:bodyPr/>
                    <a:lstStyle/>
                    <a:p>
                      <a:r>
                        <a:rPr lang="en-US" sz="1600" dirty="0"/>
                        <a:t>Rec # 6</a:t>
                      </a:r>
                    </a:p>
                  </a:txBody>
                  <a:tcPr/>
                </a:tc>
                <a:tc>
                  <a:txBody>
                    <a:bodyPr/>
                    <a:lstStyle/>
                    <a:p>
                      <a:r>
                        <a:rPr lang="en-US" sz="1600" dirty="0"/>
                        <a:t>Partially-implemented</a:t>
                      </a:r>
                    </a:p>
                  </a:txBody>
                  <a:tcPr/>
                </a:tc>
                <a:tc>
                  <a:txBody>
                    <a:bodyPr/>
                    <a:lstStyle/>
                    <a:p>
                      <a:r>
                        <a:rPr lang="en-US" sz="1600" dirty="0"/>
                        <a:t>Because Accuracy Reporting System implementation is on-going</a:t>
                      </a:r>
                    </a:p>
                  </a:txBody>
                  <a:tcPr/>
                </a:tc>
                <a:extLst>
                  <a:ext uri="{0D108BD9-81ED-4DB2-BD59-A6C34878D82A}">
                    <a16:rowId xmlns:a16="http://schemas.microsoft.com/office/drawing/2014/main" val="10002"/>
                  </a:ext>
                </a:extLst>
              </a:tr>
              <a:tr h="926903">
                <a:tc>
                  <a:txBody>
                    <a:bodyPr/>
                    <a:lstStyle/>
                    <a:p>
                      <a:r>
                        <a:rPr lang="en-US" sz="1600" dirty="0"/>
                        <a:t>Rec # 7</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Partially-implemented</a:t>
                      </a:r>
                    </a:p>
                  </a:txBody>
                  <a:tcPr/>
                </a:tc>
                <a:tc>
                  <a:txBody>
                    <a:bodyPr/>
                    <a:lstStyle/>
                    <a:p>
                      <a:r>
                        <a:rPr lang="en-US" sz="1600" dirty="0"/>
                        <a:t>Because Substantial Failure and Full Failure rates are missing from reports</a:t>
                      </a:r>
                    </a:p>
                  </a:txBody>
                  <a:tcPr/>
                </a:tc>
                <a:extLst>
                  <a:ext uri="{0D108BD9-81ED-4DB2-BD59-A6C34878D82A}">
                    <a16:rowId xmlns:a16="http://schemas.microsoft.com/office/drawing/2014/main" val="10003"/>
                  </a:ext>
                </a:extLst>
              </a:tr>
              <a:tr h="715039">
                <a:tc>
                  <a:txBody>
                    <a:bodyPr/>
                    <a:lstStyle/>
                    <a:p>
                      <a:r>
                        <a:rPr lang="en-US" sz="1600" dirty="0"/>
                        <a:t>Rec # 8</a:t>
                      </a:r>
                    </a:p>
                  </a:txBody>
                  <a:tcPr/>
                </a:tc>
                <a:tc>
                  <a:txBody>
                    <a:bodyPr/>
                    <a:lstStyle/>
                    <a:p>
                      <a:r>
                        <a:rPr lang="en-US" sz="1600" dirty="0"/>
                        <a:t>Fully-implemented</a:t>
                      </a:r>
                    </a:p>
                  </a:txBody>
                  <a:tcPr/>
                </a:tc>
                <a:tc>
                  <a:txBody>
                    <a:bodyPr/>
                    <a:lstStyle/>
                    <a:p>
                      <a:endParaRPr lang="en-US" sz="1600" dirty="0"/>
                    </a:p>
                  </a:txBody>
                  <a:tcPr/>
                </a:tc>
                <a:extLst>
                  <a:ext uri="{0D108BD9-81ED-4DB2-BD59-A6C34878D82A}">
                    <a16:rowId xmlns:a16="http://schemas.microsoft.com/office/drawing/2014/main" val="10004"/>
                  </a:ext>
                </a:extLst>
              </a:tr>
              <a:tr h="1138767">
                <a:tc>
                  <a:txBody>
                    <a:bodyPr/>
                    <a:lstStyle/>
                    <a:p>
                      <a:r>
                        <a:rPr lang="en-US" sz="1600" dirty="0"/>
                        <a:t>Rec # 9</a:t>
                      </a:r>
                    </a:p>
                  </a:txBody>
                  <a:tcPr/>
                </a:tc>
                <a:tc>
                  <a:txBody>
                    <a:bodyPr/>
                    <a:lstStyle/>
                    <a:p>
                      <a:r>
                        <a:rPr lang="en-US" sz="1600" dirty="0"/>
                        <a:t>Not implemented</a:t>
                      </a:r>
                    </a:p>
                  </a:txBody>
                  <a:tcPr/>
                </a:tc>
                <a:tc>
                  <a:txBody>
                    <a:bodyPr/>
                    <a:lstStyle/>
                    <a:p>
                      <a:r>
                        <a:rPr lang="en-US" sz="1600" dirty="0"/>
                        <a:t>Because there has been no measurable assessment of WHOIS data quality improvement either through WDRP or other alternative policies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44189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Recs #5-9: Data Accuracy</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7" name="Rectangle 6">
            <a:extLst>
              <a:ext uri="{FF2B5EF4-FFF2-40B4-BE49-F238E27FC236}">
                <a16:creationId xmlns:a16="http://schemas.microsoft.com/office/drawing/2014/main" id="{10B14298-EA6C-9D4D-9AF7-FF5E943EBA8E}"/>
              </a:ext>
            </a:extLst>
          </p:cNvPr>
          <p:cNvSpPr/>
          <p:nvPr/>
        </p:nvSpPr>
        <p:spPr>
          <a:xfrm>
            <a:off x="374903" y="974506"/>
            <a:ext cx="8266177" cy="4801314"/>
          </a:xfrm>
          <a:prstGeom prst="rect">
            <a:avLst/>
          </a:prstGeom>
          <a:ln>
            <a:solidFill>
              <a:srgbClr val="FF0000"/>
            </a:solidFill>
          </a:ln>
        </p:spPr>
        <p:txBody>
          <a:bodyPr wrap="square">
            <a:spAutoFit/>
          </a:bodyPr>
          <a:lstStyle/>
          <a:p>
            <a:r>
              <a:rPr lang="en-US" dirty="0"/>
              <a:t>The objective of reliable WHOIS data has not been achieved</a:t>
            </a:r>
            <a:br>
              <a:rPr lang="en-US" dirty="0"/>
            </a:br>
            <a:endParaRPr lang="en-US" dirty="0"/>
          </a:p>
          <a:p>
            <a:r>
              <a:rPr lang="en-US" dirty="0"/>
              <a:t>WHOIS inaccuracy is believed to be largely under-reported</a:t>
            </a:r>
            <a:br>
              <a:rPr lang="en-US" dirty="0"/>
            </a:br>
            <a:endParaRPr lang="en-US" dirty="0"/>
          </a:p>
          <a:p>
            <a:r>
              <a:rPr lang="en-US" dirty="0"/>
              <a:t>Contractual obligations for registrant to provide accurate WHOIS data and for registrars to validate and verify WHOIS data are not properly enforced</a:t>
            </a:r>
            <a:br>
              <a:rPr lang="en-US" dirty="0"/>
            </a:br>
            <a:endParaRPr lang="en-US" dirty="0"/>
          </a:p>
          <a:p>
            <a:r>
              <a:rPr lang="en-US" dirty="0"/>
              <a:t>The WHOIS accuracy of domain names that utilize Privacy and Proxy Services is unknown</a:t>
            </a:r>
            <a:br>
              <a:rPr lang="en-US" dirty="0"/>
            </a:br>
            <a:endParaRPr lang="en-US" dirty="0"/>
          </a:p>
          <a:p>
            <a:r>
              <a:rPr lang="en-US" dirty="0"/>
              <a:t>The Action Plan indicated that ICANN Board offered an alternative approach rather than WDRP to achieve the intended result of Rec #9, which referred back to the implementation of Rec #5-7. However, the analysis of implementation of Rec #5-7 showed no assessment of improving data quality in a measurable way.</a:t>
            </a:r>
          </a:p>
          <a:p>
            <a:endParaRPr lang="en-US" dirty="0"/>
          </a:p>
          <a:p>
            <a:r>
              <a:rPr lang="en-US" dirty="0"/>
              <a:t>The measures taken so far are not sufficient to reduce WHOIS inaccuracy.</a:t>
            </a:r>
          </a:p>
        </p:txBody>
      </p:sp>
    </p:spTree>
    <p:extLst>
      <p:ext uri="{BB962C8B-B14F-4D97-AF65-F5344CB8AC3E}">
        <p14:creationId xmlns:p14="http://schemas.microsoft.com/office/powerpoint/2010/main" val="1962985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Recs #5-9: Data Accuracy</a:t>
            </a:r>
          </a:p>
        </p:txBody>
      </p:sp>
      <p:sp>
        <p:nvSpPr>
          <p:cNvPr id="3" name="Rectangle 2">
            <a:extLst>
              <a:ext uri="{FF2B5EF4-FFF2-40B4-BE49-F238E27FC236}">
                <a16:creationId xmlns:a16="http://schemas.microsoft.com/office/drawing/2014/main" id="{2C0765B9-90CC-ED46-9E3F-543CC53B1B82}"/>
              </a:ext>
            </a:extLst>
          </p:cNvPr>
          <p:cNvSpPr/>
          <p:nvPr/>
        </p:nvSpPr>
        <p:spPr>
          <a:xfrm>
            <a:off x="248291" y="1489429"/>
            <a:ext cx="8163002" cy="646331"/>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To address these issues, the subgroup drafted recommendations which can be found in Compliance and Privacy/Proxy subgroup reports.</a:t>
            </a:r>
          </a:p>
        </p:txBody>
      </p:sp>
      <p:sp>
        <p:nvSpPr>
          <p:cNvPr id="6" name="TextBox 5">
            <a:extLst>
              <a:ext uri="{FF2B5EF4-FFF2-40B4-BE49-F238E27FC236}">
                <a16:creationId xmlns:a16="http://schemas.microsoft.com/office/drawing/2014/main" id="{EE03D33F-BDD7-DB49-A9C8-627F5715F542}"/>
              </a:ext>
            </a:extLst>
          </p:cNvPr>
          <p:cNvSpPr txBox="1"/>
          <p:nvPr/>
        </p:nvSpPr>
        <p:spPr>
          <a:xfrm>
            <a:off x="248290" y="854636"/>
            <a:ext cx="5869045" cy="276999"/>
          </a:xfrm>
          <a:prstGeom prst="rect">
            <a:avLst/>
          </a:prstGeom>
          <a:noFill/>
        </p:spPr>
        <p:txBody>
          <a:bodyPr wrap="square" lIns="0" tIns="0" rIns="0" bIns="0" rtlCol="0">
            <a:spAutoFit/>
          </a:bodyPr>
          <a:lstStyle/>
          <a:p>
            <a:r>
              <a:rPr lang="en-US" b="1" dirty="0">
                <a:cs typeface="Source Sans Pro"/>
              </a:rPr>
              <a:t>Recommendations – Provided by other Subgroups</a:t>
            </a:r>
          </a:p>
        </p:txBody>
      </p:sp>
    </p:spTree>
    <p:extLst>
      <p:ext uri="{BB962C8B-B14F-4D97-AF65-F5344CB8AC3E}">
        <p14:creationId xmlns:p14="http://schemas.microsoft.com/office/powerpoint/2010/main" val="38619580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Recs #5-9: Data Accuracy</a:t>
            </a:r>
          </a:p>
        </p:txBody>
      </p:sp>
      <p:sp>
        <p:nvSpPr>
          <p:cNvPr id="6" name="TextBox 5">
            <a:extLst>
              <a:ext uri="{FF2B5EF4-FFF2-40B4-BE49-F238E27FC236}">
                <a16:creationId xmlns:a16="http://schemas.microsoft.com/office/drawing/2014/main" id="{8313AAFC-A512-054F-9928-A23B29E18DE9}"/>
              </a:ext>
            </a:extLst>
          </p:cNvPr>
          <p:cNvSpPr txBox="1"/>
          <p:nvPr/>
        </p:nvSpPr>
        <p:spPr>
          <a:xfrm>
            <a:off x="184282" y="712498"/>
            <a:ext cx="4132885" cy="5262979"/>
          </a:xfrm>
          <a:prstGeom prst="rect">
            <a:avLst/>
          </a:prstGeom>
          <a:noFill/>
        </p:spPr>
        <p:txBody>
          <a:bodyPr wrap="square" lIns="0" tIns="0" rIns="0" bIns="0" rtlCol="0">
            <a:spAutoFit/>
          </a:bodyPr>
          <a:lstStyle/>
          <a:p>
            <a:r>
              <a:rPr lang="en-US" b="1" dirty="0">
                <a:cs typeface="Source Sans Pro"/>
              </a:rPr>
              <a:t>Gap Assessment</a:t>
            </a:r>
          </a:p>
          <a:p>
            <a:endParaRPr lang="en-US" b="1" dirty="0">
              <a:cs typeface="Source Sans Pro"/>
            </a:endParaRPr>
          </a:p>
          <a:p>
            <a:pPr marL="285750" indent="-285750">
              <a:buFont typeface="Arial" panose="020B0604020202020204" pitchFamily="34" charset="0"/>
              <a:buChar char="•"/>
            </a:pPr>
            <a:r>
              <a:rPr lang="en-US" dirty="0">
                <a:cs typeface="Source Sans Pro"/>
              </a:rPr>
              <a:t>Draft report to be updated to address ICANN62 feedback (aligned with Rec4 Compliance report)</a:t>
            </a:r>
          </a:p>
          <a:p>
            <a:pPr marL="285750" indent="-285750">
              <a:buFont typeface="Arial" panose="020B0604020202020204" pitchFamily="34" charset="0"/>
              <a:buChar char="•"/>
            </a:pPr>
            <a:r>
              <a:rPr lang="en-US" dirty="0">
                <a:cs typeface="Source Sans Pro"/>
              </a:rPr>
              <a:t>Subsection 1: A very brief summary of WHOIS1 Recs 5-9 would be helpful</a:t>
            </a:r>
          </a:p>
          <a:p>
            <a:pPr marL="285750" indent="-285750">
              <a:buFont typeface="Arial" panose="020B0604020202020204" pitchFamily="34" charset="0"/>
              <a:buChar char="•"/>
            </a:pPr>
            <a:r>
              <a:rPr lang="en-US" dirty="0">
                <a:cs typeface="Source Sans Pro"/>
              </a:rPr>
              <a:t>Subsection 2: Add methodology and specific list of research materials</a:t>
            </a:r>
          </a:p>
          <a:p>
            <a:pPr marL="285750" indent="-285750">
              <a:buFont typeface="Arial" panose="020B0604020202020204" pitchFamily="34" charset="0"/>
              <a:buChar char="•"/>
            </a:pPr>
            <a:r>
              <a:rPr lang="en-US" dirty="0">
                <a:cs typeface="Source Sans Pro"/>
              </a:rPr>
              <a:t>Subsections 3 and 4: Could be made more concise and clear.</a:t>
            </a:r>
          </a:p>
          <a:p>
            <a:pPr marL="742950" lvl="1" indent="-285750">
              <a:buFont typeface="Arial" panose="020B0604020202020204" pitchFamily="34" charset="0"/>
              <a:buChar char="•"/>
            </a:pPr>
            <a:r>
              <a:rPr lang="en-US" dirty="0">
                <a:cs typeface="Source Sans Pro"/>
              </a:rPr>
              <a:t>For example, cite data sources instead of copying in data tables, simplify lengthy sentences, delete template instructions.</a:t>
            </a:r>
          </a:p>
          <a:p>
            <a:pPr marL="285750" indent="-285750">
              <a:buFont typeface="Arial" panose="020B0604020202020204" pitchFamily="34" charset="0"/>
              <a:buChar char="•"/>
            </a:pPr>
            <a:r>
              <a:rPr lang="en-US" dirty="0">
                <a:cs typeface="Source Sans Pro"/>
              </a:rPr>
              <a:t>Subsection 5: Add conclusion specifically linking each identified Problem to any new recommendation(s) </a:t>
            </a:r>
          </a:p>
        </p:txBody>
      </p:sp>
      <p:pic>
        <p:nvPicPr>
          <p:cNvPr id="4" name="Picture 3">
            <a:extLst>
              <a:ext uri="{FF2B5EF4-FFF2-40B4-BE49-F238E27FC236}">
                <a16:creationId xmlns:a16="http://schemas.microsoft.com/office/drawing/2014/main" id="{83A789A3-DDD7-514A-899A-A2C8ECB109C6}"/>
              </a:ext>
            </a:extLst>
          </p:cNvPr>
          <p:cNvPicPr>
            <a:picLocks noChangeAspect="1"/>
          </p:cNvPicPr>
          <p:nvPr/>
        </p:nvPicPr>
        <p:blipFill>
          <a:blip r:embed="rId2"/>
          <a:stretch>
            <a:fillRect/>
          </a:stretch>
        </p:blipFill>
        <p:spPr>
          <a:xfrm>
            <a:off x="4804243" y="712497"/>
            <a:ext cx="4051843" cy="5613351"/>
          </a:xfrm>
          <a:prstGeom prst="rect">
            <a:avLst/>
          </a:prstGeom>
        </p:spPr>
      </p:pic>
    </p:spTree>
    <p:extLst>
      <p:ext uri="{BB962C8B-B14F-4D97-AF65-F5344CB8AC3E}">
        <p14:creationId xmlns:p14="http://schemas.microsoft.com/office/powerpoint/2010/main" val="3382657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7A6D-E799-424B-9A04-A72A00A5C8EF}"/>
              </a:ext>
            </a:extLst>
          </p:cNvPr>
          <p:cNvSpPr>
            <a:spLocks noGrp="1"/>
          </p:cNvSpPr>
          <p:nvPr>
            <p:ph type="title"/>
          </p:nvPr>
        </p:nvSpPr>
        <p:spPr/>
        <p:txBody>
          <a:bodyPr/>
          <a:lstStyle/>
          <a:p>
            <a:r>
              <a:rPr lang="en-US" dirty="0"/>
              <a:t>SoI Updates, Roll-Call, Administrative Items</a:t>
            </a:r>
          </a:p>
        </p:txBody>
      </p:sp>
      <p:sp>
        <p:nvSpPr>
          <p:cNvPr id="3" name="TextBox 2">
            <a:extLst>
              <a:ext uri="{FF2B5EF4-FFF2-40B4-BE49-F238E27FC236}">
                <a16:creationId xmlns:a16="http://schemas.microsoft.com/office/drawing/2014/main" id="{80EE6A15-754D-4B43-9655-64C6679601EE}"/>
              </a:ext>
            </a:extLst>
          </p:cNvPr>
          <p:cNvSpPr txBox="1"/>
          <p:nvPr/>
        </p:nvSpPr>
        <p:spPr>
          <a:xfrm>
            <a:off x="374904" y="1182624"/>
            <a:ext cx="8071104" cy="4431983"/>
          </a:xfrm>
          <a:prstGeom prst="rect">
            <a:avLst/>
          </a:prstGeom>
          <a:noFill/>
        </p:spPr>
        <p:txBody>
          <a:bodyPr wrap="square" lIns="0" tIns="0" rIns="0" bIns="0" rtlCol="0">
            <a:spAutoFit/>
          </a:bodyPr>
          <a:lstStyle/>
          <a:p>
            <a:r>
              <a:rPr lang="en-US" b="1" dirty="0">
                <a:cs typeface="Source Sans Pro"/>
              </a:rPr>
              <a:t>Roll-Call</a:t>
            </a:r>
          </a:p>
          <a:p>
            <a:r>
              <a:rPr lang="en-US" u="sng" dirty="0">
                <a:cs typeface="Source Sans Pro"/>
              </a:rPr>
              <a:t>Apologies</a:t>
            </a:r>
            <a:r>
              <a:rPr lang="en-US" dirty="0">
                <a:cs typeface="Source Sans Pro"/>
              </a:rPr>
              <a:t>:  Dmitry Belyavsky, Thomas Walden, Jean-Baptiste Deroulez</a:t>
            </a:r>
          </a:p>
          <a:p>
            <a:endParaRPr lang="en-US" dirty="0">
              <a:cs typeface="Source Sans Pro"/>
            </a:endParaRPr>
          </a:p>
          <a:p>
            <a:r>
              <a:rPr lang="en-US" b="1" dirty="0">
                <a:cs typeface="Source Sans Pro"/>
              </a:rPr>
              <a:t>Any Statements of Interests Updates?</a:t>
            </a:r>
          </a:p>
          <a:p>
            <a:endParaRPr lang="en-US" dirty="0">
              <a:cs typeface="Source Sans Pro"/>
            </a:endParaRPr>
          </a:p>
          <a:p>
            <a:r>
              <a:rPr lang="en-US" b="1" dirty="0">
                <a:cs typeface="Source Sans Pro"/>
              </a:rPr>
              <a:t>Housekeeping</a:t>
            </a:r>
          </a:p>
          <a:p>
            <a:pPr marL="285750" indent="-285750">
              <a:buFont typeface="Arial" panose="020B0604020202020204" pitchFamily="34" charset="0"/>
              <a:buChar char="•"/>
            </a:pPr>
            <a:r>
              <a:rPr lang="en-US" dirty="0">
                <a:cs typeface="Source Sans Pro"/>
              </a:rPr>
              <a:t>Raise your hand if you wish to be added to the queue</a:t>
            </a:r>
          </a:p>
          <a:p>
            <a:pPr marL="285750" indent="-285750">
              <a:buFont typeface="Arial" panose="020B0604020202020204" pitchFamily="34" charset="0"/>
              <a:buChar char="•"/>
            </a:pPr>
            <a:r>
              <a:rPr lang="en-US" dirty="0">
                <a:cs typeface="Source Sans Pro"/>
              </a:rPr>
              <a:t>Session is recorded:</a:t>
            </a:r>
          </a:p>
          <a:p>
            <a:pPr marL="742950" lvl="1" indent="-285750">
              <a:buFontTx/>
              <a:buChar char="-"/>
            </a:pPr>
            <a:r>
              <a:rPr lang="en-US" dirty="0">
                <a:cs typeface="Source Sans Pro"/>
              </a:rPr>
              <a:t>Always use your microphone </a:t>
            </a:r>
          </a:p>
          <a:p>
            <a:pPr marL="742950" lvl="1" indent="-285750">
              <a:buFontTx/>
              <a:buChar char="-"/>
            </a:pPr>
            <a:r>
              <a:rPr lang="en-US" dirty="0">
                <a:cs typeface="Source Sans Pro"/>
              </a:rPr>
              <a:t>State your name before speaking</a:t>
            </a:r>
          </a:p>
          <a:p>
            <a:pPr marL="742950" lvl="1" indent="-285750">
              <a:buFontTx/>
              <a:buChar char="-"/>
            </a:pPr>
            <a:r>
              <a:rPr lang="en-US" dirty="0">
                <a:cs typeface="Source Sans Pro"/>
              </a:rPr>
              <a:t>Limit use of your laptop</a:t>
            </a:r>
          </a:p>
          <a:p>
            <a:pPr marL="285750" indent="-285750">
              <a:buFont typeface="Arial" panose="020B0604020202020204" pitchFamily="34" charset="0"/>
              <a:buChar char="•"/>
            </a:pPr>
            <a:r>
              <a:rPr lang="en-US" dirty="0">
                <a:cs typeface="Source Sans Pro"/>
              </a:rPr>
              <a:t>Breaks:</a:t>
            </a:r>
          </a:p>
          <a:p>
            <a:pPr marL="742950" lvl="1" indent="-285750">
              <a:buFontTx/>
              <a:buChar char="-"/>
            </a:pPr>
            <a:r>
              <a:rPr lang="en-US" dirty="0">
                <a:cs typeface="Source Sans Pro"/>
              </a:rPr>
              <a:t>Reception desk/area for coffee breaks</a:t>
            </a:r>
          </a:p>
          <a:p>
            <a:pPr marL="742950" lvl="1" indent="-285750">
              <a:buFontTx/>
              <a:buChar char="-"/>
            </a:pPr>
            <a:r>
              <a:rPr lang="en-US" dirty="0">
                <a:cs typeface="Source Sans Pro"/>
              </a:rPr>
              <a:t>Kitchen area for lunch</a:t>
            </a:r>
          </a:p>
          <a:p>
            <a:pPr marL="742950" lvl="1" indent="-285750">
              <a:buFontTx/>
              <a:buChar char="-"/>
            </a:pPr>
            <a:r>
              <a:rPr lang="en-US" dirty="0">
                <a:cs typeface="Source Sans Pro"/>
              </a:rPr>
              <a:t>Badges</a:t>
            </a:r>
          </a:p>
          <a:p>
            <a:endParaRPr lang="en-US" dirty="0">
              <a:cs typeface="Source Sans Pro"/>
            </a:endParaRPr>
          </a:p>
        </p:txBody>
      </p:sp>
    </p:spTree>
    <p:extLst>
      <p:ext uri="{BB962C8B-B14F-4D97-AF65-F5344CB8AC3E}">
        <p14:creationId xmlns:p14="http://schemas.microsoft.com/office/powerpoint/2010/main" val="1705979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8BE11-C8C7-4C43-9EE3-D0F6B9289FBD}"/>
              </a:ext>
            </a:extLst>
          </p:cNvPr>
          <p:cNvSpPr>
            <a:spLocks noGrp="1"/>
          </p:cNvSpPr>
          <p:nvPr>
            <p:ph type="title"/>
          </p:nvPr>
        </p:nvSpPr>
        <p:spPr/>
        <p:txBody>
          <a:bodyPr/>
          <a:lstStyle/>
          <a:p>
            <a:r>
              <a:rPr lang="en-US" dirty="0"/>
              <a:t>Addressing Stephanie’s Concern</a:t>
            </a:r>
          </a:p>
        </p:txBody>
      </p:sp>
      <p:sp>
        <p:nvSpPr>
          <p:cNvPr id="3" name="Rectangle 2">
            <a:extLst>
              <a:ext uri="{FF2B5EF4-FFF2-40B4-BE49-F238E27FC236}">
                <a16:creationId xmlns:a16="http://schemas.microsoft.com/office/drawing/2014/main" id="{DD332133-D63C-4343-B16C-CE972EC57149}"/>
              </a:ext>
            </a:extLst>
          </p:cNvPr>
          <p:cNvSpPr/>
          <p:nvPr/>
        </p:nvSpPr>
        <p:spPr>
          <a:xfrm>
            <a:off x="374904" y="1182624"/>
            <a:ext cx="8144256" cy="1754326"/>
          </a:xfrm>
          <a:prstGeom prst="rect">
            <a:avLst/>
          </a:prstGeom>
        </p:spPr>
        <p:txBody>
          <a:bodyPr wrap="square">
            <a:spAutoFit/>
          </a:bodyPr>
          <a:lstStyle/>
          <a:p>
            <a:r>
              <a:rPr lang="en-US" dirty="0"/>
              <a:t>Stephanie’s concern raised in response to the Brussels face-to-face meeting #2 conclusions</a:t>
            </a:r>
          </a:p>
          <a:p>
            <a:endParaRPr lang="en-US" i="1" dirty="0">
              <a:latin typeface="Arial" panose="020B0604020202020204" pitchFamily="34" charset="0"/>
              <a:ea typeface="Arial" panose="020B0604020202020204" pitchFamily="34" charset="0"/>
            </a:endParaRPr>
          </a:p>
          <a:p>
            <a:r>
              <a:rPr lang="en-US" i="1" dirty="0">
                <a:latin typeface="Arial" panose="020B0604020202020204" pitchFamily="34" charset="0"/>
                <a:ea typeface="Arial" panose="020B0604020202020204" pitchFamily="34" charset="0"/>
              </a:rPr>
              <a:t>The drive to accuracy may have unintended consequences, namely ID theft to get solid data.  We need to examine that risk, or instruct ICANN compliance to measure it.</a:t>
            </a:r>
            <a:r>
              <a:rPr lang="en-US" i="1" dirty="0"/>
              <a:t> </a:t>
            </a:r>
          </a:p>
        </p:txBody>
      </p:sp>
    </p:spTree>
    <p:extLst>
      <p:ext uri="{BB962C8B-B14F-4D97-AF65-F5344CB8AC3E}">
        <p14:creationId xmlns:p14="http://schemas.microsoft.com/office/powerpoint/2010/main" val="3233929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WHOIS1 Rec #10: Privacy/Proxy Services</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a:xfrm>
            <a:off x="600074" y="2765533"/>
            <a:ext cx="7907338" cy="914400"/>
          </a:xfrm>
        </p:spPr>
        <p:txBody>
          <a:bodyPr/>
          <a:lstStyle/>
          <a:p>
            <a:r>
              <a:rPr lang="en-US" dirty="0"/>
              <a:t>Agenda item #9 </a:t>
            </a:r>
          </a:p>
          <a:p>
            <a:endParaRPr lang="en-US" dirty="0"/>
          </a:p>
          <a:p>
            <a:r>
              <a:rPr lang="en-US" dirty="0"/>
              <a:t>Time: 14:00-15:00</a:t>
            </a:r>
          </a:p>
          <a:p>
            <a:endParaRPr lang="en-US" dirty="0"/>
          </a:p>
          <a:p>
            <a:r>
              <a:rPr lang="en-US" dirty="0"/>
              <a:t>Presenter: Volker Greimann</a:t>
            </a:r>
          </a:p>
          <a:p>
            <a:endParaRPr lang="en-US" dirty="0"/>
          </a:p>
          <a:p>
            <a:r>
              <a:rPr lang="en-US" dirty="0"/>
              <a:t>Subgroup Members: Volker, Susan, Cathrin, Stephanie</a:t>
            </a:r>
          </a:p>
          <a:p>
            <a:endParaRPr lang="en-US" dirty="0"/>
          </a:p>
          <a:p>
            <a:r>
              <a:rPr lang="en-US" dirty="0"/>
              <a:t>Subgroup Wiki: </a:t>
            </a:r>
            <a:r>
              <a:rPr lang="en-US" dirty="0">
                <a:hlinkClick r:id="rId2"/>
              </a:rPr>
              <a:t>https://community.icann.org/x/7ZlEB</a:t>
            </a:r>
            <a:endParaRPr lang="en-US" dirty="0"/>
          </a:p>
        </p:txBody>
      </p:sp>
    </p:spTree>
    <p:extLst>
      <p:ext uri="{BB962C8B-B14F-4D97-AF65-F5344CB8AC3E}">
        <p14:creationId xmlns:p14="http://schemas.microsoft.com/office/powerpoint/2010/main" val="7438962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#10: Privacy/Proxy Services</a:t>
            </a:r>
          </a:p>
        </p:txBody>
      </p:sp>
      <p:sp>
        <p:nvSpPr>
          <p:cNvPr id="5" name="Rectangle 4">
            <a:extLst>
              <a:ext uri="{FF2B5EF4-FFF2-40B4-BE49-F238E27FC236}">
                <a16:creationId xmlns:a16="http://schemas.microsoft.com/office/drawing/2014/main" id="{E0727B03-4F61-644F-BE87-454E0D98F2E9}"/>
              </a:ext>
            </a:extLst>
          </p:cNvPr>
          <p:cNvSpPr/>
          <p:nvPr/>
        </p:nvSpPr>
        <p:spPr>
          <a:xfrm>
            <a:off x="374904" y="1190677"/>
            <a:ext cx="8266177" cy="4770537"/>
          </a:xfrm>
          <a:prstGeom prst="rect">
            <a:avLst/>
          </a:prstGeom>
          <a:ln>
            <a:solidFill>
              <a:schemeClr val="accent3">
                <a:lumMod val="50000"/>
              </a:schemeClr>
            </a:solidFill>
          </a:ln>
        </p:spPr>
        <p:txBody>
          <a:bodyPr wrap="square">
            <a:spAutoFit/>
          </a:bodyPr>
          <a:lstStyle/>
          <a:p>
            <a:r>
              <a:rPr lang="en-US" sz="1600" dirty="0"/>
              <a:t>The 2013 RAA introduced a specification on privacy and proxy registrations requiring registrars to comply with certain requirements regarding such registrations through affiliated Privacy/Proxy Service Providers as a first step towards implementing this recommendation</a:t>
            </a:r>
          </a:p>
          <a:p>
            <a:endParaRPr lang="en-US" sz="1600" dirty="0"/>
          </a:p>
          <a:p>
            <a:r>
              <a:rPr lang="en-US" sz="1600" dirty="0"/>
              <a:t>The Privacy/Proxy Services Accreditation Issues (PPSAI) Implementation Review Team (IRT) is currently working on an implementation of this recommendation that will also include unaffiliated providers of such services</a:t>
            </a:r>
          </a:p>
          <a:p>
            <a:endParaRPr lang="en-US" sz="1600" dirty="0"/>
          </a:p>
          <a:p>
            <a:r>
              <a:rPr lang="en-US" sz="1600" dirty="0"/>
              <a:t>WHOIS1 Rec #10 advises that consideration be given to several specific objectives. The subgroup finds that these objectives are reflected in the Privacy/Proxy Services Accreditation Final Report.</a:t>
            </a:r>
          </a:p>
          <a:p>
            <a:endParaRPr lang="en-US" sz="1600" dirty="0"/>
          </a:p>
          <a:p>
            <a:r>
              <a:rPr lang="en-US" sz="1600" dirty="0"/>
              <a:t>Based on its analysis, members of this subgroup agree that this WHOIS1 recommendation has been fully-implemented</a:t>
            </a:r>
          </a:p>
          <a:p>
            <a:pPr marL="285750" indent="-285750">
              <a:buFont typeface="Arial" panose="020B0604020202020204" pitchFamily="34" charset="0"/>
              <a:buChar char="•"/>
            </a:pPr>
            <a:r>
              <a:rPr lang="en-US" sz="1600" dirty="0"/>
              <a:t>Between the RAA 2013 Spec and this policy, the original recommendation seems to have been addressed. Anything not addressed was clearly not deemed to be important for inclusion by the community, the GNSO and the board who all approved the PPSAI PDP Final Report.</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3793191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#10: Privacy/Proxy Services</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3" y="697507"/>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7" name="Rectangle 6">
            <a:extLst>
              <a:ext uri="{FF2B5EF4-FFF2-40B4-BE49-F238E27FC236}">
                <a16:creationId xmlns:a16="http://schemas.microsoft.com/office/drawing/2014/main" id="{10B14298-EA6C-9D4D-9AF7-FF5E943EBA8E}"/>
              </a:ext>
            </a:extLst>
          </p:cNvPr>
          <p:cNvSpPr/>
          <p:nvPr/>
        </p:nvSpPr>
        <p:spPr>
          <a:xfrm>
            <a:off x="374903" y="974506"/>
            <a:ext cx="8589216" cy="5016758"/>
          </a:xfrm>
          <a:prstGeom prst="rect">
            <a:avLst/>
          </a:prstGeom>
          <a:ln>
            <a:solidFill>
              <a:srgbClr val="FF0000"/>
            </a:solidFill>
          </a:ln>
        </p:spPr>
        <p:txBody>
          <a:bodyPr wrap="square">
            <a:spAutoFit/>
          </a:bodyPr>
          <a:lstStyle/>
          <a:p>
            <a:r>
              <a:rPr lang="en-US" sz="1600" dirty="0"/>
              <a:t>The subgroup is unable to assess the exact impact of GDPR data redaction requirements on privacy services at this time.  However, we note:</a:t>
            </a:r>
          </a:p>
          <a:p>
            <a:endParaRPr lang="en-US" sz="1600" dirty="0"/>
          </a:p>
          <a:p>
            <a:r>
              <a:rPr lang="en-US" sz="1600" dirty="0"/>
              <a:t>Creating a cost barrier next to the new policy requirements at a time that the use of such services is expected to decline due to GDPR is likely to cause low provider adoption. </a:t>
            </a:r>
          </a:p>
          <a:p>
            <a:endParaRPr lang="en-US" sz="1600" dirty="0"/>
          </a:p>
          <a:p>
            <a:pPr marL="285750" indent="-285750">
              <a:buFont typeface="Arial" panose="020B0604020202020204" pitchFamily="34" charset="0"/>
              <a:buChar char="•"/>
            </a:pPr>
            <a:r>
              <a:rPr lang="en-US" sz="1600" dirty="0"/>
              <a:t>We currently see no urgency or need to delay the implementation of the accreditation program due to the GDPR. </a:t>
            </a:r>
          </a:p>
          <a:p>
            <a:pPr marL="285750" indent="-285750">
              <a:buFont typeface="Arial" panose="020B0604020202020204" pitchFamily="34" charset="0"/>
              <a:buChar char="•"/>
            </a:pPr>
            <a:r>
              <a:rPr lang="en-US" sz="1600" dirty="0"/>
              <a:t>WHOIS1 Rec #10 suggests a mix of incentives and sanctions to encourage and enforce this policy once implemented. The IRT should be encouraged to also discuss incentives, as the current focus seems to solely rely on sanctions.</a:t>
            </a:r>
          </a:p>
          <a:p>
            <a:endParaRPr lang="en-US" sz="1600" dirty="0"/>
          </a:p>
          <a:p>
            <a:r>
              <a:rPr lang="en-US" sz="1600" dirty="0"/>
              <a:t>The subgroup addressed potential abuse of privacy and proxy services by registered name holders, but was unable to determine whether domain names using such services had a higher propensity for abusive registrations. </a:t>
            </a:r>
          </a:p>
          <a:p>
            <a:endParaRPr lang="en-US" sz="1600" dirty="0"/>
          </a:p>
          <a:p>
            <a:pPr marL="285750" indent="-285750">
              <a:buFont typeface="Arial" panose="020B0604020202020204" pitchFamily="34" charset="0"/>
              <a:buChar char="•"/>
            </a:pPr>
            <a:r>
              <a:rPr lang="en-US" sz="1600" dirty="0"/>
              <a:t>A future review of the impact of privacy/proxy on abuse may be beneficial.</a:t>
            </a:r>
          </a:p>
          <a:p>
            <a:pPr marL="285750" indent="-285750">
              <a:buFont typeface="Arial" panose="020B0604020202020204" pitchFamily="34" charset="0"/>
              <a:buChar char="•"/>
            </a:pPr>
            <a:r>
              <a:rPr lang="en-US" sz="1600" dirty="0"/>
              <a:t>Such a review should take into account PPSA program impact on abusive registrations. </a:t>
            </a:r>
          </a:p>
          <a:p>
            <a:pPr marL="285750" indent="-285750">
              <a:buFont typeface="Arial" panose="020B0604020202020204" pitchFamily="34" charset="0"/>
              <a:buChar char="•"/>
            </a:pPr>
            <a:r>
              <a:rPr lang="en-US" sz="1600" dirty="0"/>
              <a:t>Such a review would depend on the proper collection of data to track over time any trends of abusive use of domain names using privacy/proxy services.</a:t>
            </a:r>
          </a:p>
        </p:txBody>
      </p:sp>
    </p:spTree>
    <p:extLst>
      <p:ext uri="{BB962C8B-B14F-4D97-AF65-F5344CB8AC3E}">
        <p14:creationId xmlns:p14="http://schemas.microsoft.com/office/powerpoint/2010/main" val="26232554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#10: Privacy/Proxy Services</a:t>
            </a:r>
          </a:p>
        </p:txBody>
      </p:sp>
      <p:sp>
        <p:nvSpPr>
          <p:cNvPr id="3" name="Rectangle 2">
            <a:extLst>
              <a:ext uri="{FF2B5EF4-FFF2-40B4-BE49-F238E27FC236}">
                <a16:creationId xmlns:a16="http://schemas.microsoft.com/office/drawing/2014/main" id="{2C0765B9-90CC-ED46-9E3F-543CC53B1B82}"/>
              </a:ext>
            </a:extLst>
          </p:cNvPr>
          <p:cNvSpPr/>
          <p:nvPr/>
        </p:nvSpPr>
        <p:spPr>
          <a:xfrm>
            <a:off x="224853" y="1489428"/>
            <a:ext cx="8163002" cy="1477328"/>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The subgroup proposes no new recommendations at this time specific to the prior RT's Recommendation #10.</a:t>
            </a:r>
          </a:p>
          <a:p>
            <a:endParaRPr lang="en-US" b="1" dirty="0">
              <a:solidFill>
                <a:schemeClr val="accent3">
                  <a:lumMod val="75000"/>
                </a:schemeClr>
              </a:solidFill>
            </a:endParaRPr>
          </a:p>
          <a:p>
            <a:r>
              <a:rPr lang="en-US" b="1" dirty="0">
                <a:solidFill>
                  <a:schemeClr val="accent3">
                    <a:lumMod val="75000"/>
                  </a:schemeClr>
                </a:solidFill>
              </a:rPr>
              <a:t>However, the subgroup intends to track PPSAI Implementation Review Team (IRT) progress and consider recommendation(s) if necessary.</a:t>
            </a:r>
          </a:p>
        </p:txBody>
      </p:sp>
      <p:sp>
        <p:nvSpPr>
          <p:cNvPr id="6" name="TextBox 5">
            <a:extLst>
              <a:ext uri="{FF2B5EF4-FFF2-40B4-BE49-F238E27FC236}">
                <a16:creationId xmlns:a16="http://schemas.microsoft.com/office/drawing/2014/main" id="{EE03D33F-BDD7-DB49-A9C8-627F5715F542}"/>
              </a:ext>
            </a:extLst>
          </p:cNvPr>
          <p:cNvSpPr txBox="1"/>
          <p:nvPr/>
        </p:nvSpPr>
        <p:spPr>
          <a:xfrm>
            <a:off x="248291" y="854636"/>
            <a:ext cx="4133088" cy="276999"/>
          </a:xfrm>
          <a:prstGeom prst="rect">
            <a:avLst/>
          </a:prstGeom>
          <a:noFill/>
        </p:spPr>
        <p:txBody>
          <a:bodyPr wrap="square" lIns="0" tIns="0" rIns="0" bIns="0" rtlCol="0">
            <a:spAutoFit/>
          </a:bodyPr>
          <a:lstStyle/>
          <a:p>
            <a:r>
              <a:rPr lang="en-US" b="1" dirty="0">
                <a:cs typeface="Source Sans Pro"/>
              </a:rPr>
              <a:t>Recommendations - None</a:t>
            </a:r>
          </a:p>
        </p:txBody>
      </p:sp>
    </p:spTree>
    <p:extLst>
      <p:ext uri="{BB962C8B-B14F-4D97-AF65-F5344CB8AC3E}">
        <p14:creationId xmlns:p14="http://schemas.microsoft.com/office/powerpoint/2010/main" val="2586946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#10: Privacy/Proxy Services</a:t>
            </a:r>
          </a:p>
        </p:txBody>
      </p:sp>
      <p:sp>
        <p:nvSpPr>
          <p:cNvPr id="6" name="TextBox 5">
            <a:extLst>
              <a:ext uri="{FF2B5EF4-FFF2-40B4-BE49-F238E27FC236}">
                <a16:creationId xmlns:a16="http://schemas.microsoft.com/office/drawing/2014/main" id="{8313AAFC-A512-054F-9928-A23B29E18DE9}"/>
              </a:ext>
            </a:extLst>
          </p:cNvPr>
          <p:cNvSpPr txBox="1"/>
          <p:nvPr/>
        </p:nvSpPr>
        <p:spPr>
          <a:xfrm>
            <a:off x="214262" y="789690"/>
            <a:ext cx="4147876" cy="5816977"/>
          </a:xfrm>
          <a:prstGeom prst="rect">
            <a:avLst/>
          </a:prstGeom>
          <a:noFill/>
        </p:spPr>
        <p:txBody>
          <a:bodyPr wrap="square" lIns="0" tIns="0" rIns="0" bIns="0" rtlCol="0">
            <a:spAutoFit/>
          </a:bodyPr>
          <a:lstStyle/>
          <a:p>
            <a:r>
              <a:rPr lang="en-US" b="1" dirty="0">
                <a:cs typeface="Source Sans Pro"/>
              </a:rPr>
              <a:t>Gap Assessment</a:t>
            </a:r>
          </a:p>
          <a:p>
            <a:endParaRPr lang="en-US" b="1" dirty="0">
              <a:cs typeface="Source Sans Pro"/>
            </a:endParaRPr>
          </a:p>
          <a:p>
            <a:pPr marL="285750" indent="-285750">
              <a:buFont typeface="Arial" panose="020B0604020202020204" pitchFamily="34" charset="0"/>
              <a:buChar char="•"/>
            </a:pPr>
            <a:r>
              <a:rPr lang="en-US" dirty="0">
                <a:cs typeface="Source Sans Pro"/>
              </a:rPr>
              <a:t>Draft report to be updated to address ICANN62 and possibly Subgroup feedback</a:t>
            </a:r>
          </a:p>
          <a:p>
            <a:pPr marL="285750" indent="-285750">
              <a:buFont typeface="Arial" panose="020B0604020202020204" pitchFamily="34" charset="0"/>
              <a:buChar char="•"/>
            </a:pPr>
            <a:r>
              <a:rPr lang="en-US" dirty="0">
                <a:cs typeface="Source Sans Pro"/>
              </a:rPr>
              <a:t>Subsection 3: Move key questions and methodology to Subsections 1 &amp; 2.</a:t>
            </a:r>
          </a:p>
          <a:p>
            <a:pPr marL="285750" indent="-285750">
              <a:buFont typeface="Arial" panose="020B0604020202020204" pitchFamily="34" charset="0"/>
              <a:buChar char="•"/>
            </a:pPr>
            <a:r>
              <a:rPr lang="en-US" dirty="0">
                <a:cs typeface="Source Sans Pro"/>
              </a:rPr>
              <a:t>Subsection 4: Would benefit from a structure such as: </a:t>
            </a:r>
          </a:p>
          <a:p>
            <a:pPr marL="742950" lvl="1" indent="-285750">
              <a:buFont typeface="Arial" panose="020B0604020202020204" pitchFamily="34" charset="0"/>
              <a:buChar char="•"/>
            </a:pPr>
            <a:r>
              <a:rPr lang="en-US" b="1" dirty="0">
                <a:cs typeface="Source Sans Pro"/>
              </a:rPr>
              <a:t>Bolded problem statement. </a:t>
            </a:r>
            <a:br>
              <a:rPr lang="en-US" b="1" dirty="0">
                <a:cs typeface="Source Sans Pro"/>
              </a:rPr>
            </a:br>
            <a:r>
              <a:rPr lang="en-US" dirty="0">
                <a:cs typeface="Source Sans Pro"/>
              </a:rPr>
              <a:t>Why it is a problem. </a:t>
            </a:r>
            <a:br>
              <a:rPr lang="en-US" dirty="0">
                <a:cs typeface="Source Sans Pro"/>
              </a:rPr>
            </a:br>
            <a:r>
              <a:rPr lang="en-US" dirty="0">
                <a:cs typeface="Source Sans Pro"/>
              </a:rPr>
              <a:t>Who it affects.</a:t>
            </a:r>
          </a:p>
          <a:p>
            <a:pPr marL="285750" indent="-285750">
              <a:buFont typeface="Arial" panose="020B0604020202020204" pitchFamily="34" charset="0"/>
              <a:buChar char="•"/>
            </a:pPr>
            <a:r>
              <a:rPr lang="en-US" dirty="0">
                <a:cs typeface="Source Sans Pro"/>
              </a:rPr>
              <a:t>It is unclear how Findings/Analysis led to the Issues listed in Subsection 4.</a:t>
            </a:r>
          </a:p>
          <a:p>
            <a:pPr marL="285750" indent="-285750">
              <a:buFont typeface="Arial" panose="020B0604020202020204" pitchFamily="34" charset="0"/>
              <a:buChar char="•"/>
            </a:pPr>
            <a:r>
              <a:rPr lang="en-US" dirty="0">
                <a:cs typeface="Source Sans Pro"/>
              </a:rPr>
              <a:t>Subsection 5 needs further explanation – for example, how can the WHOIS1 Recommendation be fully implemented if the PPSAI-defined policy has not yet been implemented?</a:t>
            </a:r>
          </a:p>
        </p:txBody>
      </p:sp>
      <p:pic>
        <p:nvPicPr>
          <p:cNvPr id="4" name="Picture 3">
            <a:extLst>
              <a:ext uri="{FF2B5EF4-FFF2-40B4-BE49-F238E27FC236}">
                <a16:creationId xmlns:a16="http://schemas.microsoft.com/office/drawing/2014/main" id="{BC692A5B-77B9-104B-B09D-BD13D3AFB9BA}"/>
              </a:ext>
            </a:extLst>
          </p:cNvPr>
          <p:cNvPicPr>
            <a:picLocks noChangeAspect="1"/>
          </p:cNvPicPr>
          <p:nvPr/>
        </p:nvPicPr>
        <p:blipFill>
          <a:blip r:embed="rId2"/>
          <a:stretch>
            <a:fillRect/>
          </a:stretch>
        </p:blipFill>
        <p:spPr>
          <a:xfrm>
            <a:off x="4750633" y="624796"/>
            <a:ext cx="4059388" cy="5656081"/>
          </a:xfrm>
          <a:prstGeom prst="rect">
            <a:avLst/>
          </a:prstGeom>
        </p:spPr>
      </p:pic>
    </p:spTree>
    <p:extLst>
      <p:ext uri="{BB962C8B-B14F-4D97-AF65-F5344CB8AC3E}">
        <p14:creationId xmlns:p14="http://schemas.microsoft.com/office/powerpoint/2010/main" val="10974521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049000-6541-E64D-94D0-B63E8F41AF44}"/>
              </a:ext>
            </a:extLst>
          </p:cNvPr>
          <p:cNvSpPr>
            <a:spLocks noGrp="1"/>
          </p:cNvSpPr>
          <p:nvPr>
            <p:ph type="title"/>
          </p:nvPr>
        </p:nvSpPr>
        <p:spPr/>
        <p:txBody>
          <a:bodyPr/>
          <a:lstStyle/>
          <a:p>
            <a:r>
              <a:rPr lang="en-US" dirty="0"/>
              <a:t>Subgroup 5 – Safeguarding Registrant Data</a:t>
            </a:r>
          </a:p>
        </p:txBody>
      </p:sp>
      <p:sp>
        <p:nvSpPr>
          <p:cNvPr id="4" name="Text Placeholder 3">
            <a:extLst>
              <a:ext uri="{FF2B5EF4-FFF2-40B4-BE49-F238E27FC236}">
                <a16:creationId xmlns:a16="http://schemas.microsoft.com/office/drawing/2014/main" id="{64675753-4680-CC42-ABA4-932D28B1C1F7}"/>
              </a:ext>
            </a:extLst>
          </p:cNvPr>
          <p:cNvSpPr>
            <a:spLocks noGrp="1"/>
          </p:cNvSpPr>
          <p:nvPr>
            <p:ph type="body" sz="quarter" idx="11"/>
          </p:nvPr>
        </p:nvSpPr>
        <p:spPr/>
        <p:txBody>
          <a:bodyPr/>
          <a:lstStyle/>
          <a:p>
            <a:r>
              <a:rPr lang="en-US" dirty="0"/>
              <a:t>Agenda item #10</a:t>
            </a:r>
          </a:p>
          <a:p>
            <a:endParaRPr lang="en-US" dirty="0"/>
          </a:p>
          <a:p>
            <a:r>
              <a:rPr lang="en-US" dirty="0"/>
              <a:t>Time: 15:00-15:30</a:t>
            </a:r>
          </a:p>
          <a:p>
            <a:endParaRPr lang="en-US" dirty="0"/>
          </a:p>
          <a:p>
            <a:r>
              <a:rPr lang="en-US" dirty="0"/>
              <a:t>Presenter: Alan Greenberg</a:t>
            </a:r>
          </a:p>
          <a:p>
            <a:endParaRPr lang="en-US" dirty="0"/>
          </a:p>
          <a:p>
            <a:r>
              <a:rPr lang="en-US" dirty="0"/>
              <a:t>Subgroup Members: Alan, Dmitry, Stephanie, Volker</a:t>
            </a:r>
          </a:p>
          <a:p>
            <a:endParaRPr lang="en-US" dirty="0"/>
          </a:p>
          <a:p>
            <a:r>
              <a:rPr lang="en-US" dirty="0"/>
              <a:t>Subgroup Wiki: </a:t>
            </a:r>
            <a:r>
              <a:rPr lang="en-US" dirty="0">
                <a:hlinkClick r:id="rId2"/>
              </a:rPr>
              <a:t>https://community.icann.org/x/BJpEB</a:t>
            </a:r>
            <a:endParaRPr lang="en-US" dirty="0"/>
          </a:p>
        </p:txBody>
      </p:sp>
    </p:spTree>
    <p:extLst>
      <p:ext uri="{BB962C8B-B14F-4D97-AF65-F5344CB8AC3E}">
        <p14:creationId xmlns:p14="http://schemas.microsoft.com/office/powerpoint/2010/main" val="4106076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Subgroup 5 – Safeguarding Registrant Data</a:t>
            </a:r>
          </a:p>
        </p:txBody>
      </p:sp>
      <p:sp>
        <p:nvSpPr>
          <p:cNvPr id="5" name="Rectangle 4">
            <a:extLst>
              <a:ext uri="{FF2B5EF4-FFF2-40B4-BE49-F238E27FC236}">
                <a16:creationId xmlns:a16="http://schemas.microsoft.com/office/drawing/2014/main" id="{E0727B03-4F61-644F-BE87-454E0D98F2E9}"/>
              </a:ext>
            </a:extLst>
          </p:cNvPr>
          <p:cNvSpPr/>
          <p:nvPr/>
        </p:nvSpPr>
        <p:spPr>
          <a:xfrm>
            <a:off x="374904" y="1190677"/>
            <a:ext cx="8266177" cy="3293209"/>
          </a:xfrm>
          <a:prstGeom prst="rect">
            <a:avLst/>
          </a:prstGeom>
          <a:ln>
            <a:solidFill>
              <a:schemeClr val="accent3">
                <a:lumMod val="50000"/>
              </a:schemeClr>
            </a:solidFill>
          </a:ln>
        </p:spPr>
        <p:txBody>
          <a:bodyPr wrap="square">
            <a:spAutoFit/>
          </a:bodyPr>
          <a:lstStyle/>
          <a:p>
            <a:r>
              <a:rPr lang="en-US" sz="1600" dirty="0"/>
              <a:t>No effort is made to "protect" registrant-supplied WHOIS data from viewing. That may change as WHOIS policies adapt to GDPR and other legislation.</a:t>
            </a:r>
          </a:p>
          <a:p>
            <a:endParaRPr lang="en-US" sz="1600" dirty="0"/>
          </a:p>
          <a:p>
            <a:r>
              <a:rPr lang="en-US" sz="1600" dirty="0"/>
              <a:t>“Safeguarded” includes ensuring that data is not lost in the case of a registrar/registry failure, and not unknowingly changed.</a:t>
            </a:r>
          </a:p>
          <a:p>
            <a:endParaRPr lang="en-US" sz="1600" dirty="0"/>
          </a:p>
          <a:p>
            <a:r>
              <a:rPr lang="en-US" sz="1600" dirty="0"/>
              <a:t>Neither Registry Agreements nor the RAA makes any explicit demands on Registries and Registrars with regard to data protection or actions that must be taken in the case of a discovered data breach.</a:t>
            </a:r>
          </a:p>
          <a:p>
            <a:endParaRPr lang="en-US" sz="1600" dirty="0"/>
          </a:p>
          <a:p>
            <a:r>
              <a:rPr lang="en-US" sz="1600" dirty="0"/>
              <a:t>Escrow provider agreements do require “commercially reasonable efforts and industry standard safeguards to protect the integrity and confidentiality of Deposits“ but not timely breach notification.</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39756180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Subgroup 5 – Safeguarding Registrant Data</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7" name="Rectangle 6">
            <a:extLst>
              <a:ext uri="{FF2B5EF4-FFF2-40B4-BE49-F238E27FC236}">
                <a16:creationId xmlns:a16="http://schemas.microsoft.com/office/drawing/2014/main" id="{10B14298-EA6C-9D4D-9AF7-FF5E943EBA8E}"/>
              </a:ext>
            </a:extLst>
          </p:cNvPr>
          <p:cNvSpPr/>
          <p:nvPr/>
        </p:nvSpPr>
        <p:spPr>
          <a:xfrm>
            <a:off x="374903" y="974506"/>
            <a:ext cx="8266177" cy="2585323"/>
          </a:xfrm>
          <a:prstGeom prst="rect">
            <a:avLst/>
          </a:prstGeom>
          <a:ln>
            <a:solidFill>
              <a:srgbClr val="FF0000"/>
            </a:solidFill>
          </a:ln>
        </p:spPr>
        <p:txBody>
          <a:bodyPr wrap="square">
            <a:spAutoFit/>
          </a:bodyPr>
          <a:lstStyle/>
          <a:p>
            <a:r>
              <a:rPr lang="en-US" dirty="0"/>
              <a:t>Traditionally, all WHOIS data is public. Under GDPR and similar legislation, some or all of that data may no longer be collected or publicly available. Exactly what data may be subject to these new rules is under discussion elsewhere and will not be addressed by the RDS-WHOIS2-RT. </a:t>
            </a:r>
            <a:br>
              <a:rPr lang="en-US" dirty="0"/>
            </a:br>
            <a:endParaRPr lang="en-US" dirty="0"/>
          </a:p>
          <a:p>
            <a:r>
              <a:rPr lang="en-US" dirty="0"/>
              <a:t>Registries and registrars are not explicitly required to use commercially reasonable and industry standard safeguards, nor are any parties (registries, registrars, or escrow providers) required to notify ICANN in the event that a breach is discovered.</a:t>
            </a:r>
          </a:p>
        </p:txBody>
      </p:sp>
    </p:spTree>
    <p:extLst>
      <p:ext uri="{BB962C8B-B14F-4D97-AF65-F5344CB8AC3E}">
        <p14:creationId xmlns:p14="http://schemas.microsoft.com/office/powerpoint/2010/main" val="37032637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Subgroup 5 – Safeguarding Registrant Data</a:t>
            </a:r>
          </a:p>
        </p:txBody>
      </p:sp>
      <p:sp>
        <p:nvSpPr>
          <p:cNvPr id="3" name="Rectangle 2">
            <a:extLst>
              <a:ext uri="{FF2B5EF4-FFF2-40B4-BE49-F238E27FC236}">
                <a16:creationId xmlns:a16="http://schemas.microsoft.com/office/drawing/2014/main" id="{2C0765B9-90CC-ED46-9E3F-543CC53B1B82}"/>
              </a:ext>
            </a:extLst>
          </p:cNvPr>
          <p:cNvSpPr/>
          <p:nvPr/>
        </p:nvSpPr>
        <p:spPr>
          <a:xfrm>
            <a:off x="202976" y="1013526"/>
            <a:ext cx="5126636" cy="5447645"/>
          </a:xfrm>
          <a:prstGeom prst="rect">
            <a:avLst/>
          </a:prstGeom>
          <a:ln>
            <a:solidFill>
              <a:schemeClr val="accent3">
                <a:lumMod val="50000"/>
              </a:schemeClr>
            </a:solidFill>
          </a:ln>
        </p:spPr>
        <p:txBody>
          <a:bodyPr wrap="square">
            <a:spAutoFit/>
          </a:bodyPr>
          <a:lstStyle/>
          <a:p>
            <a:r>
              <a:rPr lang="en-US" sz="1450" b="1" dirty="0">
                <a:solidFill>
                  <a:schemeClr val="accent3">
                    <a:lumMod val="75000"/>
                  </a:schemeClr>
                </a:solidFill>
              </a:rPr>
              <a:t>ICANN should consult with data security expert(s) to identify reasonable and justifiable requirements to place on registrars and in relation to how data is protected from unauthorized access or alteration while under their control. ICANN should similarly consider whether [or require?] any such breaches that are discovered must be reported to ICANN, and in the case of escrow providers, reported to the registrar/registry that provided the data.</a:t>
            </a:r>
          </a:p>
          <a:p>
            <a:endParaRPr lang="en-US" sz="1450" b="1" dirty="0">
              <a:solidFill>
                <a:schemeClr val="accent3">
                  <a:lumMod val="75000"/>
                </a:schemeClr>
              </a:solidFill>
            </a:endParaRPr>
          </a:p>
          <a:p>
            <a:r>
              <a:rPr lang="en-US" sz="1450" b="1" dirty="0">
                <a:solidFill>
                  <a:schemeClr val="accent3">
                    <a:lumMod val="75000"/>
                  </a:schemeClr>
                </a:solidFill>
              </a:rPr>
              <a:t>[ICANN should similarly consider whether contractual requirement are needed to require registrars, registries and escrow provides to notify registrants in the even of data breaches.]</a:t>
            </a:r>
          </a:p>
          <a:p>
            <a:endParaRPr lang="en-US" sz="1450" b="1" dirty="0">
              <a:solidFill>
                <a:schemeClr val="accent3">
                  <a:lumMod val="75000"/>
                </a:schemeClr>
              </a:solidFill>
            </a:endParaRPr>
          </a:p>
          <a:p>
            <a:r>
              <a:rPr lang="en-US" sz="1450" b="1" dirty="0">
                <a:solidFill>
                  <a:schemeClr val="accent3">
                    <a:lumMod val="75000"/>
                  </a:schemeClr>
                </a:solidFill>
              </a:rPr>
              <a:t>In carrying out this review, the external consultants should consider whether requirements within the GDPR could be used as a model, as many ICANN contracted parties must already adhere to those.</a:t>
            </a:r>
          </a:p>
          <a:p>
            <a:r>
              <a:rPr lang="en-US" sz="1450" b="1" dirty="0">
                <a:solidFill>
                  <a:schemeClr val="accent3">
                    <a:lumMod val="75000"/>
                  </a:schemeClr>
                </a:solidFill>
              </a:rPr>
              <a:t>If changes are deemed to be required based on the results of the above-recommended studies, ICANN must either negotiate appropriate contractual changes or initiate a GNSO PDP to consider effecting such changes.</a:t>
            </a:r>
          </a:p>
        </p:txBody>
      </p:sp>
      <p:sp>
        <p:nvSpPr>
          <p:cNvPr id="6" name="TextBox 5">
            <a:extLst>
              <a:ext uri="{FF2B5EF4-FFF2-40B4-BE49-F238E27FC236}">
                <a16:creationId xmlns:a16="http://schemas.microsoft.com/office/drawing/2014/main" id="{EE03D33F-BDD7-DB49-A9C8-627F5715F542}"/>
              </a:ext>
            </a:extLst>
          </p:cNvPr>
          <p:cNvSpPr txBox="1"/>
          <p:nvPr/>
        </p:nvSpPr>
        <p:spPr>
          <a:xfrm>
            <a:off x="224853" y="716135"/>
            <a:ext cx="4133088" cy="276999"/>
          </a:xfrm>
          <a:prstGeom prst="rect">
            <a:avLst/>
          </a:prstGeom>
          <a:noFill/>
        </p:spPr>
        <p:txBody>
          <a:bodyPr wrap="square" lIns="0" tIns="0" rIns="0" bIns="0" rtlCol="0">
            <a:spAutoFit/>
          </a:bodyPr>
          <a:lstStyle/>
          <a:p>
            <a:r>
              <a:rPr lang="en-US" b="1" dirty="0">
                <a:cs typeface="Source Sans Pro"/>
              </a:rPr>
              <a:t>Recommendation SG.1</a:t>
            </a:r>
          </a:p>
        </p:txBody>
      </p:sp>
      <p:pic>
        <p:nvPicPr>
          <p:cNvPr id="8" name="Picture 7">
            <a:extLst>
              <a:ext uri="{FF2B5EF4-FFF2-40B4-BE49-F238E27FC236}">
                <a16:creationId xmlns:a16="http://schemas.microsoft.com/office/drawing/2014/main" id="{09E234E6-874B-7F48-81B2-70E6C199B662}"/>
              </a:ext>
            </a:extLst>
          </p:cNvPr>
          <p:cNvPicPr>
            <a:picLocks noChangeAspect="1"/>
          </p:cNvPicPr>
          <p:nvPr/>
        </p:nvPicPr>
        <p:blipFill>
          <a:blip r:embed="rId2"/>
          <a:stretch>
            <a:fillRect/>
          </a:stretch>
        </p:blipFill>
        <p:spPr>
          <a:xfrm>
            <a:off x="5636302" y="619245"/>
            <a:ext cx="3004700" cy="5721594"/>
          </a:xfrm>
          <a:prstGeom prst="rect">
            <a:avLst/>
          </a:prstGeom>
        </p:spPr>
      </p:pic>
    </p:spTree>
    <p:extLst>
      <p:ext uri="{BB962C8B-B14F-4D97-AF65-F5344CB8AC3E}">
        <p14:creationId xmlns:p14="http://schemas.microsoft.com/office/powerpoint/2010/main" val="2537781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Day 1 – Morning Program </a:t>
            </a:r>
          </a:p>
        </p:txBody>
      </p:sp>
      <p:sp>
        <p:nvSpPr>
          <p:cNvPr id="5" name="Text Placeholder 4">
            <a:extLst>
              <a:ext uri="{FF2B5EF4-FFF2-40B4-BE49-F238E27FC236}">
                <a16:creationId xmlns:a16="http://schemas.microsoft.com/office/drawing/2014/main" id="{D4EEC63F-8B7E-6F48-B829-D21EEFDE1DDC}"/>
              </a:ext>
            </a:extLst>
          </p:cNvPr>
          <p:cNvSpPr>
            <a:spLocks noGrp="1"/>
          </p:cNvSpPr>
          <p:nvPr>
            <p:ph type="body" sz="quarter" idx="4294967295"/>
          </p:nvPr>
        </p:nvSpPr>
        <p:spPr>
          <a:xfrm>
            <a:off x="0" y="1314450"/>
            <a:ext cx="7050088" cy="395288"/>
          </a:xfrm>
          <a:prstGeom prst="rect">
            <a:avLst/>
          </a:prstGeom>
        </p:spPr>
        <p:txBody>
          <a:bodyPr>
            <a:normAutofit fontScale="70000" lnSpcReduction="20000"/>
          </a:bodyPr>
          <a:lstStyle/>
          <a:p>
            <a:endParaRPr lang="en-US" dirty="0"/>
          </a:p>
          <a:p>
            <a:endParaRPr lang="en-US" dirty="0"/>
          </a:p>
        </p:txBody>
      </p:sp>
      <p:sp>
        <p:nvSpPr>
          <p:cNvPr id="20" name="Text Placeholder 19">
            <a:extLst>
              <a:ext uri="{FF2B5EF4-FFF2-40B4-BE49-F238E27FC236}">
                <a16:creationId xmlns:a16="http://schemas.microsoft.com/office/drawing/2014/main" id="{BF8EAE85-9939-7D44-B6F0-1CC483DA2CD3}"/>
              </a:ext>
            </a:extLst>
          </p:cNvPr>
          <p:cNvSpPr>
            <a:spLocks noGrp="1"/>
          </p:cNvSpPr>
          <p:nvPr>
            <p:ph type="body" sz="quarter" idx="4294967295"/>
          </p:nvPr>
        </p:nvSpPr>
        <p:spPr>
          <a:xfrm>
            <a:off x="508000" y="781050"/>
            <a:ext cx="8636000" cy="5400675"/>
          </a:xfrm>
          <a:prstGeom prst="rect">
            <a:avLst/>
          </a:prstGeom>
        </p:spPr>
        <p:txBody>
          <a:bodyPr/>
          <a:lstStyle/>
          <a:p>
            <a:pPr marL="0" indent="0">
              <a:buNone/>
            </a:pPr>
            <a:r>
              <a:rPr lang="en-US" sz="1800" b="1" dirty="0">
                <a:solidFill>
                  <a:schemeClr val="accent6">
                    <a:lumMod val="50000"/>
                  </a:schemeClr>
                </a:solidFill>
              </a:rPr>
              <a:t>08:30-09:00 – Breakfast</a:t>
            </a:r>
          </a:p>
          <a:p>
            <a:pPr marL="0" indent="0">
              <a:buNone/>
            </a:pPr>
            <a:endParaRPr lang="en-US" sz="1800" i="1" dirty="0">
              <a:solidFill>
                <a:schemeClr val="accent6">
                  <a:lumMod val="50000"/>
                </a:schemeClr>
              </a:solidFill>
            </a:endParaRPr>
          </a:p>
          <a:p>
            <a:pPr marL="0" indent="0">
              <a:buNone/>
            </a:pPr>
            <a:r>
              <a:rPr lang="en-US" sz="1800" i="1" dirty="0">
                <a:solidFill>
                  <a:schemeClr val="accent6">
                    <a:lumMod val="50000"/>
                  </a:schemeClr>
                </a:solidFill>
              </a:rPr>
              <a:t>09:00-09:15 – Welcome</a:t>
            </a:r>
          </a:p>
          <a:p>
            <a:pPr marL="0" indent="0">
              <a:buNone/>
            </a:pPr>
            <a:r>
              <a:rPr lang="en-US" sz="1800" i="1" dirty="0">
                <a:solidFill>
                  <a:schemeClr val="accent6">
                    <a:lumMod val="50000"/>
                  </a:schemeClr>
                </a:solidFill>
              </a:rPr>
              <a:t>09:15-09:20 – Overview of draft report</a:t>
            </a:r>
          </a:p>
          <a:p>
            <a:pPr marL="0" indent="0">
              <a:buNone/>
            </a:pPr>
            <a:r>
              <a:rPr lang="en-US" sz="1800" i="1" dirty="0">
                <a:solidFill>
                  <a:schemeClr val="accent6">
                    <a:lumMod val="50000"/>
                  </a:schemeClr>
                </a:solidFill>
              </a:rPr>
              <a:t>09:20-09:30 – Approve draft report background section </a:t>
            </a:r>
          </a:p>
          <a:p>
            <a:pPr marL="0" indent="0">
              <a:buNone/>
            </a:pPr>
            <a:r>
              <a:rPr lang="en-US" sz="1800" i="1" dirty="0">
                <a:solidFill>
                  <a:schemeClr val="accent6">
                    <a:lumMod val="50000"/>
                  </a:schemeClr>
                </a:solidFill>
              </a:rPr>
              <a:t>09:30-10:00 – Subgroup 2: Anything New </a:t>
            </a:r>
          </a:p>
          <a:p>
            <a:pPr marL="0" indent="0">
              <a:buNone/>
            </a:pPr>
            <a:r>
              <a:rPr lang="en-US" sz="1800" i="1" dirty="0">
                <a:solidFill>
                  <a:schemeClr val="accent6">
                    <a:lumMod val="50000"/>
                  </a:schemeClr>
                </a:solidFill>
              </a:rPr>
              <a:t>10:00-10:30 – WHOIS1 Rec #1: Strategic Priority </a:t>
            </a:r>
          </a:p>
          <a:p>
            <a:pPr marL="0" indent="0">
              <a:buNone/>
            </a:pPr>
            <a:endParaRPr lang="en-US" sz="1800" b="1" dirty="0">
              <a:solidFill>
                <a:schemeClr val="accent6">
                  <a:lumMod val="50000"/>
                </a:schemeClr>
              </a:solidFill>
            </a:endParaRPr>
          </a:p>
          <a:p>
            <a:pPr marL="0" indent="0">
              <a:buNone/>
            </a:pPr>
            <a:r>
              <a:rPr lang="en-US" sz="1800" b="1" dirty="0">
                <a:solidFill>
                  <a:schemeClr val="accent6">
                    <a:lumMod val="50000"/>
                  </a:schemeClr>
                </a:solidFill>
              </a:rPr>
              <a:t>10:30-10:45 – Break </a:t>
            </a:r>
            <a:endParaRPr lang="en-US" sz="1800" i="1" dirty="0">
              <a:solidFill>
                <a:schemeClr val="accent6">
                  <a:lumMod val="50000"/>
                </a:schemeClr>
              </a:solidFill>
            </a:endParaRPr>
          </a:p>
          <a:p>
            <a:pPr marL="0" indent="0">
              <a:buNone/>
            </a:pPr>
            <a:endParaRPr lang="en-US" sz="1800" i="1" dirty="0">
              <a:solidFill>
                <a:schemeClr val="accent6">
                  <a:lumMod val="50000"/>
                </a:schemeClr>
              </a:solidFill>
            </a:endParaRPr>
          </a:p>
          <a:p>
            <a:pPr marL="0" indent="0">
              <a:buNone/>
            </a:pPr>
            <a:r>
              <a:rPr lang="en-US" sz="1800" i="1" dirty="0">
                <a:solidFill>
                  <a:schemeClr val="accent6">
                    <a:lumMod val="50000"/>
                  </a:schemeClr>
                </a:solidFill>
              </a:rPr>
              <a:t>10:45-11:00 – Subgroup 3: Law Enforcement Needs </a:t>
            </a:r>
          </a:p>
          <a:p>
            <a:pPr marL="0" indent="0">
              <a:buNone/>
            </a:pPr>
            <a:r>
              <a:rPr lang="en-US" sz="1800" i="1" dirty="0">
                <a:solidFill>
                  <a:schemeClr val="accent6">
                    <a:lumMod val="50000"/>
                  </a:schemeClr>
                </a:solidFill>
              </a:rPr>
              <a:t>11:00-12:30 – WHOIS1 Rec #4: Compliance</a:t>
            </a:r>
            <a:endParaRPr lang="en-US" sz="2200" i="1" dirty="0">
              <a:solidFill>
                <a:schemeClr val="accent6">
                  <a:lumMod val="50000"/>
                </a:schemeClr>
              </a:solidFill>
            </a:endParaRPr>
          </a:p>
          <a:p>
            <a:pPr marL="0" indent="0">
              <a:buNone/>
            </a:pPr>
            <a:endParaRPr lang="en-US" sz="1800" b="1" dirty="0">
              <a:solidFill>
                <a:schemeClr val="accent6">
                  <a:lumMod val="50000"/>
                </a:schemeClr>
              </a:solidFill>
            </a:endParaRPr>
          </a:p>
          <a:p>
            <a:pPr marL="0" indent="0">
              <a:buNone/>
            </a:pPr>
            <a:r>
              <a:rPr lang="en-US" sz="1800" b="1" dirty="0">
                <a:solidFill>
                  <a:schemeClr val="accent6">
                    <a:lumMod val="50000"/>
                  </a:schemeClr>
                </a:solidFill>
              </a:rPr>
              <a:t>12:30-13:30 – Lunch </a:t>
            </a:r>
          </a:p>
          <a:p>
            <a:endParaRPr lang="en-US" sz="2000" dirty="0">
              <a:solidFill>
                <a:schemeClr val="accent6">
                  <a:lumMod val="50000"/>
                </a:schemeClr>
              </a:solidFill>
            </a:endParaRPr>
          </a:p>
        </p:txBody>
      </p:sp>
    </p:spTree>
    <p:extLst>
      <p:ext uri="{BB962C8B-B14F-4D97-AF65-F5344CB8AC3E}">
        <p14:creationId xmlns:p14="http://schemas.microsoft.com/office/powerpoint/2010/main" val="39969831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Subgroup 5 – Safeguarding Registrant Data</a:t>
            </a:r>
          </a:p>
        </p:txBody>
      </p:sp>
      <p:sp>
        <p:nvSpPr>
          <p:cNvPr id="6" name="TextBox 5">
            <a:extLst>
              <a:ext uri="{FF2B5EF4-FFF2-40B4-BE49-F238E27FC236}">
                <a16:creationId xmlns:a16="http://schemas.microsoft.com/office/drawing/2014/main" id="{8313AAFC-A512-054F-9928-A23B29E18DE9}"/>
              </a:ext>
            </a:extLst>
          </p:cNvPr>
          <p:cNvSpPr txBox="1"/>
          <p:nvPr/>
        </p:nvSpPr>
        <p:spPr>
          <a:xfrm>
            <a:off x="334185" y="1117232"/>
            <a:ext cx="2588898" cy="4708981"/>
          </a:xfrm>
          <a:prstGeom prst="rect">
            <a:avLst/>
          </a:prstGeom>
          <a:noFill/>
        </p:spPr>
        <p:txBody>
          <a:bodyPr wrap="square" lIns="0" tIns="0" rIns="0" bIns="0" rtlCol="0">
            <a:spAutoFit/>
          </a:bodyPr>
          <a:lstStyle/>
          <a:p>
            <a:r>
              <a:rPr lang="en-US" b="1" dirty="0">
                <a:cs typeface="Source Sans Pro"/>
              </a:rPr>
              <a:t>Gap Assessment</a:t>
            </a:r>
          </a:p>
          <a:p>
            <a:endParaRPr lang="en-US" b="1" dirty="0">
              <a:cs typeface="Source Sans Pro"/>
            </a:endParaRPr>
          </a:p>
          <a:p>
            <a:pPr marL="285750" indent="-285750">
              <a:buFont typeface="Arial" panose="020B0604020202020204" pitchFamily="34" charset="0"/>
              <a:buChar char="•"/>
            </a:pPr>
            <a:r>
              <a:rPr lang="en-US" dirty="0">
                <a:cs typeface="Source Sans Pro"/>
              </a:rPr>
              <a:t>Recommendations in Subsection 5 need to be fleshed out and made specific &amp; measurable.</a:t>
            </a:r>
          </a:p>
          <a:p>
            <a:pPr marL="285750" indent="-285750">
              <a:buFont typeface="Arial" panose="020B0604020202020204" pitchFamily="34" charset="0"/>
              <a:buChar char="•"/>
            </a:pPr>
            <a:endParaRPr lang="en-US" dirty="0">
              <a:cs typeface="Source Sans Pro"/>
            </a:endParaRPr>
          </a:p>
          <a:p>
            <a:pPr marL="285750" indent="-285750">
              <a:buFont typeface="Arial" panose="020B0604020202020204" pitchFamily="34" charset="0"/>
              <a:buChar char="•"/>
            </a:pPr>
            <a:r>
              <a:rPr lang="en-US" dirty="0">
                <a:cs typeface="Source Sans Pro"/>
              </a:rPr>
              <a:t>Tighten up first part of “Recommendation” if possible – for example, by moving bracketed text</a:t>
            </a:r>
          </a:p>
          <a:p>
            <a:pPr marL="285750"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endParaRPr lang="en-US" dirty="0">
              <a:cs typeface="Source Sans Pro"/>
            </a:endParaRPr>
          </a:p>
        </p:txBody>
      </p:sp>
      <p:pic>
        <p:nvPicPr>
          <p:cNvPr id="4" name="Picture 3">
            <a:extLst>
              <a:ext uri="{FF2B5EF4-FFF2-40B4-BE49-F238E27FC236}">
                <a16:creationId xmlns:a16="http://schemas.microsoft.com/office/drawing/2014/main" id="{13D43D87-804D-8B4C-BE67-8C00F36D62B5}"/>
              </a:ext>
            </a:extLst>
          </p:cNvPr>
          <p:cNvPicPr>
            <a:picLocks noChangeAspect="1"/>
          </p:cNvPicPr>
          <p:nvPr/>
        </p:nvPicPr>
        <p:blipFill>
          <a:blip r:embed="rId2"/>
          <a:stretch>
            <a:fillRect/>
          </a:stretch>
        </p:blipFill>
        <p:spPr>
          <a:xfrm>
            <a:off x="4712012" y="723380"/>
            <a:ext cx="3797300" cy="5321300"/>
          </a:xfrm>
          <a:prstGeom prst="rect">
            <a:avLst/>
          </a:prstGeom>
        </p:spPr>
      </p:pic>
    </p:spTree>
    <p:extLst>
      <p:ext uri="{BB962C8B-B14F-4D97-AF65-F5344CB8AC3E}">
        <p14:creationId xmlns:p14="http://schemas.microsoft.com/office/powerpoint/2010/main" val="38265948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0924C-FFD6-1246-B45D-BC66E1330A8D}"/>
              </a:ext>
            </a:extLst>
          </p:cNvPr>
          <p:cNvSpPr>
            <a:spLocks noGrp="1"/>
          </p:cNvSpPr>
          <p:nvPr>
            <p:ph type="title"/>
          </p:nvPr>
        </p:nvSpPr>
        <p:spPr/>
        <p:txBody>
          <a:bodyPr/>
          <a:lstStyle/>
          <a:p>
            <a:r>
              <a:rPr lang="en-US" dirty="0"/>
              <a:t>Break</a:t>
            </a:r>
          </a:p>
        </p:txBody>
      </p:sp>
      <p:sp>
        <p:nvSpPr>
          <p:cNvPr id="6" name="TextBox 5">
            <a:extLst>
              <a:ext uri="{FF2B5EF4-FFF2-40B4-BE49-F238E27FC236}">
                <a16:creationId xmlns:a16="http://schemas.microsoft.com/office/drawing/2014/main" id="{8BFB7070-ED3B-8F42-A698-60017A2D89BE}"/>
              </a:ext>
            </a:extLst>
          </p:cNvPr>
          <p:cNvSpPr txBox="1"/>
          <p:nvPr/>
        </p:nvSpPr>
        <p:spPr>
          <a:xfrm>
            <a:off x="374904" y="1316736"/>
            <a:ext cx="8012950" cy="2492990"/>
          </a:xfrm>
          <a:prstGeom prst="rect">
            <a:avLst/>
          </a:prstGeom>
          <a:noFill/>
        </p:spPr>
        <p:txBody>
          <a:bodyPr wrap="square" lIns="0" tIns="0" rIns="0" bIns="0" rtlCol="0">
            <a:spAutoFit/>
          </a:bodyPr>
          <a:lstStyle/>
          <a:p>
            <a:r>
              <a:rPr lang="en-US" b="1" dirty="0">
                <a:cs typeface="Source Sans Pro"/>
              </a:rPr>
              <a:t>Time: 15:30-15:45</a:t>
            </a:r>
          </a:p>
          <a:p>
            <a:endParaRPr lang="en-US" dirty="0">
              <a:cs typeface="Source Sans Pro"/>
            </a:endParaRPr>
          </a:p>
          <a:p>
            <a:r>
              <a:rPr lang="en-US" b="1" dirty="0">
                <a:cs typeface="Source Sans Pro"/>
              </a:rPr>
              <a:t>What’s Next?</a:t>
            </a:r>
          </a:p>
          <a:p>
            <a:endParaRPr lang="en-US" dirty="0">
              <a:cs typeface="Source Sans Pro"/>
            </a:endParaRPr>
          </a:p>
          <a:p>
            <a:r>
              <a:rPr lang="en-US" i="1" dirty="0">
                <a:solidFill>
                  <a:schemeClr val="accent6">
                    <a:lumMod val="50000"/>
                  </a:schemeClr>
                </a:solidFill>
              </a:rPr>
              <a:t>15:45-16:45 – WHOIS1 Rec #11: Common Interface</a:t>
            </a:r>
          </a:p>
          <a:p>
            <a:r>
              <a:rPr lang="en-US" i="1" dirty="0">
                <a:solidFill>
                  <a:schemeClr val="accent6">
                    <a:lumMod val="50000"/>
                  </a:schemeClr>
                </a:solidFill>
              </a:rPr>
              <a:t>16:45-17:30 – Day 1 wrap-up </a:t>
            </a:r>
          </a:p>
          <a:p>
            <a:pPr marL="285750" indent="-285750">
              <a:buFont typeface="Arial" panose="020B0604020202020204" pitchFamily="34" charset="0"/>
              <a:buChar char="•"/>
            </a:pPr>
            <a:r>
              <a:rPr lang="en-US" i="1" dirty="0">
                <a:solidFill>
                  <a:schemeClr val="accent6">
                    <a:lumMod val="50000"/>
                  </a:schemeClr>
                </a:solidFill>
              </a:rPr>
              <a:t>Confirm approved recommendations/findings</a:t>
            </a:r>
          </a:p>
          <a:p>
            <a:pPr marL="285750" indent="-285750">
              <a:buFont typeface="Arial" panose="020B0604020202020204" pitchFamily="34" charset="0"/>
              <a:buChar char="•"/>
            </a:pPr>
            <a:r>
              <a:rPr lang="en-US" i="1" dirty="0">
                <a:solidFill>
                  <a:schemeClr val="accent6">
                    <a:lumMod val="50000"/>
                  </a:schemeClr>
                </a:solidFill>
              </a:rPr>
              <a:t>Review day 2 agenda</a:t>
            </a:r>
          </a:p>
          <a:p>
            <a:r>
              <a:rPr lang="en-US" dirty="0">
                <a:cs typeface="Source Sans Pro"/>
              </a:rPr>
              <a:t> </a:t>
            </a:r>
          </a:p>
        </p:txBody>
      </p:sp>
    </p:spTree>
    <p:extLst>
      <p:ext uri="{BB962C8B-B14F-4D97-AF65-F5344CB8AC3E}">
        <p14:creationId xmlns:p14="http://schemas.microsoft.com/office/powerpoint/2010/main" val="31066926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6354B8-37DC-194C-84AD-16AF69C9AB4F}"/>
              </a:ext>
            </a:extLst>
          </p:cNvPr>
          <p:cNvSpPr>
            <a:spLocks noGrp="1"/>
          </p:cNvSpPr>
          <p:nvPr>
            <p:ph type="title"/>
          </p:nvPr>
        </p:nvSpPr>
        <p:spPr/>
        <p:txBody>
          <a:bodyPr/>
          <a:lstStyle/>
          <a:p>
            <a:r>
              <a:rPr lang="en-US" dirty="0"/>
              <a:t>WHOIS1 Rec #11: Common Interface</a:t>
            </a:r>
          </a:p>
        </p:txBody>
      </p:sp>
      <p:sp>
        <p:nvSpPr>
          <p:cNvPr id="4" name="Text Placeholder 3">
            <a:extLst>
              <a:ext uri="{FF2B5EF4-FFF2-40B4-BE49-F238E27FC236}">
                <a16:creationId xmlns:a16="http://schemas.microsoft.com/office/drawing/2014/main" id="{E26608D0-DBC1-1E46-ADF6-DB6E839ABAB7}"/>
              </a:ext>
            </a:extLst>
          </p:cNvPr>
          <p:cNvSpPr>
            <a:spLocks noGrp="1"/>
          </p:cNvSpPr>
          <p:nvPr>
            <p:ph type="body" sz="quarter" idx="11"/>
          </p:nvPr>
        </p:nvSpPr>
        <p:spPr/>
        <p:txBody>
          <a:bodyPr/>
          <a:lstStyle/>
          <a:p>
            <a:r>
              <a:rPr lang="en-US" dirty="0"/>
              <a:t>Agenda Item #11</a:t>
            </a:r>
          </a:p>
          <a:p>
            <a:endParaRPr lang="en-US" dirty="0"/>
          </a:p>
          <a:p>
            <a:r>
              <a:rPr lang="en-US" dirty="0"/>
              <a:t>Time: 15:45-16:45</a:t>
            </a:r>
          </a:p>
          <a:p>
            <a:endParaRPr lang="en-US" dirty="0"/>
          </a:p>
          <a:p>
            <a:r>
              <a:rPr lang="en-US" dirty="0"/>
              <a:t>Presenter: Volker Greimann</a:t>
            </a:r>
          </a:p>
          <a:p>
            <a:endParaRPr lang="en-US" dirty="0"/>
          </a:p>
          <a:p>
            <a:r>
              <a:rPr lang="en-US" dirty="0"/>
              <a:t>Subgroup Members: Volker, Susan, Alan </a:t>
            </a:r>
          </a:p>
          <a:p>
            <a:endParaRPr lang="en-US" dirty="0"/>
          </a:p>
          <a:p>
            <a:r>
              <a:rPr lang="en-US" dirty="0"/>
              <a:t>Subgroup Wiki: </a:t>
            </a:r>
            <a:r>
              <a:rPr lang="en-US" dirty="0">
                <a:hlinkClick r:id="rId2"/>
              </a:rPr>
              <a:t>https://community.icann.org/x/8JlEB</a:t>
            </a:r>
            <a:endParaRPr lang="en-US" dirty="0"/>
          </a:p>
        </p:txBody>
      </p:sp>
    </p:spTree>
    <p:extLst>
      <p:ext uri="{BB962C8B-B14F-4D97-AF65-F5344CB8AC3E}">
        <p14:creationId xmlns:p14="http://schemas.microsoft.com/office/powerpoint/2010/main" val="27179724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#11: Common Interface</a:t>
            </a:r>
          </a:p>
        </p:txBody>
      </p:sp>
      <p:sp>
        <p:nvSpPr>
          <p:cNvPr id="5" name="Rectangle 4">
            <a:extLst>
              <a:ext uri="{FF2B5EF4-FFF2-40B4-BE49-F238E27FC236}">
                <a16:creationId xmlns:a16="http://schemas.microsoft.com/office/drawing/2014/main" id="{E0727B03-4F61-644F-BE87-454E0D98F2E9}"/>
              </a:ext>
            </a:extLst>
          </p:cNvPr>
          <p:cNvSpPr/>
          <p:nvPr/>
        </p:nvSpPr>
        <p:spPr>
          <a:xfrm>
            <a:off x="248290" y="1175171"/>
            <a:ext cx="8266177" cy="4524315"/>
          </a:xfrm>
          <a:prstGeom prst="rect">
            <a:avLst/>
          </a:prstGeom>
          <a:ln>
            <a:solidFill>
              <a:schemeClr val="accent3">
                <a:lumMod val="50000"/>
              </a:schemeClr>
            </a:solidFill>
          </a:ln>
        </p:spPr>
        <p:txBody>
          <a:bodyPr wrap="square">
            <a:spAutoFit/>
          </a:bodyPr>
          <a:lstStyle/>
          <a:p>
            <a:r>
              <a:rPr lang="en-US" dirty="0"/>
              <a:t>The common interface recommendation was intended to ensure that anyone looking up a WHOIS record could do that easily and from one source. The InterNIC was not overhauled, but a common interface was provided.</a:t>
            </a:r>
            <a:br>
              <a:rPr lang="en-US" dirty="0"/>
            </a:br>
            <a:endParaRPr lang="en-US" dirty="0"/>
          </a:p>
          <a:p>
            <a:r>
              <a:rPr lang="en-US" dirty="0"/>
              <a:t>Over 4 million queries were made through the common interface - whois.icann.org - over a 6 month period in 2017.</a:t>
            </a:r>
            <a:br>
              <a:rPr lang="en-US" dirty="0"/>
            </a:br>
            <a:endParaRPr lang="en-US" dirty="0"/>
          </a:p>
          <a:p>
            <a:r>
              <a:rPr lang="en-US" dirty="0"/>
              <a:t>There has been a 99.9% up time for the common interface but other statistics on usage or failure rate are not tracked.</a:t>
            </a:r>
            <a:br>
              <a:rPr lang="en-US" dirty="0"/>
            </a:br>
            <a:endParaRPr lang="en-US" dirty="0"/>
          </a:p>
          <a:p>
            <a:r>
              <a:rPr lang="en-US" dirty="0"/>
              <a:t>Users are encouraged to file a contractual complaint ticket if they identify any issues with the WHOIS record. A link to file a ticket is provided on the page where results are displayed.</a:t>
            </a:r>
          </a:p>
          <a:p>
            <a:endParaRPr lang="en-US" dirty="0"/>
          </a:p>
          <a:p>
            <a:r>
              <a:rPr lang="en-US" dirty="0"/>
              <a:t>Based on its analysis, members of this subgroup agree that this WHOIS1 recommendation has been </a:t>
            </a:r>
            <a:r>
              <a:rPr lang="en-US" b="1" dirty="0"/>
              <a:t>fully-implemented</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17590469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#11: Common Interface</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7" name="Rectangle 6">
            <a:extLst>
              <a:ext uri="{FF2B5EF4-FFF2-40B4-BE49-F238E27FC236}">
                <a16:creationId xmlns:a16="http://schemas.microsoft.com/office/drawing/2014/main" id="{10B14298-EA6C-9D4D-9AF7-FF5E943EBA8E}"/>
              </a:ext>
            </a:extLst>
          </p:cNvPr>
          <p:cNvSpPr/>
          <p:nvPr/>
        </p:nvSpPr>
        <p:spPr>
          <a:xfrm>
            <a:off x="374902" y="1155381"/>
            <a:ext cx="8266177" cy="5016758"/>
          </a:xfrm>
          <a:prstGeom prst="rect">
            <a:avLst/>
          </a:prstGeom>
          <a:ln>
            <a:solidFill>
              <a:srgbClr val="FF0000"/>
            </a:solidFill>
          </a:ln>
        </p:spPr>
        <p:txBody>
          <a:bodyPr wrap="square">
            <a:spAutoFit/>
          </a:bodyPr>
          <a:lstStyle/>
          <a:p>
            <a:r>
              <a:rPr lang="en-US" dirty="0"/>
              <a:t>The common interface has no metrics that can be used to determine its effectiveness. </a:t>
            </a:r>
            <a:br>
              <a:rPr lang="en-US" dirty="0"/>
            </a:br>
            <a:endParaRPr lang="en-US" dirty="0"/>
          </a:p>
          <a:p>
            <a:r>
              <a:rPr lang="en-US" dirty="0"/>
              <a:t>Metrics and SLAs could be used to address this and also to proactively spot non-compliance.</a:t>
            </a:r>
            <a:br>
              <a:rPr lang="en-US" dirty="0"/>
            </a:br>
            <a:endParaRPr lang="en-US" dirty="0"/>
          </a:p>
          <a:p>
            <a:r>
              <a:rPr lang="en-US" dirty="0"/>
              <a:t>Service level agreements could be put in place to ensure the interface works reliably.</a:t>
            </a:r>
          </a:p>
          <a:p>
            <a:endParaRPr lang="en-US" dirty="0"/>
          </a:p>
          <a:p>
            <a:r>
              <a:rPr lang="en-US" u="sng" dirty="0"/>
              <a:t>New issues raised by Compliance subgroup for discussion:</a:t>
            </a:r>
          </a:p>
          <a:p>
            <a:r>
              <a:rPr lang="en-US" sz="1400" dirty="0"/>
              <a:t>(1) As a result of GDPR implementation, RR and Ry interpretations may result in different registration data returned by WHOIS for the same domain name (e.g., the Ry may redact data that the RR displays)</a:t>
            </a:r>
          </a:p>
          <a:p>
            <a:r>
              <a:rPr lang="en-US" sz="1400" dirty="0"/>
              <a:t> </a:t>
            </a:r>
          </a:p>
          <a:p>
            <a:r>
              <a:rPr lang="en-US" sz="1400" dirty="0"/>
              <a:t>(2) WHOIS access through the common interface has become less reliable (e.g., timeouts more frequent)</a:t>
            </a:r>
          </a:p>
          <a:p>
            <a:r>
              <a:rPr lang="en-US" sz="1400" dirty="0"/>
              <a:t> </a:t>
            </a:r>
          </a:p>
          <a:p>
            <a:r>
              <a:rPr lang="en-US" sz="1400" dirty="0"/>
              <a:t>References that may be helpful: </a:t>
            </a:r>
            <a:br>
              <a:rPr lang="en-US" sz="1400" dirty="0"/>
            </a:br>
            <a:r>
              <a:rPr lang="en-US" sz="1400" dirty="0">
                <a:hlinkClick r:id="rId2"/>
              </a:rPr>
              <a:t>SAC101: WHOIS Rate Limit Testing Results</a:t>
            </a:r>
            <a:endParaRPr lang="en-US" sz="1400" dirty="0"/>
          </a:p>
          <a:p>
            <a:r>
              <a:rPr lang="en-US" sz="1400" dirty="0">
                <a:hlinkClick r:id="rId3"/>
              </a:rPr>
              <a:t>SAC101 Advisory</a:t>
            </a:r>
            <a:endParaRPr lang="en-US" sz="1400" dirty="0"/>
          </a:p>
        </p:txBody>
      </p:sp>
    </p:spTree>
    <p:extLst>
      <p:ext uri="{BB962C8B-B14F-4D97-AF65-F5344CB8AC3E}">
        <p14:creationId xmlns:p14="http://schemas.microsoft.com/office/powerpoint/2010/main" val="38774331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#11: Common Interface</a:t>
            </a:r>
          </a:p>
        </p:txBody>
      </p:sp>
      <p:sp>
        <p:nvSpPr>
          <p:cNvPr id="3" name="Rectangle 2">
            <a:extLst>
              <a:ext uri="{FF2B5EF4-FFF2-40B4-BE49-F238E27FC236}">
                <a16:creationId xmlns:a16="http://schemas.microsoft.com/office/drawing/2014/main" id="{2C0765B9-90CC-ED46-9E3F-543CC53B1B82}"/>
              </a:ext>
            </a:extLst>
          </p:cNvPr>
          <p:cNvSpPr/>
          <p:nvPr/>
        </p:nvSpPr>
        <p:spPr>
          <a:xfrm>
            <a:off x="374902" y="1088880"/>
            <a:ext cx="4706765" cy="5078313"/>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Define metrics or SLAs to be tracked and evaluated to determine consistency of results of queries and use of any common interface (existing or future) used to provide one-stop access to registration data across all gTLDs and registrars/resellers. </a:t>
            </a:r>
            <a:br>
              <a:rPr lang="en-US" b="1" dirty="0">
                <a:solidFill>
                  <a:schemeClr val="accent3">
                    <a:lumMod val="75000"/>
                  </a:schemeClr>
                </a:solidFill>
              </a:rPr>
            </a:br>
            <a:br>
              <a:rPr lang="en-US" b="1" dirty="0">
                <a:solidFill>
                  <a:schemeClr val="accent3">
                    <a:lumMod val="75000"/>
                  </a:schemeClr>
                </a:solidFill>
              </a:rPr>
            </a:br>
            <a:r>
              <a:rPr lang="en-US" b="1" dirty="0">
                <a:solidFill>
                  <a:schemeClr val="accent3">
                    <a:lumMod val="75000"/>
                  </a:schemeClr>
                </a:solidFill>
              </a:rPr>
              <a:t>Specific metrics that should be tracked for any such common interface include:</a:t>
            </a:r>
          </a:p>
          <a:p>
            <a:endParaRPr lang="en-US" b="1" dirty="0">
              <a:solidFill>
                <a:schemeClr val="accent3">
                  <a:lumMod val="75000"/>
                </a:schemeClr>
              </a:solidFill>
            </a:endParaRPr>
          </a:p>
          <a:p>
            <a:pPr marL="285750" indent="-285750">
              <a:buFont typeface="Arial" panose="020B0604020202020204" pitchFamily="34" charset="0"/>
              <a:buChar char="•"/>
            </a:pPr>
            <a:r>
              <a:rPr lang="en-US" b="1" dirty="0">
                <a:solidFill>
                  <a:schemeClr val="accent3">
                    <a:lumMod val="75000"/>
                  </a:schemeClr>
                </a:solidFill>
              </a:rPr>
              <a:t>How often are fields returned blank?</a:t>
            </a:r>
          </a:p>
          <a:p>
            <a:pPr marL="285750" indent="-285750">
              <a:buFont typeface="Arial" panose="020B0604020202020204" pitchFamily="34" charset="0"/>
              <a:buChar char="•"/>
            </a:pPr>
            <a:endParaRPr lang="en-US" b="1" dirty="0">
              <a:solidFill>
                <a:schemeClr val="accent3">
                  <a:lumMod val="75000"/>
                </a:schemeClr>
              </a:solidFill>
            </a:endParaRPr>
          </a:p>
          <a:p>
            <a:pPr marL="285750" indent="-285750">
              <a:buFont typeface="Arial" panose="020B0604020202020204" pitchFamily="34" charset="0"/>
              <a:buChar char="•"/>
            </a:pPr>
            <a:r>
              <a:rPr lang="en-US" b="1" dirty="0">
                <a:solidFill>
                  <a:schemeClr val="accent3">
                    <a:lumMod val="75000"/>
                  </a:schemeClr>
                </a:solidFill>
              </a:rPr>
              <a:t>How often is data displayed inconsistently overall and per gTLD?</a:t>
            </a:r>
          </a:p>
          <a:p>
            <a:pPr marL="285750" indent="-285750">
              <a:buFont typeface="Arial" panose="020B0604020202020204" pitchFamily="34" charset="0"/>
              <a:buChar char="•"/>
            </a:pPr>
            <a:endParaRPr lang="en-US" b="1" dirty="0">
              <a:solidFill>
                <a:schemeClr val="accent3">
                  <a:lumMod val="75000"/>
                </a:schemeClr>
              </a:solidFill>
            </a:endParaRPr>
          </a:p>
          <a:p>
            <a:pPr marL="285750" indent="-285750">
              <a:buFont typeface="Arial" panose="020B0604020202020204" pitchFamily="34" charset="0"/>
              <a:buChar char="•"/>
            </a:pPr>
            <a:r>
              <a:rPr lang="en-US" b="1" dirty="0">
                <a:solidFill>
                  <a:schemeClr val="accent3">
                    <a:lumMod val="75000"/>
                  </a:schemeClr>
                </a:solidFill>
              </a:rPr>
              <a:t>How often does the tool not return results overall and for specific gTLDs?</a:t>
            </a:r>
            <a:endParaRPr lang="en-US" sz="2000" b="1" dirty="0">
              <a:solidFill>
                <a:schemeClr val="accent3">
                  <a:lumMod val="75000"/>
                </a:schemeClr>
              </a:solidFill>
            </a:endParaRPr>
          </a:p>
        </p:txBody>
      </p:sp>
      <p:sp>
        <p:nvSpPr>
          <p:cNvPr id="8" name="TextBox 7">
            <a:extLst>
              <a:ext uri="{FF2B5EF4-FFF2-40B4-BE49-F238E27FC236}">
                <a16:creationId xmlns:a16="http://schemas.microsoft.com/office/drawing/2014/main" id="{5181DE97-259F-FD4E-B516-3887A2C51BCB}"/>
              </a:ext>
            </a:extLst>
          </p:cNvPr>
          <p:cNvSpPr txBox="1"/>
          <p:nvPr/>
        </p:nvSpPr>
        <p:spPr>
          <a:xfrm>
            <a:off x="374902" y="753639"/>
            <a:ext cx="4133088" cy="276999"/>
          </a:xfrm>
          <a:prstGeom prst="rect">
            <a:avLst/>
          </a:prstGeom>
          <a:noFill/>
        </p:spPr>
        <p:txBody>
          <a:bodyPr wrap="square" lIns="0" tIns="0" rIns="0" bIns="0" rtlCol="0">
            <a:spAutoFit/>
          </a:bodyPr>
          <a:lstStyle/>
          <a:p>
            <a:r>
              <a:rPr lang="en-US" b="1" dirty="0">
                <a:cs typeface="Source Sans Pro"/>
              </a:rPr>
              <a:t>Recommendation R11.1</a:t>
            </a:r>
          </a:p>
        </p:txBody>
      </p:sp>
      <p:pic>
        <p:nvPicPr>
          <p:cNvPr id="5" name="Picture 4">
            <a:extLst>
              <a:ext uri="{FF2B5EF4-FFF2-40B4-BE49-F238E27FC236}">
                <a16:creationId xmlns:a16="http://schemas.microsoft.com/office/drawing/2014/main" id="{A06CB66E-F00F-4D42-B272-E6066CCAA711}"/>
              </a:ext>
            </a:extLst>
          </p:cNvPr>
          <p:cNvPicPr>
            <a:picLocks noChangeAspect="1"/>
          </p:cNvPicPr>
          <p:nvPr/>
        </p:nvPicPr>
        <p:blipFill>
          <a:blip r:embed="rId2"/>
          <a:stretch>
            <a:fillRect/>
          </a:stretch>
        </p:blipFill>
        <p:spPr>
          <a:xfrm>
            <a:off x="5435732" y="644577"/>
            <a:ext cx="2973952" cy="5696262"/>
          </a:xfrm>
          <a:prstGeom prst="rect">
            <a:avLst/>
          </a:prstGeom>
        </p:spPr>
      </p:pic>
    </p:spTree>
    <p:extLst>
      <p:ext uri="{BB962C8B-B14F-4D97-AF65-F5344CB8AC3E}">
        <p14:creationId xmlns:p14="http://schemas.microsoft.com/office/powerpoint/2010/main" val="37970710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#11: Common Interface</a:t>
            </a:r>
          </a:p>
        </p:txBody>
      </p:sp>
      <p:sp>
        <p:nvSpPr>
          <p:cNvPr id="6" name="TextBox 5">
            <a:extLst>
              <a:ext uri="{FF2B5EF4-FFF2-40B4-BE49-F238E27FC236}">
                <a16:creationId xmlns:a16="http://schemas.microsoft.com/office/drawing/2014/main" id="{8313AAFC-A512-054F-9928-A23B29E18DE9}"/>
              </a:ext>
            </a:extLst>
          </p:cNvPr>
          <p:cNvSpPr txBox="1"/>
          <p:nvPr/>
        </p:nvSpPr>
        <p:spPr>
          <a:xfrm>
            <a:off x="514068" y="862400"/>
            <a:ext cx="2588898" cy="5539978"/>
          </a:xfrm>
          <a:prstGeom prst="rect">
            <a:avLst/>
          </a:prstGeom>
          <a:noFill/>
        </p:spPr>
        <p:txBody>
          <a:bodyPr wrap="square" lIns="0" tIns="0" rIns="0" bIns="0" rtlCol="0">
            <a:spAutoFit/>
          </a:bodyPr>
          <a:lstStyle/>
          <a:p>
            <a:r>
              <a:rPr lang="en-US" b="1" dirty="0">
                <a:cs typeface="Source Sans Pro"/>
              </a:rPr>
              <a:t>Gap Assessment</a:t>
            </a:r>
          </a:p>
          <a:p>
            <a:endParaRPr lang="en-US" b="1" dirty="0">
              <a:cs typeface="Source Sans Pro"/>
            </a:endParaRPr>
          </a:p>
          <a:p>
            <a:pPr marL="285750" indent="-285750">
              <a:buFont typeface="Arial" panose="020B0604020202020204" pitchFamily="34" charset="0"/>
              <a:buChar char="•"/>
            </a:pPr>
            <a:r>
              <a:rPr lang="en-US" dirty="0">
                <a:cs typeface="Source Sans Pro"/>
              </a:rPr>
              <a:t>Subsection 3: Focuses on details about the common interface without first giving an overview of how the recommendation was implemented. Add a brief description of the microsite and how that addresses Rec 11.</a:t>
            </a:r>
          </a:p>
          <a:p>
            <a:pPr marL="285750" indent="-285750">
              <a:buFont typeface="Arial" panose="020B0604020202020204" pitchFamily="34" charset="0"/>
              <a:buChar char="•"/>
            </a:pPr>
            <a:endParaRPr lang="en-US" dirty="0">
              <a:cs typeface="Source Sans Pro"/>
            </a:endParaRPr>
          </a:p>
          <a:p>
            <a:pPr marL="285750" indent="-285750">
              <a:buFont typeface="Arial" panose="020B0604020202020204" pitchFamily="34" charset="0"/>
              <a:buChar char="•"/>
            </a:pPr>
            <a:r>
              <a:rPr lang="en-US" dirty="0">
                <a:cs typeface="Source Sans Pro"/>
              </a:rPr>
              <a:t>Subsection 3’s analysis needs to be more explicitly linked to the key questions listed in Subsection 1.</a:t>
            </a:r>
          </a:p>
          <a:p>
            <a:endParaRPr lang="en-US" dirty="0">
              <a:cs typeface="Source Sans Pro"/>
            </a:endParaRPr>
          </a:p>
        </p:txBody>
      </p:sp>
      <p:pic>
        <p:nvPicPr>
          <p:cNvPr id="4" name="Picture 3">
            <a:extLst>
              <a:ext uri="{FF2B5EF4-FFF2-40B4-BE49-F238E27FC236}">
                <a16:creationId xmlns:a16="http://schemas.microsoft.com/office/drawing/2014/main" id="{C2B7C037-88FE-884D-9289-7A48A2506CF4}"/>
              </a:ext>
            </a:extLst>
          </p:cNvPr>
          <p:cNvPicPr>
            <a:picLocks noChangeAspect="1"/>
          </p:cNvPicPr>
          <p:nvPr/>
        </p:nvPicPr>
        <p:blipFill>
          <a:blip r:embed="rId2"/>
          <a:stretch>
            <a:fillRect/>
          </a:stretch>
        </p:blipFill>
        <p:spPr>
          <a:xfrm>
            <a:off x="4765623" y="712448"/>
            <a:ext cx="3994074" cy="5538449"/>
          </a:xfrm>
          <a:prstGeom prst="rect">
            <a:avLst/>
          </a:prstGeom>
        </p:spPr>
      </p:pic>
    </p:spTree>
    <p:extLst>
      <p:ext uri="{BB962C8B-B14F-4D97-AF65-F5344CB8AC3E}">
        <p14:creationId xmlns:p14="http://schemas.microsoft.com/office/powerpoint/2010/main" val="17707968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Day 1 Wrap-Up</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p:txBody>
          <a:bodyPr/>
          <a:lstStyle/>
          <a:p>
            <a:r>
              <a:rPr lang="en-US" dirty="0"/>
              <a:t>Agenda item #13 </a:t>
            </a:r>
          </a:p>
          <a:p>
            <a:endParaRPr lang="en-US" dirty="0"/>
          </a:p>
          <a:p>
            <a:r>
              <a:rPr lang="en-US" dirty="0"/>
              <a:t>Time: 16:45-17:30</a:t>
            </a:r>
          </a:p>
          <a:p>
            <a:endParaRPr lang="en-US" dirty="0"/>
          </a:p>
          <a:p>
            <a:r>
              <a:rPr lang="en-US" dirty="0"/>
              <a:t>Presenters: Review Team Leadership</a:t>
            </a:r>
          </a:p>
        </p:txBody>
      </p:sp>
    </p:spTree>
    <p:extLst>
      <p:ext uri="{BB962C8B-B14F-4D97-AF65-F5344CB8AC3E}">
        <p14:creationId xmlns:p14="http://schemas.microsoft.com/office/powerpoint/2010/main" val="27900541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Day 1 Wrap-Up</a:t>
            </a:r>
          </a:p>
        </p:txBody>
      </p:sp>
      <p:sp>
        <p:nvSpPr>
          <p:cNvPr id="4" name="TextBox 3">
            <a:extLst>
              <a:ext uri="{FF2B5EF4-FFF2-40B4-BE49-F238E27FC236}">
                <a16:creationId xmlns:a16="http://schemas.microsoft.com/office/drawing/2014/main" id="{3935ECAA-AA68-C14F-8B99-AF87594A5A87}"/>
              </a:ext>
            </a:extLst>
          </p:cNvPr>
          <p:cNvSpPr txBox="1"/>
          <p:nvPr/>
        </p:nvSpPr>
        <p:spPr>
          <a:xfrm>
            <a:off x="539796" y="1122664"/>
            <a:ext cx="8071104" cy="138499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b="1" dirty="0"/>
              <a:t>Confirm approved recommendations/findings</a:t>
            </a:r>
          </a:p>
          <a:p>
            <a:endParaRPr lang="en-US" b="1" dirty="0"/>
          </a:p>
          <a:p>
            <a:pPr marL="285750" indent="-285750">
              <a:buFont typeface="Arial" panose="020B0604020202020204" pitchFamily="34" charset="0"/>
              <a:buChar char="•"/>
            </a:pPr>
            <a:r>
              <a:rPr lang="en-US" b="1" dirty="0"/>
              <a:t>Review day 2 agenda </a:t>
            </a: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16691773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AA4EC-2625-0C4D-A539-80626CCA5EE0}"/>
              </a:ext>
            </a:extLst>
          </p:cNvPr>
          <p:cNvSpPr>
            <a:spLocks noGrp="1"/>
          </p:cNvSpPr>
          <p:nvPr>
            <p:ph type="title"/>
          </p:nvPr>
        </p:nvSpPr>
        <p:spPr/>
        <p:txBody>
          <a:bodyPr/>
          <a:lstStyle/>
          <a:p>
            <a:r>
              <a:rPr lang="en-US" dirty="0"/>
              <a:t>Day 2 Agenda</a:t>
            </a:r>
          </a:p>
        </p:txBody>
      </p:sp>
      <p:sp>
        <p:nvSpPr>
          <p:cNvPr id="4" name="Text Placeholder 19">
            <a:extLst>
              <a:ext uri="{FF2B5EF4-FFF2-40B4-BE49-F238E27FC236}">
                <a16:creationId xmlns:a16="http://schemas.microsoft.com/office/drawing/2014/main" id="{860C5B42-0E1F-8043-AD8C-40E7CD695A19}"/>
              </a:ext>
            </a:extLst>
          </p:cNvPr>
          <p:cNvSpPr txBox="1">
            <a:spLocks/>
          </p:cNvSpPr>
          <p:nvPr/>
        </p:nvSpPr>
        <p:spPr>
          <a:xfrm>
            <a:off x="374904" y="914400"/>
            <a:ext cx="8769096" cy="532790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100" b="1" dirty="0">
                <a:solidFill>
                  <a:schemeClr val="accent6">
                    <a:lumMod val="50000"/>
                  </a:schemeClr>
                </a:solidFill>
              </a:rPr>
              <a:t>08:30-09:00 – Breakfast</a:t>
            </a:r>
          </a:p>
          <a:p>
            <a:pPr marL="0" indent="0">
              <a:buNone/>
            </a:pPr>
            <a:endParaRPr lang="en-US" sz="2100" i="1" dirty="0">
              <a:solidFill>
                <a:schemeClr val="accent6">
                  <a:lumMod val="50000"/>
                </a:schemeClr>
              </a:solidFill>
            </a:endParaRPr>
          </a:p>
          <a:p>
            <a:pPr marL="0" indent="0">
              <a:buNone/>
            </a:pPr>
            <a:r>
              <a:rPr lang="en-US" sz="2100" i="1" dirty="0">
                <a:solidFill>
                  <a:schemeClr val="accent6">
                    <a:lumMod val="50000"/>
                  </a:schemeClr>
                </a:solidFill>
              </a:rPr>
              <a:t>09:00-09:15 – Welcome</a:t>
            </a:r>
          </a:p>
          <a:p>
            <a:pPr marL="0" indent="0">
              <a:buNone/>
            </a:pPr>
            <a:r>
              <a:rPr lang="en-US" sz="2100" i="1" dirty="0">
                <a:solidFill>
                  <a:schemeClr val="accent6">
                    <a:lumMod val="50000"/>
                  </a:schemeClr>
                </a:solidFill>
              </a:rPr>
              <a:t>09:15-09:45 – WHOIS1 Recs#15-16: Plan &amp; Annual Reports</a:t>
            </a:r>
          </a:p>
          <a:p>
            <a:pPr marL="0" indent="0">
              <a:buNone/>
            </a:pPr>
            <a:r>
              <a:rPr lang="en-US" sz="2100" i="1" dirty="0">
                <a:solidFill>
                  <a:schemeClr val="accent6">
                    <a:lumMod val="50000"/>
                  </a:schemeClr>
                </a:solidFill>
              </a:rPr>
              <a:t>09:45-10:15 – WHOIS1 Rec #2: Single WHOIS Policy</a:t>
            </a:r>
          </a:p>
          <a:p>
            <a:pPr marL="0" indent="0">
              <a:buNone/>
            </a:pPr>
            <a:endParaRPr lang="en-US" sz="2100" b="1" dirty="0">
              <a:solidFill>
                <a:schemeClr val="accent6">
                  <a:lumMod val="50000"/>
                </a:schemeClr>
              </a:solidFill>
            </a:endParaRPr>
          </a:p>
          <a:p>
            <a:pPr marL="0" indent="0">
              <a:buNone/>
            </a:pPr>
            <a:r>
              <a:rPr lang="en-US" sz="2100" b="1" dirty="0">
                <a:solidFill>
                  <a:schemeClr val="accent6">
                    <a:lumMod val="50000"/>
                  </a:schemeClr>
                </a:solidFill>
              </a:rPr>
              <a:t>10:15-10:30 – Break </a:t>
            </a:r>
          </a:p>
          <a:p>
            <a:pPr marL="0" indent="0">
              <a:buNone/>
            </a:pPr>
            <a:endParaRPr lang="en-US" sz="2100" i="1" dirty="0">
              <a:solidFill>
                <a:schemeClr val="accent6">
                  <a:lumMod val="50000"/>
                </a:schemeClr>
              </a:solidFill>
            </a:endParaRPr>
          </a:p>
          <a:p>
            <a:pPr marL="0" indent="0">
              <a:buNone/>
            </a:pPr>
            <a:r>
              <a:rPr lang="en-US" sz="2100" i="1" dirty="0">
                <a:solidFill>
                  <a:schemeClr val="accent6">
                    <a:lumMod val="50000"/>
                  </a:schemeClr>
                </a:solidFill>
              </a:rPr>
              <a:t>10:30-11:30 – Subgroup 4 – Consumer Trust</a:t>
            </a:r>
          </a:p>
          <a:p>
            <a:pPr marL="0" indent="0">
              <a:buNone/>
            </a:pPr>
            <a:r>
              <a:rPr lang="en-US" sz="2100" i="1" dirty="0">
                <a:solidFill>
                  <a:schemeClr val="accent6">
                    <a:lumMod val="50000"/>
                  </a:schemeClr>
                </a:solidFill>
              </a:rPr>
              <a:t>11:30-12:30 – Parking lot for items that require further discussion</a:t>
            </a:r>
          </a:p>
          <a:p>
            <a:pPr marL="0" indent="0">
              <a:buNone/>
            </a:pPr>
            <a:endParaRPr lang="en-US" sz="2100" i="1" dirty="0">
              <a:solidFill>
                <a:schemeClr val="accent6">
                  <a:lumMod val="50000"/>
                </a:schemeClr>
              </a:solidFill>
            </a:endParaRPr>
          </a:p>
          <a:p>
            <a:pPr marL="0" indent="0">
              <a:buNone/>
            </a:pPr>
            <a:r>
              <a:rPr lang="en-US" sz="2100" b="1" dirty="0">
                <a:solidFill>
                  <a:schemeClr val="accent6">
                    <a:lumMod val="50000"/>
                  </a:schemeClr>
                </a:solidFill>
              </a:rPr>
              <a:t>12:30-13:30 – Lunch </a:t>
            </a:r>
          </a:p>
          <a:p>
            <a:pPr marL="0" indent="0">
              <a:buNone/>
            </a:pPr>
            <a:endParaRPr lang="en-US" sz="2000" dirty="0">
              <a:solidFill>
                <a:schemeClr val="accent6">
                  <a:lumMod val="50000"/>
                </a:schemeClr>
              </a:solidFill>
            </a:endParaRPr>
          </a:p>
        </p:txBody>
      </p:sp>
    </p:spTree>
    <p:extLst>
      <p:ext uri="{BB962C8B-B14F-4D97-AF65-F5344CB8AC3E}">
        <p14:creationId xmlns:p14="http://schemas.microsoft.com/office/powerpoint/2010/main" val="1613483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Day 1 – Afternoon Program </a:t>
            </a:r>
          </a:p>
        </p:txBody>
      </p:sp>
      <p:sp>
        <p:nvSpPr>
          <p:cNvPr id="5" name="Text Placeholder 4">
            <a:extLst>
              <a:ext uri="{FF2B5EF4-FFF2-40B4-BE49-F238E27FC236}">
                <a16:creationId xmlns:a16="http://schemas.microsoft.com/office/drawing/2014/main" id="{D4EEC63F-8B7E-6F48-B829-D21EEFDE1DDC}"/>
              </a:ext>
            </a:extLst>
          </p:cNvPr>
          <p:cNvSpPr>
            <a:spLocks noGrp="1"/>
          </p:cNvSpPr>
          <p:nvPr>
            <p:ph type="body" sz="quarter" idx="4294967295"/>
          </p:nvPr>
        </p:nvSpPr>
        <p:spPr>
          <a:xfrm>
            <a:off x="0" y="1314450"/>
            <a:ext cx="7050088" cy="395288"/>
          </a:xfrm>
          <a:prstGeom prst="rect">
            <a:avLst/>
          </a:prstGeom>
        </p:spPr>
        <p:txBody>
          <a:bodyPr>
            <a:normAutofit fontScale="70000" lnSpcReduction="20000"/>
          </a:bodyPr>
          <a:lstStyle/>
          <a:p>
            <a:endParaRPr lang="en-US" dirty="0"/>
          </a:p>
          <a:p>
            <a:endParaRPr lang="en-US" dirty="0"/>
          </a:p>
        </p:txBody>
      </p:sp>
      <p:sp>
        <p:nvSpPr>
          <p:cNvPr id="20" name="Text Placeholder 19">
            <a:extLst>
              <a:ext uri="{FF2B5EF4-FFF2-40B4-BE49-F238E27FC236}">
                <a16:creationId xmlns:a16="http://schemas.microsoft.com/office/drawing/2014/main" id="{BF8EAE85-9939-7D44-B6F0-1CC483DA2CD3}"/>
              </a:ext>
            </a:extLst>
          </p:cNvPr>
          <p:cNvSpPr>
            <a:spLocks noGrp="1"/>
          </p:cNvSpPr>
          <p:nvPr>
            <p:ph type="body" sz="quarter" idx="4294967295"/>
          </p:nvPr>
        </p:nvSpPr>
        <p:spPr>
          <a:xfrm>
            <a:off x="374650" y="1055688"/>
            <a:ext cx="8769350" cy="4564062"/>
          </a:xfrm>
          <a:prstGeom prst="rect">
            <a:avLst/>
          </a:prstGeom>
        </p:spPr>
        <p:txBody>
          <a:bodyPr/>
          <a:lstStyle/>
          <a:p>
            <a:pPr marL="0" indent="0">
              <a:buNone/>
            </a:pPr>
            <a:r>
              <a:rPr lang="en-US" sz="1800" i="1" dirty="0">
                <a:solidFill>
                  <a:schemeClr val="accent6">
                    <a:lumMod val="50000"/>
                  </a:schemeClr>
                </a:solidFill>
              </a:rPr>
              <a:t>13:30-14:00 – WHOIS1 Rec #5-9: Data Accuracy</a:t>
            </a:r>
          </a:p>
          <a:p>
            <a:pPr marL="0" indent="0">
              <a:buNone/>
            </a:pPr>
            <a:r>
              <a:rPr lang="en-US" sz="1800" i="1" dirty="0">
                <a:solidFill>
                  <a:schemeClr val="accent6">
                    <a:lumMod val="50000"/>
                  </a:schemeClr>
                </a:solidFill>
              </a:rPr>
              <a:t>14:00-15:00 – WHOIS1 Rec #10: Privacy/Proxy Services</a:t>
            </a:r>
          </a:p>
          <a:p>
            <a:pPr marL="0" indent="0">
              <a:buNone/>
            </a:pPr>
            <a:r>
              <a:rPr lang="en-US" sz="1800" i="1" dirty="0">
                <a:solidFill>
                  <a:schemeClr val="accent6">
                    <a:lumMod val="50000"/>
                  </a:schemeClr>
                </a:solidFill>
              </a:rPr>
              <a:t>15:00-15:30 – Subgroup 5 – Safeguarding Registrant Data</a:t>
            </a:r>
          </a:p>
          <a:p>
            <a:pPr marL="0" indent="0">
              <a:buNone/>
            </a:pPr>
            <a:endParaRPr lang="en-US" sz="1800" dirty="0">
              <a:solidFill>
                <a:schemeClr val="accent6">
                  <a:lumMod val="50000"/>
                </a:schemeClr>
              </a:solidFill>
            </a:endParaRPr>
          </a:p>
          <a:p>
            <a:pPr marL="0" indent="0">
              <a:buNone/>
            </a:pPr>
            <a:r>
              <a:rPr lang="en-US" sz="1800" b="1" dirty="0">
                <a:solidFill>
                  <a:schemeClr val="accent6">
                    <a:lumMod val="50000"/>
                  </a:schemeClr>
                </a:solidFill>
              </a:rPr>
              <a:t>15:30-15:45 – Break </a:t>
            </a:r>
          </a:p>
          <a:p>
            <a:pPr marL="0" indent="0">
              <a:buNone/>
            </a:pPr>
            <a:endParaRPr lang="en-US" sz="1800" i="1" dirty="0">
              <a:solidFill>
                <a:schemeClr val="accent6">
                  <a:lumMod val="50000"/>
                </a:schemeClr>
              </a:solidFill>
            </a:endParaRPr>
          </a:p>
          <a:p>
            <a:pPr marL="0" indent="0">
              <a:buNone/>
            </a:pPr>
            <a:r>
              <a:rPr lang="en-US" sz="1800" i="1" dirty="0">
                <a:solidFill>
                  <a:schemeClr val="accent6">
                    <a:lumMod val="50000"/>
                  </a:schemeClr>
                </a:solidFill>
              </a:rPr>
              <a:t>15:45-16:45 – WHOIS1 Rec #11: Common Interface</a:t>
            </a:r>
          </a:p>
          <a:p>
            <a:pPr marL="0" indent="0">
              <a:buNone/>
            </a:pPr>
            <a:r>
              <a:rPr lang="en-US" sz="1800" i="1" dirty="0">
                <a:solidFill>
                  <a:schemeClr val="accent6">
                    <a:lumMod val="50000"/>
                  </a:schemeClr>
                </a:solidFill>
              </a:rPr>
              <a:t>16:45-17:30 – Day 1 wrap up</a:t>
            </a:r>
          </a:p>
          <a:p>
            <a:pPr marL="0" indent="0">
              <a:buNone/>
            </a:pPr>
            <a:endParaRPr lang="en-US" sz="1800" b="1" i="1" dirty="0">
              <a:solidFill>
                <a:schemeClr val="accent6">
                  <a:lumMod val="50000"/>
                </a:schemeClr>
              </a:solidFill>
            </a:endParaRPr>
          </a:p>
          <a:p>
            <a:pPr marL="0" indent="0">
              <a:buNone/>
            </a:pPr>
            <a:r>
              <a:rPr lang="en-US" sz="1800" b="1" dirty="0">
                <a:solidFill>
                  <a:schemeClr val="accent6">
                    <a:lumMod val="50000"/>
                  </a:schemeClr>
                </a:solidFill>
              </a:rPr>
              <a:t>19:30-21:30 – Dinner (offsite)  </a:t>
            </a:r>
          </a:p>
          <a:p>
            <a:endParaRPr lang="en-US" dirty="0">
              <a:solidFill>
                <a:schemeClr val="accent6">
                  <a:lumMod val="50000"/>
                </a:schemeClr>
              </a:solidFill>
            </a:endParaRPr>
          </a:p>
        </p:txBody>
      </p:sp>
    </p:spTree>
    <p:extLst>
      <p:ext uri="{BB962C8B-B14F-4D97-AF65-F5344CB8AC3E}">
        <p14:creationId xmlns:p14="http://schemas.microsoft.com/office/powerpoint/2010/main" val="6936710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AA4EC-2625-0C4D-A539-80626CCA5EE0}"/>
              </a:ext>
            </a:extLst>
          </p:cNvPr>
          <p:cNvSpPr>
            <a:spLocks noGrp="1"/>
          </p:cNvSpPr>
          <p:nvPr>
            <p:ph type="title"/>
          </p:nvPr>
        </p:nvSpPr>
        <p:spPr/>
        <p:txBody>
          <a:bodyPr/>
          <a:lstStyle/>
          <a:p>
            <a:r>
              <a:rPr lang="en-US" dirty="0"/>
              <a:t>Day 2 Agenda</a:t>
            </a:r>
          </a:p>
        </p:txBody>
      </p:sp>
      <p:sp>
        <p:nvSpPr>
          <p:cNvPr id="4" name="Text Placeholder 19">
            <a:extLst>
              <a:ext uri="{FF2B5EF4-FFF2-40B4-BE49-F238E27FC236}">
                <a16:creationId xmlns:a16="http://schemas.microsoft.com/office/drawing/2014/main" id="{860C5B42-0E1F-8043-AD8C-40E7CD695A19}"/>
              </a:ext>
            </a:extLst>
          </p:cNvPr>
          <p:cNvSpPr txBox="1">
            <a:spLocks/>
          </p:cNvSpPr>
          <p:nvPr/>
        </p:nvSpPr>
        <p:spPr>
          <a:xfrm>
            <a:off x="374904" y="914400"/>
            <a:ext cx="8769096" cy="532790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100" i="1" dirty="0">
                <a:solidFill>
                  <a:schemeClr val="accent6">
                    <a:lumMod val="50000"/>
                  </a:schemeClr>
                </a:solidFill>
              </a:rPr>
              <a:t>13:30-14:00 – WHOIS1 Rec #3: Outreach</a:t>
            </a:r>
          </a:p>
          <a:p>
            <a:pPr marL="0" indent="0">
              <a:buNone/>
            </a:pPr>
            <a:r>
              <a:rPr lang="en-US" sz="2100" i="1" dirty="0">
                <a:solidFill>
                  <a:schemeClr val="accent6">
                    <a:lumMod val="50000"/>
                  </a:schemeClr>
                </a:solidFill>
              </a:rPr>
              <a:t>14:00-14:30 – WHOIS1 Recs #12-14: Internationalized Domain Names</a:t>
            </a:r>
          </a:p>
          <a:p>
            <a:pPr marL="0" indent="0">
              <a:buNone/>
            </a:pPr>
            <a:r>
              <a:rPr lang="en-US" sz="2100" i="1" dirty="0">
                <a:solidFill>
                  <a:schemeClr val="accent6">
                    <a:lumMod val="50000"/>
                  </a:schemeClr>
                </a:solidFill>
              </a:rPr>
              <a:t>14:30-15:30 – Brainstorming on content of executive summary </a:t>
            </a:r>
          </a:p>
          <a:p>
            <a:pPr marL="0" indent="0">
              <a:buNone/>
            </a:pPr>
            <a:endParaRPr lang="en-US" sz="2100" i="1" dirty="0">
              <a:solidFill>
                <a:schemeClr val="accent6">
                  <a:lumMod val="50000"/>
                </a:schemeClr>
              </a:solidFill>
            </a:endParaRPr>
          </a:p>
          <a:p>
            <a:pPr marL="0" indent="0">
              <a:buNone/>
            </a:pPr>
            <a:r>
              <a:rPr lang="en-US" sz="2100" b="1" dirty="0">
                <a:solidFill>
                  <a:schemeClr val="accent6">
                    <a:lumMod val="50000"/>
                  </a:schemeClr>
                </a:solidFill>
              </a:rPr>
              <a:t>15:30-15:45 – Break </a:t>
            </a:r>
          </a:p>
          <a:p>
            <a:pPr marL="0" indent="0">
              <a:buNone/>
            </a:pPr>
            <a:endParaRPr lang="en-US" sz="2100" i="1" dirty="0">
              <a:solidFill>
                <a:schemeClr val="accent6">
                  <a:lumMod val="50000"/>
                </a:schemeClr>
              </a:solidFill>
            </a:endParaRPr>
          </a:p>
          <a:p>
            <a:pPr marL="0" indent="0">
              <a:buNone/>
            </a:pPr>
            <a:r>
              <a:rPr lang="en-US" sz="2100" i="1" dirty="0">
                <a:solidFill>
                  <a:schemeClr val="accent6">
                    <a:lumMod val="50000"/>
                  </a:schemeClr>
                </a:solidFill>
              </a:rPr>
              <a:t>15:45-16:00 – Adjust (as needed) structure of report</a:t>
            </a:r>
          </a:p>
          <a:p>
            <a:pPr marL="0" indent="0">
              <a:buNone/>
            </a:pPr>
            <a:r>
              <a:rPr lang="en-US" sz="2100" i="1" dirty="0">
                <a:solidFill>
                  <a:schemeClr val="accent6">
                    <a:lumMod val="50000"/>
                  </a:schemeClr>
                </a:solidFill>
              </a:rPr>
              <a:t>16:00-16:15 – Review work plan</a:t>
            </a:r>
          </a:p>
          <a:p>
            <a:pPr marL="0" indent="0">
              <a:buNone/>
            </a:pPr>
            <a:r>
              <a:rPr lang="en-US" sz="2100" i="1" dirty="0">
                <a:solidFill>
                  <a:schemeClr val="accent6">
                    <a:lumMod val="50000"/>
                  </a:schemeClr>
                </a:solidFill>
              </a:rPr>
              <a:t>16:15-16:30 – Parking lot for items that require further discussion</a:t>
            </a:r>
          </a:p>
          <a:p>
            <a:pPr marL="0" indent="0">
              <a:buNone/>
            </a:pPr>
            <a:r>
              <a:rPr lang="en-US" sz="2100" i="1" dirty="0">
                <a:solidFill>
                  <a:schemeClr val="accent6">
                    <a:lumMod val="50000"/>
                  </a:schemeClr>
                </a:solidFill>
              </a:rPr>
              <a:t>16:30-17:30 – Face-to-face meeting #3 wrap-up </a:t>
            </a:r>
          </a:p>
          <a:p>
            <a:pPr marL="0" indent="0">
              <a:buNone/>
            </a:pPr>
            <a:endParaRPr lang="en-US" sz="2000" dirty="0">
              <a:solidFill>
                <a:schemeClr val="accent6">
                  <a:lumMod val="50000"/>
                </a:schemeClr>
              </a:solidFill>
            </a:endParaRPr>
          </a:p>
        </p:txBody>
      </p:sp>
    </p:spTree>
    <p:extLst>
      <p:ext uri="{BB962C8B-B14F-4D97-AF65-F5344CB8AC3E}">
        <p14:creationId xmlns:p14="http://schemas.microsoft.com/office/powerpoint/2010/main" val="9377554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RDS-WHOIS2-RT</a:t>
            </a:r>
            <a:br>
              <a:rPr lang="en-US" dirty="0"/>
            </a:br>
            <a:r>
              <a:rPr lang="en-US" dirty="0"/>
              <a:t>Brussels Face-to-Face Meeting	</a:t>
            </a:r>
          </a:p>
        </p:txBody>
      </p:sp>
      <p:sp>
        <p:nvSpPr>
          <p:cNvPr id="6" name="Text Placeholder 5">
            <a:extLst>
              <a:ext uri="{FF2B5EF4-FFF2-40B4-BE49-F238E27FC236}">
                <a16:creationId xmlns:a16="http://schemas.microsoft.com/office/drawing/2014/main" id="{AFCACC8D-8B6C-7045-93AE-5BFDACC70546}"/>
              </a:ext>
            </a:extLst>
          </p:cNvPr>
          <p:cNvSpPr>
            <a:spLocks noGrp="1"/>
          </p:cNvSpPr>
          <p:nvPr>
            <p:ph type="body" sz="quarter" idx="12"/>
          </p:nvPr>
        </p:nvSpPr>
        <p:spPr>
          <a:xfrm>
            <a:off x="2061882" y="4303776"/>
            <a:ext cx="6765125" cy="2062219"/>
          </a:xfrm>
        </p:spPr>
        <p:txBody>
          <a:bodyPr>
            <a:normAutofit/>
          </a:bodyPr>
          <a:lstStyle/>
          <a:p>
            <a:r>
              <a:rPr lang="en-US" sz="3200" b="1" dirty="0"/>
              <a:t>DAY 2 – 27 July 2018</a:t>
            </a:r>
          </a:p>
        </p:txBody>
      </p:sp>
    </p:spTree>
    <p:extLst>
      <p:ext uri="{BB962C8B-B14F-4D97-AF65-F5344CB8AC3E}">
        <p14:creationId xmlns:p14="http://schemas.microsoft.com/office/powerpoint/2010/main" val="17197033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EB48-33D2-4D4A-83B4-745BEEEA69D6}"/>
              </a:ext>
            </a:extLst>
          </p:cNvPr>
          <p:cNvSpPr>
            <a:spLocks noGrp="1"/>
          </p:cNvSpPr>
          <p:nvPr>
            <p:ph type="title"/>
          </p:nvPr>
        </p:nvSpPr>
        <p:spPr/>
        <p:txBody>
          <a:bodyPr/>
          <a:lstStyle/>
          <a:p>
            <a:r>
              <a:rPr lang="en-US" dirty="0"/>
              <a:t>Welcome</a:t>
            </a:r>
          </a:p>
        </p:txBody>
      </p:sp>
      <p:sp>
        <p:nvSpPr>
          <p:cNvPr id="3" name="Text Placeholder 2">
            <a:extLst>
              <a:ext uri="{FF2B5EF4-FFF2-40B4-BE49-F238E27FC236}">
                <a16:creationId xmlns:a16="http://schemas.microsoft.com/office/drawing/2014/main" id="{7938B274-E2EE-3345-81AA-823189ECA15E}"/>
              </a:ext>
            </a:extLst>
          </p:cNvPr>
          <p:cNvSpPr>
            <a:spLocks noGrp="1"/>
          </p:cNvSpPr>
          <p:nvPr>
            <p:ph type="body" sz="quarter" idx="11"/>
          </p:nvPr>
        </p:nvSpPr>
        <p:spPr/>
        <p:txBody>
          <a:bodyPr/>
          <a:lstStyle/>
          <a:p>
            <a:r>
              <a:rPr lang="en-US" dirty="0"/>
              <a:t>Agenda Item #1</a:t>
            </a:r>
          </a:p>
          <a:p>
            <a:endParaRPr lang="en-US" dirty="0"/>
          </a:p>
          <a:p>
            <a:r>
              <a:rPr lang="en-US" dirty="0"/>
              <a:t>Time: 09:00-09:45</a:t>
            </a:r>
          </a:p>
          <a:p>
            <a:endParaRPr lang="en-US" dirty="0"/>
          </a:p>
          <a:p>
            <a:r>
              <a:rPr lang="en-US" dirty="0"/>
              <a:t>Presenters: Review Team Leadership </a:t>
            </a:r>
          </a:p>
        </p:txBody>
      </p:sp>
      <p:sp>
        <p:nvSpPr>
          <p:cNvPr id="4" name="TextBox 3">
            <a:extLst>
              <a:ext uri="{FF2B5EF4-FFF2-40B4-BE49-F238E27FC236}">
                <a16:creationId xmlns:a16="http://schemas.microsoft.com/office/drawing/2014/main" id="{10D62A46-FC2E-5049-959D-2E6AE8205454}"/>
              </a:ext>
            </a:extLst>
          </p:cNvPr>
          <p:cNvSpPr txBox="1"/>
          <p:nvPr/>
        </p:nvSpPr>
        <p:spPr>
          <a:xfrm>
            <a:off x="2901696" y="2950464"/>
            <a:ext cx="65" cy="553998"/>
          </a:xfrm>
          <a:prstGeom prst="rect">
            <a:avLst/>
          </a:prstGeom>
          <a:noFill/>
        </p:spPr>
        <p:txBody>
          <a:bodyPr wrap="none" lIns="0" tIns="0" rIns="0" bIns="0" rtlCol="0">
            <a:spAutoFit/>
          </a:bodyPr>
          <a:lstStyle/>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7337495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6EA7-2AEC-A643-A0AF-9FDE32B946E9}"/>
              </a:ext>
            </a:extLst>
          </p:cNvPr>
          <p:cNvSpPr>
            <a:spLocks noGrp="1"/>
          </p:cNvSpPr>
          <p:nvPr>
            <p:ph type="title"/>
          </p:nvPr>
        </p:nvSpPr>
        <p:spPr/>
        <p:txBody>
          <a:bodyPr/>
          <a:lstStyle/>
          <a:p>
            <a:r>
              <a:rPr lang="en-US" dirty="0"/>
              <a:t>Welcome</a:t>
            </a:r>
          </a:p>
        </p:txBody>
      </p:sp>
      <p:sp>
        <p:nvSpPr>
          <p:cNvPr id="4" name="TextBox 3">
            <a:extLst>
              <a:ext uri="{FF2B5EF4-FFF2-40B4-BE49-F238E27FC236}">
                <a16:creationId xmlns:a16="http://schemas.microsoft.com/office/drawing/2014/main" id="{3935ECAA-AA68-C14F-8B99-AF87594A5A87}"/>
              </a:ext>
            </a:extLst>
          </p:cNvPr>
          <p:cNvSpPr txBox="1"/>
          <p:nvPr/>
        </p:nvSpPr>
        <p:spPr>
          <a:xfrm>
            <a:off x="374904" y="1182624"/>
            <a:ext cx="8071104" cy="3877985"/>
          </a:xfrm>
          <a:prstGeom prst="rect">
            <a:avLst/>
          </a:prstGeom>
          <a:noFill/>
        </p:spPr>
        <p:txBody>
          <a:bodyPr wrap="square" lIns="0" tIns="0" rIns="0" bIns="0" rtlCol="0">
            <a:spAutoFit/>
          </a:bodyPr>
          <a:lstStyle/>
          <a:p>
            <a:r>
              <a:rPr lang="en-US" b="1" dirty="0">
                <a:cs typeface="Source Sans Pro"/>
              </a:rPr>
              <a:t>Day 1 Takeaways</a:t>
            </a:r>
          </a:p>
          <a:p>
            <a:endParaRPr lang="en-US" b="1" dirty="0">
              <a:cs typeface="Source Sans Pro"/>
            </a:endParaRPr>
          </a:p>
          <a:p>
            <a:r>
              <a:rPr lang="en-US" dirty="0">
                <a:highlight>
                  <a:srgbClr val="FFFF00"/>
                </a:highlight>
                <a:cs typeface="Source Sans Pro"/>
              </a:rPr>
              <a:t>ICANN org to complete on 26 July</a:t>
            </a:r>
          </a:p>
          <a:p>
            <a:endParaRPr lang="en-US" dirty="0">
              <a:highlight>
                <a:srgbClr val="FFFF00"/>
              </a:highlight>
              <a:cs typeface="Source Sans Pro"/>
            </a:endParaRPr>
          </a:p>
          <a:p>
            <a:r>
              <a:rPr lang="en-US" b="1" dirty="0">
                <a:cs typeface="Source Sans Pro"/>
              </a:rPr>
              <a:t>Day 2 Objectives</a:t>
            </a:r>
          </a:p>
          <a:p>
            <a:pPr marL="285750" indent="-285750">
              <a:buFont typeface="Arial" panose="020B0604020202020204" pitchFamily="34" charset="0"/>
              <a:buChar char="•"/>
            </a:pPr>
            <a:r>
              <a:rPr lang="en-US" dirty="0"/>
              <a:t>Complete the approval of subgroup findings and recommendations</a:t>
            </a:r>
          </a:p>
          <a:p>
            <a:pPr marL="285750" indent="-285750">
              <a:buFont typeface="Arial" panose="020B0604020202020204" pitchFamily="34" charset="0"/>
              <a:buChar char="•"/>
            </a:pPr>
            <a:r>
              <a:rPr lang="en-US" dirty="0"/>
              <a:t>Critical assessment of current status, the report structure and the need for any strategic changes</a:t>
            </a:r>
          </a:p>
          <a:p>
            <a:pPr marL="285750" indent="-285750">
              <a:buFont typeface="Arial" panose="020B0604020202020204" pitchFamily="34" charset="0"/>
              <a:buChar char="•"/>
            </a:pPr>
            <a:r>
              <a:rPr lang="en-US" dirty="0"/>
              <a:t>Consider the review team’s work plan in light of progress made and identify next steps to complete and consolidate the draft report</a:t>
            </a:r>
          </a:p>
          <a:p>
            <a:pPr indent="-285750">
              <a:buFont typeface="Arial" panose="020B0604020202020204" pitchFamily="34" charset="0"/>
              <a:buChar char="•"/>
            </a:pPr>
            <a:r>
              <a:rPr lang="fr-FR" dirty="0"/>
              <a:t>Determine adjustments needed to work plan</a:t>
            </a:r>
          </a:p>
          <a:p>
            <a:endParaRPr lang="en-US" dirty="0">
              <a:cs typeface="Source Sans Pro"/>
            </a:endParaRPr>
          </a:p>
          <a:p>
            <a:endParaRPr lang="en-US" dirty="0">
              <a:cs typeface="Source Sans Pro"/>
            </a:endParaRPr>
          </a:p>
          <a:p>
            <a:endParaRPr lang="en-US" dirty="0">
              <a:cs typeface="Source Sans Pro"/>
            </a:endParaRPr>
          </a:p>
        </p:txBody>
      </p:sp>
    </p:spTree>
    <p:extLst>
      <p:ext uri="{BB962C8B-B14F-4D97-AF65-F5344CB8AC3E}">
        <p14:creationId xmlns:p14="http://schemas.microsoft.com/office/powerpoint/2010/main" val="19982295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7A6D-E799-424B-9A04-A72A00A5C8EF}"/>
              </a:ext>
            </a:extLst>
          </p:cNvPr>
          <p:cNvSpPr>
            <a:spLocks noGrp="1"/>
          </p:cNvSpPr>
          <p:nvPr>
            <p:ph type="title"/>
          </p:nvPr>
        </p:nvSpPr>
        <p:spPr/>
        <p:txBody>
          <a:bodyPr/>
          <a:lstStyle/>
          <a:p>
            <a:r>
              <a:rPr lang="en-US" dirty="0"/>
              <a:t>Opening Remarks &amp; Day 2 Objectives</a:t>
            </a:r>
          </a:p>
        </p:txBody>
      </p:sp>
      <p:sp>
        <p:nvSpPr>
          <p:cNvPr id="3" name="TextBox 2">
            <a:extLst>
              <a:ext uri="{FF2B5EF4-FFF2-40B4-BE49-F238E27FC236}">
                <a16:creationId xmlns:a16="http://schemas.microsoft.com/office/drawing/2014/main" id="{80EE6A15-754D-4B43-9655-64C6679601EE}"/>
              </a:ext>
            </a:extLst>
          </p:cNvPr>
          <p:cNvSpPr txBox="1"/>
          <p:nvPr/>
        </p:nvSpPr>
        <p:spPr>
          <a:xfrm>
            <a:off x="374904" y="496842"/>
            <a:ext cx="8071104" cy="5693866"/>
          </a:xfrm>
          <a:prstGeom prst="rect">
            <a:avLst/>
          </a:prstGeom>
          <a:noFill/>
        </p:spPr>
        <p:txBody>
          <a:bodyPr wrap="square" lIns="0" tIns="0" rIns="0" bIns="0" rtlCol="0">
            <a:spAutoFit/>
          </a:bodyPr>
          <a:lstStyle/>
          <a:p>
            <a:pPr lvl="1"/>
            <a:endParaRPr lang="fr-FR" sz="1600" dirty="0"/>
          </a:p>
          <a:p>
            <a:r>
              <a:rPr lang="en-US" b="1" dirty="0"/>
              <a:t>Points to consider throughout Day 2</a:t>
            </a:r>
          </a:p>
          <a:p>
            <a:endParaRPr lang="en-US" b="1" dirty="0"/>
          </a:p>
          <a:p>
            <a:pPr marL="0" lvl="1" indent="-285750">
              <a:buFont typeface="Arial" panose="020B0604020202020204" pitchFamily="34" charset="0"/>
              <a:buChar char="•"/>
            </a:pPr>
            <a:r>
              <a:rPr lang="en-US" sz="1600" dirty="0"/>
              <a:t>Do you have any concerns with the findings and recommendations produced   by subgroups?</a:t>
            </a:r>
          </a:p>
          <a:p>
            <a:pPr marL="914400" lvl="3" indent="-285750">
              <a:buFont typeface="Arial" panose="020B0604020202020204" pitchFamily="34" charset="0"/>
              <a:buChar char="•"/>
            </a:pPr>
            <a:r>
              <a:rPr lang="en-US" sz="1600" dirty="0"/>
              <a:t>Do you agree with the subgroup’s recommendations?</a:t>
            </a:r>
          </a:p>
          <a:p>
            <a:pPr marL="914400" lvl="3" indent="-285750">
              <a:buFont typeface="Arial" panose="020B0604020202020204" pitchFamily="34" charset="0"/>
              <a:buChar char="•"/>
            </a:pPr>
            <a:r>
              <a:rPr lang="en-US" sz="1600" dirty="0"/>
              <a:t>Are those recommendations </a:t>
            </a:r>
            <a:r>
              <a:rPr lang="en-US" sz="1600" dirty="0" err="1"/>
              <a:t>S.M.A.R.T</a:t>
            </a:r>
            <a:r>
              <a:rPr lang="en-US" sz="1600" dirty="0"/>
              <a:t>?</a:t>
            </a:r>
          </a:p>
          <a:p>
            <a:pPr marL="914400" lvl="3" indent="-285750">
              <a:buFont typeface="Arial" panose="020B0604020202020204" pitchFamily="34" charset="0"/>
              <a:buChar char="•"/>
            </a:pPr>
            <a:r>
              <a:rPr lang="en-US" sz="1600" dirty="0"/>
              <a:t>What (if any) open issues require further discussion? </a:t>
            </a:r>
          </a:p>
          <a:p>
            <a:pPr marL="914400" lvl="3" indent="-285750">
              <a:buFont typeface="Arial" panose="020B0604020202020204" pitchFamily="34" charset="0"/>
              <a:buChar char="•"/>
            </a:pPr>
            <a:r>
              <a:rPr lang="en-US" sz="1600" dirty="0"/>
              <a:t>Is the subgroup’s output clear enough? Concise enough?</a:t>
            </a:r>
          </a:p>
          <a:p>
            <a:pPr marL="0" lvl="1" indent="-285750">
              <a:buFont typeface="Arial" panose="020B0604020202020204" pitchFamily="34" charset="0"/>
              <a:buChar char="•"/>
            </a:pPr>
            <a:endParaRPr lang="en-US" sz="1600" dirty="0"/>
          </a:p>
          <a:p>
            <a:pPr marL="0" lvl="1" indent="-285750">
              <a:buFont typeface="Arial" panose="020B0604020202020204" pitchFamily="34" charset="0"/>
              <a:buChar char="•"/>
            </a:pPr>
            <a:r>
              <a:rPr lang="en-US" sz="1600" dirty="0"/>
              <a:t>Did subgroups fully-address their assigned review objectives?</a:t>
            </a:r>
          </a:p>
          <a:p>
            <a:pPr marL="1257300" lvl="2" indent="-342900">
              <a:buFont typeface="+mj-lt"/>
              <a:buAutoNum type="alphaLcParenR"/>
            </a:pPr>
            <a:endParaRPr lang="en-US" sz="1600" dirty="0"/>
          </a:p>
          <a:p>
            <a:pPr marL="0" lvl="1" indent="-285750">
              <a:buFont typeface="Arial" panose="020B0604020202020204" pitchFamily="34" charset="0"/>
              <a:buChar char="•"/>
            </a:pPr>
            <a:r>
              <a:rPr lang="en-US" sz="1600" dirty="0"/>
              <a:t>Should any further specific measurable steps be recommended?</a:t>
            </a:r>
          </a:p>
          <a:p>
            <a:pPr marL="0" lvl="1" indent="-285750">
              <a:buFont typeface="Arial" panose="020B0604020202020204" pitchFamily="34" charset="0"/>
              <a:buChar char="•"/>
            </a:pPr>
            <a:endParaRPr lang="en-US" sz="1600" dirty="0"/>
          </a:p>
          <a:p>
            <a:pPr marL="0" lvl="1" indent="-285750">
              <a:buFont typeface="Arial" panose="020B0604020202020204" pitchFamily="34" charset="0"/>
              <a:buChar char="•"/>
            </a:pPr>
            <a:r>
              <a:rPr lang="en-US" sz="1600" dirty="0"/>
              <a:t>Is our current work plan feasible? </a:t>
            </a:r>
          </a:p>
          <a:p>
            <a:pPr marL="457200" lvl="2" indent="-285750">
              <a:buFont typeface="Arial" panose="020B0604020202020204" pitchFamily="34" charset="0"/>
              <a:buChar char="•"/>
            </a:pPr>
            <a:endParaRPr lang="en-US" dirty="0"/>
          </a:p>
          <a:p>
            <a:pPr marL="457200" lvl="2" indent="-285750">
              <a:buFont typeface="Arial" panose="020B0604020202020204" pitchFamily="34" charset="0"/>
              <a:buChar char="•"/>
            </a:pPr>
            <a:endParaRPr lang="en-US" dirty="0"/>
          </a:p>
          <a:p>
            <a:endParaRPr lang="fr-FR" dirty="0"/>
          </a:p>
          <a:p>
            <a:endParaRPr lang="en-US" b="1" dirty="0">
              <a:cs typeface="Source Sans Pro"/>
            </a:endParaRPr>
          </a:p>
          <a:p>
            <a:endParaRPr lang="en-US" b="1" dirty="0">
              <a:cs typeface="Source Sans Pro"/>
            </a:endParaRPr>
          </a:p>
          <a:p>
            <a:endParaRPr lang="en-US" b="1" dirty="0">
              <a:cs typeface="Source Sans Pro"/>
            </a:endParaRPr>
          </a:p>
          <a:p>
            <a:endParaRPr lang="en-US" dirty="0">
              <a:cs typeface="Source Sans Pro"/>
            </a:endParaRPr>
          </a:p>
        </p:txBody>
      </p:sp>
    </p:spTree>
    <p:extLst>
      <p:ext uri="{BB962C8B-B14F-4D97-AF65-F5344CB8AC3E}">
        <p14:creationId xmlns:p14="http://schemas.microsoft.com/office/powerpoint/2010/main" val="32786244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AA4EC-2625-0C4D-A539-80626CCA5EE0}"/>
              </a:ext>
            </a:extLst>
          </p:cNvPr>
          <p:cNvSpPr>
            <a:spLocks noGrp="1"/>
          </p:cNvSpPr>
          <p:nvPr>
            <p:ph type="title"/>
          </p:nvPr>
        </p:nvSpPr>
        <p:spPr/>
        <p:txBody>
          <a:bodyPr/>
          <a:lstStyle/>
          <a:p>
            <a:r>
              <a:rPr lang="en-US" dirty="0"/>
              <a:t>Day 2 Agenda</a:t>
            </a:r>
          </a:p>
        </p:txBody>
      </p:sp>
      <p:sp>
        <p:nvSpPr>
          <p:cNvPr id="4" name="Text Placeholder 19">
            <a:extLst>
              <a:ext uri="{FF2B5EF4-FFF2-40B4-BE49-F238E27FC236}">
                <a16:creationId xmlns:a16="http://schemas.microsoft.com/office/drawing/2014/main" id="{860C5B42-0E1F-8043-AD8C-40E7CD695A19}"/>
              </a:ext>
            </a:extLst>
          </p:cNvPr>
          <p:cNvSpPr txBox="1">
            <a:spLocks/>
          </p:cNvSpPr>
          <p:nvPr/>
        </p:nvSpPr>
        <p:spPr>
          <a:xfrm>
            <a:off x="374904" y="914400"/>
            <a:ext cx="8769096" cy="532790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100" b="1" dirty="0">
                <a:solidFill>
                  <a:schemeClr val="accent6">
                    <a:lumMod val="50000"/>
                  </a:schemeClr>
                </a:solidFill>
              </a:rPr>
              <a:t>08:30-09:00 – Breakfast</a:t>
            </a:r>
          </a:p>
          <a:p>
            <a:pPr marL="0" indent="0">
              <a:buNone/>
            </a:pPr>
            <a:endParaRPr lang="en-US" sz="2100" i="1" dirty="0">
              <a:solidFill>
                <a:schemeClr val="accent6">
                  <a:lumMod val="50000"/>
                </a:schemeClr>
              </a:solidFill>
            </a:endParaRPr>
          </a:p>
          <a:p>
            <a:pPr marL="0" indent="0">
              <a:buNone/>
            </a:pPr>
            <a:r>
              <a:rPr lang="en-US" sz="2100" i="1" dirty="0">
                <a:solidFill>
                  <a:schemeClr val="accent6">
                    <a:lumMod val="50000"/>
                  </a:schemeClr>
                </a:solidFill>
              </a:rPr>
              <a:t>09:00-09:15 – Welcome</a:t>
            </a:r>
          </a:p>
          <a:p>
            <a:pPr marL="0" indent="0">
              <a:buNone/>
            </a:pPr>
            <a:r>
              <a:rPr lang="en-US" sz="2100" i="1" dirty="0">
                <a:solidFill>
                  <a:schemeClr val="accent6">
                    <a:lumMod val="50000"/>
                  </a:schemeClr>
                </a:solidFill>
              </a:rPr>
              <a:t>09:15-09:45 – WHOIS1 Recs #15-16: Plan &amp; Annual Reports</a:t>
            </a:r>
          </a:p>
          <a:p>
            <a:pPr marL="0" indent="0">
              <a:buNone/>
            </a:pPr>
            <a:r>
              <a:rPr lang="en-US" sz="2100" i="1" dirty="0">
                <a:solidFill>
                  <a:schemeClr val="accent6">
                    <a:lumMod val="50000"/>
                  </a:schemeClr>
                </a:solidFill>
              </a:rPr>
              <a:t>09:45-10:15 – WHOIS1 Rec #2: Single WHOIS Policy</a:t>
            </a:r>
          </a:p>
          <a:p>
            <a:pPr marL="0" indent="0">
              <a:buNone/>
            </a:pPr>
            <a:endParaRPr lang="en-US" sz="2100" b="1" dirty="0">
              <a:solidFill>
                <a:schemeClr val="accent6">
                  <a:lumMod val="50000"/>
                </a:schemeClr>
              </a:solidFill>
            </a:endParaRPr>
          </a:p>
          <a:p>
            <a:pPr marL="0" indent="0">
              <a:buNone/>
            </a:pPr>
            <a:r>
              <a:rPr lang="en-US" sz="2100" b="1" dirty="0">
                <a:solidFill>
                  <a:schemeClr val="accent6">
                    <a:lumMod val="50000"/>
                  </a:schemeClr>
                </a:solidFill>
              </a:rPr>
              <a:t>10:15-10:30 – Break </a:t>
            </a:r>
          </a:p>
          <a:p>
            <a:pPr marL="0" indent="0">
              <a:buNone/>
            </a:pPr>
            <a:endParaRPr lang="en-US" sz="2100" i="1" dirty="0">
              <a:solidFill>
                <a:schemeClr val="accent6">
                  <a:lumMod val="50000"/>
                </a:schemeClr>
              </a:solidFill>
            </a:endParaRPr>
          </a:p>
          <a:p>
            <a:pPr marL="0" indent="0">
              <a:buNone/>
            </a:pPr>
            <a:r>
              <a:rPr lang="en-US" sz="2100" i="1" dirty="0">
                <a:solidFill>
                  <a:schemeClr val="accent6">
                    <a:lumMod val="50000"/>
                  </a:schemeClr>
                </a:solidFill>
              </a:rPr>
              <a:t>10:30-11:30 – Subgroup 4 – Consumer Trust</a:t>
            </a:r>
          </a:p>
          <a:p>
            <a:pPr marL="0" indent="0">
              <a:buNone/>
            </a:pPr>
            <a:r>
              <a:rPr lang="en-US" sz="2100" i="1" dirty="0">
                <a:solidFill>
                  <a:schemeClr val="accent6">
                    <a:lumMod val="50000"/>
                  </a:schemeClr>
                </a:solidFill>
              </a:rPr>
              <a:t>11:30-12:30 – Parking lot for items that require further discussion</a:t>
            </a:r>
          </a:p>
          <a:p>
            <a:pPr marL="0" indent="0">
              <a:buNone/>
            </a:pPr>
            <a:endParaRPr lang="en-US" sz="2100" i="1" dirty="0">
              <a:solidFill>
                <a:schemeClr val="accent6">
                  <a:lumMod val="50000"/>
                </a:schemeClr>
              </a:solidFill>
            </a:endParaRPr>
          </a:p>
          <a:p>
            <a:pPr marL="0" indent="0">
              <a:buNone/>
            </a:pPr>
            <a:r>
              <a:rPr lang="en-US" sz="2100" b="1" dirty="0">
                <a:solidFill>
                  <a:schemeClr val="accent6">
                    <a:lumMod val="50000"/>
                  </a:schemeClr>
                </a:solidFill>
              </a:rPr>
              <a:t>12:30-13:30 – Lunch </a:t>
            </a:r>
          </a:p>
          <a:p>
            <a:pPr marL="0" indent="0">
              <a:buNone/>
            </a:pPr>
            <a:endParaRPr lang="en-US" sz="2000" dirty="0">
              <a:solidFill>
                <a:schemeClr val="accent6">
                  <a:lumMod val="50000"/>
                </a:schemeClr>
              </a:solidFill>
            </a:endParaRPr>
          </a:p>
        </p:txBody>
      </p:sp>
    </p:spTree>
    <p:extLst>
      <p:ext uri="{BB962C8B-B14F-4D97-AF65-F5344CB8AC3E}">
        <p14:creationId xmlns:p14="http://schemas.microsoft.com/office/powerpoint/2010/main" val="39356207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AA4EC-2625-0C4D-A539-80626CCA5EE0}"/>
              </a:ext>
            </a:extLst>
          </p:cNvPr>
          <p:cNvSpPr>
            <a:spLocks noGrp="1"/>
          </p:cNvSpPr>
          <p:nvPr>
            <p:ph type="title"/>
          </p:nvPr>
        </p:nvSpPr>
        <p:spPr/>
        <p:txBody>
          <a:bodyPr/>
          <a:lstStyle/>
          <a:p>
            <a:r>
              <a:rPr lang="en-US" dirty="0"/>
              <a:t>Day 2 Agenda</a:t>
            </a:r>
          </a:p>
        </p:txBody>
      </p:sp>
      <p:sp>
        <p:nvSpPr>
          <p:cNvPr id="4" name="Text Placeholder 19">
            <a:extLst>
              <a:ext uri="{FF2B5EF4-FFF2-40B4-BE49-F238E27FC236}">
                <a16:creationId xmlns:a16="http://schemas.microsoft.com/office/drawing/2014/main" id="{860C5B42-0E1F-8043-AD8C-40E7CD695A19}"/>
              </a:ext>
            </a:extLst>
          </p:cNvPr>
          <p:cNvSpPr txBox="1">
            <a:spLocks/>
          </p:cNvSpPr>
          <p:nvPr/>
        </p:nvSpPr>
        <p:spPr>
          <a:xfrm>
            <a:off x="374904" y="914400"/>
            <a:ext cx="8769096" cy="532790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100" i="1" dirty="0">
                <a:solidFill>
                  <a:schemeClr val="accent6">
                    <a:lumMod val="50000"/>
                  </a:schemeClr>
                </a:solidFill>
              </a:rPr>
              <a:t>13:30-14:00 – WHOIS1 Rec #3: Outreach</a:t>
            </a:r>
          </a:p>
          <a:p>
            <a:pPr marL="0" indent="0">
              <a:buNone/>
            </a:pPr>
            <a:r>
              <a:rPr lang="en-US" sz="2100" i="1" dirty="0">
                <a:solidFill>
                  <a:schemeClr val="accent6">
                    <a:lumMod val="50000"/>
                  </a:schemeClr>
                </a:solidFill>
              </a:rPr>
              <a:t>14:00-14:30 – WHOIS1 Recs #12-14: Internationalized Domain Names</a:t>
            </a:r>
          </a:p>
          <a:p>
            <a:pPr marL="0" indent="0">
              <a:buNone/>
            </a:pPr>
            <a:r>
              <a:rPr lang="en-US" sz="2100" i="1" dirty="0">
                <a:solidFill>
                  <a:schemeClr val="accent6">
                    <a:lumMod val="50000"/>
                  </a:schemeClr>
                </a:solidFill>
              </a:rPr>
              <a:t>14:30-15:30 – Brainstorming on content of executive summary </a:t>
            </a:r>
          </a:p>
          <a:p>
            <a:pPr marL="0" indent="0">
              <a:buNone/>
            </a:pPr>
            <a:endParaRPr lang="en-US" sz="2100" i="1" dirty="0">
              <a:solidFill>
                <a:schemeClr val="accent6">
                  <a:lumMod val="50000"/>
                </a:schemeClr>
              </a:solidFill>
            </a:endParaRPr>
          </a:p>
          <a:p>
            <a:pPr marL="0" indent="0">
              <a:buNone/>
            </a:pPr>
            <a:r>
              <a:rPr lang="en-US" sz="2100" b="1" dirty="0">
                <a:solidFill>
                  <a:schemeClr val="accent6">
                    <a:lumMod val="50000"/>
                  </a:schemeClr>
                </a:solidFill>
              </a:rPr>
              <a:t>15:30-15:45 – Break </a:t>
            </a:r>
          </a:p>
          <a:p>
            <a:pPr marL="0" indent="0">
              <a:buNone/>
            </a:pPr>
            <a:endParaRPr lang="en-US" sz="2100" i="1" dirty="0">
              <a:solidFill>
                <a:schemeClr val="accent6">
                  <a:lumMod val="50000"/>
                </a:schemeClr>
              </a:solidFill>
            </a:endParaRPr>
          </a:p>
          <a:p>
            <a:pPr marL="0" indent="0">
              <a:buNone/>
            </a:pPr>
            <a:r>
              <a:rPr lang="en-US" sz="2100" i="1" dirty="0">
                <a:solidFill>
                  <a:schemeClr val="accent6">
                    <a:lumMod val="50000"/>
                  </a:schemeClr>
                </a:solidFill>
              </a:rPr>
              <a:t>15:45-16:00 – Adjust (as needed) structure of report</a:t>
            </a:r>
          </a:p>
          <a:p>
            <a:pPr marL="0" indent="0">
              <a:buNone/>
            </a:pPr>
            <a:r>
              <a:rPr lang="en-US" sz="2100" i="1" dirty="0">
                <a:solidFill>
                  <a:schemeClr val="accent6">
                    <a:lumMod val="50000"/>
                  </a:schemeClr>
                </a:solidFill>
              </a:rPr>
              <a:t>16:00-16:15 – Review work plan</a:t>
            </a:r>
          </a:p>
          <a:p>
            <a:pPr marL="0" indent="0">
              <a:buNone/>
            </a:pPr>
            <a:r>
              <a:rPr lang="en-US" sz="2100" i="1" dirty="0">
                <a:solidFill>
                  <a:schemeClr val="accent6">
                    <a:lumMod val="50000"/>
                  </a:schemeClr>
                </a:solidFill>
              </a:rPr>
              <a:t>16:15-16:30 – Parking lot for items that require further discussion</a:t>
            </a:r>
          </a:p>
          <a:p>
            <a:pPr marL="0" indent="0">
              <a:buNone/>
            </a:pPr>
            <a:r>
              <a:rPr lang="en-US" sz="2100" i="1" dirty="0">
                <a:solidFill>
                  <a:schemeClr val="accent6">
                    <a:lumMod val="50000"/>
                  </a:schemeClr>
                </a:solidFill>
              </a:rPr>
              <a:t>16:30-17:30 – Face-to-face meeting #3 wrap-up </a:t>
            </a:r>
          </a:p>
          <a:p>
            <a:pPr marL="0" indent="0">
              <a:buNone/>
            </a:pPr>
            <a:endParaRPr lang="en-US" sz="2000" dirty="0">
              <a:solidFill>
                <a:schemeClr val="accent6">
                  <a:lumMod val="50000"/>
                </a:schemeClr>
              </a:solidFill>
            </a:endParaRPr>
          </a:p>
        </p:txBody>
      </p:sp>
    </p:spTree>
    <p:extLst>
      <p:ext uri="{BB962C8B-B14F-4D97-AF65-F5344CB8AC3E}">
        <p14:creationId xmlns:p14="http://schemas.microsoft.com/office/powerpoint/2010/main" val="22226198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EB48-33D2-4D4A-83B4-745BEEEA69D6}"/>
              </a:ext>
            </a:extLst>
          </p:cNvPr>
          <p:cNvSpPr>
            <a:spLocks noGrp="1"/>
          </p:cNvSpPr>
          <p:nvPr>
            <p:ph type="title"/>
          </p:nvPr>
        </p:nvSpPr>
        <p:spPr/>
        <p:txBody>
          <a:bodyPr/>
          <a:lstStyle/>
          <a:p>
            <a:r>
              <a:rPr lang="en-US" dirty="0"/>
              <a:t>WHOIS1 Recs #15-16: Plan &amp; Annual Reports </a:t>
            </a:r>
          </a:p>
        </p:txBody>
      </p:sp>
      <p:sp>
        <p:nvSpPr>
          <p:cNvPr id="3" name="Text Placeholder 2">
            <a:extLst>
              <a:ext uri="{FF2B5EF4-FFF2-40B4-BE49-F238E27FC236}">
                <a16:creationId xmlns:a16="http://schemas.microsoft.com/office/drawing/2014/main" id="{7938B274-E2EE-3345-81AA-823189ECA15E}"/>
              </a:ext>
            </a:extLst>
          </p:cNvPr>
          <p:cNvSpPr>
            <a:spLocks noGrp="1"/>
          </p:cNvSpPr>
          <p:nvPr>
            <p:ph type="body" sz="quarter" idx="11"/>
          </p:nvPr>
        </p:nvSpPr>
        <p:spPr>
          <a:xfrm>
            <a:off x="570094" y="2765533"/>
            <a:ext cx="7907338" cy="927926"/>
          </a:xfrm>
        </p:spPr>
        <p:txBody>
          <a:bodyPr/>
          <a:lstStyle/>
          <a:p>
            <a:r>
              <a:rPr lang="en-US" dirty="0"/>
              <a:t>Agenda Item #2</a:t>
            </a:r>
          </a:p>
          <a:p>
            <a:endParaRPr lang="en-US" dirty="0"/>
          </a:p>
          <a:p>
            <a:r>
              <a:rPr lang="en-US" dirty="0"/>
              <a:t>Time: 09:15-09:45</a:t>
            </a:r>
          </a:p>
          <a:p>
            <a:endParaRPr lang="en-US" dirty="0"/>
          </a:p>
          <a:p>
            <a:r>
              <a:rPr lang="en-US" dirty="0"/>
              <a:t>Presenter: Lili Sun</a:t>
            </a:r>
          </a:p>
          <a:p>
            <a:endParaRPr lang="en-US" dirty="0"/>
          </a:p>
          <a:p>
            <a:r>
              <a:rPr lang="en-US" dirty="0"/>
              <a:t>Subgroup Members: Lili, Alan, Chris</a:t>
            </a:r>
          </a:p>
          <a:p>
            <a:endParaRPr lang="en-US" dirty="0"/>
          </a:p>
          <a:p>
            <a:r>
              <a:rPr lang="en-US" dirty="0"/>
              <a:t>Subgroup Wiki: </a:t>
            </a:r>
            <a:r>
              <a:rPr lang="en-US" dirty="0">
                <a:hlinkClick r:id="rId2"/>
              </a:rPr>
              <a:t>https://community.icann.org/x/9plEB</a:t>
            </a:r>
            <a:endParaRPr lang="en-US" dirty="0"/>
          </a:p>
        </p:txBody>
      </p:sp>
    </p:spTree>
    <p:extLst>
      <p:ext uri="{BB962C8B-B14F-4D97-AF65-F5344CB8AC3E}">
        <p14:creationId xmlns:p14="http://schemas.microsoft.com/office/powerpoint/2010/main" val="28008585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Recs #15-16: Plan &amp; Annual Reports </a:t>
            </a:r>
          </a:p>
        </p:txBody>
      </p:sp>
      <p:sp>
        <p:nvSpPr>
          <p:cNvPr id="5" name="Rectangle 4">
            <a:extLst>
              <a:ext uri="{FF2B5EF4-FFF2-40B4-BE49-F238E27FC236}">
                <a16:creationId xmlns:a16="http://schemas.microsoft.com/office/drawing/2014/main" id="{E0727B03-4F61-644F-BE87-454E0D98F2E9}"/>
              </a:ext>
            </a:extLst>
          </p:cNvPr>
          <p:cNvSpPr/>
          <p:nvPr/>
        </p:nvSpPr>
        <p:spPr>
          <a:xfrm>
            <a:off x="248290" y="1097013"/>
            <a:ext cx="8266177" cy="4801314"/>
          </a:xfrm>
          <a:prstGeom prst="rect">
            <a:avLst/>
          </a:prstGeom>
          <a:ln>
            <a:solidFill>
              <a:schemeClr val="accent3">
                <a:lumMod val="50000"/>
              </a:schemeClr>
            </a:solidFill>
          </a:ln>
        </p:spPr>
        <p:txBody>
          <a:bodyPr wrap="square">
            <a:spAutoFit/>
          </a:bodyPr>
          <a:lstStyle/>
          <a:p>
            <a:r>
              <a:rPr lang="en-US" dirty="0"/>
              <a:t>The Board agreed that gTLD WHOIS should be a strategic priority and directed the CEO to incorporate a work plan for the improvement of WHOIS into the operating plan. </a:t>
            </a:r>
          </a:p>
          <a:p>
            <a:pPr marL="285750" indent="-285750">
              <a:buFont typeface="Arial" panose="020B0604020202020204" pitchFamily="34" charset="0"/>
              <a:buChar char="•"/>
            </a:pPr>
            <a:r>
              <a:rPr lang="en-US" dirty="0"/>
              <a:t>However, the work plan, deliverables and reports with regards to implementation have been scattered among different action items, e.g. WHOIS ARS project, and some have been incorporated into other WHOIS initiatives and policy developments.</a:t>
            </a:r>
            <a:br>
              <a:rPr lang="en-US" dirty="0"/>
            </a:br>
            <a:endParaRPr lang="en-US" dirty="0"/>
          </a:p>
          <a:p>
            <a:r>
              <a:rPr lang="en-US" dirty="0"/>
              <a:t>WHOIS Improvements Annual Reports provide an overview of WHOIS policy development, but are activity-based rather than outcome-based, and do not include figures and analyses as recommended by Rec #16.</a:t>
            </a:r>
          </a:p>
          <a:p>
            <a:endParaRPr lang="en-US" dirty="0"/>
          </a:p>
          <a:p>
            <a:pPr marL="285750" lvl="1" indent="-285750">
              <a:buFont typeface="Arial" panose="020B0604020202020204" pitchFamily="34" charset="0"/>
              <a:buChar char="•"/>
            </a:pPr>
            <a:r>
              <a:rPr lang="en-US" dirty="0"/>
              <a:t>Based on its analysis, members of this subgroup agree that</a:t>
            </a:r>
            <a:br>
              <a:rPr lang="en-US" dirty="0"/>
            </a:br>
            <a:r>
              <a:rPr lang="en-US" dirty="0"/>
              <a:t>these WHOIS1 recommendations have been </a:t>
            </a:r>
            <a:r>
              <a:rPr lang="en-US" b="1" dirty="0"/>
              <a:t>partially-implemented</a:t>
            </a:r>
          </a:p>
          <a:p>
            <a:pPr marL="742950" lvl="2" indent="-285750">
              <a:buFont typeface="Arial" panose="020B0604020202020204" pitchFamily="34" charset="0"/>
              <a:buChar char="•"/>
            </a:pPr>
            <a:r>
              <a:rPr lang="en-US" dirty="0"/>
              <a:t>Taking into account of Subgroup 1 findings, the plan and report of ICANN in implementing WHOIS1 Recs #15-16 was not organized in a methodical way</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12355531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Recs #15-16: Plan &amp; Annual Reports </a:t>
            </a:r>
          </a:p>
        </p:txBody>
      </p:sp>
      <p:sp>
        <p:nvSpPr>
          <p:cNvPr id="9" name="TextBox 8">
            <a:extLst>
              <a:ext uri="{FF2B5EF4-FFF2-40B4-BE49-F238E27FC236}">
                <a16:creationId xmlns:a16="http://schemas.microsoft.com/office/drawing/2014/main" id="{245DADE0-8FE1-5E4A-AFB2-9510D348A0E5}"/>
              </a:ext>
            </a:extLst>
          </p:cNvPr>
          <p:cNvSpPr txBox="1"/>
          <p:nvPr/>
        </p:nvSpPr>
        <p:spPr>
          <a:xfrm>
            <a:off x="374904" y="672498"/>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10" name="Rectangle 9">
            <a:extLst>
              <a:ext uri="{FF2B5EF4-FFF2-40B4-BE49-F238E27FC236}">
                <a16:creationId xmlns:a16="http://schemas.microsoft.com/office/drawing/2014/main" id="{C19223B9-5DC0-2D44-A4B0-3E49EFD13C5C}"/>
              </a:ext>
            </a:extLst>
          </p:cNvPr>
          <p:cNvSpPr/>
          <p:nvPr/>
        </p:nvSpPr>
        <p:spPr>
          <a:xfrm>
            <a:off x="248290" y="979229"/>
            <a:ext cx="8266177" cy="4247317"/>
          </a:xfrm>
          <a:prstGeom prst="rect">
            <a:avLst/>
          </a:prstGeom>
          <a:ln>
            <a:solidFill>
              <a:srgbClr val="FF0000"/>
            </a:solidFill>
          </a:ln>
        </p:spPr>
        <p:txBody>
          <a:bodyPr wrap="square">
            <a:spAutoFit/>
          </a:bodyPr>
          <a:lstStyle/>
          <a:p>
            <a:r>
              <a:rPr lang="en-US" dirty="0"/>
              <a:t>The action items outlined in the Action Plan went into different implementation tracks, and the annual status reports were generated from different tracks as well. The annual status reports were more activity-based, without efficient underlying facts, figures and analyses as recommended by Rec #16. </a:t>
            </a:r>
          </a:p>
          <a:p>
            <a:endParaRPr lang="en-US" dirty="0"/>
          </a:p>
          <a:p>
            <a:r>
              <a:rPr lang="en-US" dirty="0"/>
              <a:t>The overseeing of the different implementation tracks  [place holder, pending ICANN Org's reply on the additional question raised during the subgroup call on 19 July]</a:t>
            </a:r>
          </a:p>
          <a:p>
            <a:endParaRPr lang="en-US" dirty="0"/>
          </a:p>
          <a:p>
            <a:r>
              <a:rPr lang="en-US" dirty="0"/>
              <a:t>Taking into account of </a:t>
            </a:r>
            <a:r>
              <a:rPr lang="en-US" u="sng" dirty="0">
                <a:hlinkClick r:id="rId2"/>
              </a:rPr>
              <a:t>Subgroup 1 key findings on WHOIS1 Recommendations</a:t>
            </a:r>
            <a:r>
              <a:rPr lang="en-US" dirty="0"/>
              <a:t> 1-14, to this subgroup, the plan and annual report were not organized in a methodical and coordinated way.</a:t>
            </a:r>
          </a:p>
          <a:p>
            <a:endParaRPr lang="en-US" dirty="0"/>
          </a:p>
          <a:p>
            <a:r>
              <a:rPr lang="en-US" dirty="0"/>
              <a:t>There has been no effectiveness review and measurable outcomes of the implementation.</a:t>
            </a:r>
          </a:p>
        </p:txBody>
      </p:sp>
    </p:spTree>
    <p:extLst>
      <p:ext uri="{BB962C8B-B14F-4D97-AF65-F5344CB8AC3E}">
        <p14:creationId xmlns:p14="http://schemas.microsoft.com/office/powerpoint/2010/main" val="3965468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67D9E-B689-4D4B-AD18-9E6D9F41CDF9}"/>
              </a:ext>
            </a:extLst>
          </p:cNvPr>
          <p:cNvSpPr>
            <a:spLocks noGrp="1"/>
          </p:cNvSpPr>
          <p:nvPr>
            <p:ph type="title"/>
          </p:nvPr>
        </p:nvSpPr>
        <p:spPr/>
        <p:txBody>
          <a:bodyPr/>
          <a:lstStyle/>
          <a:p>
            <a:r>
              <a:rPr lang="en-US" dirty="0"/>
              <a:t>Subgroups - Overview</a:t>
            </a:r>
          </a:p>
        </p:txBody>
      </p:sp>
      <p:graphicFrame>
        <p:nvGraphicFramePr>
          <p:cNvPr id="3" name="Table 2">
            <a:extLst>
              <a:ext uri="{FF2B5EF4-FFF2-40B4-BE49-F238E27FC236}">
                <a16:creationId xmlns:a16="http://schemas.microsoft.com/office/drawing/2014/main" id="{7D5AFBE1-903B-8B40-B5CC-D0B32E6DA0A7}"/>
              </a:ext>
            </a:extLst>
          </p:cNvPr>
          <p:cNvGraphicFramePr>
            <a:graphicFrameLocks noGrp="1"/>
          </p:cNvGraphicFramePr>
          <p:nvPr>
            <p:extLst/>
          </p:nvPr>
        </p:nvGraphicFramePr>
        <p:xfrm>
          <a:off x="178934" y="701238"/>
          <a:ext cx="8796253" cy="5646235"/>
        </p:xfrm>
        <a:graphic>
          <a:graphicData uri="http://schemas.openxmlformats.org/drawingml/2006/table">
            <a:tbl>
              <a:tblPr firstRow="1" bandRow="1">
                <a:tableStyleId>{0660B408-B3CF-4A94-85FC-2B1E0A45F4A2}</a:tableStyleId>
              </a:tblPr>
              <a:tblGrid>
                <a:gridCol w="472230">
                  <a:extLst>
                    <a:ext uri="{9D8B030D-6E8A-4147-A177-3AD203B41FA5}">
                      <a16:colId xmlns:a16="http://schemas.microsoft.com/office/drawing/2014/main" val="20000"/>
                    </a:ext>
                  </a:extLst>
                </a:gridCol>
                <a:gridCol w="3929073">
                  <a:extLst>
                    <a:ext uri="{9D8B030D-6E8A-4147-A177-3AD203B41FA5}">
                      <a16:colId xmlns:a16="http://schemas.microsoft.com/office/drawing/2014/main" val="20001"/>
                    </a:ext>
                  </a:extLst>
                </a:gridCol>
                <a:gridCol w="1482634">
                  <a:extLst>
                    <a:ext uri="{9D8B030D-6E8A-4147-A177-3AD203B41FA5}">
                      <a16:colId xmlns:a16="http://schemas.microsoft.com/office/drawing/2014/main" val="20002"/>
                    </a:ext>
                  </a:extLst>
                </a:gridCol>
                <a:gridCol w="1456158">
                  <a:extLst>
                    <a:ext uri="{9D8B030D-6E8A-4147-A177-3AD203B41FA5}">
                      <a16:colId xmlns:a16="http://schemas.microsoft.com/office/drawing/2014/main" val="4002263527"/>
                    </a:ext>
                  </a:extLst>
                </a:gridCol>
                <a:gridCol w="1456158">
                  <a:extLst>
                    <a:ext uri="{9D8B030D-6E8A-4147-A177-3AD203B41FA5}">
                      <a16:colId xmlns:a16="http://schemas.microsoft.com/office/drawing/2014/main" val="4166457211"/>
                    </a:ext>
                  </a:extLst>
                </a:gridCol>
              </a:tblGrid>
              <a:tr h="676898">
                <a:tc>
                  <a:txBody>
                    <a:bodyPr/>
                    <a:lstStyle/>
                    <a:p>
                      <a:pPr algn="ctr"/>
                      <a:r>
                        <a:rPr lang="en-US" sz="1400" dirty="0"/>
                        <a:t>#</a:t>
                      </a:r>
                      <a:endParaRPr lang="en-US" sz="1400" dirty="0">
                        <a:latin typeface="+mn-lt"/>
                      </a:endParaRPr>
                    </a:p>
                  </a:txBody>
                  <a:tcPr/>
                </a:tc>
                <a:tc>
                  <a:txBody>
                    <a:bodyPr/>
                    <a:lstStyle/>
                    <a:p>
                      <a:pPr algn="ctr"/>
                      <a:r>
                        <a:rPr lang="en-US" sz="1400" dirty="0"/>
                        <a:t>Subgroup</a:t>
                      </a:r>
                      <a:endParaRPr lang="en-US" sz="1400" dirty="0">
                        <a:latin typeface="+mn-lt"/>
                      </a:endParaRPr>
                    </a:p>
                  </a:txBody>
                  <a:tcPr/>
                </a:tc>
                <a:tc>
                  <a:txBody>
                    <a:bodyPr/>
                    <a:lstStyle/>
                    <a:p>
                      <a:pPr algn="ctr"/>
                      <a:r>
                        <a:rPr lang="en-US" sz="1400" dirty="0"/>
                        <a:t>Rapporteur</a:t>
                      </a:r>
                      <a:endParaRPr lang="en-US" sz="1400" dirty="0">
                        <a:latin typeface="+mn-lt"/>
                      </a:endParaRPr>
                    </a:p>
                  </a:txBody>
                  <a:tcPr/>
                </a:tc>
                <a:tc>
                  <a:txBody>
                    <a:bodyPr/>
                    <a:lstStyle/>
                    <a:p>
                      <a:pPr algn="ctr"/>
                      <a:r>
                        <a:rPr lang="en-US" sz="1400" dirty="0"/>
                        <a:t>Day of FtoF</a:t>
                      </a:r>
                    </a:p>
                    <a:p>
                      <a:pPr algn="ctr"/>
                      <a:r>
                        <a:rPr lang="en-US" sz="1400" dirty="0"/>
                        <a:t>Meeting</a:t>
                      </a:r>
                      <a:endParaRPr lang="en-US" sz="1400" dirty="0">
                        <a:latin typeface="+mn-lt"/>
                      </a:endParaRPr>
                    </a:p>
                  </a:txBody>
                  <a:tcPr/>
                </a:tc>
                <a:tc>
                  <a:txBody>
                    <a:bodyPr/>
                    <a:lstStyle/>
                    <a:p>
                      <a:pPr algn="ctr"/>
                      <a:r>
                        <a:rPr lang="en-US" sz="1400" dirty="0"/>
                        <a:t>Time Allocated</a:t>
                      </a:r>
                      <a:endParaRPr lang="en-US" sz="1400" dirty="0">
                        <a:latin typeface="+mn-lt"/>
                      </a:endParaRPr>
                    </a:p>
                  </a:txBody>
                  <a:tcPr/>
                </a:tc>
                <a:extLst>
                  <a:ext uri="{0D108BD9-81ED-4DB2-BD59-A6C34878D82A}">
                    <a16:rowId xmlns:a16="http://schemas.microsoft.com/office/drawing/2014/main" val="10000"/>
                  </a:ext>
                </a:extLst>
              </a:tr>
              <a:tr h="357547">
                <a:tc rowSpan="9">
                  <a:txBody>
                    <a:bodyPr/>
                    <a:lstStyle/>
                    <a:p>
                      <a:pPr algn="ctr"/>
                      <a:r>
                        <a:rPr lang="en-US" sz="1400" dirty="0"/>
                        <a:t>1</a:t>
                      </a:r>
                      <a:endParaRPr lang="en-US" sz="1400" b="1" dirty="0">
                        <a:latin typeface="+mn-lt"/>
                      </a:endParaRPr>
                    </a:p>
                  </a:txBody>
                  <a:tcPr anchor="ctr"/>
                </a:tc>
                <a:tc>
                  <a:txBody>
                    <a:bodyPr/>
                    <a:lstStyle/>
                    <a:p>
                      <a:r>
                        <a:rPr lang="en-US" sz="1400" dirty="0">
                          <a:hlinkClick r:id="rId3"/>
                        </a:rPr>
                        <a:t>WHOIS1 Rec #1 - Strategic Priority</a:t>
                      </a:r>
                      <a:endParaRPr lang="en-US" sz="1400" dirty="0">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Cathrin</a:t>
                      </a:r>
                      <a:endParaRPr lang="en-US" sz="1400" dirty="0">
                        <a:latin typeface="+mn-lt"/>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t>1</a:t>
                      </a:r>
                      <a:endParaRPr lang="en-US" sz="1400" kern="1200" dirty="0">
                        <a:solidFill>
                          <a:schemeClr val="dk1"/>
                        </a:solidFill>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t>30 min</a:t>
                      </a:r>
                      <a:endParaRPr lang="en-US" sz="1400" kern="1200" dirty="0">
                        <a:solidFill>
                          <a:schemeClr val="dk1"/>
                        </a:solidFill>
                        <a:latin typeface="+mn-lt"/>
                        <a:ea typeface="+mn-ea"/>
                        <a:cs typeface="+mn-cs"/>
                      </a:endParaRPr>
                    </a:p>
                  </a:txBody>
                  <a:tcPr anchor="ctr"/>
                </a:tc>
                <a:extLst>
                  <a:ext uri="{0D108BD9-81ED-4DB2-BD59-A6C34878D82A}">
                    <a16:rowId xmlns:a16="http://schemas.microsoft.com/office/drawing/2014/main" val="10001"/>
                  </a:ext>
                </a:extLst>
              </a:tr>
              <a:tr h="357547">
                <a:tc vMerge="1">
                  <a:txBody>
                    <a:bodyPr/>
                    <a:lstStyle/>
                    <a:p>
                      <a:endParaRPr lang="en-US" dirty="0"/>
                    </a:p>
                  </a:txBody>
                  <a:tcPr/>
                </a:tc>
                <a:tc>
                  <a:txBody>
                    <a:bodyPr/>
                    <a:lstStyle/>
                    <a:p>
                      <a:r>
                        <a:rPr lang="en-US" sz="1400" dirty="0">
                          <a:hlinkClick r:id="rId4"/>
                        </a:rPr>
                        <a:t>WHOIS1 Rec #2: Single WHOIS Policy</a:t>
                      </a:r>
                      <a:endParaRPr lang="en-US" sz="1400" dirty="0">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Carlton</a:t>
                      </a:r>
                      <a:endParaRPr lang="en-US" sz="1400" dirty="0">
                        <a:latin typeface="+mn-lt"/>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2</a:t>
                      </a:r>
                      <a:endParaRPr lang="en-US" sz="1400" dirty="0">
                        <a:latin typeface="+mn-lt"/>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30 min</a:t>
                      </a:r>
                      <a:endParaRPr lang="en-US" sz="1400" dirty="0">
                        <a:latin typeface="+mn-lt"/>
                      </a:endParaRPr>
                    </a:p>
                  </a:txBody>
                  <a:tcPr anchor="ctr"/>
                </a:tc>
                <a:extLst>
                  <a:ext uri="{0D108BD9-81ED-4DB2-BD59-A6C34878D82A}">
                    <a16:rowId xmlns:a16="http://schemas.microsoft.com/office/drawing/2014/main" val="10002"/>
                  </a:ext>
                </a:extLst>
              </a:tr>
              <a:tr h="357547">
                <a:tc vMerge="1">
                  <a:txBody>
                    <a:bodyPr/>
                    <a:lstStyle/>
                    <a:p>
                      <a:endParaRPr lang="en-US" dirty="0"/>
                    </a:p>
                  </a:txBody>
                  <a:tcPr/>
                </a:tc>
                <a:tc>
                  <a:txBody>
                    <a:bodyPr/>
                    <a:lstStyle/>
                    <a:p>
                      <a:r>
                        <a:rPr lang="en-US" sz="1400" dirty="0">
                          <a:hlinkClick r:id="rId5"/>
                        </a:rPr>
                        <a:t>WHOIS1 Rec #3: Outreach</a:t>
                      </a:r>
                      <a:endParaRPr lang="en-US" sz="1400" dirty="0">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Alan</a:t>
                      </a:r>
                      <a:endParaRPr lang="en-US" sz="1400" dirty="0">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2</a:t>
                      </a:r>
                      <a:endParaRPr lang="en-US" sz="1400" dirty="0">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30 min</a:t>
                      </a:r>
                      <a:endParaRPr lang="en-US" sz="1400" dirty="0">
                        <a:latin typeface="+mn-lt"/>
                      </a:endParaRPr>
                    </a:p>
                  </a:txBody>
                  <a:tcPr anchor="ctr"/>
                </a:tc>
                <a:extLst>
                  <a:ext uri="{0D108BD9-81ED-4DB2-BD59-A6C34878D82A}">
                    <a16:rowId xmlns:a16="http://schemas.microsoft.com/office/drawing/2014/main" val="10003"/>
                  </a:ext>
                </a:extLst>
              </a:tr>
              <a:tr h="357547">
                <a:tc vMerge="1">
                  <a:txBody>
                    <a:bodyPr/>
                    <a:lstStyle/>
                    <a:p>
                      <a:endParaRPr lang="en-US" dirty="0"/>
                    </a:p>
                  </a:txBody>
                  <a:tcPr/>
                </a:tc>
                <a:tc>
                  <a:txBody>
                    <a:bodyPr/>
                    <a:lstStyle/>
                    <a:p>
                      <a:r>
                        <a:rPr lang="en-US" sz="1400" dirty="0">
                          <a:hlinkClick r:id="rId6"/>
                        </a:rPr>
                        <a:t>WHOIS1 Rec #4: Compliance </a:t>
                      </a:r>
                      <a:endParaRPr lang="en-US" sz="1400" dirty="0">
                        <a:latin typeface="+mn-lt"/>
                      </a:endParaRPr>
                    </a:p>
                  </a:txBody>
                  <a:tcPr/>
                </a:tc>
                <a:tc>
                  <a:txBody>
                    <a:bodyPr/>
                    <a:lstStyle/>
                    <a:p>
                      <a:pPr algn="ctr"/>
                      <a:r>
                        <a:rPr lang="en-US" sz="1400" dirty="0"/>
                        <a:t>Susan</a:t>
                      </a:r>
                      <a:endParaRPr lang="en-US" sz="1400" dirty="0">
                        <a:latin typeface="+mn-lt"/>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1</a:t>
                      </a:r>
                      <a:endParaRPr kumimoji="0" lang="en-US" sz="1400" b="0" i="0" u="none" strike="noStrike" kern="1200" cap="none" spc="0" normalizeH="0" baseline="0" noProof="0" dirty="0">
                        <a:ln>
                          <a:noFill/>
                        </a:ln>
                        <a:solidFill>
                          <a:srgbClr val="0A1F24"/>
                        </a:solidFill>
                        <a:effectLst/>
                        <a:uLnTx/>
                        <a:uFillTx/>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90 min</a:t>
                      </a:r>
                      <a:endParaRPr lang="en-US" sz="1400" dirty="0">
                        <a:latin typeface="+mn-lt"/>
                      </a:endParaRPr>
                    </a:p>
                  </a:txBody>
                  <a:tcPr anchor="ctr"/>
                </a:tc>
                <a:extLst>
                  <a:ext uri="{0D108BD9-81ED-4DB2-BD59-A6C34878D82A}">
                    <a16:rowId xmlns:a16="http://schemas.microsoft.com/office/drawing/2014/main" val="10004"/>
                  </a:ext>
                </a:extLst>
              </a:tr>
              <a:tr h="357547">
                <a:tc vMerge="1">
                  <a:txBody>
                    <a:bodyPr/>
                    <a:lstStyle/>
                    <a:p>
                      <a:endParaRPr lang="en-US" dirty="0"/>
                    </a:p>
                  </a:txBody>
                  <a:tcPr/>
                </a:tc>
                <a:tc>
                  <a:txBody>
                    <a:bodyPr/>
                    <a:lstStyle/>
                    <a:p>
                      <a:r>
                        <a:rPr lang="en-US" sz="1400" dirty="0">
                          <a:hlinkClick r:id="rId7"/>
                        </a:rPr>
                        <a:t>WHOIS Rec #5-9: Data Accuracy</a:t>
                      </a:r>
                      <a:endParaRPr lang="en-US" sz="1400" dirty="0">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Lili</a:t>
                      </a:r>
                      <a:endParaRPr lang="en-US" sz="1400" dirty="0">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1</a:t>
                      </a:r>
                      <a:endParaRPr lang="en-US" sz="1400" dirty="0">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30 min</a:t>
                      </a:r>
                      <a:endParaRPr lang="en-US" sz="1400" dirty="0">
                        <a:latin typeface="+mn-lt"/>
                      </a:endParaRPr>
                    </a:p>
                  </a:txBody>
                  <a:tcPr anchor="ctr"/>
                </a:tc>
                <a:extLst>
                  <a:ext uri="{0D108BD9-81ED-4DB2-BD59-A6C34878D82A}">
                    <a16:rowId xmlns:a16="http://schemas.microsoft.com/office/drawing/2014/main" val="10005"/>
                  </a:ext>
                </a:extLst>
              </a:tr>
              <a:tr h="357547">
                <a:tc vMerge="1">
                  <a:txBody>
                    <a:bodyPr/>
                    <a:lstStyle/>
                    <a:p>
                      <a:endParaRPr lang="en-US" dirty="0"/>
                    </a:p>
                  </a:txBody>
                  <a:tcPr/>
                </a:tc>
                <a:tc>
                  <a:txBody>
                    <a:bodyPr/>
                    <a:lstStyle/>
                    <a:p>
                      <a:r>
                        <a:rPr lang="en-US" sz="1400" dirty="0">
                          <a:hlinkClick r:id="rId8"/>
                        </a:rPr>
                        <a:t>WHOIS Rec #10: Privacy/Proxy Services</a:t>
                      </a:r>
                      <a:endParaRPr lang="en-US" sz="1400" dirty="0">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Volker</a:t>
                      </a:r>
                      <a:endParaRPr lang="en-US" sz="1400" dirty="0">
                        <a:latin typeface="+mn-lt"/>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A1F24"/>
                          </a:solidFill>
                          <a:effectLst/>
                          <a:uLnTx/>
                          <a:uFillTx/>
                          <a:latin typeface="+mn-lt"/>
                          <a:ea typeface="+mn-ea"/>
                          <a:cs typeface="+mn-cs"/>
                        </a:rPr>
                        <a:t>1</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60 min</a:t>
                      </a:r>
                      <a:endParaRPr kumimoji="0" lang="en-US" sz="1400" b="0" i="0" u="none" strike="noStrike" kern="1200" cap="none" spc="0" normalizeH="0" baseline="0" noProof="0" dirty="0">
                        <a:ln>
                          <a:noFill/>
                        </a:ln>
                        <a:solidFill>
                          <a:srgbClr val="0A1F24"/>
                        </a:solidFill>
                        <a:effectLst/>
                        <a:uLnTx/>
                        <a:uFillTx/>
                        <a:latin typeface="+mn-lt"/>
                        <a:ea typeface="+mn-ea"/>
                        <a:cs typeface="+mn-cs"/>
                      </a:endParaRPr>
                    </a:p>
                  </a:txBody>
                  <a:tcPr anchor="ctr"/>
                </a:tc>
                <a:extLst>
                  <a:ext uri="{0D108BD9-81ED-4DB2-BD59-A6C34878D82A}">
                    <a16:rowId xmlns:a16="http://schemas.microsoft.com/office/drawing/2014/main" val="10006"/>
                  </a:ext>
                </a:extLst>
              </a:tr>
              <a:tr h="357547">
                <a:tc vMerge="1">
                  <a:txBody>
                    <a:bodyPr/>
                    <a:lstStyle/>
                    <a:p>
                      <a:pPr algn="ctr"/>
                      <a:endParaRPr lang="en-US" sz="1400" dirty="0"/>
                    </a:p>
                  </a:txBody>
                  <a:tcPr/>
                </a:tc>
                <a:tc>
                  <a:txBody>
                    <a:bodyPr/>
                    <a:lstStyle/>
                    <a:p>
                      <a:r>
                        <a:rPr lang="en-US" sz="1400" dirty="0">
                          <a:hlinkClick r:id="rId9"/>
                        </a:rPr>
                        <a:t>WHOIS Rec #11: Common Interface</a:t>
                      </a:r>
                      <a:endParaRPr lang="en-US" sz="1400" dirty="0">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Volker</a:t>
                      </a:r>
                      <a:endParaRPr lang="en-US" sz="1400" dirty="0">
                        <a:latin typeface="+mn-lt"/>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1</a:t>
                      </a:r>
                      <a:endParaRPr kumimoji="0" lang="en-US" sz="1400" b="0" i="0" u="none" strike="noStrike" kern="1200" cap="none" spc="0" normalizeH="0" baseline="0" noProof="0" dirty="0">
                        <a:ln>
                          <a:noFill/>
                        </a:ln>
                        <a:solidFill>
                          <a:srgbClr val="0A1F24"/>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60 min</a:t>
                      </a:r>
                      <a:endParaRPr kumimoji="0" lang="en-US" sz="1400" b="0" i="0" u="none" strike="noStrike" kern="1200" cap="none" spc="0" normalizeH="0" baseline="0" noProof="0" dirty="0">
                        <a:ln>
                          <a:noFill/>
                        </a:ln>
                        <a:solidFill>
                          <a:srgbClr val="0A1F24"/>
                        </a:solidFill>
                        <a:effectLst/>
                        <a:uLnTx/>
                        <a:uFillTx/>
                        <a:latin typeface="+mn-lt"/>
                        <a:ea typeface="+mn-ea"/>
                        <a:cs typeface="+mn-cs"/>
                      </a:endParaRPr>
                    </a:p>
                  </a:txBody>
                  <a:tcPr anchor="ctr"/>
                </a:tc>
                <a:extLst>
                  <a:ext uri="{0D108BD9-81ED-4DB2-BD59-A6C34878D82A}">
                    <a16:rowId xmlns:a16="http://schemas.microsoft.com/office/drawing/2014/main" val="10007"/>
                  </a:ext>
                </a:extLst>
              </a:tr>
              <a:tr h="479469">
                <a:tc vMerge="1">
                  <a:txBody>
                    <a:bodyPr/>
                    <a:lstStyle/>
                    <a:p>
                      <a:pPr algn="ctr"/>
                      <a:endParaRPr lang="en-US" sz="1400" dirty="0"/>
                    </a:p>
                  </a:txBody>
                  <a:tcPr/>
                </a:tc>
                <a:tc>
                  <a:txBody>
                    <a:bodyPr/>
                    <a:lstStyle/>
                    <a:p>
                      <a:r>
                        <a:rPr lang="en-US" sz="1400" dirty="0">
                          <a:hlinkClick r:id="rId10"/>
                        </a:rPr>
                        <a:t>WHOIS Rec #12-14: Internationalized Domain Names</a:t>
                      </a:r>
                      <a:endParaRPr lang="en-US" sz="1400" dirty="0">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Dmitry (Alan)</a:t>
                      </a:r>
                      <a:endParaRPr lang="en-US" sz="1400" dirty="0">
                        <a:latin typeface="+mn-lt"/>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2</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30 min</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a:txBody>
                  <a:tcPr anchor="ctr"/>
                </a:tc>
                <a:extLst>
                  <a:ext uri="{0D108BD9-81ED-4DB2-BD59-A6C34878D82A}">
                    <a16:rowId xmlns:a16="http://schemas.microsoft.com/office/drawing/2014/main" val="10008"/>
                  </a:ext>
                </a:extLst>
              </a:tr>
              <a:tr h="357547">
                <a:tc vMerge="1">
                  <a:txBody>
                    <a:bodyPr/>
                    <a:lstStyle/>
                    <a:p>
                      <a:pPr algn="ctr"/>
                      <a:endParaRPr lang="en-US" sz="1400" dirty="0"/>
                    </a:p>
                  </a:txBody>
                  <a:tcPr/>
                </a:tc>
                <a:tc>
                  <a:txBody>
                    <a:bodyPr/>
                    <a:lstStyle/>
                    <a:p>
                      <a:r>
                        <a:rPr lang="en-US" sz="1400" dirty="0">
                          <a:hlinkClick r:id="rId11"/>
                        </a:rPr>
                        <a:t>WHOIS Rec #15-16: Plan &amp; Annual Reports</a:t>
                      </a:r>
                      <a:endParaRPr lang="en-US" sz="1400" dirty="0">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Lili</a:t>
                      </a:r>
                      <a:endParaRPr lang="en-US" sz="1400" dirty="0">
                        <a:latin typeface="+mn-lt"/>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2</a:t>
                      </a:r>
                      <a:endParaRPr kumimoji="0" lang="en-US" sz="1400" b="0" i="0" u="none" strike="noStrike" kern="1200" cap="none" spc="0" normalizeH="0" baseline="0" noProof="0" dirty="0">
                        <a:ln>
                          <a:noFill/>
                        </a:ln>
                        <a:solidFill>
                          <a:srgbClr val="0A1F24"/>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30 min</a:t>
                      </a:r>
                      <a:endParaRPr kumimoji="0" lang="en-US" sz="1400" b="0" i="0" u="none" strike="noStrike" kern="1200" cap="none" spc="0" normalizeH="0" baseline="0" noProof="0" dirty="0">
                        <a:ln>
                          <a:noFill/>
                        </a:ln>
                        <a:solidFill>
                          <a:srgbClr val="0A1F24"/>
                        </a:solidFill>
                        <a:effectLst/>
                        <a:uLnTx/>
                        <a:uFillTx/>
                        <a:latin typeface="+mn-lt"/>
                        <a:ea typeface="+mn-ea"/>
                        <a:cs typeface="+mn-cs"/>
                      </a:endParaRPr>
                    </a:p>
                  </a:txBody>
                  <a:tcPr anchor="ctr"/>
                </a:tc>
                <a:extLst>
                  <a:ext uri="{0D108BD9-81ED-4DB2-BD59-A6C34878D82A}">
                    <a16:rowId xmlns:a16="http://schemas.microsoft.com/office/drawing/2014/main" val="10009"/>
                  </a:ext>
                </a:extLst>
              </a:tr>
              <a:tr h="357547">
                <a:tc>
                  <a:txBody>
                    <a:bodyPr/>
                    <a:lstStyle/>
                    <a:p>
                      <a:pPr algn="ctr"/>
                      <a:r>
                        <a:rPr lang="en-US" sz="1400" dirty="0"/>
                        <a:t>2</a:t>
                      </a:r>
                      <a:endParaRPr lang="en-US" sz="1400" b="1" dirty="0">
                        <a:latin typeface="+mn-lt"/>
                      </a:endParaRPr>
                    </a:p>
                  </a:txBody>
                  <a:tcPr/>
                </a:tc>
                <a:tc>
                  <a:txBody>
                    <a:bodyPr/>
                    <a:lstStyle/>
                    <a:p>
                      <a:r>
                        <a:rPr lang="en-US" sz="1400" dirty="0">
                          <a:hlinkClick r:id="rId12"/>
                        </a:rPr>
                        <a:t>Anything New</a:t>
                      </a:r>
                      <a:endParaRPr lang="en-US" sz="1400" dirty="0">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Stephanie</a:t>
                      </a:r>
                      <a:endParaRPr lang="en-US" sz="1400" dirty="0">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latin typeface="+mn-lt"/>
                        </a:rPr>
                        <a:t>1</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30 min</a:t>
                      </a:r>
                      <a:endParaRPr lang="en-US" sz="1400" dirty="0">
                        <a:latin typeface="+mn-lt"/>
                      </a:endParaRPr>
                    </a:p>
                  </a:txBody>
                  <a:tcPr anchor="ctr"/>
                </a:tc>
                <a:extLst>
                  <a:ext uri="{0D108BD9-81ED-4DB2-BD59-A6C34878D82A}">
                    <a16:rowId xmlns:a16="http://schemas.microsoft.com/office/drawing/2014/main" val="10010"/>
                  </a:ext>
                </a:extLst>
              </a:tr>
              <a:tr h="357547">
                <a:tc>
                  <a:txBody>
                    <a:bodyPr/>
                    <a:lstStyle/>
                    <a:p>
                      <a:pPr algn="ctr"/>
                      <a:r>
                        <a:rPr lang="en-US" sz="1400" dirty="0"/>
                        <a:t>3</a:t>
                      </a:r>
                      <a:endParaRPr lang="en-US" sz="1400" b="1" dirty="0">
                        <a:latin typeface="+mn-lt"/>
                      </a:endParaRPr>
                    </a:p>
                  </a:txBody>
                  <a:tcPr/>
                </a:tc>
                <a:tc>
                  <a:txBody>
                    <a:bodyPr/>
                    <a:lstStyle/>
                    <a:p>
                      <a:r>
                        <a:rPr lang="en-US" sz="1400" dirty="0">
                          <a:hlinkClick r:id="rId13"/>
                        </a:rPr>
                        <a:t>Law</a:t>
                      </a:r>
                      <a:r>
                        <a:rPr lang="en-US" sz="1400" baseline="0" dirty="0">
                          <a:hlinkClick r:id="rId13"/>
                        </a:rPr>
                        <a:t> Enforcement Needs</a:t>
                      </a:r>
                      <a:endParaRPr lang="en-US" sz="1400" dirty="0">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Thomas (Cathrin)</a:t>
                      </a:r>
                      <a:endParaRPr lang="en-US" sz="1400" dirty="0">
                        <a:latin typeface="+mn-lt"/>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1</a:t>
                      </a:r>
                      <a:endParaRPr lang="en-US" sz="1400" dirty="0">
                        <a:latin typeface="+mn-lt"/>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30 min</a:t>
                      </a:r>
                      <a:endParaRPr lang="en-US" sz="1400" dirty="0">
                        <a:latin typeface="+mn-lt"/>
                      </a:endParaRPr>
                    </a:p>
                  </a:txBody>
                  <a:tcPr anchor="ctr"/>
                </a:tc>
                <a:extLst>
                  <a:ext uri="{0D108BD9-81ED-4DB2-BD59-A6C34878D82A}">
                    <a16:rowId xmlns:a16="http://schemas.microsoft.com/office/drawing/2014/main" val="10011"/>
                  </a:ext>
                </a:extLst>
              </a:tr>
              <a:tr h="357547">
                <a:tc>
                  <a:txBody>
                    <a:bodyPr/>
                    <a:lstStyle/>
                    <a:p>
                      <a:pPr algn="ctr"/>
                      <a:r>
                        <a:rPr lang="en-US" sz="1400" dirty="0"/>
                        <a:t>4</a:t>
                      </a:r>
                      <a:endParaRPr lang="en-US" sz="1400" b="1" dirty="0">
                        <a:latin typeface="+mn-lt"/>
                      </a:endParaRPr>
                    </a:p>
                  </a:txBody>
                  <a:tcPr/>
                </a:tc>
                <a:tc>
                  <a:txBody>
                    <a:bodyPr/>
                    <a:lstStyle/>
                    <a:p>
                      <a:r>
                        <a:rPr lang="en-US" sz="1400" dirty="0">
                          <a:hlinkClick r:id="rId14"/>
                        </a:rPr>
                        <a:t>Consumer</a:t>
                      </a:r>
                      <a:r>
                        <a:rPr lang="en-US" sz="1400" baseline="0" dirty="0">
                          <a:hlinkClick r:id="rId14"/>
                        </a:rPr>
                        <a:t> Trust</a:t>
                      </a:r>
                      <a:endParaRPr lang="en-US" sz="1400" dirty="0">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Erika</a:t>
                      </a:r>
                      <a:endParaRPr lang="en-US" sz="1400" dirty="0">
                        <a:latin typeface="+mn-lt"/>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A1F24"/>
                          </a:solidFill>
                          <a:effectLst/>
                          <a:uLnTx/>
                          <a:uFillTx/>
                          <a:latin typeface="+mn-lt"/>
                          <a:ea typeface="+mn-ea"/>
                          <a:cs typeface="+mn-cs"/>
                        </a:rPr>
                        <a:t>2</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60 min</a:t>
                      </a:r>
                      <a:endParaRPr lang="en-US" sz="1400" dirty="0">
                        <a:latin typeface="+mn-lt"/>
                      </a:endParaRPr>
                    </a:p>
                  </a:txBody>
                  <a:tcPr anchor="ctr"/>
                </a:tc>
                <a:extLst>
                  <a:ext uri="{0D108BD9-81ED-4DB2-BD59-A6C34878D82A}">
                    <a16:rowId xmlns:a16="http://schemas.microsoft.com/office/drawing/2014/main" val="10012"/>
                  </a:ext>
                </a:extLst>
              </a:tr>
              <a:tr h="357547">
                <a:tc>
                  <a:txBody>
                    <a:bodyPr/>
                    <a:lstStyle/>
                    <a:p>
                      <a:pPr algn="ctr"/>
                      <a:r>
                        <a:rPr lang="en-US" sz="1400" dirty="0"/>
                        <a:t>5</a:t>
                      </a:r>
                      <a:endParaRPr lang="en-US" sz="1400" b="1" dirty="0">
                        <a:latin typeface="+mn-lt"/>
                      </a:endParaRPr>
                    </a:p>
                  </a:txBody>
                  <a:tcPr/>
                </a:tc>
                <a:tc>
                  <a:txBody>
                    <a:bodyPr/>
                    <a:lstStyle/>
                    <a:p>
                      <a:r>
                        <a:rPr lang="en-US" sz="1400" dirty="0">
                          <a:hlinkClick r:id="rId15"/>
                        </a:rPr>
                        <a:t>Safeguarding Registrant Data</a:t>
                      </a:r>
                      <a:endParaRPr lang="en-US" sz="1400" dirty="0">
                        <a:latin typeface="+mn-l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t>Alan</a:t>
                      </a:r>
                      <a:endParaRPr lang="en-US" sz="1400" dirty="0">
                        <a:latin typeface="+mn-lt"/>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rPr>
                        <a:t>1</a:t>
                      </a:r>
                      <a:endParaRPr kumimoji="0" lang="en-US" sz="1400" b="0" i="0" u="none" strike="noStrike" kern="1200" cap="none" spc="0" normalizeH="0" baseline="0" noProof="0" dirty="0">
                        <a:ln>
                          <a:noFill/>
                        </a:ln>
                        <a:solidFill>
                          <a:srgbClr val="0A1F24"/>
                        </a:solidFill>
                        <a:effectLst/>
                        <a:uLnTx/>
                        <a:uFillTx/>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t>30 min</a:t>
                      </a:r>
                      <a:endParaRPr lang="en-US" sz="1400" dirty="0">
                        <a:latin typeface="+mn-lt"/>
                      </a:endParaRPr>
                    </a:p>
                  </a:txBody>
                  <a:tcPr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777315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Recs #15-16: Plan &amp; Annual Reports </a:t>
            </a:r>
          </a:p>
        </p:txBody>
      </p:sp>
      <p:sp>
        <p:nvSpPr>
          <p:cNvPr id="3" name="Rectangle 2">
            <a:extLst>
              <a:ext uri="{FF2B5EF4-FFF2-40B4-BE49-F238E27FC236}">
                <a16:creationId xmlns:a16="http://schemas.microsoft.com/office/drawing/2014/main" id="{2C0765B9-90CC-ED46-9E3F-543CC53B1B82}"/>
              </a:ext>
            </a:extLst>
          </p:cNvPr>
          <p:cNvSpPr/>
          <p:nvPr/>
        </p:nvSpPr>
        <p:spPr>
          <a:xfrm>
            <a:off x="374901" y="1467318"/>
            <a:ext cx="3357650" cy="3139321"/>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ICANN should conduct plan and reports in a measurable way. Metrics should be developed to track the effectiveness of the implementation of each recommendation. And impact evaluation of implementation should be included in the annual report.</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2" y="854636"/>
            <a:ext cx="4133088" cy="276999"/>
          </a:xfrm>
          <a:prstGeom prst="rect">
            <a:avLst/>
          </a:prstGeom>
          <a:noFill/>
        </p:spPr>
        <p:txBody>
          <a:bodyPr wrap="square" lIns="0" tIns="0" rIns="0" bIns="0" rtlCol="0">
            <a:spAutoFit/>
          </a:bodyPr>
          <a:lstStyle/>
          <a:p>
            <a:r>
              <a:rPr lang="en-US" b="1" dirty="0">
                <a:cs typeface="Source Sans Pro"/>
              </a:rPr>
              <a:t>Recommendation R15.1</a:t>
            </a:r>
          </a:p>
        </p:txBody>
      </p:sp>
      <p:pic>
        <p:nvPicPr>
          <p:cNvPr id="5" name="Picture 4">
            <a:extLst>
              <a:ext uri="{FF2B5EF4-FFF2-40B4-BE49-F238E27FC236}">
                <a16:creationId xmlns:a16="http://schemas.microsoft.com/office/drawing/2014/main" id="{7FC91C42-B1CE-AE49-B559-1D42FD3D13D6}"/>
              </a:ext>
            </a:extLst>
          </p:cNvPr>
          <p:cNvPicPr>
            <a:picLocks noChangeAspect="1"/>
          </p:cNvPicPr>
          <p:nvPr/>
        </p:nvPicPr>
        <p:blipFill>
          <a:blip r:embed="rId2"/>
          <a:stretch>
            <a:fillRect/>
          </a:stretch>
        </p:blipFill>
        <p:spPr>
          <a:xfrm>
            <a:off x="5388302" y="613764"/>
            <a:ext cx="2985125" cy="5740625"/>
          </a:xfrm>
          <a:prstGeom prst="rect">
            <a:avLst/>
          </a:prstGeom>
        </p:spPr>
      </p:pic>
    </p:spTree>
    <p:extLst>
      <p:ext uri="{BB962C8B-B14F-4D97-AF65-F5344CB8AC3E}">
        <p14:creationId xmlns:p14="http://schemas.microsoft.com/office/powerpoint/2010/main" val="13220883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Recs #15-16: Plan &amp; Annual Reports </a:t>
            </a:r>
          </a:p>
        </p:txBody>
      </p:sp>
      <p:sp>
        <p:nvSpPr>
          <p:cNvPr id="6" name="TextBox 5">
            <a:extLst>
              <a:ext uri="{FF2B5EF4-FFF2-40B4-BE49-F238E27FC236}">
                <a16:creationId xmlns:a16="http://schemas.microsoft.com/office/drawing/2014/main" id="{8313AAFC-A512-054F-9928-A23B29E18DE9}"/>
              </a:ext>
            </a:extLst>
          </p:cNvPr>
          <p:cNvSpPr txBox="1"/>
          <p:nvPr/>
        </p:nvSpPr>
        <p:spPr>
          <a:xfrm>
            <a:off x="334185" y="1117232"/>
            <a:ext cx="2588898" cy="3877985"/>
          </a:xfrm>
          <a:prstGeom prst="rect">
            <a:avLst/>
          </a:prstGeom>
          <a:noFill/>
        </p:spPr>
        <p:txBody>
          <a:bodyPr wrap="square" lIns="0" tIns="0" rIns="0" bIns="0" rtlCol="0">
            <a:spAutoFit/>
          </a:bodyPr>
          <a:lstStyle/>
          <a:p>
            <a:r>
              <a:rPr lang="en-US" b="1" dirty="0">
                <a:cs typeface="Source Sans Pro"/>
              </a:rPr>
              <a:t>Gap Assessment</a:t>
            </a:r>
          </a:p>
          <a:p>
            <a:endParaRPr lang="en-US" b="1" dirty="0">
              <a:cs typeface="Source Sans Pro"/>
            </a:endParaRPr>
          </a:p>
          <a:p>
            <a:pPr marL="285750" indent="-285750">
              <a:buFont typeface="Arial" panose="020B0604020202020204" pitchFamily="34" charset="0"/>
              <a:buChar char="•"/>
            </a:pPr>
            <a:r>
              <a:rPr lang="en-US" dirty="0">
                <a:cs typeface="Source Sans Pro"/>
              </a:rPr>
              <a:t>Section 5 lacks ‘problem statement’ flowing from identification of issues</a:t>
            </a:r>
          </a:p>
          <a:p>
            <a:pPr marL="285750" indent="-285750">
              <a:buFont typeface="Arial" panose="020B0604020202020204" pitchFamily="34" charset="0"/>
              <a:buChar char="•"/>
            </a:pPr>
            <a:endParaRPr lang="en-US" dirty="0">
              <a:cs typeface="Source Sans Pro"/>
            </a:endParaRPr>
          </a:p>
          <a:p>
            <a:pPr marL="285750" indent="-285750">
              <a:buFont typeface="Arial" panose="020B0604020202020204" pitchFamily="34" charset="0"/>
              <a:buChar char="•"/>
            </a:pPr>
            <a:r>
              <a:rPr lang="en-US" dirty="0">
                <a:cs typeface="Source Sans Pro"/>
              </a:rPr>
              <a:t>What specific, measurable outcome is envisioned for this Recommendation?</a:t>
            </a:r>
          </a:p>
          <a:p>
            <a:pPr marL="742950" lvl="1"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endParaRPr lang="en-US" dirty="0">
              <a:cs typeface="Source Sans Pro"/>
            </a:endParaRPr>
          </a:p>
        </p:txBody>
      </p:sp>
      <p:pic>
        <p:nvPicPr>
          <p:cNvPr id="11" name="Picture 10">
            <a:extLst>
              <a:ext uri="{FF2B5EF4-FFF2-40B4-BE49-F238E27FC236}">
                <a16:creationId xmlns:a16="http://schemas.microsoft.com/office/drawing/2014/main" id="{BCB68ECE-993D-8947-B7E0-35B947CF23F4}"/>
              </a:ext>
            </a:extLst>
          </p:cNvPr>
          <p:cNvPicPr>
            <a:picLocks noChangeAspect="1"/>
          </p:cNvPicPr>
          <p:nvPr/>
        </p:nvPicPr>
        <p:blipFill>
          <a:blip r:embed="rId2"/>
          <a:stretch>
            <a:fillRect/>
          </a:stretch>
        </p:blipFill>
        <p:spPr>
          <a:xfrm>
            <a:off x="4729292" y="789690"/>
            <a:ext cx="3822700" cy="5308600"/>
          </a:xfrm>
          <a:prstGeom prst="rect">
            <a:avLst/>
          </a:prstGeom>
        </p:spPr>
      </p:pic>
    </p:spTree>
    <p:extLst>
      <p:ext uri="{BB962C8B-B14F-4D97-AF65-F5344CB8AC3E}">
        <p14:creationId xmlns:p14="http://schemas.microsoft.com/office/powerpoint/2010/main" val="37904167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WHOIS1 Rec #2: Single WHOIS Policy </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p:txBody>
          <a:bodyPr/>
          <a:lstStyle/>
          <a:p>
            <a:r>
              <a:rPr lang="en-US" dirty="0"/>
              <a:t>Agenda item #3 </a:t>
            </a:r>
          </a:p>
          <a:p>
            <a:endParaRPr lang="en-US" dirty="0"/>
          </a:p>
          <a:p>
            <a:r>
              <a:rPr lang="en-US" dirty="0"/>
              <a:t>Time: 09:45-10:15</a:t>
            </a:r>
          </a:p>
          <a:p>
            <a:endParaRPr lang="en-US" dirty="0"/>
          </a:p>
          <a:p>
            <a:r>
              <a:rPr lang="en-US" dirty="0"/>
              <a:t>Presenter: Carlton Samuels</a:t>
            </a:r>
          </a:p>
          <a:p>
            <a:endParaRPr lang="en-US" dirty="0"/>
          </a:p>
          <a:p>
            <a:r>
              <a:rPr lang="en-US" dirty="0"/>
              <a:t>Subgroup Members: Carlton, Cathrin, Thomas</a:t>
            </a:r>
          </a:p>
          <a:p>
            <a:endParaRPr lang="en-US" dirty="0"/>
          </a:p>
          <a:p>
            <a:r>
              <a:rPr lang="en-US" dirty="0"/>
              <a:t>Subgroup Wiki: </a:t>
            </a:r>
            <a:r>
              <a:rPr lang="en-US" dirty="0">
                <a:hlinkClick r:id="rId2"/>
              </a:rPr>
              <a:t>https://community.icann.org/x/4ZlEB</a:t>
            </a:r>
            <a:endParaRPr lang="en-US" dirty="0"/>
          </a:p>
        </p:txBody>
      </p:sp>
    </p:spTree>
    <p:extLst>
      <p:ext uri="{BB962C8B-B14F-4D97-AF65-F5344CB8AC3E}">
        <p14:creationId xmlns:p14="http://schemas.microsoft.com/office/powerpoint/2010/main" val="18402665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#2: Single WHOIS Policy </a:t>
            </a:r>
          </a:p>
        </p:txBody>
      </p:sp>
      <p:sp>
        <p:nvSpPr>
          <p:cNvPr id="5" name="Rectangle 4">
            <a:extLst>
              <a:ext uri="{FF2B5EF4-FFF2-40B4-BE49-F238E27FC236}">
                <a16:creationId xmlns:a16="http://schemas.microsoft.com/office/drawing/2014/main" id="{E0727B03-4F61-644F-BE87-454E0D98F2E9}"/>
              </a:ext>
            </a:extLst>
          </p:cNvPr>
          <p:cNvSpPr/>
          <p:nvPr/>
        </p:nvSpPr>
        <p:spPr>
          <a:xfrm>
            <a:off x="248290" y="1097013"/>
            <a:ext cx="8266177" cy="3416320"/>
          </a:xfrm>
          <a:prstGeom prst="rect">
            <a:avLst/>
          </a:prstGeom>
          <a:ln>
            <a:solidFill>
              <a:schemeClr val="accent3">
                <a:lumMod val="50000"/>
              </a:schemeClr>
            </a:solidFill>
          </a:ln>
        </p:spPr>
        <p:txBody>
          <a:bodyPr wrap="square">
            <a:spAutoFit/>
          </a:bodyPr>
          <a:lstStyle/>
          <a:p>
            <a:pPr lvl="0"/>
            <a:r>
              <a:rPr lang="en-US" dirty="0"/>
              <a:t>That the </a:t>
            </a:r>
            <a:r>
              <a:rPr lang="en-US" u="sng" dirty="0">
                <a:hlinkClick r:id="rId2"/>
              </a:rPr>
              <a:t>web page</a:t>
            </a:r>
            <a:r>
              <a:rPr lang="en-US" dirty="0"/>
              <a:t> is a good and sufficient substitute for the single authoritative WHOIS policy document but with navigational improvements and further organization of content could be better</a:t>
            </a:r>
            <a:br>
              <a:rPr lang="en-US" dirty="0"/>
            </a:br>
            <a:endParaRPr lang="en-US" dirty="0"/>
          </a:p>
          <a:p>
            <a:pPr lvl="0"/>
            <a:r>
              <a:rPr lang="en-US" dirty="0"/>
              <a:t>The GNSO ePDP chartered to address the next generation Registration Data Directory Services is in progress and guided by the Board-developed Temporary Specification for Registration Data, will likely report a single fit-for-purpose gTLD registration data service (WHOIS) policy for the first time, at last. </a:t>
            </a:r>
            <a:br>
              <a:rPr lang="en-US" dirty="0"/>
            </a:br>
            <a:endParaRPr lang="en-US" dirty="0"/>
          </a:p>
          <a:p>
            <a:r>
              <a:rPr lang="en-US" dirty="0"/>
              <a:t>When a single fit-for-purpose consensus gTLD registration data policy has emerged,  The WHOIS website will be superseded by another digital artefact documenting this policy.</a:t>
            </a:r>
            <a:endParaRPr lang="en-US" b="1" dirty="0"/>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2399023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#2: Single WHOIS Policy </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10" name="Rectangle 9">
            <a:extLst>
              <a:ext uri="{FF2B5EF4-FFF2-40B4-BE49-F238E27FC236}">
                <a16:creationId xmlns:a16="http://schemas.microsoft.com/office/drawing/2014/main" id="{C19223B9-5DC0-2D44-A4B0-3E49EFD13C5C}"/>
              </a:ext>
            </a:extLst>
          </p:cNvPr>
          <p:cNvSpPr/>
          <p:nvPr/>
        </p:nvSpPr>
        <p:spPr>
          <a:xfrm>
            <a:off x="374903" y="1119673"/>
            <a:ext cx="8266177" cy="2862322"/>
          </a:xfrm>
          <a:prstGeom prst="rect">
            <a:avLst/>
          </a:prstGeom>
          <a:ln>
            <a:solidFill>
              <a:srgbClr val="FF0000"/>
            </a:solidFill>
          </a:ln>
        </p:spPr>
        <p:txBody>
          <a:bodyPr wrap="square">
            <a:spAutoFit/>
          </a:bodyPr>
          <a:lstStyle/>
          <a:p>
            <a:r>
              <a:rPr lang="en-US" dirty="0"/>
              <a:t>The organization of the website content could be further optimized for navigation and readability. </a:t>
            </a:r>
          </a:p>
          <a:p>
            <a:endParaRPr lang="en-US" dirty="0"/>
          </a:p>
          <a:p>
            <a:r>
              <a:rPr lang="en-US" dirty="0"/>
              <a:t>However, in the event that the Temporary Specification takes hold and is affirmed by the ePDP, then the existing website and its contents become archival artefacts. </a:t>
            </a:r>
          </a:p>
          <a:p>
            <a:endParaRPr lang="en-US" dirty="0"/>
          </a:p>
          <a:p>
            <a:r>
              <a:rPr lang="en-US" dirty="0"/>
              <a:t>We would expect the affirmed Temporary Specification will exist as a digital artefact and will be the new base for a single documented source of all things pertaining gTLD Registration Data. </a:t>
            </a:r>
          </a:p>
        </p:txBody>
      </p:sp>
    </p:spTree>
    <p:extLst>
      <p:ext uri="{BB962C8B-B14F-4D97-AF65-F5344CB8AC3E}">
        <p14:creationId xmlns:p14="http://schemas.microsoft.com/office/powerpoint/2010/main" val="12082987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#2: Single WHOIS Policy </a:t>
            </a:r>
          </a:p>
        </p:txBody>
      </p:sp>
      <p:sp>
        <p:nvSpPr>
          <p:cNvPr id="6" name="TextBox 5">
            <a:extLst>
              <a:ext uri="{FF2B5EF4-FFF2-40B4-BE49-F238E27FC236}">
                <a16:creationId xmlns:a16="http://schemas.microsoft.com/office/drawing/2014/main" id="{8313AAFC-A512-054F-9928-A23B29E18DE9}"/>
              </a:ext>
            </a:extLst>
          </p:cNvPr>
          <p:cNvSpPr txBox="1"/>
          <p:nvPr/>
        </p:nvSpPr>
        <p:spPr>
          <a:xfrm>
            <a:off x="389192" y="697507"/>
            <a:ext cx="4133088" cy="276999"/>
          </a:xfrm>
          <a:prstGeom prst="rect">
            <a:avLst/>
          </a:prstGeom>
          <a:noFill/>
        </p:spPr>
        <p:txBody>
          <a:bodyPr wrap="square" lIns="0" tIns="0" rIns="0" bIns="0" rtlCol="0">
            <a:spAutoFit/>
          </a:bodyPr>
          <a:lstStyle/>
          <a:p>
            <a:r>
              <a:rPr lang="en-US" b="1" dirty="0">
                <a:cs typeface="Source Sans Pro"/>
              </a:rPr>
              <a:t>Conclusions</a:t>
            </a:r>
          </a:p>
        </p:txBody>
      </p:sp>
      <p:sp>
        <p:nvSpPr>
          <p:cNvPr id="10" name="Rectangle 9">
            <a:extLst>
              <a:ext uri="{FF2B5EF4-FFF2-40B4-BE49-F238E27FC236}">
                <a16:creationId xmlns:a16="http://schemas.microsoft.com/office/drawing/2014/main" id="{C19223B9-5DC0-2D44-A4B0-3E49EFD13C5C}"/>
              </a:ext>
            </a:extLst>
          </p:cNvPr>
          <p:cNvSpPr/>
          <p:nvPr/>
        </p:nvSpPr>
        <p:spPr>
          <a:xfrm>
            <a:off x="374903" y="1119673"/>
            <a:ext cx="8266177" cy="4524315"/>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t>There are no further recommendations.  However, the team:</a:t>
            </a:r>
            <a:br>
              <a:rPr lang="en-US" dirty="0"/>
            </a:br>
            <a:endParaRPr lang="en-US" dirty="0"/>
          </a:p>
          <a:p>
            <a:pPr marL="285750" lvl="0" indent="-285750">
              <a:buFont typeface="Arial" panose="020B0604020202020204" pitchFamily="34" charset="0"/>
              <a:buChar char="•"/>
            </a:pPr>
            <a:r>
              <a:rPr lang="en-US" dirty="0"/>
              <a:t>Accepts that WHOIS1 RT Recommendation 2 is fully implemented.</a:t>
            </a:r>
            <a:br>
              <a:rPr lang="en-US" dirty="0"/>
            </a:br>
            <a:endParaRPr lang="en-US" dirty="0"/>
          </a:p>
          <a:p>
            <a:pPr marL="285750" lvl="0" indent="-285750">
              <a:buFont typeface="Arial" panose="020B0604020202020204" pitchFamily="34" charset="0"/>
              <a:buChar char="•"/>
            </a:pPr>
            <a:r>
              <a:rPr lang="en-US" dirty="0"/>
              <a:t>That the adoption of the EWG’s Final Report and development of the framework for the Board-initiated GNSO RDS PDP[s] is intended to deliver a holistic next generation WHOIS policy framework that would address current set of fragmented and decentralized WHOIS policies. </a:t>
            </a:r>
            <a:br>
              <a:rPr lang="en-US" dirty="0"/>
            </a:br>
            <a:endParaRPr lang="en-US" dirty="0"/>
          </a:p>
          <a:p>
            <a:pPr marL="285750" lvl="0" indent="-285750">
              <a:buFont typeface="Arial" panose="020B0604020202020204" pitchFamily="34" charset="0"/>
              <a:buChar char="•"/>
            </a:pPr>
            <a:r>
              <a:rPr lang="en-US" dirty="0"/>
              <a:t>Notwithstanding its temporary nature – to be sunsetted in one (1) year - that the Temporary Specification for WHOIS promoted by the Board in May 2018 constitutes for the first time the framework for a single WHOIS policy.</a:t>
            </a:r>
            <a:br>
              <a:rPr lang="en-US" dirty="0"/>
            </a:br>
            <a:endParaRPr lang="en-US" dirty="0"/>
          </a:p>
          <a:p>
            <a:pPr marL="285750" lvl="0" indent="-285750">
              <a:buFont typeface="Arial" panose="020B0604020202020204" pitchFamily="34" charset="0"/>
              <a:buChar char="•"/>
            </a:pPr>
            <a:r>
              <a:rPr lang="en-US" dirty="0"/>
              <a:t>That the expedited policy development process (ePDP) raised by the GNSO to address the adoption or adaption of the temporary specification will, likely affirm a single WHOIS policy at the end of its work. </a:t>
            </a:r>
          </a:p>
        </p:txBody>
      </p:sp>
    </p:spTree>
    <p:extLst>
      <p:ext uri="{BB962C8B-B14F-4D97-AF65-F5344CB8AC3E}">
        <p14:creationId xmlns:p14="http://schemas.microsoft.com/office/powerpoint/2010/main" val="41360706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#2: Single WHOIS Policy </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764024"/>
            <a:ext cx="2588898" cy="1938992"/>
          </a:xfrm>
          <a:prstGeom prst="rect">
            <a:avLst/>
          </a:prstGeom>
          <a:noFill/>
        </p:spPr>
        <p:txBody>
          <a:bodyPr wrap="square" lIns="0" tIns="0" rIns="0" bIns="0" rtlCol="0">
            <a:spAutoFit/>
          </a:bodyPr>
          <a:lstStyle/>
          <a:p>
            <a:r>
              <a:rPr lang="en-US" b="1" dirty="0">
                <a:cs typeface="Source Sans Pro"/>
              </a:rPr>
              <a:t>Gap Assessment</a:t>
            </a:r>
          </a:p>
          <a:p>
            <a:endParaRPr lang="en-US" b="1" dirty="0">
              <a:cs typeface="Source Sans Pro"/>
            </a:endParaRPr>
          </a:p>
          <a:p>
            <a:pPr marL="285750" lvl="0" indent="-285750">
              <a:buFont typeface="Arial" panose="020B0604020202020204" pitchFamily="34" charset="0"/>
              <a:buChar char="•"/>
            </a:pPr>
            <a:r>
              <a:rPr lang="en-US" dirty="0"/>
              <a:t>Subsection 4: Add impacted groups. </a:t>
            </a:r>
            <a:endParaRPr lang="en-US" dirty="0">
              <a:cs typeface="Source Sans Pro"/>
            </a:endParaRPr>
          </a:p>
          <a:p>
            <a:pPr marL="742950" lvl="1"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endParaRPr lang="en-US" dirty="0">
              <a:cs typeface="Source Sans Pro"/>
            </a:endParaRPr>
          </a:p>
          <a:p>
            <a:pPr marL="742950" lvl="1" indent="-285750">
              <a:buFont typeface="Arial" panose="020B0604020202020204" pitchFamily="34" charset="0"/>
              <a:buChar char="•"/>
            </a:pPr>
            <a:endParaRPr lang="en-US" dirty="0">
              <a:cs typeface="Source Sans Pro"/>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604838"/>
            <a:ext cx="4092712"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4830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0924C-FFD6-1246-B45D-BC66E1330A8D}"/>
              </a:ext>
            </a:extLst>
          </p:cNvPr>
          <p:cNvSpPr>
            <a:spLocks noGrp="1"/>
          </p:cNvSpPr>
          <p:nvPr>
            <p:ph type="title"/>
          </p:nvPr>
        </p:nvSpPr>
        <p:spPr/>
        <p:txBody>
          <a:bodyPr/>
          <a:lstStyle/>
          <a:p>
            <a:r>
              <a:rPr lang="en-US" dirty="0"/>
              <a:t>Break</a:t>
            </a:r>
          </a:p>
        </p:txBody>
      </p:sp>
      <p:sp>
        <p:nvSpPr>
          <p:cNvPr id="6" name="TextBox 5">
            <a:extLst>
              <a:ext uri="{FF2B5EF4-FFF2-40B4-BE49-F238E27FC236}">
                <a16:creationId xmlns:a16="http://schemas.microsoft.com/office/drawing/2014/main" id="{8BFB7070-ED3B-8F42-A698-60017A2D89BE}"/>
              </a:ext>
            </a:extLst>
          </p:cNvPr>
          <p:cNvSpPr txBox="1"/>
          <p:nvPr/>
        </p:nvSpPr>
        <p:spPr>
          <a:xfrm>
            <a:off x="374904" y="1316736"/>
            <a:ext cx="8012950" cy="1938992"/>
          </a:xfrm>
          <a:prstGeom prst="rect">
            <a:avLst/>
          </a:prstGeom>
          <a:noFill/>
        </p:spPr>
        <p:txBody>
          <a:bodyPr wrap="square" lIns="0" tIns="0" rIns="0" bIns="0" rtlCol="0">
            <a:spAutoFit/>
          </a:bodyPr>
          <a:lstStyle/>
          <a:p>
            <a:r>
              <a:rPr lang="en-US" b="1" dirty="0">
                <a:cs typeface="Source Sans Pro"/>
              </a:rPr>
              <a:t>Time: 10:15-10:30</a:t>
            </a:r>
          </a:p>
          <a:p>
            <a:endParaRPr lang="en-US" dirty="0">
              <a:cs typeface="Source Sans Pro"/>
            </a:endParaRPr>
          </a:p>
          <a:p>
            <a:r>
              <a:rPr lang="en-US" b="1" dirty="0">
                <a:cs typeface="Source Sans Pro"/>
              </a:rPr>
              <a:t>What’s Next?</a:t>
            </a:r>
          </a:p>
          <a:p>
            <a:endParaRPr lang="en-US" dirty="0">
              <a:cs typeface="Source Sans Pro"/>
            </a:endParaRPr>
          </a:p>
          <a:p>
            <a:r>
              <a:rPr lang="en-US" i="1" dirty="0">
                <a:solidFill>
                  <a:schemeClr val="accent6">
                    <a:lumMod val="50000"/>
                  </a:schemeClr>
                </a:solidFill>
              </a:rPr>
              <a:t>10:30-11:30 – Subgroup 4 – Consumer Trust</a:t>
            </a:r>
          </a:p>
          <a:p>
            <a:r>
              <a:rPr lang="en-US" i="1" dirty="0">
                <a:solidFill>
                  <a:schemeClr val="accent6">
                    <a:lumMod val="50000"/>
                  </a:schemeClr>
                </a:solidFill>
              </a:rPr>
              <a:t>11:30-12:30 –  Parking lot for items that require further discussion </a:t>
            </a:r>
          </a:p>
          <a:p>
            <a:endParaRPr lang="en-US" i="1" dirty="0">
              <a:solidFill>
                <a:schemeClr val="accent6">
                  <a:lumMod val="50000"/>
                </a:schemeClr>
              </a:solidFill>
            </a:endParaRPr>
          </a:p>
        </p:txBody>
      </p:sp>
    </p:spTree>
    <p:extLst>
      <p:ext uri="{BB962C8B-B14F-4D97-AF65-F5344CB8AC3E}">
        <p14:creationId xmlns:p14="http://schemas.microsoft.com/office/powerpoint/2010/main" val="19658746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049000-6541-E64D-94D0-B63E8F41AF44}"/>
              </a:ext>
            </a:extLst>
          </p:cNvPr>
          <p:cNvSpPr>
            <a:spLocks noGrp="1"/>
          </p:cNvSpPr>
          <p:nvPr>
            <p:ph type="title"/>
          </p:nvPr>
        </p:nvSpPr>
        <p:spPr/>
        <p:txBody>
          <a:bodyPr/>
          <a:lstStyle/>
          <a:p>
            <a:r>
              <a:rPr lang="en-US" dirty="0"/>
              <a:t>Subgroup 4 – Consumer Trust</a:t>
            </a:r>
          </a:p>
        </p:txBody>
      </p:sp>
      <p:sp>
        <p:nvSpPr>
          <p:cNvPr id="4" name="Text Placeholder 3">
            <a:extLst>
              <a:ext uri="{FF2B5EF4-FFF2-40B4-BE49-F238E27FC236}">
                <a16:creationId xmlns:a16="http://schemas.microsoft.com/office/drawing/2014/main" id="{64675753-4680-CC42-ABA4-932D28B1C1F7}"/>
              </a:ext>
            </a:extLst>
          </p:cNvPr>
          <p:cNvSpPr>
            <a:spLocks noGrp="1"/>
          </p:cNvSpPr>
          <p:nvPr>
            <p:ph type="body" sz="quarter" idx="11"/>
          </p:nvPr>
        </p:nvSpPr>
        <p:spPr>
          <a:xfrm>
            <a:off x="600074" y="2765533"/>
            <a:ext cx="8543926" cy="914400"/>
          </a:xfrm>
        </p:spPr>
        <p:txBody>
          <a:bodyPr/>
          <a:lstStyle/>
          <a:p>
            <a:r>
              <a:rPr lang="en-US" dirty="0"/>
              <a:t>Agenda item #4</a:t>
            </a:r>
          </a:p>
          <a:p>
            <a:endParaRPr lang="en-US" dirty="0"/>
          </a:p>
          <a:p>
            <a:r>
              <a:rPr lang="en-US" dirty="0"/>
              <a:t>Time: 10:30-11:30</a:t>
            </a:r>
          </a:p>
          <a:p>
            <a:endParaRPr lang="en-US" dirty="0"/>
          </a:p>
          <a:p>
            <a:r>
              <a:rPr lang="en-US" dirty="0"/>
              <a:t>Presenter: Erika Mann</a:t>
            </a:r>
          </a:p>
          <a:p>
            <a:endParaRPr lang="en-US" dirty="0"/>
          </a:p>
          <a:p>
            <a:r>
              <a:rPr lang="en-US" dirty="0"/>
              <a:t>Subgroup Members: Erika, Carlton, Dmitry, Stephanie, Susan</a:t>
            </a:r>
          </a:p>
          <a:p>
            <a:endParaRPr lang="en-US" dirty="0"/>
          </a:p>
          <a:p>
            <a:r>
              <a:rPr lang="en-US" dirty="0"/>
              <a:t>Subgroup Wiki: </a:t>
            </a:r>
            <a:r>
              <a:rPr lang="en-US" dirty="0">
                <a:hlinkClick r:id="rId2"/>
              </a:rPr>
              <a:t>https://community.icann.org/x/AZpEB</a:t>
            </a:r>
            <a:endParaRPr lang="en-US" dirty="0"/>
          </a:p>
        </p:txBody>
      </p:sp>
    </p:spTree>
    <p:extLst>
      <p:ext uri="{BB962C8B-B14F-4D97-AF65-F5344CB8AC3E}">
        <p14:creationId xmlns:p14="http://schemas.microsoft.com/office/powerpoint/2010/main" val="31333424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Subgroup 4 – Consumer Trust</a:t>
            </a:r>
          </a:p>
        </p:txBody>
      </p:sp>
      <p:sp>
        <p:nvSpPr>
          <p:cNvPr id="5" name="Rectangle 4">
            <a:extLst>
              <a:ext uri="{FF2B5EF4-FFF2-40B4-BE49-F238E27FC236}">
                <a16:creationId xmlns:a16="http://schemas.microsoft.com/office/drawing/2014/main" id="{E0727B03-4F61-644F-BE87-454E0D98F2E9}"/>
              </a:ext>
            </a:extLst>
          </p:cNvPr>
          <p:cNvSpPr/>
          <p:nvPr/>
        </p:nvSpPr>
        <p:spPr>
          <a:xfrm>
            <a:off x="248290" y="1097013"/>
            <a:ext cx="8266177" cy="3970318"/>
          </a:xfrm>
          <a:prstGeom prst="rect">
            <a:avLst/>
          </a:prstGeom>
          <a:ln>
            <a:solidFill>
              <a:schemeClr val="accent3">
                <a:lumMod val="50000"/>
              </a:schemeClr>
            </a:solidFill>
          </a:ln>
        </p:spPr>
        <p:txBody>
          <a:bodyPr wrap="square">
            <a:spAutoFit/>
          </a:bodyPr>
          <a:lstStyle/>
          <a:p>
            <a:r>
              <a:rPr lang="en-US" dirty="0"/>
              <a:t>Using the 2012 report as a foundation, the subgroup plans to examine the findings and analysis of other subgroups assessing WHOIS1 Rec implementation:</a:t>
            </a:r>
            <a:br>
              <a:rPr lang="en-US" dirty="0"/>
            </a:br>
            <a:endParaRPr lang="en-US" dirty="0"/>
          </a:p>
          <a:p>
            <a:r>
              <a:rPr lang="en-US" dirty="0"/>
              <a:t>This examination will produce a gap analysis which identifies areas of WHOIS which may need to be further enhanced to promote consumer trust. </a:t>
            </a:r>
          </a:p>
          <a:p>
            <a:endParaRPr lang="en-US" dirty="0"/>
          </a:p>
          <a:p>
            <a:r>
              <a:rPr lang="en-US" dirty="0"/>
              <a:t>The gap analysis will need to be repeated after WHOIS evolves to comply with GDPR – at least for access to data that impacts WHOIS data from European users.</a:t>
            </a:r>
          </a:p>
          <a:p>
            <a:endParaRPr lang="en-US" dirty="0"/>
          </a:p>
          <a:p>
            <a:r>
              <a:rPr lang="en-US" dirty="0"/>
              <a:t>The definition of “consumer” to be addressed in this review must be broad and include Internet users. Users are potential domain name owners and insofar, it’s important to approach and address all users, whenever appropriate.</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9082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7A6D-E799-424B-9A04-A72A00A5C8EF}"/>
              </a:ext>
            </a:extLst>
          </p:cNvPr>
          <p:cNvSpPr>
            <a:spLocks noGrp="1"/>
          </p:cNvSpPr>
          <p:nvPr>
            <p:ph type="title"/>
          </p:nvPr>
        </p:nvSpPr>
        <p:spPr/>
        <p:txBody>
          <a:bodyPr/>
          <a:lstStyle/>
          <a:p>
            <a:r>
              <a:rPr lang="en-US" dirty="0"/>
              <a:t>Opening Remarks &amp; Day 1 Objectives</a:t>
            </a:r>
          </a:p>
        </p:txBody>
      </p:sp>
      <p:sp>
        <p:nvSpPr>
          <p:cNvPr id="3" name="TextBox 2">
            <a:extLst>
              <a:ext uri="{FF2B5EF4-FFF2-40B4-BE49-F238E27FC236}">
                <a16:creationId xmlns:a16="http://schemas.microsoft.com/office/drawing/2014/main" id="{80EE6A15-754D-4B43-9655-64C6679601EE}"/>
              </a:ext>
            </a:extLst>
          </p:cNvPr>
          <p:cNvSpPr txBox="1"/>
          <p:nvPr/>
        </p:nvSpPr>
        <p:spPr>
          <a:xfrm>
            <a:off x="396240" y="621792"/>
            <a:ext cx="8071104" cy="4924425"/>
          </a:xfrm>
          <a:prstGeom prst="rect">
            <a:avLst/>
          </a:prstGeom>
          <a:noFill/>
        </p:spPr>
        <p:txBody>
          <a:bodyPr wrap="square" lIns="0" tIns="0" rIns="0" bIns="0" rtlCol="0">
            <a:spAutoFit/>
          </a:bodyPr>
          <a:lstStyle/>
          <a:p>
            <a:pPr lvl="1"/>
            <a:endParaRPr lang="fr-FR" sz="1600" dirty="0"/>
          </a:p>
          <a:p>
            <a:pPr indent="-285750"/>
            <a:r>
              <a:rPr lang="fr-FR" b="1" dirty="0"/>
              <a:t>Meeting Outputs</a:t>
            </a:r>
          </a:p>
          <a:p>
            <a:pPr indent="-285750">
              <a:buFont typeface="Arial" panose="020B0604020202020204" pitchFamily="34" charset="0"/>
              <a:buChar char="•"/>
            </a:pPr>
            <a:r>
              <a:rPr lang="fr-FR" dirty="0"/>
              <a:t>Reach consensus on recommendations and findings</a:t>
            </a:r>
          </a:p>
          <a:p>
            <a:pPr indent="-285750">
              <a:buFont typeface="Arial" panose="020B0604020202020204" pitchFamily="34" charset="0"/>
              <a:buChar char="•"/>
            </a:pPr>
            <a:r>
              <a:rPr lang="fr-FR" dirty="0"/>
              <a:t>Review draft report</a:t>
            </a:r>
          </a:p>
          <a:p>
            <a:pPr marL="628650" lvl="2"/>
            <a:r>
              <a:rPr lang="fr-FR" dirty="0"/>
              <a:t>- Approve background section</a:t>
            </a:r>
          </a:p>
          <a:p>
            <a:pPr marL="628650" lvl="2"/>
            <a:r>
              <a:rPr lang="fr-FR" dirty="0"/>
              <a:t>- Make adjustments to report structure (as needed)</a:t>
            </a:r>
          </a:p>
          <a:p>
            <a:pPr indent="-285750">
              <a:buFont typeface="Arial" panose="020B0604020202020204" pitchFamily="34" charset="0"/>
              <a:buChar char="•"/>
            </a:pPr>
            <a:r>
              <a:rPr lang="fr-FR" dirty="0"/>
              <a:t>Determine adjustments needed to work plan</a:t>
            </a:r>
          </a:p>
          <a:p>
            <a:pPr indent="-285750">
              <a:buFont typeface="Arial" panose="020B0604020202020204" pitchFamily="34" charset="0"/>
              <a:buChar char="•"/>
            </a:pPr>
            <a:r>
              <a:rPr lang="fr-FR" dirty="0"/>
              <a:t>Define roadmap to publish draft report for public comment</a:t>
            </a:r>
          </a:p>
          <a:p>
            <a:pPr lvl="1"/>
            <a:endParaRPr lang="fr-FR" dirty="0"/>
          </a:p>
          <a:p>
            <a:pPr indent="-285750"/>
            <a:r>
              <a:rPr lang="en-US" b="1" dirty="0"/>
              <a:t>Day 1 Objectives </a:t>
            </a:r>
            <a:endParaRPr lang="fr-FR" dirty="0"/>
          </a:p>
          <a:p>
            <a:pPr indent="-285750">
              <a:buFont typeface="Arial" panose="020B0604020202020204" pitchFamily="34" charset="0"/>
              <a:buChar char="•"/>
            </a:pPr>
            <a:r>
              <a:rPr lang="fr-FR" dirty="0"/>
              <a:t>Reach consensus on recommendations and findings</a:t>
            </a:r>
          </a:p>
          <a:p>
            <a:pPr indent="-285750">
              <a:buFont typeface="Arial" panose="020B0604020202020204" pitchFamily="34" charset="0"/>
              <a:buChar char="•"/>
            </a:pPr>
            <a:r>
              <a:rPr lang="fr-FR" dirty="0"/>
              <a:t>Approve background section</a:t>
            </a:r>
          </a:p>
          <a:p>
            <a:pPr marL="171450" lvl="2"/>
            <a:endParaRPr lang="en-US" dirty="0"/>
          </a:p>
          <a:p>
            <a:endParaRPr lang="fr-FR" dirty="0"/>
          </a:p>
          <a:p>
            <a:endParaRPr lang="en-US" b="1" dirty="0">
              <a:cs typeface="Source Sans Pro"/>
            </a:endParaRPr>
          </a:p>
          <a:p>
            <a:endParaRPr lang="en-US" b="1" dirty="0">
              <a:cs typeface="Source Sans Pro"/>
            </a:endParaRPr>
          </a:p>
          <a:p>
            <a:endParaRPr lang="en-US" b="1" dirty="0">
              <a:cs typeface="Source Sans Pro"/>
            </a:endParaRPr>
          </a:p>
          <a:p>
            <a:endParaRPr lang="en-US" dirty="0">
              <a:cs typeface="Source Sans Pro"/>
            </a:endParaRPr>
          </a:p>
        </p:txBody>
      </p:sp>
    </p:spTree>
    <p:extLst>
      <p:ext uri="{BB962C8B-B14F-4D97-AF65-F5344CB8AC3E}">
        <p14:creationId xmlns:p14="http://schemas.microsoft.com/office/powerpoint/2010/main" val="24647534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Subgroup 4 – Consumer Trust</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7" name="Rectangle 6">
            <a:extLst>
              <a:ext uri="{FF2B5EF4-FFF2-40B4-BE49-F238E27FC236}">
                <a16:creationId xmlns:a16="http://schemas.microsoft.com/office/drawing/2014/main" id="{10B14298-EA6C-9D4D-9AF7-FF5E943EBA8E}"/>
              </a:ext>
            </a:extLst>
          </p:cNvPr>
          <p:cNvSpPr/>
          <p:nvPr/>
        </p:nvSpPr>
        <p:spPr>
          <a:xfrm>
            <a:off x="374902" y="1155381"/>
            <a:ext cx="8266177" cy="3693319"/>
          </a:xfrm>
          <a:prstGeom prst="rect">
            <a:avLst/>
          </a:prstGeom>
          <a:ln>
            <a:solidFill>
              <a:srgbClr val="FF0000"/>
            </a:solidFill>
          </a:ln>
        </p:spPr>
        <p:txBody>
          <a:bodyPr wrap="square">
            <a:spAutoFit/>
          </a:bodyPr>
          <a:lstStyle/>
          <a:p>
            <a:r>
              <a:rPr lang="en-US" dirty="0"/>
              <a:t>The basic idea is that WHOIS contributes to consumer trust, mostly indirectly. The subgroup notes that here are different opinions about whether the visibility of WHOIS data contributes to trust.</a:t>
            </a:r>
          </a:p>
          <a:p>
            <a:endParaRPr lang="en-US" dirty="0"/>
          </a:p>
          <a:p>
            <a:r>
              <a:rPr lang="en-US" dirty="0"/>
              <a:t>The subgroup reviewed websites from well-known and less well-known resellers. Based on this research, it is clear that many of the well-known resellers have little information for 'consumers' and, if they do, the information is often very hard to find.</a:t>
            </a:r>
          </a:p>
          <a:p>
            <a:endParaRPr lang="en-US" dirty="0"/>
          </a:p>
          <a:p>
            <a:r>
              <a:rPr lang="en-US" dirty="0"/>
              <a:t>The subgroup notes a lack of Reseller transparency in WHOIS as a potential gap, to be addressed through policy and/or contractual changes. Gaps include lack of easy identifiable information about data privacy/data protection practices and redress contact point.</a:t>
            </a:r>
          </a:p>
        </p:txBody>
      </p:sp>
    </p:spTree>
    <p:extLst>
      <p:ext uri="{BB962C8B-B14F-4D97-AF65-F5344CB8AC3E}">
        <p14:creationId xmlns:p14="http://schemas.microsoft.com/office/powerpoint/2010/main" val="23666497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Subgroup 4 – Consumer Trust</a:t>
            </a:r>
          </a:p>
        </p:txBody>
      </p:sp>
      <p:sp>
        <p:nvSpPr>
          <p:cNvPr id="3" name="Rectangle 2">
            <a:extLst>
              <a:ext uri="{FF2B5EF4-FFF2-40B4-BE49-F238E27FC236}">
                <a16:creationId xmlns:a16="http://schemas.microsoft.com/office/drawing/2014/main" id="{2C0765B9-90CC-ED46-9E3F-543CC53B1B82}"/>
              </a:ext>
            </a:extLst>
          </p:cNvPr>
          <p:cNvSpPr/>
          <p:nvPr/>
        </p:nvSpPr>
        <p:spPr>
          <a:xfrm>
            <a:off x="374902" y="1048483"/>
            <a:ext cx="4257059" cy="5062924"/>
          </a:xfrm>
          <a:prstGeom prst="rect">
            <a:avLst/>
          </a:prstGeom>
          <a:ln>
            <a:solidFill>
              <a:schemeClr val="accent3">
                <a:lumMod val="50000"/>
              </a:schemeClr>
            </a:solidFill>
          </a:ln>
        </p:spPr>
        <p:txBody>
          <a:bodyPr wrap="square">
            <a:spAutoFit/>
          </a:bodyPr>
          <a:lstStyle/>
          <a:p>
            <a:r>
              <a:rPr lang="en-US" sz="1900" b="1" dirty="0">
                <a:solidFill>
                  <a:schemeClr val="accent3">
                    <a:lumMod val="75000"/>
                  </a:schemeClr>
                </a:solidFill>
              </a:rPr>
              <a:t>ICANN should request from resellers more clear information, including the recommendation to include relevant information on their websites. </a:t>
            </a:r>
          </a:p>
          <a:p>
            <a:r>
              <a:rPr lang="en-US" sz="1900" b="1" dirty="0">
                <a:solidFill>
                  <a:schemeClr val="accent3">
                    <a:lumMod val="75000"/>
                  </a:schemeClr>
                </a:solidFill>
              </a:rPr>
              <a:t>A good location for ICANN to make such a recommendation would be RAA (e.g., Sections 3.7.10, 3.12.2, 3.12.15).</a:t>
            </a:r>
          </a:p>
          <a:p>
            <a:r>
              <a:rPr lang="en-US" sz="1900" b="1" dirty="0">
                <a:solidFill>
                  <a:schemeClr val="accent3">
                    <a:lumMod val="75000"/>
                  </a:schemeClr>
                </a:solidFill>
              </a:rPr>
              <a:t>ICANN must ensure that RAA provides updated information concerning relevant topics relate to consumers and WHOIS Obligations.</a:t>
            </a:r>
          </a:p>
          <a:p>
            <a:r>
              <a:rPr lang="en-US" sz="1900" b="1" dirty="0">
                <a:solidFill>
                  <a:schemeClr val="accent3">
                    <a:lumMod val="75000"/>
                  </a:schemeClr>
                </a:solidFill>
              </a:rPr>
              <a:t>ICANN should recommend general policy and website/communication guidelines for resellers.</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1" y="730180"/>
            <a:ext cx="4133088" cy="276999"/>
          </a:xfrm>
          <a:prstGeom prst="rect">
            <a:avLst/>
          </a:prstGeom>
          <a:noFill/>
        </p:spPr>
        <p:txBody>
          <a:bodyPr wrap="square" lIns="0" tIns="0" rIns="0" bIns="0" rtlCol="0">
            <a:spAutoFit/>
          </a:bodyPr>
          <a:lstStyle/>
          <a:p>
            <a:r>
              <a:rPr lang="en-US" b="1" dirty="0">
                <a:cs typeface="Source Sans Pro"/>
              </a:rPr>
              <a:t>Recommendation CT.1</a:t>
            </a:r>
          </a:p>
        </p:txBody>
      </p:sp>
      <p:pic>
        <p:nvPicPr>
          <p:cNvPr id="5" name="Picture 4">
            <a:extLst>
              <a:ext uri="{FF2B5EF4-FFF2-40B4-BE49-F238E27FC236}">
                <a16:creationId xmlns:a16="http://schemas.microsoft.com/office/drawing/2014/main" id="{7496F146-B73B-7D4B-ADE3-AC84B699EA69}"/>
              </a:ext>
            </a:extLst>
          </p:cNvPr>
          <p:cNvPicPr>
            <a:picLocks noChangeAspect="1"/>
          </p:cNvPicPr>
          <p:nvPr/>
        </p:nvPicPr>
        <p:blipFill>
          <a:blip r:embed="rId2"/>
          <a:stretch>
            <a:fillRect/>
          </a:stretch>
        </p:blipFill>
        <p:spPr>
          <a:xfrm>
            <a:off x="5501390" y="578090"/>
            <a:ext cx="3028093" cy="5777740"/>
          </a:xfrm>
          <a:prstGeom prst="rect">
            <a:avLst/>
          </a:prstGeom>
        </p:spPr>
      </p:pic>
    </p:spTree>
    <p:extLst>
      <p:ext uri="{BB962C8B-B14F-4D97-AF65-F5344CB8AC3E}">
        <p14:creationId xmlns:p14="http://schemas.microsoft.com/office/powerpoint/2010/main" val="28561309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Subgroup 4 – Consumer Trust</a:t>
            </a:r>
          </a:p>
        </p:txBody>
      </p:sp>
      <p:sp>
        <p:nvSpPr>
          <p:cNvPr id="6" name="TextBox 5">
            <a:extLst>
              <a:ext uri="{FF2B5EF4-FFF2-40B4-BE49-F238E27FC236}">
                <a16:creationId xmlns:a16="http://schemas.microsoft.com/office/drawing/2014/main" id="{8313AAFC-A512-054F-9928-A23B29E18DE9}"/>
              </a:ext>
            </a:extLst>
          </p:cNvPr>
          <p:cNvSpPr txBox="1"/>
          <p:nvPr/>
        </p:nvSpPr>
        <p:spPr>
          <a:xfrm>
            <a:off x="184282" y="817429"/>
            <a:ext cx="5122235" cy="4985980"/>
          </a:xfrm>
          <a:prstGeom prst="rect">
            <a:avLst/>
          </a:prstGeom>
          <a:noFill/>
        </p:spPr>
        <p:txBody>
          <a:bodyPr wrap="square" lIns="0" tIns="0" rIns="0" bIns="0" rtlCol="0">
            <a:spAutoFit/>
          </a:bodyPr>
          <a:lstStyle/>
          <a:p>
            <a:r>
              <a:rPr lang="en-US" b="1" dirty="0">
                <a:cs typeface="Source Sans Pro"/>
              </a:rPr>
              <a:t>Gap Assessment</a:t>
            </a:r>
          </a:p>
          <a:p>
            <a:endParaRPr lang="en-US" b="1" dirty="0">
              <a:cs typeface="Source Sans Pro"/>
            </a:endParaRPr>
          </a:p>
          <a:p>
            <a:pPr marL="285750" lvl="0" indent="-285750">
              <a:buFont typeface="Arial" panose="020B0604020202020204" pitchFamily="34" charset="0"/>
              <a:buChar char="•"/>
            </a:pPr>
            <a:r>
              <a:rPr lang="en-US" dirty="0"/>
              <a:t>Draft report to be updated to address ICANN62 feedback (new materials, associated findings)</a:t>
            </a:r>
            <a:br>
              <a:rPr lang="en-US" dirty="0"/>
            </a:br>
            <a:endParaRPr lang="en-US" dirty="0"/>
          </a:p>
          <a:p>
            <a:pPr marL="285750" lvl="0" indent="-285750">
              <a:buFont typeface="Arial" panose="020B0604020202020204" pitchFamily="34" charset="0"/>
              <a:buChar char="•"/>
            </a:pPr>
            <a:r>
              <a:rPr lang="en-US" dirty="0"/>
              <a:t>Subsection 4: Contains excerpts from documents (Findings) but little Analysis.</a:t>
            </a:r>
            <a:br>
              <a:rPr lang="en-US" dirty="0"/>
            </a:br>
            <a:r>
              <a:rPr lang="en-US" dirty="0"/>
              <a:t>Needs Analysis text to tie Findings back to key questions currently listed in Subsection 1.</a:t>
            </a:r>
            <a:br>
              <a:rPr lang="en-US" dirty="0"/>
            </a:br>
            <a:endParaRPr lang="en-US" dirty="0"/>
          </a:p>
          <a:p>
            <a:pPr marL="285750" lvl="0" indent="-285750">
              <a:buFont typeface="Arial" panose="020B0604020202020204" pitchFamily="34" charset="0"/>
              <a:buChar char="•"/>
            </a:pPr>
            <a:r>
              <a:rPr lang="en-US" dirty="0"/>
              <a:t>Subsection 5 (Problem/Issue): Needs more concise Problem statement for Reseller Transparency, tied back to Analysis.</a:t>
            </a:r>
            <a:br>
              <a:rPr lang="en-US" dirty="0"/>
            </a:br>
            <a:r>
              <a:rPr lang="en-US" dirty="0"/>
              <a:t>Currently, Findings and Analysis do not tie at all to the identified Problem/Issue.</a:t>
            </a:r>
            <a:br>
              <a:rPr lang="en-US" dirty="0"/>
            </a:br>
            <a:endParaRPr lang="en-US" dirty="0"/>
          </a:p>
          <a:p>
            <a:pPr marL="285750" lvl="0" indent="-285750">
              <a:buFont typeface="Arial" panose="020B0604020202020204" pitchFamily="34" charset="0"/>
              <a:buChar char="•"/>
            </a:pPr>
            <a:r>
              <a:rPr lang="en-US" dirty="0"/>
              <a:t>Recommendation in Subsection 6 needs to be fleshed out and made specific &amp; measurable.</a:t>
            </a:r>
          </a:p>
        </p:txBody>
      </p:sp>
      <p:pic>
        <p:nvPicPr>
          <p:cNvPr id="4" name="Picture 3">
            <a:extLst>
              <a:ext uri="{FF2B5EF4-FFF2-40B4-BE49-F238E27FC236}">
                <a16:creationId xmlns:a16="http://schemas.microsoft.com/office/drawing/2014/main" id="{17000D8E-520B-A948-8F93-7AF9A3D996A0}"/>
              </a:ext>
            </a:extLst>
          </p:cNvPr>
          <p:cNvPicPr>
            <a:picLocks noChangeAspect="1"/>
          </p:cNvPicPr>
          <p:nvPr/>
        </p:nvPicPr>
        <p:blipFill>
          <a:blip r:embed="rId2"/>
          <a:stretch>
            <a:fillRect/>
          </a:stretch>
        </p:blipFill>
        <p:spPr>
          <a:xfrm>
            <a:off x="5346700" y="642078"/>
            <a:ext cx="3797300" cy="5638800"/>
          </a:xfrm>
          <a:prstGeom prst="rect">
            <a:avLst/>
          </a:prstGeom>
        </p:spPr>
      </p:pic>
    </p:spTree>
    <p:extLst>
      <p:ext uri="{BB962C8B-B14F-4D97-AF65-F5344CB8AC3E}">
        <p14:creationId xmlns:p14="http://schemas.microsoft.com/office/powerpoint/2010/main" val="7651461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Parking Lot for Items that Require Further Discussion</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p:txBody>
          <a:bodyPr/>
          <a:lstStyle/>
          <a:p>
            <a:r>
              <a:rPr lang="en-US" dirty="0"/>
              <a:t>Agenda item #5 </a:t>
            </a:r>
          </a:p>
          <a:p>
            <a:endParaRPr lang="en-US" dirty="0"/>
          </a:p>
          <a:p>
            <a:r>
              <a:rPr lang="en-US" dirty="0"/>
              <a:t>Time: 11:30-12:30</a:t>
            </a:r>
          </a:p>
          <a:p>
            <a:endParaRPr lang="en-US" dirty="0"/>
          </a:p>
          <a:p>
            <a:r>
              <a:rPr lang="en-US" dirty="0"/>
              <a:t>Presenters: Review Team Leadership</a:t>
            </a:r>
          </a:p>
        </p:txBody>
      </p:sp>
    </p:spTree>
    <p:extLst>
      <p:ext uri="{BB962C8B-B14F-4D97-AF65-F5344CB8AC3E}">
        <p14:creationId xmlns:p14="http://schemas.microsoft.com/office/powerpoint/2010/main" val="38517542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0924C-FFD6-1246-B45D-BC66E1330A8D}"/>
              </a:ext>
            </a:extLst>
          </p:cNvPr>
          <p:cNvSpPr>
            <a:spLocks noGrp="1"/>
          </p:cNvSpPr>
          <p:nvPr>
            <p:ph type="title"/>
          </p:nvPr>
        </p:nvSpPr>
        <p:spPr/>
        <p:txBody>
          <a:bodyPr/>
          <a:lstStyle/>
          <a:p>
            <a:r>
              <a:rPr lang="en-US" dirty="0"/>
              <a:t>Lunch</a:t>
            </a:r>
          </a:p>
        </p:txBody>
      </p:sp>
      <p:sp>
        <p:nvSpPr>
          <p:cNvPr id="6" name="TextBox 5">
            <a:extLst>
              <a:ext uri="{FF2B5EF4-FFF2-40B4-BE49-F238E27FC236}">
                <a16:creationId xmlns:a16="http://schemas.microsoft.com/office/drawing/2014/main" id="{8BFB7070-ED3B-8F42-A698-60017A2D89BE}"/>
              </a:ext>
            </a:extLst>
          </p:cNvPr>
          <p:cNvSpPr txBox="1"/>
          <p:nvPr/>
        </p:nvSpPr>
        <p:spPr>
          <a:xfrm>
            <a:off x="374904" y="1316736"/>
            <a:ext cx="8012950" cy="2492990"/>
          </a:xfrm>
          <a:prstGeom prst="rect">
            <a:avLst/>
          </a:prstGeom>
          <a:noFill/>
        </p:spPr>
        <p:txBody>
          <a:bodyPr wrap="square" lIns="0" tIns="0" rIns="0" bIns="0" rtlCol="0">
            <a:spAutoFit/>
          </a:bodyPr>
          <a:lstStyle/>
          <a:p>
            <a:r>
              <a:rPr lang="en-US" b="1" dirty="0">
                <a:cs typeface="Source Sans Pro"/>
              </a:rPr>
              <a:t>Time: 12:30-13:30</a:t>
            </a:r>
          </a:p>
          <a:p>
            <a:endParaRPr lang="en-US" dirty="0">
              <a:cs typeface="Source Sans Pro"/>
            </a:endParaRPr>
          </a:p>
          <a:p>
            <a:r>
              <a:rPr lang="en-US" b="1" dirty="0">
                <a:cs typeface="Source Sans Pro"/>
              </a:rPr>
              <a:t>What’s Next?</a:t>
            </a:r>
          </a:p>
          <a:p>
            <a:endParaRPr lang="en-US" b="1" dirty="0">
              <a:cs typeface="Source Sans Pro"/>
            </a:endParaRPr>
          </a:p>
          <a:p>
            <a:r>
              <a:rPr lang="en-US" i="1" dirty="0">
                <a:solidFill>
                  <a:schemeClr val="accent6">
                    <a:lumMod val="50000"/>
                  </a:schemeClr>
                </a:solidFill>
              </a:rPr>
              <a:t>13:30-15:15 – WHOIS Rec#3 – Outreach</a:t>
            </a:r>
          </a:p>
          <a:p>
            <a:r>
              <a:rPr lang="en-US" i="1" dirty="0">
                <a:solidFill>
                  <a:schemeClr val="accent6">
                    <a:lumMod val="50000"/>
                  </a:schemeClr>
                </a:solidFill>
              </a:rPr>
              <a:t>14:00-14:30 – WHOIS Recs#12-14 – Internationalized Domain Names</a:t>
            </a:r>
          </a:p>
          <a:p>
            <a:r>
              <a:rPr lang="en-US" i="1" dirty="0">
                <a:solidFill>
                  <a:schemeClr val="accent6">
                    <a:lumMod val="50000"/>
                  </a:schemeClr>
                </a:solidFill>
              </a:rPr>
              <a:t>14:30-15:30 – Brainstorming on content of executive summary</a:t>
            </a:r>
          </a:p>
          <a:p>
            <a:endParaRPr lang="en-US" b="1" dirty="0">
              <a:cs typeface="Source Sans Pro"/>
            </a:endParaRPr>
          </a:p>
          <a:p>
            <a:endParaRPr lang="en-US" dirty="0">
              <a:cs typeface="Source Sans Pro"/>
            </a:endParaRPr>
          </a:p>
        </p:txBody>
      </p:sp>
    </p:spTree>
    <p:extLst>
      <p:ext uri="{BB962C8B-B14F-4D97-AF65-F5344CB8AC3E}">
        <p14:creationId xmlns:p14="http://schemas.microsoft.com/office/powerpoint/2010/main" val="27569978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38F15B-5792-294B-898A-C32E2B719094}"/>
              </a:ext>
            </a:extLst>
          </p:cNvPr>
          <p:cNvSpPr>
            <a:spLocks noGrp="1"/>
          </p:cNvSpPr>
          <p:nvPr>
            <p:ph type="title"/>
          </p:nvPr>
        </p:nvSpPr>
        <p:spPr/>
        <p:txBody>
          <a:bodyPr/>
          <a:lstStyle/>
          <a:p>
            <a:r>
              <a:rPr lang="en-US" dirty="0"/>
              <a:t>WHOIS1 Rec #3: Outreach</a:t>
            </a:r>
          </a:p>
        </p:txBody>
      </p:sp>
      <p:sp>
        <p:nvSpPr>
          <p:cNvPr id="4" name="Text Placeholder 3">
            <a:extLst>
              <a:ext uri="{FF2B5EF4-FFF2-40B4-BE49-F238E27FC236}">
                <a16:creationId xmlns:a16="http://schemas.microsoft.com/office/drawing/2014/main" id="{63833594-1C73-944C-83E2-7C13E468D885}"/>
              </a:ext>
            </a:extLst>
          </p:cNvPr>
          <p:cNvSpPr>
            <a:spLocks noGrp="1"/>
          </p:cNvSpPr>
          <p:nvPr>
            <p:ph type="body" sz="quarter" idx="11"/>
          </p:nvPr>
        </p:nvSpPr>
        <p:spPr>
          <a:xfrm>
            <a:off x="615064" y="2765533"/>
            <a:ext cx="7907338" cy="927926"/>
          </a:xfrm>
        </p:spPr>
        <p:txBody>
          <a:bodyPr/>
          <a:lstStyle/>
          <a:p>
            <a:r>
              <a:rPr lang="en-US" dirty="0"/>
              <a:t>Agenda item #6 </a:t>
            </a:r>
          </a:p>
          <a:p>
            <a:endParaRPr lang="en-US" dirty="0"/>
          </a:p>
          <a:p>
            <a:r>
              <a:rPr lang="en-US" dirty="0"/>
              <a:t>Time: 13:30-14:00</a:t>
            </a:r>
          </a:p>
          <a:p>
            <a:endParaRPr lang="en-US" dirty="0"/>
          </a:p>
          <a:p>
            <a:r>
              <a:rPr lang="en-US" dirty="0"/>
              <a:t>Presenter: Alan Greenberg</a:t>
            </a:r>
          </a:p>
          <a:p>
            <a:endParaRPr lang="en-US" dirty="0"/>
          </a:p>
          <a:p>
            <a:r>
              <a:rPr lang="en-US" dirty="0"/>
              <a:t>Subgroup Members: Alan, Carlton, Erika</a:t>
            </a:r>
          </a:p>
          <a:p>
            <a:endParaRPr lang="en-US" dirty="0"/>
          </a:p>
          <a:p>
            <a:r>
              <a:rPr lang="en-US" dirty="0"/>
              <a:t>Subgroup Wiki: </a:t>
            </a:r>
            <a:r>
              <a:rPr lang="en-US" dirty="0">
                <a:hlinkClick r:id="rId2"/>
              </a:rPr>
              <a:t>https://community.icann.org/x/5JlEB</a:t>
            </a:r>
            <a:endParaRPr lang="en-US" dirty="0"/>
          </a:p>
        </p:txBody>
      </p:sp>
    </p:spTree>
    <p:extLst>
      <p:ext uri="{BB962C8B-B14F-4D97-AF65-F5344CB8AC3E}">
        <p14:creationId xmlns:p14="http://schemas.microsoft.com/office/powerpoint/2010/main" val="32883587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#3: Outreach</a:t>
            </a:r>
          </a:p>
        </p:txBody>
      </p:sp>
      <p:sp>
        <p:nvSpPr>
          <p:cNvPr id="5" name="Rectangle 4">
            <a:extLst>
              <a:ext uri="{FF2B5EF4-FFF2-40B4-BE49-F238E27FC236}">
                <a16:creationId xmlns:a16="http://schemas.microsoft.com/office/drawing/2014/main" id="{E0727B03-4F61-644F-BE87-454E0D98F2E9}"/>
              </a:ext>
            </a:extLst>
          </p:cNvPr>
          <p:cNvSpPr/>
          <p:nvPr/>
        </p:nvSpPr>
        <p:spPr>
          <a:xfrm>
            <a:off x="248290" y="1007217"/>
            <a:ext cx="8266177" cy="5016758"/>
          </a:xfrm>
          <a:prstGeom prst="rect">
            <a:avLst/>
          </a:prstGeom>
          <a:ln>
            <a:solidFill>
              <a:schemeClr val="accent3">
                <a:lumMod val="50000"/>
              </a:schemeClr>
            </a:solidFill>
          </a:ln>
        </p:spPr>
        <p:txBody>
          <a:bodyPr wrap="square">
            <a:spAutoFit/>
          </a:bodyPr>
          <a:lstStyle/>
          <a:p>
            <a:r>
              <a:rPr lang="en-US" sz="1600" dirty="0"/>
              <a:t>ICANN has implemented a wide variety of documents and resources designed to educate various communities on issues related to WHOIS.</a:t>
            </a:r>
          </a:p>
          <a:p>
            <a:endParaRPr lang="en-US" sz="1600" dirty="0"/>
          </a:p>
          <a:p>
            <a:r>
              <a:rPr lang="en-US" sz="1600" dirty="0"/>
              <a:t>The WHOIS Portal is well organized and the level of information is reasonable, but it is less than clear how it should be used.</a:t>
            </a:r>
          </a:p>
          <a:p>
            <a:endParaRPr lang="en-US" sz="1600" dirty="0"/>
          </a:p>
          <a:p>
            <a:r>
              <a:rPr lang="en-US" sz="1600" dirty="0"/>
              <a:t>The other material available on the ICANN website generally pre-dates the Portal, and no attempt was made to update this material, or integrate it. </a:t>
            </a:r>
          </a:p>
          <a:p>
            <a:endParaRPr lang="en-US" sz="1600" dirty="0"/>
          </a:p>
          <a:p>
            <a:r>
              <a:rPr lang="en-US" sz="1600" dirty="0"/>
              <a:t>The review of contractual compliance issues noted that there was a particular problem related to filing WHOIS inaccuracy reports and this will be addressed as well.</a:t>
            </a:r>
          </a:p>
          <a:p>
            <a:endParaRPr lang="en-US" sz="1600" dirty="0"/>
          </a:p>
          <a:p>
            <a:r>
              <a:rPr lang="en-US" sz="1600" dirty="0"/>
              <a:t>Registrant education videos are on a completely separate part of the ICANN site dedicated to Registrars (not Registrants).</a:t>
            </a:r>
          </a:p>
          <a:p>
            <a:endParaRPr lang="en-US" sz="1600" dirty="0"/>
          </a:p>
          <a:p>
            <a:r>
              <a:rPr lang="en-US" sz="1600" dirty="0"/>
              <a:t>Significant outreach to communities within ICANN has been carried out, but there is little evidence of substantive outreach to non-ICANN groups. </a:t>
            </a:r>
          </a:p>
          <a:p>
            <a:endParaRPr lang="en-US" sz="1600" dirty="0"/>
          </a:p>
          <a:p>
            <a:pPr marL="285750" lvl="1" indent="-285750">
              <a:buFont typeface="Arial" panose="020B0604020202020204" pitchFamily="34" charset="0"/>
              <a:buChar char="•"/>
            </a:pPr>
            <a:r>
              <a:rPr lang="en-US" sz="1600" dirty="0"/>
              <a:t>Based on its analysis, members of this subgroup agree that</a:t>
            </a:r>
            <a:br>
              <a:rPr lang="en-US" sz="1600" dirty="0"/>
            </a:br>
            <a:r>
              <a:rPr lang="en-US" sz="1600" dirty="0"/>
              <a:t>this WHOIS1 recommendation has been </a:t>
            </a:r>
            <a:r>
              <a:rPr lang="en-US" sz="1600" b="1" dirty="0"/>
              <a:t>partially-implemented</a:t>
            </a:r>
            <a:endParaRPr lang="en-US" sz="1600" dirty="0"/>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Findings</a:t>
            </a:r>
          </a:p>
        </p:txBody>
      </p:sp>
    </p:spTree>
    <p:extLst>
      <p:ext uri="{BB962C8B-B14F-4D97-AF65-F5344CB8AC3E}">
        <p14:creationId xmlns:p14="http://schemas.microsoft.com/office/powerpoint/2010/main" val="18773864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#3: Outreach</a:t>
            </a:r>
          </a:p>
        </p:txBody>
      </p:sp>
      <p:sp>
        <p:nvSpPr>
          <p:cNvPr id="6" name="TextBox 5">
            <a:extLst>
              <a:ext uri="{FF2B5EF4-FFF2-40B4-BE49-F238E27FC236}">
                <a16:creationId xmlns:a16="http://schemas.microsoft.com/office/drawing/2014/main" id="{8313AAFC-A512-054F-9928-A23B29E18DE9}"/>
              </a:ext>
            </a:extLst>
          </p:cNvPr>
          <p:cNvSpPr txBox="1"/>
          <p:nvPr/>
        </p:nvSpPr>
        <p:spPr>
          <a:xfrm>
            <a:off x="374904" y="697507"/>
            <a:ext cx="4133088" cy="276999"/>
          </a:xfrm>
          <a:prstGeom prst="rect">
            <a:avLst/>
          </a:prstGeom>
          <a:noFill/>
        </p:spPr>
        <p:txBody>
          <a:bodyPr wrap="square" lIns="0" tIns="0" rIns="0" bIns="0" rtlCol="0">
            <a:spAutoFit/>
          </a:bodyPr>
          <a:lstStyle/>
          <a:p>
            <a:r>
              <a:rPr lang="en-US" b="1" dirty="0">
                <a:cs typeface="Source Sans Pro"/>
              </a:rPr>
              <a:t>Issues</a:t>
            </a:r>
          </a:p>
        </p:txBody>
      </p:sp>
      <p:sp>
        <p:nvSpPr>
          <p:cNvPr id="7" name="Rectangle 6">
            <a:extLst>
              <a:ext uri="{FF2B5EF4-FFF2-40B4-BE49-F238E27FC236}">
                <a16:creationId xmlns:a16="http://schemas.microsoft.com/office/drawing/2014/main" id="{10B14298-EA6C-9D4D-9AF7-FF5E943EBA8E}"/>
              </a:ext>
            </a:extLst>
          </p:cNvPr>
          <p:cNvSpPr/>
          <p:nvPr/>
        </p:nvSpPr>
        <p:spPr>
          <a:xfrm>
            <a:off x="374902" y="1155381"/>
            <a:ext cx="8266177" cy="2308324"/>
          </a:xfrm>
          <a:prstGeom prst="rect">
            <a:avLst/>
          </a:prstGeom>
          <a:ln>
            <a:solidFill>
              <a:srgbClr val="FF0000"/>
            </a:solidFill>
          </a:ln>
        </p:spPr>
        <p:txBody>
          <a:bodyPr wrap="square">
            <a:spAutoFit/>
          </a:bodyPr>
          <a:lstStyle/>
          <a:p>
            <a:r>
              <a:rPr lang="en-US" dirty="0"/>
              <a:t>A typical user or registrant will not be able to readily identify where they need to look for information.</a:t>
            </a:r>
            <a:br>
              <a:rPr lang="en-US" dirty="0"/>
            </a:br>
            <a:endParaRPr lang="en-US" dirty="0"/>
          </a:p>
          <a:p>
            <a:r>
              <a:rPr lang="en-US" dirty="0"/>
              <a:t>The problem is exacerbated by the introduction of the terms RDS (and at times RDDS) to replace WHOIS.</a:t>
            </a:r>
            <a:br>
              <a:rPr lang="en-US" dirty="0"/>
            </a:br>
            <a:endParaRPr lang="en-US" dirty="0"/>
          </a:p>
          <a:p>
            <a:r>
              <a:rPr lang="en-US" dirty="0"/>
              <a:t>There is little strong evidence that any outreach targeted at non-ICANN audiences was contemplated or carried out.</a:t>
            </a:r>
          </a:p>
        </p:txBody>
      </p:sp>
    </p:spTree>
    <p:extLst>
      <p:ext uri="{BB962C8B-B14F-4D97-AF65-F5344CB8AC3E}">
        <p14:creationId xmlns:p14="http://schemas.microsoft.com/office/powerpoint/2010/main" val="6969835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#3: Outreach</a:t>
            </a:r>
          </a:p>
        </p:txBody>
      </p:sp>
      <p:sp>
        <p:nvSpPr>
          <p:cNvPr id="3" name="Rectangle 2">
            <a:extLst>
              <a:ext uri="{FF2B5EF4-FFF2-40B4-BE49-F238E27FC236}">
                <a16:creationId xmlns:a16="http://schemas.microsoft.com/office/drawing/2014/main" id="{2C0765B9-90CC-ED46-9E3F-543CC53B1B82}"/>
              </a:ext>
            </a:extLst>
          </p:cNvPr>
          <p:cNvSpPr/>
          <p:nvPr/>
        </p:nvSpPr>
        <p:spPr>
          <a:xfrm>
            <a:off x="374901" y="1066396"/>
            <a:ext cx="4496902" cy="5262979"/>
          </a:xfrm>
          <a:prstGeom prst="rect">
            <a:avLst/>
          </a:prstGeom>
          <a:ln>
            <a:solidFill>
              <a:schemeClr val="accent3">
                <a:lumMod val="50000"/>
              </a:schemeClr>
            </a:solidFill>
          </a:ln>
        </p:spPr>
        <p:txBody>
          <a:bodyPr wrap="square">
            <a:spAutoFit/>
          </a:bodyPr>
          <a:lstStyle/>
          <a:p>
            <a:r>
              <a:rPr lang="en-US" sz="1600" b="1" dirty="0">
                <a:solidFill>
                  <a:schemeClr val="accent3">
                    <a:lumMod val="75000"/>
                  </a:schemeClr>
                </a:solidFill>
              </a:rPr>
              <a:t>All of the information related to WHOIS and by implication to other information related to the registration of 2nd level gTLD Domains needs to be revised with the intent of making the information readily accessible and understandable, and should provide details of when and how to interact with ICANN or contracted parties. Although not the sole focus interactions with Contractual Compliance, such as when filing WHOIS inaccuracy reports, should be a particular focus. This should be done post-GDPR implementation and consideration should be given to deferring this until we have a stable permanent GDPR implementation. The revision of this web documentation and instructional material should not be undertaken as a purely internal operation but should include users and potentially focus groups to ensure that the final result fully meets the requirements.</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1" y="746144"/>
            <a:ext cx="4133088" cy="276999"/>
          </a:xfrm>
          <a:prstGeom prst="rect">
            <a:avLst/>
          </a:prstGeom>
          <a:noFill/>
        </p:spPr>
        <p:txBody>
          <a:bodyPr wrap="square" lIns="0" tIns="0" rIns="0" bIns="0" rtlCol="0">
            <a:spAutoFit/>
          </a:bodyPr>
          <a:lstStyle/>
          <a:p>
            <a:r>
              <a:rPr lang="en-US" b="1" dirty="0">
                <a:cs typeface="Source Sans Pro"/>
              </a:rPr>
              <a:t>Recommendation R3.1</a:t>
            </a:r>
          </a:p>
        </p:txBody>
      </p:sp>
      <p:pic>
        <p:nvPicPr>
          <p:cNvPr id="5" name="Picture 4">
            <a:extLst>
              <a:ext uri="{FF2B5EF4-FFF2-40B4-BE49-F238E27FC236}">
                <a16:creationId xmlns:a16="http://schemas.microsoft.com/office/drawing/2014/main" id="{D7FF186D-5DFE-2145-AA03-4E9F273CA803}"/>
              </a:ext>
            </a:extLst>
          </p:cNvPr>
          <p:cNvPicPr>
            <a:picLocks noChangeAspect="1"/>
          </p:cNvPicPr>
          <p:nvPr/>
        </p:nvPicPr>
        <p:blipFill>
          <a:blip r:embed="rId2"/>
          <a:stretch>
            <a:fillRect/>
          </a:stretch>
        </p:blipFill>
        <p:spPr>
          <a:xfrm>
            <a:off x="5512009" y="635104"/>
            <a:ext cx="2944132" cy="5694271"/>
          </a:xfrm>
          <a:prstGeom prst="rect">
            <a:avLst/>
          </a:prstGeom>
        </p:spPr>
      </p:pic>
    </p:spTree>
    <p:extLst>
      <p:ext uri="{BB962C8B-B14F-4D97-AF65-F5344CB8AC3E}">
        <p14:creationId xmlns:p14="http://schemas.microsoft.com/office/powerpoint/2010/main" val="26230265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6F04-CDC5-2842-80BE-4ABDFCCAB617}"/>
              </a:ext>
            </a:extLst>
          </p:cNvPr>
          <p:cNvSpPr>
            <a:spLocks noGrp="1"/>
          </p:cNvSpPr>
          <p:nvPr>
            <p:ph type="title"/>
          </p:nvPr>
        </p:nvSpPr>
        <p:spPr/>
        <p:txBody>
          <a:bodyPr/>
          <a:lstStyle/>
          <a:p>
            <a:r>
              <a:rPr lang="en-US" dirty="0"/>
              <a:t>WHOIS1 Rec #3: Outreach</a:t>
            </a:r>
          </a:p>
        </p:txBody>
      </p:sp>
      <p:sp>
        <p:nvSpPr>
          <p:cNvPr id="3" name="Rectangle 2">
            <a:extLst>
              <a:ext uri="{FF2B5EF4-FFF2-40B4-BE49-F238E27FC236}">
                <a16:creationId xmlns:a16="http://schemas.microsoft.com/office/drawing/2014/main" id="{2C0765B9-90CC-ED46-9E3F-543CC53B1B82}"/>
              </a:ext>
            </a:extLst>
          </p:cNvPr>
          <p:cNvSpPr/>
          <p:nvPr/>
        </p:nvSpPr>
        <p:spPr>
          <a:xfrm>
            <a:off x="374901" y="1066396"/>
            <a:ext cx="4496902" cy="4247317"/>
          </a:xfrm>
          <a:prstGeom prst="rect">
            <a:avLst/>
          </a:prstGeom>
          <a:ln>
            <a:solidFill>
              <a:schemeClr val="accent3">
                <a:lumMod val="50000"/>
              </a:schemeClr>
            </a:solidFill>
          </a:ln>
        </p:spPr>
        <p:txBody>
          <a:bodyPr wrap="square">
            <a:spAutoFit/>
          </a:bodyPr>
          <a:lstStyle/>
          <a:p>
            <a:r>
              <a:rPr lang="en-US" b="1" dirty="0">
                <a:solidFill>
                  <a:schemeClr val="accent3">
                    <a:lumMod val="75000"/>
                  </a:schemeClr>
                </a:solidFill>
              </a:rPr>
              <a:t>With community input, ICANN should decide to what extent there is a need to carry out outreach to groups outside of the normal ICANN participant, and should such outreach be deemed necessary, a plan should be developed to carry this out and document it. WHOIS inaccuracy reported was previously an issue requiring additional education and outreach and may require a particular focus. The need for and details of the outreach may vary depending on the ultimate GDPR implementation and cannot be detailed at this point.</a:t>
            </a:r>
          </a:p>
        </p:txBody>
      </p:sp>
      <p:sp>
        <p:nvSpPr>
          <p:cNvPr id="8" name="TextBox 7">
            <a:extLst>
              <a:ext uri="{FF2B5EF4-FFF2-40B4-BE49-F238E27FC236}">
                <a16:creationId xmlns:a16="http://schemas.microsoft.com/office/drawing/2014/main" id="{5181DE97-259F-FD4E-B516-3887A2C51BCB}"/>
              </a:ext>
            </a:extLst>
          </p:cNvPr>
          <p:cNvSpPr txBox="1"/>
          <p:nvPr/>
        </p:nvSpPr>
        <p:spPr>
          <a:xfrm>
            <a:off x="374901" y="746144"/>
            <a:ext cx="4133088" cy="276999"/>
          </a:xfrm>
          <a:prstGeom prst="rect">
            <a:avLst/>
          </a:prstGeom>
          <a:noFill/>
        </p:spPr>
        <p:txBody>
          <a:bodyPr wrap="square" lIns="0" tIns="0" rIns="0" bIns="0" rtlCol="0">
            <a:spAutoFit/>
          </a:bodyPr>
          <a:lstStyle/>
          <a:p>
            <a:r>
              <a:rPr lang="en-US" b="1" dirty="0">
                <a:cs typeface="Source Sans Pro"/>
              </a:rPr>
              <a:t>Recommendation R3.2</a:t>
            </a:r>
          </a:p>
        </p:txBody>
      </p:sp>
      <p:pic>
        <p:nvPicPr>
          <p:cNvPr id="6" name="Picture 5">
            <a:extLst>
              <a:ext uri="{FF2B5EF4-FFF2-40B4-BE49-F238E27FC236}">
                <a16:creationId xmlns:a16="http://schemas.microsoft.com/office/drawing/2014/main" id="{882680BD-5671-CF4E-BF95-BFE10D795E7B}"/>
              </a:ext>
            </a:extLst>
          </p:cNvPr>
          <p:cNvPicPr>
            <a:picLocks noChangeAspect="1"/>
          </p:cNvPicPr>
          <p:nvPr/>
        </p:nvPicPr>
        <p:blipFill>
          <a:blip r:embed="rId2"/>
          <a:stretch>
            <a:fillRect/>
          </a:stretch>
        </p:blipFill>
        <p:spPr>
          <a:xfrm>
            <a:off x="5651292" y="610934"/>
            <a:ext cx="2951083" cy="5718441"/>
          </a:xfrm>
          <a:prstGeom prst="rect">
            <a:avLst/>
          </a:prstGeom>
        </p:spPr>
      </p:pic>
    </p:spTree>
    <p:extLst>
      <p:ext uri="{BB962C8B-B14F-4D97-AF65-F5344CB8AC3E}">
        <p14:creationId xmlns:p14="http://schemas.microsoft.com/office/powerpoint/2010/main" val="2853154453"/>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11081</TotalTime>
  <Words>6961</Words>
  <Application>Microsoft Macintosh PowerPoint</Application>
  <PresentationFormat>On-screen Show (4:3)</PresentationFormat>
  <Paragraphs>1312</Paragraphs>
  <Slides>121</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121</vt:i4>
      </vt:variant>
    </vt:vector>
  </HeadingPairs>
  <TitlesOfParts>
    <vt:vector size="130" baseType="lpstr">
      <vt:lpstr>ＭＳ Ｐゴシック</vt:lpstr>
      <vt:lpstr>Arial</vt:lpstr>
      <vt:lpstr>Calibri</vt:lpstr>
      <vt:lpstr>Segoe UI</vt:lpstr>
      <vt:lpstr>Source Sans Pro</vt:lpstr>
      <vt:lpstr>Source Sans Pro Light</vt:lpstr>
      <vt:lpstr>Times New Roman</vt:lpstr>
      <vt:lpstr>Wingdings</vt:lpstr>
      <vt:lpstr>ICANNPPT_Arial_4x3_June 2017_potx</vt:lpstr>
      <vt:lpstr>RDS-WHOIS2-RT Brussels Face-to-Face Meeting </vt:lpstr>
      <vt:lpstr>RDS-WHOIS2-RT Brussels Face-to-Face Meeting </vt:lpstr>
      <vt:lpstr>Welcome</vt:lpstr>
      <vt:lpstr>Welcome</vt:lpstr>
      <vt:lpstr>SoI Updates, Roll-Call, Administrative Items</vt:lpstr>
      <vt:lpstr>Day 1 – Morning Program </vt:lpstr>
      <vt:lpstr>Day 1 – Afternoon Program </vt:lpstr>
      <vt:lpstr>Subgroups - Overview</vt:lpstr>
      <vt:lpstr>Opening Remarks &amp; Day 1 Objectives</vt:lpstr>
      <vt:lpstr>Opening Remarks &amp; Day 1 Objectives</vt:lpstr>
      <vt:lpstr>Current Work Plan &amp; Deliverables</vt:lpstr>
      <vt:lpstr>Update on Gap Assessments</vt:lpstr>
      <vt:lpstr>Overview of Draft Report</vt:lpstr>
      <vt:lpstr>Overview of Draft Report</vt:lpstr>
      <vt:lpstr>Approve Draft Report Background Section</vt:lpstr>
      <vt:lpstr>Approve Draft Report Background Section</vt:lpstr>
      <vt:lpstr>Subgroup 2 – Anything New</vt:lpstr>
      <vt:lpstr>Subgroup 2 – Anything New</vt:lpstr>
      <vt:lpstr>Subgroup 2 – Anything New</vt:lpstr>
      <vt:lpstr>Subgroup 2 – Anything New</vt:lpstr>
      <vt:lpstr>WHOIS1 Rec #1 – Strategic Priority</vt:lpstr>
      <vt:lpstr>WHOIS1 Rec #1 – Strategic Priority</vt:lpstr>
      <vt:lpstr>WHOIS1 Rec #1 – Strategic Priority</vt:lpstr>
      <vt:lpstr>WHOIS1 Rec #1 – Strategic Priority</vt:lpstr>
      <vt:lpstr>WHOIS1 Rec #1 – Strategic Priority</vt:lpstr>
      <vt:lpstr>Break</vt:lpstr>
      <vt:lpstr>Subgroup 3 – Law Enforcement Needs</vt:lpstr>
      <vt:lpstr>Subgroup 3 – Law Enforcement Needs</vt:lpstr>
      <vt:lpstr>WHOIS1 Rec #4: Compliance</vt:lpstr>
      <vt:lpstr>WHOIS1 Rec #4: Compliance</vt:lpstr>
      <vt:lpstr>WHOIS1 Rec #4: Compliance</vt:lpstr>
      <vt:lpstr>WHOIS1 Rec #4: Compliance</vt:lpstr>
      <vt:lpstr>WHOIS1 Rec #4: Compliance</vt:lpstr>
      <vt:lpstr>WHOIS1 Rec #4: Compliance</vt:lpstr>
      <vt:lpstr>WHOIS1 Rec #4: Compliance</vt:lpstr>
      <vt:lpstr>WHOIS1 Rec #4: Compliance</vt:lpstr>
      <vt:lpstr>WHOIS1 Rec #4: Compliance</vt:lpstr>
      <vt:lpstr>WHOIS1 Rec #4: Compliance</vt:lpstr>
      <vt:lpstr>WHOIS1 Rec #4: Compliance</vt:lpstr>
      <vt:lpstr>WHOIS1 Rec #4: Compliance</vt:lpstr>
      <vt:lpstr>WHOIS1 Rec #4: Compliance</vt:lpstr>
      <vt:lpstr>WHOIS1 Rec #4: Compliance</vt:lpstr>
      <vt:lpstr>Lunch</vt:lpstr>
      <vt:lpstr>WHOIS1 Recs #5-9: Data Accuracy</vt:lpstr>
      <vt:lpstr>WHOIS1 Recs #5-9: Data Accuracy</vt:lpstr>
      <vt:lpstr>WHOIS1 Recs #5-9: Data Accuracy</vt:lpstr>
      <vt:lpstr>WHOIS1 Recs #5-9: Data Accuracy</vt:lpstr>
      <vt:lpstr>WHOIS1 Recs #5-9: Data Accuracy</vt:lpstr>
      <vt:lpstr>WHOIS1 Recs #5-9: Data Accuracy</vt:lpstr>
      <vt:lpstr>Addressing Stephanie’s Concern</vt:lpstr>
      <vt:lpstr>WHOIS1 Rec #10: Privacy/Proxy Services</vt:lpstr>
      <vt:lpstr>WHOIS1 Rec #10: Privacy/Proxy Services</vt:lpstr>
      <vt:lpstr>WHOIS1 Rec #10: Privacy/Proxy Services</vt:lpstr>
      <vt:lpstr>WHOIS1 Rec #10: Privacy/Proxy Services</vt:lpstr>
      <vt:lpstr>WHOIS1 Rec #10: Privacy/Proxy Services</vt:lpstr>
      <vt:lpstr>Subgroup 5 – Safeguarding Registrant Data</vt:lpstr>
      <vt:lpstr>Subgroup 5 – Safeguarding Registrant Data</vt:lpstr>
      <vt:lpstr>Subgroup 5 – Safeguarding Registrant Data</vt:lpstr>
      <vt:lpstr>Subgroup 5 – Safeguarding Registrant Data</vt:lpstr>
      <vt:lpstr>Subgroup 5 – Safeguarding Registrant Data</vt:lpstr>
      <vt:lpstr>Break</vt:lpstr>
      <vt:lpstr>WHOIS1 Rec #11: Common Interface</vt:lpstr>
      <vt:lpstr>WHOIS1 Rec #11: Common Interface</vt:lpstr>
      <vt:lpstr>WHOIS1 Rec #11: Common Interface</vt:lpstr>
      <vt:lpstr>WHOIS1 Rec #11: Common Interface</vt:lpstr>
      <vt:lpstr>WHOIS1 Rec #11: Common Interface</vt:lpstr>
      <vt:lpstr>Day 1 Wrap-Up</vt:lpstr>
      <vt:lpstr>Day 1 Wrap-Up</vt:lpstr>
      <vt:lpstr>Day 2 Agenda</vt:lpstr>
      <vt:lpstr>Day 2 Agenda</vt:lpstr>
      <vt:lpstr>RDS-WHOIS2-RT Brussels Face-to-Face Meeting </vt:lpstr>
      <vt:lpstr>Welcome</vt:lpstr>
      <vt:lpstr>Welcome</vt:lpstr>
      <vt:lpstr>Opening Remarks &amp; Day 2 Objectives</vt:lpstr>
      <vt:lpstr>Day 2 Agenda</vt:lpstr>
      <vt:lpstr>Day 2 Agenda</vt:lpstr>
      <vt:lpstr>WHOIS1 Recs #15-16: Plan &amp; Annual Reports </vt:lpstr>
      <vt:lpstr>WHOIS1 Recs #15-16: Plan &amp; Annual Reports </vt:lpstr>
      <vt:lpstr>WHOIS1 Recs #15-16: Plan &amp; Annual Reports </vt:lpstr>
      <vt:lpstr>WHOIS1 Recs #15-16: Plan &amp; Annual Reports </vt:lpstr>
      <vt:lpstr>WHOIS1 Recs #15-16: Plan &amp; Annual Reports </vt:lpstr>
      <vt:lpstr>WHOIS1 Rec #2: Single WHOIS Policy </vt:lpstr>
      <vt:lpstr>WHOIS1 Rec #2: Single WHOIS Policy </vt:lpstr>
      <vt:lpstr>WHOIS1 Rec #2: Single WHOIS Policy </vt:lpstr>
      <vt:lpstr>WHOIS1 Rec #2: Single WHOIS Policy </vt:lpstr>
      <vt:lpstr>WHOIS1 Rec #2: Single WHOIS Policy </vt:lpstr>
      <vt:lpstr>Break</vt:lpstr>
      <vt:lpstr>Subgroup 4 – Consumer Trust</vt:lpstr>
      <vt:lpstr>Subgroup 4 – Consumer Trust</vt:lpstr>
      <vt:lpstr>Subgroup 4 – Consumer Trust</vt:lpstr>
      <vt:lpstr>Subgroup 4 – Consumer Trust</vt:lpstr>
      <vt:lpstr>Subgroup 4 – Consumer Trust</vt:lpstr>
      <vt:lpstr>Parking Lot for Items that Require Further Discussion</vt:lpstr>
      <vt:lpstr>Lunch</vt:lpstr>
      <vt:lpstr>WHOIS1 Rec #3: Outreach</vt:lpstr>
      <vt:lpstr>WHOIS1 Rec #3: Outreach</vt:lpstr>
      <vt:lpstr>WHOIS1 Rec #3: Outreach</vt:lpstr>
      <vt:lpstr>WHOIS1 Rec #3: Outreach</vt:lpstr>
      <vt:lpstr>WHOIS1 Rec #3: Outreach</vt:lpstr>
      <vt:lpstr>WHOIS1 Rec #3: Outreach</vt:lpstr>
      <vt:lpstr>WHOIS1 Recs #12-14: Internationalized Domain Names </vt:lpstr>
      <vt:lpstr>WHOIS1 Recs #12-14: Internationalized Domain Names </vt:lpstr>
      <vt:lpstr>WHOIS1 Recs #12-14: Internationalized Domain Names </vt:lpstr>
      <vt:lpstr>WHOIS1 Recs #12-14: Internationalized Domain Names </vt:lpstr>
      <vt:lpstr>WHOIS1 Recs #12-14: Internationalized Domain Names </vt:lpstr>
      <vt:lpstr>Brainstorming on Content of Executive Summary</vt:lpstr>
      <vt:lpstr>Break</vt:lpstr>
      <vt:lpstr>Adjust (as Needed) Structure of Report (e.g. Merge Sections etc.)</vt:lpstr>
      <vt:lpstr>Adjust (as Needed) Structure of Report</vt:lpstr>
      <vt:lpstr>Review Work Plan</vt:lpstr>
      <vt:lpstr>Current Work Plan &amp; Deliverables</vt:lpstr>
      <vt:lpstr>Parking Lot for Items that Require Further Discussion</vt:lpstr>
      <vt:lpstr>Face-to-Face Meeting #3 Wrap-Up</vt:lpstr>
      <vt:lpstr>Face-to-Face Meeting #3 Wrap-Up</vt:lpstr>
      <vt:lpstr>Confirm Consensus Level</vt:lpstr>
      <vt:lpstr>Appendix A</vt:lpstr>
      <vt:lpstr>Criteria for S.M.A.R.T. Recommendations</vt:lpstr>
      <vt:lpstr>Criteria for S.M.A.R.T. Recommendations</vt:lpstr>
      <vt:lpstr>Criteria for S.M.A.R.T. Recommendations</vt:lpstr>
      <vt:lpstr>S.M.A.R.T. Recommendations</vt:lpstr>
      <vt:lpstr>Suggested Recommendations Format</vt:lpstr>
    </vt:vector>
  </TitlesOfParts>
  <LinksUpToDate>false</LinksUpToDate>
  <SharedDoc>false</SharedDoc>
  <HyperlinkBase/>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(150 character limit)</dc:title>
  <dc:creator>Julio Polito</dc:creator>
  <cp:lastModifiedBy>Microsoft Office User</cp:lastModifiedBy>
  <cp:revision>518</cp:revision>
  <cp:lastPrinted>2018-04-03T14:12:40Z</cp:lastPrinted>
  <dcterms:created xsi:type="dcterms:W3CDTF">2017-05-30T19:34:16Z</dcterms:created>
  <dcterms:modified xsi:type="dcterms:W3CDTF">2018-07-25T14:15:29Z</dcterms:modified>
</cp:coreProperties>
</file>