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677" r:id="rId2"/>
    <p:sldId id="755" r:id="rId3"/>
    <p:sldId id="756" r:id="rId4"/>
    <p:sldId id="80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60F"/>
    <a:srgbClr val="FA5B36"/>
    <a:srgbClr val="000000"/>
    <a:srgbClr val="DEDEDE"/>
    <a:srgbClr val="002B49"/>
    <a:srgbClr val="9C240F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2" autoAdjust="0"/>
    <p:restoredTop sz="94136" autoAdjust="0"/>
  </p:normalViewPr>
  <p:slideViewPr>
    <p:cSldViewPr snapToGrid="0" snapToObjects="1">
      <p:cViewPr>
        <p:scale>
          <a:sx n="60" d="100"/>
          <a:sy n="60" d="100"/>
        </p:scale>
        <p:origin x="-240" y="-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619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4ZlEB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38F15B-5792-294B-898A-C32E2B71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#2: Single WHOIS Policy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833594-1C73-944C-83E2-7C13E468D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#8 </a:t>
            </a:r>
          </a:p>
          <a:p>
            <a:endParaRPr lang="en-US" dirty="0"/>
          </a:p>
          <a:p>
            <a:r>
              <a:rPr lang="en-US" dirty="0"/>
              <a:t>Time: 11:00-11:30</a:t>
            </a:r>
          </a:p>
          <a:p>
            <a:endParaRPr lang="en-US" dirty="0"/>
          </a:p>
          <a:p>
            <a:r>
              <a:rPr lang="en-US" dirty="0"/>
              <a:t>Presenter: Carlton Samuels</a:t>
            </a:r>
          </a:p>
          <a:p>
            <a:endParaRPr lang="en-US" dirty="0"/>
          </a:p>
          <a:p>
            <a:r>
              <a:rPr lang="en-US" dirty="0"/>
              <a:t>Subgroup Members: </a:t>
            </a:r>
            <a:r>
              <a:rPr lang="en-US" dirty="0" smtClean="0"/>
              <a:t>Carlton, </a:t>
            </a:r>
            <a:r>
              <a:rPr lang="en-US" dirty="0" err="1" smtClean="0"/>
              <a:t>Cathrin</a:t>
            </a:r>
            <a:r>
              <a:rPr lang="en-US" dirty="0"/>
              <a:t>, </a:t>
            </a:r>
            <a:r>
              <a:rPr lang="en-US" dirty="0" smtClean="0"/>
              <a:t>Thomas</a:t>
            </a:r>
            <a:endParaRPr lang="en-US" dirty="0"/>
          </a:p>
          <a:p>
            <a:endParaRPr lang="en-US" dirty="0"/>
          </a:p>
          <a:p>
            <a:r>
              <a:rPr lang="en-US" dirty="0"/>
              <a:t>Subgroup Wiki: </a:t>
            </a:r>
            <a:r>
              <a:rPr lang="en-US" dirty="0">
                <a:hlinkClick r:id="rId2"/>
              </a:rPr>
              <a:t>https://community.icann.org/x/4ZlEB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#2 – Single WHOIS Policy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6166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WHOIS1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Rec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2 – The ICANN Board should oversee the creation of a single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WHOIS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policy document, and reference it in subsequent versions of agreements with Contracted Parties. In doing so, ICANN should clearly document the current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gTLD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WHOIS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policy as set out in the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gTLD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Registry and Registrar contracts and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GNSO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Consensus Policies and Procedure.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/>
          </a:p>
          <a:p>
            <a:r>
              <a:rPr lang="en-US" b="1" dirty="0"/>
              <a:t>Questions the subgroup attempted to answer when assessing this objective: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LIST HERE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fr-FR" b="1" dirty="0" err="1"/>
              <a:t>Research</a:t>
            </a:r>
            <a:r>
              <a:rPr lang="fr-FR" b="1" dirty="0"/>
              <a:t> and background </a:t>
            </a:r>
            <a:r>
              <a:rPr lang="fr-FR" b="1" dirty="0" err="1"/>
              <a:t>materials</a:t>
            </a:r>
            <a:r>
              <a:rPr lang="fr-FR" b="1" dirty="0"/>
              <a:t> </a:t>
            </a:r>
            <a:r>
              <a:rPr lang="fr-FR" b="1" dirty="0" err="1"/>
              <a:t>used</a:t>
            </a:r>
            <a:r>
              <a:rPr lang="fr-FR" b="1" dirty="0"/>
              <a:t> to </a:t>
            </a:r>
            <a:r>
              <a:rPr lang="fr-FR" b="1" dirty="0" err="1"/>
              <a:t>answer</a:t>
            </a:r>
            <a:r>
              <a:rPr lang="fr-FR" b="1" dirty="0"/>
              <a:t>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WHOIS1 Final </a:t>
            </a:r>
            <a:r>
              <a:rPr lang="en-US" dirty="0" smtClean="0"/>
              <a:t>Report </a:t>
            </a:r>
            <a:r>
              <a:rPr lang="en-US" dirty="0"/>
              <a:t>&amp; Implementation </a:t>
            </a:r>
            <a:r>
              <a:rPr lang="en-US" dirty="0" smtClean="0"/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to </a:t>
            </a:r>
            <a:r>
              <a:rPr lang="en-US" dirty="0" smtClean="0"/>
              <a:t>WHOIS1 </a:t>
            </a:r>
            <a:r>
              <a:rPr lang="en-US" dirty="0"/>
              <a:t>Final Report by ICANN </a:t>
            </a:r>
            <a:r>
              <a:rPr lang="en-US" dirty="0" smtClean="0"/>
              <a:t>Constituencies,</a:t>
            </a:r>
            <a:br>
              <a:rPr lang="en-US" dirty="0" smtClean="0"/>
            </a:br>
            <a:r>
              <a:rPr lang="en-US" dirty="0" smtClean="0"/>
              <a:t>including </a:t>
            </a:r>
            <a:r>
              <a:rPr lang="en-US" dirty="0" err="1" smtClean="0"/>
              <a:t>ALAC</a:t>
            </a:r>
            <a:r>
              <a:rPr lang="en-US" dirty="0" smtClean="0"/>
              <a:t>, </a:t>
            </a:r>
            <a:r>
              <a:rPr lang="en-US" dirty="0" err="1" smtClean="0"/>
              <a:t>GNSO</a:t>
            </a:r>
            <a:r>
              <a:rPr lang="en-US" dirty="0" smtClean="0"/>
              <a:t> SG/Cs, and </a:t>
            </a:r>
            <a:r>
              <a:rPr lang="en-US" dirty="0" err="1" smtClean="0"/>
              <a:t>SSAC</a:t>
            </a:r>
            <a:r>
              <a:rPr lang="en-US" dirty="0" smtClean="0"/>
              <a:t> (SAC055)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Board Action </a:t>
            </a:r>
            <a:r>
              <a:rPr lang="en-US" dirty="0"/>
              <a:t>Plan that emerged from consideration of </a:t>
            </a:r>
            <a:r>
              <a:rPr lang="en-US" dirty="0" smtClean="0"/>
              <a:t>Single </a:t>
            </a:r>
            <a:r>
              <a:rPr lang="en-US" dirty="0" err="1"/>
              <a:t>WHOIS</a:t>
            </a:r>
            <a:r>
              <a:rPr lang="en-US" dirty="0"/>
              <a:t> policy </a:t>
            </a:r>
            <a:r>
              <a:rPr lang="en-US" dirty="0" smtClean="0"/>
              <a:t>rec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Briefing Presentation, Answers to </a:t>
            </a:r>
            <a:r>
              <a:rPr lang="en-US" dirty="0" smtClean="0"/>
              <a:t>Questions, </a:t>
            </a:r>
            <a:r>
              <a:rPr lang="en-US" dirty="0"/>
              <a:t>&amp; Written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ICANN </a:t>
            </a:r>
            <a:r>
              <a:rPr lang="en-US" dirty="0"/>
              <a:t>web page on </a:t>
            </a:r>
            <a:r>
              <a:rPr lang="en-US" dirty="0" err="1"/>
              <a:t>WHOIS</a:t>
            </a:r>
            <a:r>
              <a:rPr lang="en-US" dirty="0"/>
              <a:t> </a:t>
            </a:r>
            <a:r>
              <a:rPr lang="en-US" dirty="0" smtClean="0"/>
              <a:t>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 Generation </a:t>
            </a:r>
            <a:r>
              <a:rPr lang="en-US" dirty="0" err="1" smtClean="0"/>
              <a:t>RDS</a:t>
            </a:r>
            <a:r>
              <a:rPr lang="en-US" dirty="0" smtClean="0"/>
              <a:t> to replace </a:t>
            </a:r>
            <a:r>
              <a:rPr lang="en-US" dirty="0" err="1" smtClean="0"/>
              <a:t>WHOIS</a:t>
            </a:r>
            <a:r>
              <a:rPr lang="en-US" dirty="0" smtClean="0"/>
              <a:t> </a:t>
            </a:r>
            <a:r>
              <a:rPr lang="en-US" dirty="0" err="1" smtClean="0"/>
              <a:t>PDP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421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#2 – Single WHOIS Policy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Describe your methodology to answer questions and analyze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Followed timeline from WHOIS1 report </a:t>
            </a:r>
            <a:r>
              <a:rPr lang="en-US" dirty="0" err="1" smtClean="0"/>
              <a:t>releast</a:t>
            </a:r>
            <a:r>
              <a:rPr lang="en-US" dirty="0" smtClean="0"/>
              <a:t> to current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Responses </a:t>
            </a:r>
            <a:r>
              <a:rPr lang="en-US" dirty="0"/>
              <a:t>to the Final Report by ICANN </a:t>
            </a:r>
            <a:r>
              <a:rPr lang="en-US" dirty="0" smtClean="0"/>
              <a:t>Constituencies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Record </a:t>
            </a:r>
            <a:r>
              <a:rPr lang="en-US" dirty="0"/>
              <a:t>of the Board’s </a:t>
            </a:r>
            <a:r>
              <a:rPr lang="en-US" dirty="0" smtClean="0"/>
              <a:t>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Action </a:t>
            </a:r>
            <a:r>
              <a:rPr lang="en-US" dirty="0"/>
              <a:t>Plan developed by ICANN org Staff on the Board’s </a:t>
            </a:r>
            <a:r>
              <a:rPr lang="en-US" dirty="0" smtClean="0"/>
              <a:t>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Subsequent </a:t>
            </a:r>
            <a:r>
              <a:rPr lang="en-US" dirty="0"/>
              <a:t>published status reports </a:t>
            </a:r>
            <a:r>
              <a:rPr lang="en-US" dirty="0" smtClean="0"/>
              <a:t>and evidence </a:t>
            </a:r>
            <a:r>
              <a:rPr lang="en-US" dirty="0"/>
              <a:t>of </a:t>
            </a:r>
            <a:r>
              <a:rPr lang="en-US" dirty="0" smtClean="0"/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Examined </a:t>
            </a:r>
            <a:r>
              <a:rPr lang="en-US" dirty="0"/>
              <a:t>the list of </a:t>
            </a:r>
            <a:r>
              <a:rPr lang="en-US" dirty="0" err="1"/>
              <a:t>WHOIS</a:t>
            </a:r>
            <a:r>
              <a:rPr lang="en-US" dirty="0"/>
              <a:t>-related consensus policies and </a:t>
            </a:r>
            <a:r>
              <a:rPr lang="en-US" dirty="0" smtClean="0"/>
              <a:t>procedures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  <a:p>
            <a:r>
              <a:rPr lang="en-US" b="1" dirty="0"/>
              <a:t>Based on the analysis, what are the main findings</a:t>
            </a:r>
            <a:r>
              <a:rPr lang="en-US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[Text below copied from Page 5, Recommendations  </a:t>
            </a:r>
            <a:r>
              <a:rPr lang="en-US" i="1" dirty="0">
                <a:solidFill>
                  <a:srgbClr val="FF0000"/>
                </a:solidFill>
              </a:rPr>
              <a:t>– expand if desired]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u="sng" dirty="0" smtClean="0"/>
              <a:t>web </a:t>
            </a:r>
            <a:r>
              <a:rPr lang="en-US" u="sng" dirty="0"/>
              <a:t>page</a:t>
            </a:r>
            <a:r>
              <a:rPr lang="en-US" dirty="0"/>
              <a:t> is a good and sufficient substitute for the single authoritative </a:t>
            </a:r>
            <a:r>
              <a:rPr lang="en-US" dirty="0" err="1"/>
              <a:t>WHOIS</a:t>
            </a:r>
            <a:r>
              <a:rPr lang="en-US" dirty="0"/>
              <a:t> policy </a:t>
            </a:r>
            <a:r>
              <a:rPr lang="en-US" dirty="0" smtClean="0"/>
              <a:t>document </a:t>
            </a:r>
            <a:r>
              <a:rPr lang="en-US" dirty="0"/>
              <a:t>but with navigational improvements and further </a:t>
            </a:r>
            <a:r>
              <a:rPr lang="en-US" dirty="0" err="1"/>
              <a:t>organisation</a:t>
            </a:r>
            <a:r>
              <a:rPr lang="en-US" dirty="0"/>
              <a:t> of content could be </a:t>
            </a:r>
            <a:r>
              <a:rPr lang="en-US" dirty="0" smtClean="0"/>
              <a:t>better.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Board-initiated </a:t>
            </a:r>
            <a:r>
              <a:rPr lang="en-US" dirty="0" err="1"/>
              <a:t>GNSO</a:t>
            </a:r>
            <a:r>
              <a:rPr lang="en-US" dirty="0"/>
              <a:t> </a:t>
            </a:r>
            <a:r>
              <a:rPr lang="en-US" dirty="0" err="1"/>
              <a:t>PDP</a:t>
            </a:r>
            <a:r>
              <a:rPr lang="en-US" dirty="0"/>
              <a:t> chartered to address the next generation Registration Data Directory Services is in </a:t>
            </a:r>
            <a:r>
              <a:rPr lang="en-US" dirty="0" smtClean="0"/>
              <a:t>progress. This Review Team </a:t>
            </a:r>
            <a:r>
              <a:rPr lang="en-US" dirty="0"/>
              <a:t>cannot now pronounce on the success of a single fit-for-purpose next generation </a:t>
            </a:r>
            <a:r>
              <a:rPr lang="en-US" dirty="0" err="1"/>
              <a:t>WHOIS</a:t>
            </a:r>
            <a:r>
              <a:rPr lang="en-US" dirty="0"/>
              <a:t> policy </a:t>
            </a:r>
            <a:r>
              <a:rPr lang="en-US" dirty="0" smtClean="0"/>
              <a:t>framework.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#2 – Single WHOIS Policy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Based </a:t>
            </a:r>
            <a:r>
              <a:rPr lang="en-US" b="1" dirty="0"/>
              <a:t>on findings, the subgroup identified the following problems/issues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[Include </a:t>
            </a:r>
            <a:r>
              <a:rPr lang="en-US" i="1" dirty="0" smtClean="0">
                <a:solidFill>
                  <a:srgbClr val="FF0000"/>
                </a:solidFill>
              </a:rPr>
              <a:t>summary of Problem/Issue </a:t>
            </a:r>
            <a:r>
              <a:rPr lang="en-US" i="1" dirty="0">
                <a:solidFill>
                  <a:srgbClr val="FF0000"/>
                </a:solidFill>
              </a:rPr>
              <a:t>here </a:t>
            </a:r>
            <a:r>
              <a:rPr lang="en-US" i="1" dirty="0" smtClean="0">
                <a:solidFill>
                  <a:srgbClr val="FF0000"/>
                </a:solidFill>
              </a:rPr>
              <a:t>from Section 4, page 5 of draft report]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/>
          </a:p>
          <a:p>
            <a:r>
              <a:rPr lang="en-US" b="1" dirty="0"/>
              <a:t>To address the above problems/issues, the subgroup proposes the following </a:t>
            </a:r>
            <a:r>
              <a:rPr lang="en-US" b="1" dirty="0" smtClean="0"/>
              <a:t>recommendations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</a:rPr>
              <a:t>[Text below </a:t>
            </a:r>
            <a:r>
              <a:rPr lang="en-US" i="1" dirty="0" smtClean="0">
                <a:solidFill>
                  <a:srgbClr val="FF0000"/>
                </a:solidFill>
              </a:rPr>
              <a:t>copied </a:t>
            </a:r>
            <a:r>
              <a:rPr lang="en-US" i="1" dirty="0">
                <a:solidFill>
                  <a:srgbClr val="FF0000"/>
                </a:solidFill>
              </a:rPr>
              <a:t>from Page 5, </a:t>
            </a:r>
            <a:r>
              <a:rPr lang="en-US" i="1" dirty="0" smtClean="0">
                <a:solidFill>
                  <a:srgbClr val="FF0000"/>
                </a:solidFill>
              </a:rPr>
              <a:t>Recommendations – expand if desired]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Accept </a:t>
            </a:r>
            <a:r>
              <a:rPr lang="en-US" dirty="0"/>
              <a:t>that WHOIS1 RT Recommendation 2 is fully implemented.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Accept that </a:t>
            </a:r>
            <a:r>
              <a:rPr lang="en-US" dirty="0"/>
              <a:t>the adoption of the </a:t>
            </a:r>
            <a:r>
              <a:rPr lang="en-US" dirty="0" err="1"/>
              <a:t>EWG’s</a:t>
            </a:r>
            <a:r>
              <a:rPr lang="en-US" dirty="0"/>
              <a:t> Final Report and development of the framework for the Board-initiated </a:t>
            </a:r>
            <a:r>
              <a:rPr lang="en-US" dirty="0" err="1"/>
              <a:t>GNSO</a:t>
            </a:r>
            <a:r>
              <a:rPr lang="en-US" dirty="0"/>
              <a:t> </a:t>
            </a:r>
            <a:r>
              <a:rPr lang="en-US" dirty="0" err="1"/>
              <a:t>RDS</a:t>
            </a:r>
            <a:r>
              <a:rPr lang="en-US" dirty="0"/>
              <a:t> </a:t>
            </a:r>
            <a:r>
              <a:rPr lang="en-US" dirty="0" err="1"/>
              <a:t>PDP</a:t>
            </a:r>
            <a:r>
              <a:rPr lang="en-US" dirty="0"/>
              <a:t>[s] is intended to deliver a holistic next generation </a:t>
            </a:r>
            <a:r>
              <a:rPr lang="en-US" dirty="0" err="1"/>
              <a:t>WHOIS</a:t>
            </a:r>
            <a:r>
              <a:rPr lang="en-US" dirty="0"/>
              <a:t> policy framework that would address current set of fragmented and decentralized </a:t>
            </a:r>
            <a:r>
              <a:rPr lang="en-US" dirty="0" err="1"/>
              <a:t>WHOIS</a:t>
            </a:r>
            <a:r>
              <a:rPr lang="en-US" dirty="0"/>
              <a:t> </a:t>
            </a:r>
            <a:r>
              <a:rPr lang="en-US" dirty="0" smtClean="0"/>
              <a:t>policies.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49179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</TotalTime>
  <Words>321</Words>
  <Application>Microsoft Office PowerPoint</Application>
  <PresentationFormat>On-screen Show (4:3)</PresentationFormat>
  <Paragraphs>44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ICANNPPT_Arial_4x3_June 2017_potx</vt:lpstr>
      <vt:lpstr>WHOIS1 Rec #2: Single WHOIS Policy </vt:lpstr>
      <vt:lpstr>WHOIS1 Rec #2 – Single WHOIS Policy</vt:lpstr>
      <vt:lpstr>WHOIS1 Rec #2 – Single WHOIS Policy</vt:lpstr>
      <vt:lpstr>WHOIS1 Rec #2 – Single WHOIS Policy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LP</cp:lastModifiedBy>
  <cp:revision>375</cp:revision>
  <cp:lastPrinted>2018-04-03T14:12:40Z</cp:lastPrinted>
  <dcterms:created xsi:type="dcterms:W3CDTF">2017-05-30T19:34:16Z</dcterms:created>
  <dcterms:modified xsi:type="dcterms:W3CDTF">2018-04-10T00:32:48Z</dcterms:modified>
</cp:coreProperties>
</file>