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344" r:id="rId4"/>
    <p:sldId id="345" r:id="rId5"/>
    <p:sldId id="333" r:id="rId6"/>
    <p:sldId id="325" r:id="rId7"/>
    <p:sldId id="332" r:id="rId8"/>
    <p:sldId id="356" r:id="rId9"/>
    <p:sldId id="334" r:id="rId10"/>
    <p:sldId id="352" r:id="rId11"/>
    <p:sldId id="353" r:id="rId12"/>
    <p:sldId id="296" r:id="rId13"/>
    <p:sldId id="313" r:id="rId14"/>
    <p:sldId id="314" r:id="rId15"/>
    <p:sldId id="315" r:id="rId16"/>
    <p:sldId id="347" r:id="rId17"/>
    <p:sldId id="291" r:id="rId18"/>
    <p:sldId id="318" r:id="rId19"/>
    <p:sldId id="338" r:id="rId20"/>
    <p:sldId id="319" r:id="rId21"/>
    <p:sldId id="361" r:id="rId22"/>
    <p:sldId id="357" r:id="rId23"/>
    <p:sldId id="358" r:id="rId24"/>
    <p:sldId id="359" r:id="rId25"/>
    <p:sldId id="360" r:id="rId26"/>
    <p:sldId id="307" r:id="rId27"/>
    <p:sldId id="354" r:id="rId28"/>
    <p:sldId id="355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42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B91"/>
    <a:srgbClr val="18548A"/>
    <a:srgbClr val="15538C"/>
    <a:srgbClr val="0B2F49"/>
    <a:srgbClr val="092F4B"/>
    <a:srgbClr val="A1472D"/>
    <a:srgbClr val="A34729"/>
    <a:srgbClr val="B87137"/>
    <a:srgbClr val="BA7132"/>
    <a:srgbClr val="17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4" autoAdjust="0"/>
    <p:restoredTop sz="94686" autoAdjust="0"/>
  </p:normalViewPr>
  <p:slideViewPr>
    <p:cSldViewPr snapToGrid="0" snapToObjects="1">
      <p:cViewPr varScale="1">
        <p:scale>
          <a:sx n="90" d="100"/>
          <a:sy n="90" d="100"/>
        </p:scale>
        <p:origin x="-1304" y="-112"/>
      </p:cViewPr>
      <p:guideLst>
        <p:guide orient="horz" pos="142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F13CC-A6A6-524A-A0F8-DAB9B298E3B6}" type="datetimeFigureOut">
              <a:rPr lang="en-US" smtClean="0"/>
              <a:t>2015-03-22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ED518-EFD6-E34B-989E-6B6564A75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004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614CD-FA73-DF49-AA13-A5EF746D725A}" type="datetimeFigureOut">
              <a:rPr lang="en-US" smtClean="0"/>
              <a:t>2015-03-22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02FF9-4628-B146-9948-95257A430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99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540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2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Breakup</a:t>
            </a:r>
            <a:r>
              <a:rPr lang="en-US" baseline="0" dirty="0" smtClean="0"/>
              <a:t> your presentation, divide it into sections.  This is especially useful if most of your presentation is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699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2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2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Breakup</a:t>
            </a:r>
            <a:r>
              <a:rPr lang="en-US" baseline="0" dirty="0" smtClean="0"/>
              <a:t> your presentation, divide it into sections.  This is especially useful if most of your presentation is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699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Breakup</a:t>
            </a:r>
            <a:r>
              <a:rPr lang="en-US" baseline="0" dirty="0" smtClean="0"/>
              <a:t> your presentation, divide it into sections.  This is especially useful if most of your presentation is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699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Breakup</a:t>
            </a:r>
            <a:r>
              <a:rPr lang="en-US" baseline="0" dirty="0" smtClean="0"/>
              <a:t> your presentation, divide it into sections.  This is especially useful if most of your presentation is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69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 stylized agenda slide</a:t>
            </a:r>
            <a:r>
              <a:rPr lang="en-US" baseline="0" dirty="0" smtClean="0"/>
              <a:t> for your presentation.</a:t>
            </a:r>
          </a:p>
          <a:p>
            <a:endParaRPr lang="en-US" baseline="0" dirty="0" smtClean="0"/>
          </a:p>
          <a:p>
            <a:r>
              <a:rPr lang="en-US" dirty="0" smtClean="0"/>
              <a:t>To</a:t>
            </a:r>
            <a:r>
              <a:rPr lang="en-US" baseline="0" dirty="0" smtClean="0"/>
              <a:t> </a:t>
            </a:r>
            <a:r>
              <a:rPr lang="en-US" dirty="0" smtClean="0"/>
              <a:t>delete a box,</a:t>
            </a:r>
            <a:r>
              <a:rPr lang="en-US" baseline="0" dirty="0" smtClean="0"/>
              <a:t> </a:t>
            </a:r>
            <a:r>
              <a:rPr lang="en-US" dirty="0" smtClean="0"/>
              <a:t>if there are too many boxes,</a:t>
            </a:r>
            <a:r>
              <a:rPr lang="en-US" baseline="0" dirty="0" smtClean="0"/>
              <a:t> click the edge of the box, ensure the entire box is highlighted, then DELETE.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 update the numbers and text, click inside the circle for the numbers or in the box for the text, revise the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07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Breakup</a:t>
            </a:r>
            <a:r>
              <a:rPr lang="en-US" baseline="0" dirty="0" smtClean="0"/>
              <a:t> your presentation, divide it into sections.  This is especially useful if most of your presentation is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69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Breakup</a:t>
            </a:r>
            <a:r>
              <a:rPr lang="en-US" baseline="0" dirty="0" smtClean="0"/>
              <a:t> your presentation, divide it into sections.  This is especially useful if most of your presentation is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69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Breakup</a:t>
            </a:r>
            <a:r>
              <a:rPr lang="en-US" baseline="0" dirty="0" smtClean="0"/>
              <a:t> your presentation, divide it into sections.  This is especially useful if most of your presentation is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69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Breakup</a:t>
            </a:r>
            <a:r>
              <a:rPr lang="en-US" baseline="0" dirty="0" smtClean="0"/>
              <a:t> your presentation, divide it into sections.  This is especially useful if most of your presentation is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699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2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2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-67733"/>
            <a:ext cx="9309518" cy="6954090"/>
            <a:chOff x="0" y="-67733"/>
            <a:chExt cx="9309518" cy="6954090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246474"/>
              <a:ext cx="9309518" cy="6368988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0" y="-67733"/>
              <a:ext cx="9309518" cy="351829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6602262"/>
              <a:ext cx="9309518" cy="284095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0" y="4130514"/>
            <a:ext cx="9309518" cy="1898497"/>
          </a:xfrm>
          <a:prstGeom prst="rect">
            <a:avLst/>
          </a:prstGeom>
          <a:solidFill>
            <a:srgbClr val="1768B1">
              <a:alpha val="8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30514"/>
            <a:ext cx="1697789" cy="18984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-1" y="4130513"/>
            <a:ext cx="9309519" cy="116253"/>
          </a:xfrm>
          <a:prstGeom prst="rect">
            <a:avLst/>
          </a:prstGeom>
          <a:solidFill>
            <a:srgbClr val="0C1F24">
              <a:alpha val="3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40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0" y="2110371"/>
            <a:ext cx="9198524" cy="4759071"/>
            <a:chOff x="0" y="2110371"/>
            <a:chExt cx="9198524" cy="4759071"/>
          </a:xfrm>
        </p:grpSpPr>
        <p:sp>
          <p:nvSpPr>
            <p:cNvPr id="3" name="Freeform 2"/>
            <p:cNvSpPr/>
            <p:nvPr userDrawn="1"/>
          </p:nvSpPr>
          <p:spPr>
            <a:xfrm>
              <a:off x="0" y="2110371"/>
              <a:ext cx="9198524" cy="4759071"/>
            </a:xfrm>
            <a:custGeom>
              <a:avLst/>
              <a:gdLst>
                <a:gd name="connsiteX0" fmla="*/ 0 w 9198524"/>
                <a:gd name="connsiteY0" fmla="*/ 0 h 5515904"/>
                <a:gd name="connsiteX1" fmla="*/ 9198524 w 9198524"/>
                <a:gd name="connsiteY1" fmla="*/ 3014506 h 5515904"/>
                <a:gd name="connsiteX2" fmla="*/ 9198524 w 9198524"/>
                <a:gd name="connsiteY2" fmla="*/ 5477421 h 5515904"/>
                <a:gd name="connsiteX3" fmla="*/ 0 w 9198524"/>
                <a:gd name="connsiteY3" fmla="*/ 5515904 h 5515904"/>
                <a:gd name="connsiteX4" fmla="*/ 0 w 9198524"/>
                <a:gd name="connsiteY4" fmla="*/ 0 h 5515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98524" h="5515904">
                  <a:moveTo>
                    <a:pt x="0" y="0"/>
                  </a:moveTo>
                  <a:lnTo>
                    <a:pt x="9198524" y="3014506"/>
                  </a:lnTo>
                  <a:lnTo>
                    <a:pt x="9198524" y="5477421"/>
                  </a:lnTo>
                  <a:lnTo>
                    <a:pt x="0" y="5515904"/>
                  </a:lnTo>
                  <a:cubicBezTo>
                    <a:pt x="4276" y="3685821"/>
                    <a:pt x="8553" y="1855738"/>
                    <a:pt x="0" y="0"/>
                  </a:cubicBezTo>
                  <a:close/>
                </a:path>
              </a:pathLst>
            </a:custGeom>
            <a:solidFill>
              <a:srgbClr val="1768B1">
                <a:alpha val="17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Freeform 3"/>
            <p:cNvSpPr/>
            <p:nvPr userDrawn="1"/>
          </p:nvSpPr>
          <p:spPr>
            <a:xfrm>
              <a:off x="1" y="3174865"/>
              <a:ext cx="9144000" cy="3694577"/>
            </a:xfrm>
            <a:custGeom>
              <a:avLst/>
              <a:gdLst>
                <a:gd name="connsiteX0" fmla="*/ 6029715 w 6029715"/>
                <a:gd name="connsiteY0" fmla="*/ 0 h 6875638"/>
                <a:gd name="connsiteX1" fmla="*/ 6029715 w 6029715"/>
                <a:gd name="connsiteY1" fmla="*/ 6875638 h 6875638"/>
                <a:gd name="connsiteX2" fmla="*/ 0 w 6029715"/>
                <a:gd name="connsiteY2" fmla="*/ 6875638 h 6875638"/>
                <a:gd name="connsiteX3" fmla="*/ 6029715 w 6029715"/>
                <a:gd name="connsiteY3" fmla="*/ 0 h 6875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29715" h="6875638">
                  <a:moveTo>
                    <a:pt x="6029715" y="0"/>
                  </a:moveTo>
                  <a:lnTo>
                    <a:pt x="6029715" y="6875638"/>
                  </a:lnTo>
                  <a:lnTo>
                    <a:pt x="0" y="6875638"/>
                  </a:lnTo>
                  <a:lnTo>
                    <a:pt x="6029715" y="0"/>
                  </a:lnTo>
                  <a:close/>
                </a:path>
              </a:pathLst>
            </a:custGeom>
            <a:solidFill>
              <a:srgbClr val="1768B1">
                <a:alpha val="1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" name="Picture 1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34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35" name="Title 19"/>
          <p:cNvSpPr>
            <a:spLocks noGrp="1"/>
          </p:cNvSpPr>
          <p:nvPr userDrawn="1"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372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083083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112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36" name="Text Placeholder 3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</p:spTree>
    <p:extLst>
      <p:ext uri="{BB962C8B-B14F-4D97-AF65-F5344CB8AC3E}">
        <p14:creationId xmlns:p14="http://schemas.microsoft.com/office/powerpoint/2010/main" val="49883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genda2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9" r="19889"/>
          <a:stretch/>
        </p:blipFill>
        <p:spPr>
          <a:xfrm>
            <a:off x="0" y="-2541"/>
            <a:ext cx="9144000" cy="6869049"/>
          </a:xfrm>
          <a:prstGeom prst="rect">
            <a:avLst/>
          </a:prstGeom>
        </p:spPr>
      </p:pic>
      <p:sp>
        <p:nvSpPr>
          <p:cNvPr id="9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</p:spTree>
    <p:extLst>
      <p:ext uri="{BB962C8B-B14F-4D97-AF65-F5344CB8AC3E}">
        <p14:creationId xmlns:p14="http://schemas.microsoft.com/office/powerpoint/2010/main" val="18670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genda3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06" r="19518"/>
          <a:stretch/>
        </p:blipFill>
        <p:spPr>
          <a:xfrm>
            <a:off x="0" y="0"/>
            <a:ext cx="9155981" cy="6876852"/>
          </a:xfrm>
          <a:prstGeom prst="rect">
            <a:avLst/>
          </a:prstGeom>
        </p:spPr>
      </p:pic>
      <p:sp>
        <p:nvSpPr>
          <p:cNvPr id="4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</p:spTree>
    <p:extLst>
      <p:ext uri="{BB962C8B-B14F-4D97-AF65-F5344CB8AC3E}">
        <p14:creationId xmlns:p14="http://schemas.microsoft.com/office/powerpoint/2010/main" val="408033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59FDE3-D3D7-6D45-AEF3-37C278612CF8}" type="datetimeFigureOut">
              <a:t>2015-03-22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D04C5C-D4F3-C444-A21D-A1CF6747C28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019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27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64" r:id="rId4"/>
    <p:sldLayoutId id="2147483655" r:id="rId5"/>
    <p:sldLayoutId id="2147483663" r:id="rId6"/>
    <p:sldLayoutId id="2147483662" r:id="rId7"/>
    <p:sldLayoutId id="2147483665" r:id="rId8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icann.org/en/system/files/files/rssac-001-draft-20nov14-en.pdf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datatracker.ietf.org/doc/draft-iab-2870bis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ww.icann.org/en/system/files/files/rssac-002-measurements-root-20nov14-en.pdf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www.icann.org/en/system/files/files/rssac-000-op-procedures-25sep14-en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79947" y="4471954"/>
            <a:ext cx="6819299" cy="6971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700"/>
              </a:lnSpc>
            </a:pPr>
            <a:r>
              <a:rPr lang="en-US" sz="40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RSSAC Caucus Kick Off Meeting</a:t>
            </a:r>
            <a:endParaRPr lang="en-US" sz="40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9946" y="5152820"/>
            <a:ext cx="24288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IETF-92 </a:t>
            </a:r>
            <a:r>
              <a:rPr lang="en-US" sz="2000" dirty="0" smtClean="0">
                <a:solidFill>
                  <a:srgbClr val="FFFFFF"/>
                </a:solidFill>
                <a:latin typeface="Source Sans Pro"/>
                <a:ea typeface="Wingdings"/>
                <a:cs typeface="Source Sans Pro"/>
                <a:sym typeface="Wingdings"/>
              </a:rPr>
              <a:t>|  March 2015</a:t>
            </a:r>
            <a:endParaRPr lang="en-US" sz="20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45646" y="62719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408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68313" y="2377590"/>
            <a:ext cx="8574087" cy="1728788"/>
          </a:xfrm>
        </p:spPr>
        <p:txBody>
          <a:bodyPr/>
          <a:lstStyle/>
          <a:p>
            <a:r>
              <a:rPr lang="en-US" b="1" dirty="0" smtClean="0">
                <a:latin typeface="Source Sans Pro"/>
                <a:cs typeface="Source Sans Pro"/>
              </a:rPr>
              <a:t>Information and discussion of interaction between the formal committee and the caucus</a:t>
            </a:r>
          </a:p>
          <a:p>
            <a:r>
              <a:rPr lang="en-US" dirty="0" smtClean="0"/>
              <a:t>Lars </a:t>
            </a:r>
            <a:r>
              <a:rPr lang="en-US" dirty="0" err="1" smtClean="0"/>
              <a:t>Liman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843280" y="1219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228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title"/>
          </p:nvPr>
        </p:nvSpPr>
        <p:spPr>
          <a:xfrm>
            <a:off x="0" y="-7478"/>
            <a:ext cx="9144000" cy="1169701"/>
          </a:xfrm>
        </p:spPr>
        <p:txBody>
          <a:bodyPr/>
          <a:lstStyle/>
          <a:p>
            <a:pPr lvl="0"/>
            <a:r>
              <a:rPr lang="en-US" dirty="0" smtClean="0"/>
              <a:t>Interaction between the formal committee and caucus</a:t>
            </a:r>
            <a:endParaRPr lang="en-US" dirty="0"/>
          </a:p>
        </p:txBody>
      </p:sp>
      <p:sp>
        <p:nvSpPr>
          <p:cNvPr id="111" name="Shape 111"/>
          <p:cNvSpPr>
            <a:spLocks noGrp="1"/>
          </p:cNvSpPr>
          <p:nvPr>
            <p:ph idx="4294967295"/>
          </p:nvPr>
        </p:nvSpPr>
        <p:spPr>
          <a:xfrm>
            <a:off x="537030" y="1162223"/>
            <a:ext cx="8229600" cy="4525963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r>
              <a:rPr lang="en-US" dirty="0">
                <a:latin typeface="Source Sans Pro"/>
                <a:cs typeface="Source Sans Pro"/>
              </a:rPr>
              <a:t>Work mode: On-line, teleconf, with occasional f2f meetings.</a:t>
            </a:r>
          </a:p>
          <a:p>
            <a:r>
              <a:rPr lang="en-US" dirty="0">
                <a:latin typeface="Source Sans Pro"/>
                <a:cs typeface="Source Sans Pro"/>
              </a:rPr>
              <a:t>RSSAC induced: work parties – WP leaders.</a:t>
            </a:r>
          </a:p>
          <a:p>
            <a:r>
              <a:rPr lang="en-US" dirty="0">
                <a:latin typeface="Source Sans Pro"/>
                <a:cs typeface="Source Sans Pro"/>
              </a:rPr>
              <a:t>Caucus induced: ask RSSAC chairs to bring it up.</a:t>
            </a:r>
          </a:p>
          <a:p>
            <a:r>
              <a:rPr lang="en-US" dirty="0">
                <a:latin typeface="Source Sans Pro"/>
                <a:cs typeface="Source Sans Pro"/>
              </a:rPr>
              <a:t>Face2face meetings for sharing information, discussions, and brain storming.</a:t>
            </a:r>
          </a:p>
          <a:p>
            <a:r>
              <a:rPr lang="en-US" dirty="0">
                <a:latin typeface="Source Sans Pro"/>
                <a:cs typeface="Source Sans Pro"/>
              </a:rPr>
              <a:t>Writing up to augment ProcDoc (001).</a:t>
            </a:r>
          </a:p>
        </p:txBody>
      </p:sp>
      <p:sp>
        <p:nvSpPr>
          <p:cNvPr id="5" name="Shape 61"/>
          <p:cNvSpPr txBox="1">
            <a:spLocks/>
          </p:cNvSpPr>
          <p:nvPr/>
        </p:nvSpPr>
        <p:spPr>
          <a:xfrm>
            <a:off x="6633030" y="6351515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6CB4B4D-7CA3-9044-876B-883B54F8677D}" type="slidenum">
              <a:rPr lang="en-US" smtClean="0"/>
              <a:pPr algn="r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877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68313" y="2377590"/>
            <a:ext cx="8574087" cy="1728788"/>
          </a:xfrm>
        </p:spPr>
        <p:txBody>
          <a:bodyPr/>
          <a:lstStyle/>
          <a:p>
            <a:r>
              <a:rPr lang="en-US" b="1" dirty="0" smtClean="0">
                <a:latin typeface="Source Sans Pro"/>
                <a:cs typeface="Source Sans Pro"/>
              </a:rPr>
              <a:t>RSSAC 001: Service Expectation of Root Servers</a:t>
            </a:r>
          </a:p>
          <a:p>
            <a:r>
              <a:rPr lang="en-US" dirty="0" smtClean="0"/>
              <a:t>Terry </a:t>
            </a:r>
            <a:r>
              <a:rPr lang="en-US" dirty="0" err="1" smtClean="0"/>
              <a:t>Manderson</a:t>
            </a:r>
            <a:r>
              <a:rPr lang="en-US" dirty="0" smtClean="0"/>
              <a:t> </a:t>
            </a:r>
          </a:p>
          <a:p>
            <a:r>
              <a:rPr lang="en-US" sz="3200" dirty="0" smtClean="0"/>
              <a:t>Caucus Work </a:t>
            </a:r>
            <a:r>
              <a:rPr lang="en-US" sz="3200" dirty="0" err="1" smtClean="0"/>
              <a:t>party:Joe</a:t>
            </a:r>
            <a:r>
              <a:rPr lang="en-US" sz="3200" dirty="0" smtClean="0"/>
              <a:t> </a:t>
            </a:r>
            <a:r>
              <a:rPr lang="en-US" sz="3200" dirty="0" err="1" smtClean="0"/>
              <a:t>Abley</a:t>
            </a:r>
            <a:r>
              <a:rPr lang="en-US" sz="3200" dirty="0" smtClean="0"/>
              <a:t>,* Matt Larson, Joao </a:t>
            </a:r>
            <a:r>
              <a:rPr lang="en-US" sz="3200" dirty="0" err="1" smtClean="0"/>
              <a:t>Damas</a:t>
            </a:r>
            <a:r>
              <a:rPr lang="en-US" sz="3200" dirty="0" smtClean="0"/>
              <a:t> (external expert), Lars </a:t>
            </a:r>
            <a:r>
              <a:rPr lang="en-US" sz="3200" dirty="0" err="1" smtClean="0"/>
              <a:t>Liman</a:t>
            </a:r>
            <a:r>
              <a:rPr lang="en-US" sz="3200" dirty="0" smtClean="0"/>
              <a:t>, Brad </a:t>
            </a:r>
            <a:r>
              <a:rPr lang="en-US" sz="3200" dirty="0" err="1" smtClean="0"/>
              <a:t>Verd</a:t>
            </a:r>
            <a:r>
              <a:rPr lang="en-US" sz="3200" dirty="0" smtClean="0"/>
              <a:t>, Terry </a:t>
            </a:r>
            <a:r>
              <a:rPr lang="en-US" sz="3200" dirty="0" err="1" smtClean="0"/>
              <a:t>Manderson</a:t>
            </a:r>
            <a:r>
              <a:rPr lang="en-US" sz="3200" dirty="0" smtClean="0"/>
              <a:t>.*</a:t>
            </a:r>
          </a:p>
          <a:p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43280" y="1219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64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1171771"/>
            <a:ext cx="8103072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1200"/>
              </a:spcAft>
              <a:buSzPct val="100000"/>
              <a:buFont typeface="Arial"/>
              <a:buChar char="•"/>
            </a:pPr>
            <a:r>
              <a:rPr lang="en-US" sz="28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Establishes a set </a:t>
            </a:r>
            <a:r>
              <a:rPr lang="en-US" sz="2800" dirty="0">
                <a:solidFill>
                  <a:srgbClr val="0C1F24"/>
                </a:solidFill>
                <a:latin typeface="Source Sans Pro"/>
                <a:cs typeface="Source Sans Pro"/>
              </a:rPr>
              <a:t>of service expectations that root server operators must satisfy </a:t>
            </a:r>
            <a:endParaRPr lang="en-US" sz="28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457200" indent="-457200" algn="just">
              <a:spcAft>
                <a:spcPts val="1200"/>
              </a:spcAft>
              <a:buSzPct val="100000"/>
              <a:buFont typeface="Arial"/>
              <a:buChar char="•"/>
            </a:pPr>
            <a:r>
              <a:rPr lang="en-US" sz="28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Defines eighteen operational expectations that stakeholders might reasonably anticipate from root server operators</a:t>
            </a:r>
          </a:p>
          <a:p>
            <a:pPr marL="457200" indent="-457200" algn="just">
              <a:spcAft>
                <a:spcPts val="1200"/>
              </a:spcAft>
              <a:buSzPct val="100000"/>
              <a:buFont typeface="Arial"/>
              <a:buChar char="•"/>
            </a:pPr>
            <a:r>
              <a:rPr lang="en-US" sz="28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Together with an upcoming IAB RFC (RFC 2870-bis), replaces early direction on implementation.</a:t>
            </a:r>
            <a:endParaRPr lang="en-US" sz="28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457200" indent="-457200">
              <a:spcAft>
                <a:spcPts val="1200"/>
              </a:spcAft>
              <a:buSzPct val="100000"/>
              <a:buFont typeface="Arial"/>
              <a:buChar char="•"/>
            </a:pPr>
            <a:r>
              <a:rPr lang="en-US" sz="28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Draft available at: </a:t>
            </a:r>
            <a:r>
              <a:rPr lang="en-US" sz="2800" dirty="0">
                <a:solidFill>
                  <a:srgbClr val="0C1F24"/>
                </a:solidFill>
                <a:latin typeface="Source Sans Pro"/>
                <a:cs typeface="Source Sans Pro"/>
                <a:hlinkClick r:id="rId3"/>
              </a:rPr>
              <a:t>https://www.icann.org/en/system/files/files/rssac-001-draft-20nov14-</a:t>
            </a:r>
            <a:r>
              <a:rPr lang="en-US" sz="2800" dirty="0" smtClean="0">
                <a:solidFill>
                  <a:srgbClr val="0C1F24"/>
                </a:solidFill>
                <a:latin typeface="Source Sans Pro"/>
                <a:cs typeface="Source Sans Pro"/>
                <a:hlinkClick r:id="rId3"/>
              </a:rPr>
              <a:t>en.pdf</a:t>
            </a:r>
            <a:endParaRPr lang="en-US" sz="28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7476"/>
            <a:ext cx="9144000" cy="66062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RSSAC001: Service Expectations of Root Servers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529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1556647"/>
            <a:ext cx="81030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r>
              <a:rPr lang="en-US" sz="28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Forms 18 statements in the areas of  </a:t>
            </a:r>
            <a:endParaRPr lang="en-US" sz="2800" dirty="0">
              <a:solidFill>
                <a:srgbClr val="0C1F24"/>
              </a:solidFill>
              <a:latin typeface="Source Sans Pro"/>
              <a:cs typeface="Source Sans Pro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7477"/>
            <a:ext cx="9144000" cy="73319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RSSAC001: Service Expectations of Root </a:t>
            </a:r>
            <a:r>
              <a:rPr lang="en-US" dirty="0" smtClean="0"/>
              <a:t>Servers</a:t>
            </a:r>
            <a:endParaRPr lang="en-US" dirty="0"/>
          </a:p>
        </p:txBody>
      </p:sp>
      <p:sp>
        <p:nvSpPr>
          <p:cNvPr id="5" name="Shape 53"/>
          <p:cNvSpPr txBox="1">
            <a:spLocks/>
          </p:cNvSpPr>
          <p:nvPr/>
        </p:nvSpPr>
        <p:spPr>
          <a:xfrm>
            <a:off x="457200" y="2369952"/>
            <a:ext cx="4038600" cy="334545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>
                <a:latin typeface="Source Sans Pro"/>
                <a:cs typeface="Source Sans Pro"/>
              </a:rPr>
              <a:t>Infrastructure</a:t>
            </a:r>
          </a:p>
          <a:p>
            <a:r>
              <a:rPr lang="en-US" sz="2600" dirty="0" smtClean="0">
                <a:latin typeface="Source Sans Pro"/>
                <a:cs typeface="Source Sans Pro"/>
              </a:rPr>
              <a:t>Service Accuracy</a:t>
            </a:r>
          </a:p>
          <a:p>
            <a:r>
              <a:rPr lang="en-US" sz="2600" dirty="0" smtClean="0">
                <a:latin typeface="Source Sans Pro"/>
                <a:cs typeface="Source Sans Pro"/>
              </a:rPr>
              <a:t>Service Availability</a:t>
            </a:r>
          </a:p>
          <a:p>
            <a:r>
              <a:rPr lang="en-US" sz="2600" dirty="0" smtClean="0">
                <a:latin typeface="Source Sans Pro"/>
                <a:cs typeface="Source Sans Pro"/>
              </a:rPr>
              <a:t>Service Capacity</a:t>
            </a:r>
          </a:p>
          <a:p>
            <a:r>
              <a:rPr lang="en-US" sz="2600" dirty="0" smtClean="0">
                <a:latin typeface="Source Sans Pro"/>
                <a:cs typeface="Source Sans Pro"/>
              </a:rPr>
              <a:t>Operational Security</a:t>
            </a:r>
          </a:p>
          <a:p>
            <a:endParaRPr lang="en-US" sz="2600" dirty="0">
              <a:latin typeface="Source Sans Pro"/>
              <a:cs typeface="Source Sans Pro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648199" y="2449894"/>
            <a:ext cx="4337067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>
                <a:latin typeface="Source Sans Pro"/>
                <a:cs typeface="Source Sans Pro"/>
              </a:rPr>
              <a:t>Diversity of Implementation</a:t>
            </a:r>
          </a:p>
          <a:p>
            <a:r>
              <a:rPr lang="en-US" sz="2600" dirty="0" smtClean="0">
                <a:latin typeface="Source Sans Pro"/>
                <a:cs typeface="Source Sans Pro"/>
              </a:rPr>
              <a:t>Monitoring and Measurement</a:t>
            </a:r>
          </a:p>
          <a:p>
            <a:r>
              <a:rPr lang="en-US" sz="2600" dirty="0" smtClean="0">
                <a:latin typeface="Source Sans Pro"/>
                <a:cs typeface="Source Sans Pro"/>
              </a:rPr>
              <a:t>Communication</a:t>
            </a:r>
          </a:p>
          <a:p>
            <a:r>
              <a:rPr lang="en-US" sz="2600" dirty="0" smtClean="0">
                <a:latin typeface="Source Sans Pro"/>
                <a:cs typeface="Source Sans Pro"/>
              </a:rPr>
              <a:t>Public Documentation</a:t>
            </a:r>
            <a:endParaRPr lang="en-US" sz="2600" dirty="0"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162074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1171771"/>
            <a:ext cx="810307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SzPct val="75000"/>
              <a:buFont typeface="+mj-lt"/>
              <a:buAutoNum type="arabicPeriod"/>
            </a:pPr>
            <a:r>
              <a:rPr lang="en-US" sz="28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Each </a:t>
            </a:r>
            <a:r>
              <a:rPr lang="en-US" sz="2800" dirty="0">
                <a:solidFill>
                  <a:srgbClr val="0C1F24"/>
                </a:solidFill>
                <a:latin typeface="Source Sans Pro"/>
                <a:cs typeface="Source Sans Pro"/>
              </a:rPr>
              <a:t>root server operator publish the level of service they offer as a root server operator to the Internet Community by responding to each of the expectations detailed herein</a:t>
            </a:r>
            <a:r>
              <a:rPr lang="en-US" sz="28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.</a:t>
            </a:r>
          </a:p>
          <a:p>
            <a:pPr marL="514350" indent="-514350" algn="just">
              <a:buSzPct val="75000"/>
              <a:buFont typeface="+mj-lt"/>
              <a:buAutoNum type="arabicPeriod"/>
            </a:pPr>
            <a:endParaRPr lang="en-US" sz="28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514350" indent="-514350" algn="just">
              <a:buSzPct val="75000"/>
              <a:buFont typeface="+mj-lt"/>
              <a:buAutoNum type="arabicPeriod"/>
            </a:pPr>
            <a:r>
              <a:rPr lang="en-US" sz="28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Each root </a:t>
            </a:r>
            <a:r>
              <a:rPr lang="en-US" sz="2800" dirty="0">
                <a:solidFill>
                  <a:srgbClr val="0C1F24"/>
                </a:solidFill>
                <a:latin typeface="Source Sans Pro"/>
                <a:cs typeface="Source Sans Pro"/>
              </a:rPr>
              <a:t>server operator advise the RSSAC as to where RSSAC001 responses have been published, and notify RSSAC of future revisions or either content or location.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7477"/>
            <a:ext cx="9144000" cy="68481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RSSAC001 Recommendations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496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1075011"/>
            <a:ext cx="8103072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spcAft>
                <a:spcPts val="1200"/>
              </a:spcAft>
              <a:buSzPct val="75000"/>
              <a:buFont typeface="Courier New"/>
              <a:buChar char="o"/>
            </a:pPr>
            <a:r>
              <a:rPr lang="en-US" sz="28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Removes </a:t>
            </a:r>
            <a:r>
              <a:rPr lang="en-US" sz="2800" dirty="0">
                <a:solidFill>
                  <a:srgbClr val="0C1F24"/>
                </a:solidFill>
                <a:latin typeface="Source Sans Pro"/>
                <a:cs typeface="Source Sans Pro"/>
              </a:rPr>
              <a:t>operational requirements in RFC2870, and </a:t>
            </a:r>
            <a:r>
              <a:rPr lang="en-US" sz="28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references </a:t>
            </a:r>
            <a:r>
              <a:rPr lang="en-US" sz="2800" dirty="0">
                <a:solidFill>
                  <a:srgbClr val="0C1F24"/>
                </a:solidFill>
                <a:latin typeface="Source Sans Pro"/>
                <a:cs typeface="Source Sans Pro"/>
              </a:rPr>
              <a:t>RSSAC001 instead. </a:t>
            </a:r>
            <a:endParaRPr lang="en-US" sz="28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514350" indent="-514350" algn="just">
              <a:spcAft>
                <a:spcPts val="1200"/>
              </a:spcAft>
              <a:buSzPct val="75000"/>
              <a:buFont typeface="Courier New"/>
              <a:buChar char="o"/>
            </a:pPr>
            <a:r>
              <a:rPr lang="en-US" sz="28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Retains and updates protocol requirements and some deployment requirements for DNS root name service from RFC2870</a:t>
            </a:r>
          </a:p>
          <a:p>
            <a:pPr marL="514350" indent="-514350" algn="just">
              <a:spcAft>
                <a:spcPts val="1200"/>
              </a:spcAft>
              <a:buSzPct val="75000"/>
              <a:buFont typeface="Courier New"/>
              <a:buChar char="o"/>
            </a:pPr>
            <a:r>
              <a:rPr lang="en-US" sz="28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Status: IESG review (2 discusses, have enough positions to pass once DISCUSS positions are resolved)</a:t>
            </a:r>
            <a:endParaRPr lang="en-US" sz="28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514350" indent="-514350">
              <a:spcAft>
                <a:spcPts val="1200"/>
              </a:spcAft>
              <a:buSzPct val="75000"/>
              <a:buFont typeface="Courier New"/>
              <a:buChar char="o"/>
            </a:pPr>
            <a:r>
              <a:rPr lang="en-US" sz="28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More Information: </a:t>
            </a:r>
            <a:r>
              <a:rPr lang="en-US" sz="2800" dirty="0" smtClean="0">
                <a:solidFill>
                  <a:srgbClr val="0C1F24"/>
                </a:solidFill>
                <a:latin typeface="Source Sans Pro"/>
                <a:cs typeface="Source Sans Pro"/>
                <a:hlinkClick r:id="rId3"/>
              </a:rPr>
              <a:t>https</a:t>
            </a:r>
            <a:r>
              <a:rPr lang="en-US" sz="2800" dirty="0">
                <a:solidFill>
                  <a:srgbClr val="0C1F24"/>
                </a:solidFill>
                <a:latin typeface="Source Sans Pro"/>
                <a:cs typeface="Source Sans Pro"/>
                <a:hlinkClick r:id="rId3"/>
              </a:rPr>
              <a:t>://datatracker.ietf.org/doc/draft-iab-2870bis/</a:t>
            </a: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7477"/>
            <a:ext cx="9144000" cy="61223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RFC 2870-bis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048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69913" y="2377590"/>
            <a:ext cx="8041897" cy="1728788"/>
          </a:xfrm>
        </p:spPr>
        <p:txBody>
          <a:bodyPr/>
          <a:lstStyle/>
          <a:p>
            <a:r>
              <a:rPr lang="en-US" b="1" dirty="0" smtClean="0">
                <a:latin typeface="Source Sans Pro"/>
                <a:cs typeface="Source Sans Pro"/>
              </a:rPr>
              <a:t>RSSAC002: Advisory on Measurements of Root Server System</a:t>
            </a:r>
          </a:p>
          <a:p>
            <a:r>
              <a:rPr lang="en-US" dirty="0" smtClean="0"/>
              <a:t>Jim Martin </a:t>
            </a:r>
          </a:p>
          <a:p>
            <a:r>
              <a:rPr lang="en-US" sz="2600" dirty="0" smtClean="0"/>
              <a:t>Caucus </a:t>
            </a:r>
            <a:r>
              <a:rPr lang="en-US" sz="2600" dirty="0"/>
              <a:t>Work </a:t>
            </a:r>
            <a:r>
              <a:rPr lang="en-US" sz="2600" dirty="0" smtClean="0"/>
              <a:t>party: Joe </a:t>
            </a:r>
            <a:r>
              <a:rPr lang="en-US" sz="2600" dirty="0" err="1" smtClean="0"/>
              <a:t>Abley</a:t>
            </a:r>
            <a:r>
              <a:rPr lang="en-US" sz="2600" dirty="0" smtClean="0"/>
              <a:t>, Alejandro Acosta,* </a:t>
            </a:r>
            <a:r>
              <a:rPr lang="en-US" sz="2600" dirty="0" err="1" smtClean="0"/>
              <a:t>Jaap</a:t>
            </a:r>
            <a:r>
              <a:rPr lang="en-US" sz="2600" dirty="0" smtClean="0"/>
              <a:t> </a:t>
            </a:r>
            <a:r>
              <a:rPr lang="en-US" sz="2600" dirty="0" err="1" smtClean="0"/>
              <a:t>Akkerhuis</a:t>
            </a:r>
            <a:r>
              <a:rPr lang="en-US" sz="2600" dirty="0" smtClean="0"/>
              <a:t>, David </a:t>
            </a:r>
            <a:r>
              <a:rPr lang="en-US" sz="2600" dirty="0" err="1" smtClean="0"/>
              <a:t>Blacka</a:t>
            </a:r>
            <a:r>
              <a:rPr lang="en-US" sz="2600" dirty="0" smtClean="0"/>
              <a:t>, John Bond, John Crain, Brian Dickson, </a:t>
            </a:r>
            <a:r>
              <a:rPr lang="en-US" sz="2600" dirty="0" err="1" smtClean="0"/>
              <a:t>Shumon</a:t>
            </a:r>
            <a:r>
              <a:rPr lang="en-US" sz="2600" dirty="0" smtClean="0"/>
              <a:t> </a:t>
            </a:r>
            <a:r>
              <a:rPr lang="en-US" sz="2600" dirty="0" err="1" smtClean="0"/>
              <a:t>Huque</a:t>
            </a:r>
            <a:r>
              <a:rPr lang="en-US" sz="2600" dirty="0" smtClean="0"/>
              <a:t>, Daniel </a:t>
            </a:r>
            <a:r>
              <a:rPr lang="en-US" sz="2600" dirty="0" err="1" smtClean="0"/>
              <a:t>Karrenberg</a:t>
            </a:r>
            <a:r>
              <a:rPr lang="en-US" sz="2600" dirty="0" smtClean="0"/>
              <a:t>,* Akira Kato, Peter Koch (external expert), Warren </a:t>
            </a:r>
            <a:r>
              <a:rPr lang="en-US" sz="2600" dirty="0" err="1" smtClean="0"/>
              <a:t>Kumari</a:t>
            </a:r>
            <a:r>
              <a:rPr lang="en-US" sz="2600" dirty="0" smtClean="0"/>
              <a:t>, Dave Lawrence, Lars </a:t>
            </a:r>
            <a:r>
              <a:rPr lang="en-US" sz="2600" dirty="0" err="1" smtClean="0"/>
              <a:t>Liman</a:t>
            </a:r>
            <a:r>
              <a:rPr lang="en-US" sz="2600" dirty="0" smtClean="0"/>
              <a:t>, Terry </a:t>
            </a:r>
            <a:r>
              <a:rPr lang="en-US" sz="2600" dirty="0" err="1" smtClean="0"/>
              <a:t>Manderson</a:t>
            </a:r>
            <a:r>
              <a:rPr lang="en-US" sz="2600" dirty="0" smtClean="0"/>
              <a:t>, Daniel </a:t>
            </a:r>
            <a:r>
              <a:rPr lang="en-US" sz="2600" dirty="0" err="1" smtClean="0"/>
              <a:t>Migault</a:t>
            </a:r>
            <a:r>
              <a:rPr lang="en-US" sz="2600" dirty="0" smtClean="0"/>
              <a:t>, Brad </a:t>
            </a:r>
            <a:r>
              <a:rPr lang="en-US" sz="2600" dirty="0" err="1" smtClean="0"/>
              <a:t>Verd</a:t>
            </a:r>
            <a:r>
              <a:rPr lang="en-US" sz="2600" dirty="0" smtClean="0"/>
              <a:t>, Paul </a:t>
            </a:r>
            <a:r>
              <a:rPr lang="en-US" sz="2600" dirty="0" err="1" smtClean="0"/>
              <a:t>Vixie</a:t>
            </a:r>
            <a:r>
              <a:rPr lang="en-US" sz="2600" dirty="0" smtClean="0"/>
              <a:t>, Duane </a:t>
            </a:r>
            <a:r>
              <a:rPr lang="en-US" sz="2600" dirty="0" err="1" smtClean="0"/>
              <a:t>Wessels</a:t>
            </a:r>
            <a:r>
              <a:rPr lang="en-US" sz="2600" dirty="0" smtClean="0"/>
              <a:t>, Romeo </a:t>
            </a:r>
            <a:r>
              <a:rPr lang="en-US" sz="2600" dirty="0" err="1" smtClean="0"/>
              <a:t>Zwart</a:t>
            </a:r>
            <a:r>
              <a:rPr lang="en-US" sz="2600" dirty="0"/>
              <a:t>.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43280" y="1219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218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1710599"/>
            <a:ext cx="810307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1200"/>
              </a:spcAft>
              <a:buSzPct val="100000"/>
              <a:buFont typeface="Arial"/>
              <a:buChar char="•"/>
            </a:pPr>
            <a:r>
              <a:rPr lang="en-US" sz="2600" dirty="0">
                <a:solidFill>
                  <a:srgbClr val="0C1F24"/>
                </a:solidFill>
                <a:latin typeface="Source Sans Pro"/>
                <a:cs typeface="Source Sans Pro"/>
              </a:rPr>
              <a:t>I</a:t>
            </a:r>
            <a:r>
              <a:rPr lang="en-US" sz="26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dentifies </a:t>
            </a:r>
            <a:r>
              <a:rPr lang="en-US" sz="2600" dirty="0">
                <a:solidFill>
                  <a:srgbClr val="0C1F24"/>
                </a:solidFill>
                <a:latin typeface="Source Sans Pro"/>
                <a:cs typeface="Source Sans Pro"/>
              </a:rPr>
              <a:t>and recommends an initial set of </a:t>
            </a:r>
            <a:r>
              <a:rPr lang="en-US" sz="26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measurement parameters for </a:t>
            </a:r>
            <a:r>
              <a:rPr lang="en-US" sz="2600" dirty="0">
                <a:solidFill>
                  <a:srgbClr val="0C1F24"/>
                </a:solidFill>
                <a:latin typeface="Source Sans Pro"/>
                <a:cs typeface="Source Sans Pro"/>
              </a:rPr>
              <a:t>establishing a baseline and trends for the root server </a:t>
            </a:r>
            <a:r>
              <a:rPr lang="en-US" sz="26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system</a:t>
            </a:r>
            <a:endParaRPr lang="en-US" sz="26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457200" indent="-457200" algn="just">
              <a:spcAft>
                <a:spcPts val="1200"/>
              </a:spcAft>
              <a:buSzPct val="100000"/>
              <a:buFont typeface="Arial"/>
              <a:buChar char="•"/>
            </a:pPr>
            <a:r>
              <a:rPr lang="en-US" sz="2600" dirty="0">
                <a:solidFill>
                  <a:srgbClr val="0C1F24"/>
                </a:solidFill>
                <a:latin typeface="Source Sans Pro"/>
                <a:cs typeface="Source Sans Pro"/>
              </a:rPr>
              <a:t>I</a:t>
            </a:r>
            <a:r>
              <a:rPr lang="en-US" sz="26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mplementation </a:t>
            </a:r>
            <a:r>
              <a:rPr lang="en-US" sz="2600" dirty="0">
                <a:solidFill>
                  <a:srgbClr val="0C1F24"/>
                </a:solidFill>
                <a:latin typeface="Source Sans Pro"/>
                <a:cs typeface="Source Sans Pro"/>
              </a:rPr>
              <a:t>of </a:t>
            </a:r>
            <a:r>
              <a:rPr lang="en-US" sz="26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the advisory will </a:t>
            </a:r>
            <a:r>
              <a:rPr lang="en-US" sz="2600" dirty="0">
                <a:solidFill>
                  <a:srgbClr val="0C1F24"/>
                </a:solidFill>
                <a:latin typeface="Source Sans Pro"/>
                <a:cs typeface="Source Sans Pro"/>
              </a:rPr>
              <a:t>form an early warning system that will assist in detecting and mitigating any </a:t>
            </a:r>
            <a:r>
              <a:rPr lang="en-US" sz="26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effects associated </a:t>
            </a:r>
            <a:r>
              <a:rPr lang="en-US" sz="2600" dirty="0">
                <a:solidFill>
                  <a:srgbClr val="0C1F24"/>
                </a:solidFill>
                <a:latin typeface="Source Sans Pro"/>
                <a:cs typeface="Source Sans Pro"/>
              </a:rPr>
              <a:t>with growing size of the </a:t>
            </a:r>
            <a:r>
              <a:rPr lang="en-US" sz="26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DNS root zone </a:t>
            </a:r>
            <a:endParaRPr lang="en-US" sz="26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457200" indent="-457200">
              <a:spcAft>
                <a:spcPts val="1200"/>
              </a:spcAft>
              <a:buSzPct val="100000"/>
              <a:buFont typeface="Arial"/>
              <a:buChar char="•"/>
            </a:pPr>
            <a:r>
              <a:rPr lang="en-US" sz="2600" dirty="0">
                <a:solidFill>
                  <a:srgbClr val="0C1F24"/>
                </a:solidFill>
                <a:latin typeface="Source Sans Pro"/>
                <a:cs typeface="Source Sans Pro"/>
              </a:rPr>
              <a:t>Publication Available at: </a:t>
            </a:r>
            <a:r>
              <a:rPr lang="en-US" sz="2600" dirty="0">
                <a:solidFill>
                  <a:srgbClr val="0C1F24"/>
                </a:solidFill>
                <a:latin typeface="Source Sans Pro"/>
                <a:cs typeface="Source Sans Pro"/>
                <a:hlinkClick r:id="rId3"/>
              </a:rPr>
              <a:t>https://</a:t>
            </a:r>
            <a:r>
              <a:rPr lang="en-US" sz="2600" dirty="0" err="1">
                <a:solidFill>
                  <a:srgbClr val="0C1F24"/>
                </a:solidFill>
                <a:latin typeface="Source Sans Pro"/>
                <a:cs typeface="Source Sans Pro"/>
                <a:hlinkClick r:id="rId3"/>
              </a:rPr>
              <a:t>www.icann.org</a:t>
            </a:r>
            <a:r>
              <a:rPr lang="en-US" sz="2600" dirty="0">
                <a:solidFill>
                  <a:srgbClr val="0C1F24"/>
                </a:solidFill>
                <a:latin typeface="Source Sans Pro"/>
                <a:cs typeface="Source Sans Pro"/>
                <a:hlinkClick r:id="rId3"/>
              </a:rPr>
              <a:t>/en/system/files/files/rssac-002-measurements-root-20nov14-en.pdf</a:t>
            </a:r>
            <a:endParaRPr lang="en-US" sz="26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600" dirty="0">
              <a:solidFill>
                <a:srgbClr val="0C1F24"/>
              </a:solidFill>
              <a:latin typeface="Source Sans Pro"/>
              <a:cs typeface="Source Sans Pro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7477"/>
            <a:ext cx="9144000" cy="110437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RSSAC002: Advisory on Measurements of Root Server </a:t>
            </a:r>
            <a:r>
              <a:rPr lang="en-US" dirty="0" smtClean="0"/>
              <a:t>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542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477"/>
            <a:ext cx="9144000" cy="1059764"/>
          </a:xfrm>
        </p:spPr>
        <p:txBody>
          <a:bodyPr/>
          <a:lstStyle/>
          <a:p>
            <a:r>
              <a:rPr lang="en-US" dirty="0" smtClean="0"/>
              <a:t>RSSAC002 Proposed Measurements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4601" y="1710599"/>
            <a:ext cx="810307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/>
              <a:buChar char="•"/>
            </a:pPr>
            <a:r>
              <a:rPr lang="en-US" sz="2800" dirty="0" smtClean="0">
                <a:latin typeface="Source Sans Pro"/>
                <a:cs typeface="Source Sans Pro"/>
              </a:rPr>
              <a:t>Latency in publishing available data</a:t>
            </a:r>
          </a:p>
          <a:p>
            <a:pPr marL="457200" lvl="0" indent="-457200">
              <a:buFont typeface="Arial"/>
              <a:buChar char="•"/>
            </a:pPr>
            <a:r>
              <a:rPr lang="en-US" sz="2800" dirty="0" smtClean="0">
                <a:latin typeface="Source Sans Pro"/>
                <a:cs typeface="Source Sans Pro"/>
              </a:rPr>
              <a:t>The </a:t>
            </a:r>
            <a:r>
              <a:rPr lang="en-US" sz="2800" dirty="0">
                <a:latin typeface="Source Sans Pro"/>
                <a:cs typeface="Source Sans Pro"/>
              </a:rPr>
              <a:t>size of the overall root zone</a:t>
            </a:r>
          </a:p>
          <a:p>
            <a:pPr marL="457200" lvl="0" indent="-457200">
              <a:buFont typeface="Arial"/>
              <a:buChar char="•"/>
            </a:pPr>
            <a:r>
              <a:rPr lang="en-US" sz="2800" dirty="0">
                <a:latin typeface="Source Sans Pro"/>
                <a:cs typeface="Source Sans Pro"/>
              </a:rPr>
              <a:t>The number of queries</a:t>
            </a:r>
          </a:p>
          <a:p>
            <a:pPr marL="457200" lvl="0" indent="-457200">
              <a:buFont typeface="Arial"/>
              <a:buChar char="•"/>
            </a:pPr>
            <a:r>
              <a:rPr lang="en-US" sz="2800" dirty="0">
                <a:latin typeface="Source Sans Pro"/>
                <a:cs typeface="Source Sans Pro"/>
              </a:rPr>
              <a:t>The query and response size distribution</a:t>
            </a:r>
          </a:p>
          <a:p>
            <a:pPr marL="457200" lvl="0" indent="-457200">
              <a:buFont typeface="Arial"/>
              <a:buChar char="•"/>
            </a:pPr>
            <a:r>
              <a:rPr lang="en-US" sz="2800" dirty="0">
                <a:latin typeface="Source Sans Pro"/>
                <a:cs typeface="Source Sans Pro"/>
              </a:rPr>
              <a:t>The RCODE distribution</a:t>
            </a:r>
          </a:p>
          <a:p>
            <a:pPr marL="457200" lvl="0" indent="-457200">
              <a:buFont typeface="Arial"/>
              <a:buChar char="•"/>
            </a:pPr>
            <a:r>
              <a:rPr lang="en-US" sz="2800" dirty="0">
                <a:latin typeface="Source Sans Pro"/>
                <a:cs typeface="Source Sans Pro"/>
              </a:rPr>
              <a:t>The number of sources seen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600" dirty="0">
              <a:solidFill>
                <a:srgbClr val="0C1F24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619495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350124" y="1299014"/>
            <a:ext cx="2539800" cy="2175252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048738" y="1299014"/>
            <a:ext cx="2539800" cy="2175252"/>
          </a:xfrm>
          <a:prstGeom prst="rect">
            <a:avLst/>
          </a:prstGeom>
          <a:solidFill>
            <a:schemeClr val="accent4">
              <a:alpha val="63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350124" y="1299014"/>
            <a:ext cx="2539800" cy="87588"/>
          </a:xfrm>
          <a:prstGeom prst="rect">
            <a:avLst/>
          </a:prstGeom>
          <a:solidFill>
            <a:srgbClr val="145357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048738" y="1299014"/>
            <a:ext cx="2539800" cy="87588"/>
          </a:xfrm>
          <a:prstGeom prst="rect">
            <a:avLst/>
          </a:prstGeom>
          <a:solidFill>
            <a:srgbClr val="EA90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51511" y="3681668"/>
            <a:ext cx="2539800" cy="2175252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350124" y="3681668"/>
            <a:ext cx="2539800" cy="2175252"/>
          </a:xfrm>
          <a:prstGeom prst="rect">
            <a:avLst/>
          </a:prstGeom>
          <a:solidFill>
            <a:schemeClr val="accent2">
              <a:alpha val="86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048738" y="3681668"/>
            <a:ext cx="2539800" cy="2175252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51511" y="3681668"/>
            <a:ext cx="2539800" cy="87588"/>
          </a:xfrm>
          <a:prstGeom prst="rect">
            <a:avLst/>
          </a:prstGeom>
          <a:solidFill>
            <a:srgbClr val="AC44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350124" y="3681668"/>
            <a:ext cx="2539800" cy="875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048738" y="3681668"/>
            <a:ext cx="2539800" cy="87588"/>
          </a:xfrm>
          <a:prstGeom prst="rect">
            <a:avLst/>
          </a:prstGeom>
          <a:solidFill>
            <a:srgbClr val="114E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367741" y="1501265"/>
            <a:ext cx="498944" cy="498944"/>
          </a:xfrm>
          <a:prstGeom prst="ellipse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7074908" y="1501265"/>
            <a:ext cx="498944" cy="498944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367741" y="3895123"/>
            <a:ext cx="498944" cy="498944"/>
          </a:xfrm>
          <a:prstGeom prst="ellipse">
            <a:avLst/>
          </a:prstGeom>
          <a:solidFill>
            <a:srgbClr val="0A32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7074908" y="3895123"/>
            <a:ext cx="498944" cy="49894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1675282" y="3895123"/>
            <a:ext cx="498944" cy="49894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51511" y="1299014"/>
            <a:ext cx="2539800" cy="2175252"/>
          </a:xfrm>
          <a:prstGeom prst="rect">
            <a:avLst/>
          </a:prstGeom>
          <a:solidFill>
            <a:schemeClr val="accent1">
              <a:alpha val="72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51511" y="1299014"/>
            <a:ext cx="2539800" cy="875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666927" y="1510650"/>
            <a:ext cx="498944" cy="498944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886759" y="1982152"/>
            <a:ext cx="2080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Opening and Welcome</a:t>
            </a:r>
            <a:endParaRPr lang="en-US" sz="22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79874" y="1982152"/>
            <a:ext cx="20800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RSSAC Update - restructuring and internal work</a:t>
            </a:r>
            <a:endParaRPr lang="en-US" sz="22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23410" y="1982152"/>
            <a:ext cx="23045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Interaction between the formal committee and caucus</a:t>
            </a:r>
            <a:endParaRPr lang="en-US" sz="22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86759" y="4364806"/>
            <a:ext cx="20800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Status and overview of RSSAC001 &amp; RSSAC 002</a:t>
            </a:r>
            <a:endParaRPr lang="en-US" sz="22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79874" y="4364806"/>
            <a:ext cx="20800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Root Zone TTL Work Party Update</a:t>
            </a:r>
            <a:endParaRPr lang="en-US" sz="22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83988" y="4364806"/>
            <a:ext cx="20800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Brainstorm about future work items</a:t>
            </a:r>
            <a:endParaRPr lang="en-US" sz="22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1511" y="1503505"/>
            <a:ext cx="253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  <a:latin typeface="Source Sans Pro"/>
                <a:cs typeface="Source Sans Pro"/>
              </a:rPr>
              <a:t>1</a:t>
            </a:r>
            <a:endParaRPr lang="en-US" sz="2400" b="1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50124" y="1492556"/>
            <a:ext cx="253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  <a:latin typeface="Source Sans Pro"/>
                <a:cs typeface="Source Sans Pro"/>
              </a:rPr>
              <a:t>2</a:t>
            </a:r>
            <a:endParaRPr lang="en-US" sz="2400" b="1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48738" y="1492556"/>
            <a:ext cx="253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  <a:latin typeface="Source Sans Pro"/>
                <a:cs typeface="Source Sans Pro"/>
              </a:rPr>
              <a:t>3</a:t>
            </a:r>
            <a:endParaRPr lang="en-US" sz="2400" b="1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1511" y="3895123"/>
            <a:ext cx="253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  <a:latin typeface="Source Sans Pro"/>
                <a:cs typeface="Source Sans Pro"/>
              </a:rPr>
              <a:t>4</a:t>
            </a:r>
            <a:endParaRPr lang="en-US" sz="2400" b="1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350124" y="3895123"/>
            <a:ext cx="253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  <a:latin typeface="Source Sans Pro"/>
                <a:cs typeface="Source Sans Pro"/>
              </a:rPr>
              <a:t>5</a:t>
            </a:r>
            <a:endParaRPr lang="en-US" sz="2400" b="1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48738" y="3895123"/>
            <a:ext cx="253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  <a:latin typeface="Source Sans Pro"/>
                <a:cs typeface="Source Sans Pro"/>
              </a:rPr>
              <a:t>6</a:t>
            </a:r>
            <a:endParaRPr lang="en-US" sz="2400" b="1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722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1479671"/>
            <a:ext cx="810307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SzPct val="100000"/>
              <a:buFont typeface="+mj-lt"/>
              <a:buAutoNum type="arabicPeriod"/>
            </a:pPr>
            <a:r>
              <a:rPr lang="en-US" sz="26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Each root </a:t>
            </a:r>
            <a:r>
              <a:rPr lang="en-US" sz="2600" dirty="0">
                <a:solidFill>
                  <a:srgbClr val="0C1F24"/>
                </a:solidFill>
                <a:latin typeface="Source Sans Pro"/>
                <a:cs typeface="Source Sans Pro"/>
              </a:rPr>
              <a:t>server operator implement the </a:t>
            </a:r>
            <a:r>
              <a:rPr lang="en-US" sz="26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measurements </a:t>
            </a:r>
            <a:r>
              <a:rPr lang="en-US" sz="2600" dirty="0">
                <a:solidFill>
                  <a:srgbClr val="0C1F24"/>
                </a:solidFill>
                <a:latin typeface="Source Sans Pro"/>
                <a:cs typeface="Source Sans Pro"/>
              </a:rPr>
              <a:t>in </a:t>
            </a:r>
            <a:r>
              <a:rPr lang="en-US" sz="26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the advisory</a:t>
            </a:r>
            <a:r>
              <a:rPr lang="en-US" sz="2600" dirty="0">
                <a:solidFill>
                  <a:srgbClr val="0C1F24"/>
                </a:solidFill>
                <a:latin typeface="Source Sans Pro"/>
                <a:cs typeface="Source Sans Pro"/>
              </a:rPr>
              <a:t>.</a:t>
            </a:r>
          </a:p>
          <a:p>
            <a:pPr marL="514350" indent="-514350" algn="just">
              <a:buSzPct val="100000"/>
              <a:buFont typeface="+mj-lt"/>
              <a:buAutoNum type="arabicPeriod"/>
            </a:pPr>
            <a:endParaRPr lang="en-US" sz="26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514350" indent="-514350" algn="just">
              <a:buSzPct val="100000"/>
              <a:buFont typeface="+mj-lt"/>
              <a:buAutoNum type="arabicPeriod"/>
            </a:pPr>
            <a:r>
              <a:rPr lang="en-US" sz="26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RSSAC </a:t>
            </a:r>
            <a:r>
              <a:rPr lang="en-US" sz="2600" dirty="0">
                <a:solidFill>
                  <a:srgbClr val="0C1F24"/>
                </a:solidFill>
                <a:latin typeface="Source Sans Pro"/>
                <a:cs typeface="Source Sans Pro"/>
              </a:rPr>
              <a:t>should monitor the progress of the implementation of these measurements. </a:t>
            </a:r>
            <a:endParaRPr lang="en-US" sz="26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algn="just">
              <a:buSzPct val="100000"/>
            </a:pPr>
            <a:endParaRPr lang="en-US" sz="26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514350" indent="-514350" algn="just">
              <a:buSzPct val="100000"/>
              <a:buFont typeface="+mj-lt"/>
              <a:buAutoNum type="arabicPeriod"/>
            </a:pPr>
            <a:r>
              <a:rPr lang="en-US" sz="26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Measurements </a:t>
            </a:r>
            <a:r>
              <a:rPr lang="en-US" sz="2600" dirty="0">
                <a:solidFill>
                  <a:srgbClr val="0C1F24"/>
                </a:solidFill>
                <a:latin typeface="Source Sans Pro"/>
                <a:cs typeface="Source Sans Pro"/>
              </a:rPr>
              <a:t>outlined in </a:t>
            </a:r>
            <a:r>
              <a:rPr lang="en-US" sz="26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the advisory should </a:t>
            </a:r>
            <a:r>
              <a:rPr lang="en-US" sz="2600" dirty="0">
                <a:solidFill>
                  <a:srgbClr val="0C1F24"/>
                </a:solidFill>
                <a:latin typeface="Source Sans Pro"/>
                <a:cs typeface="Source Sans Pro"/>
              </a:rPr>
              <a:t>be revisited in two years to accommodate changes in DNS technologies.</a:t>
            </a:r>
          </a:p>
          <a:p>
            <a:pPr marL="514350" indent="-514350">
              <a:buSzPct val="75000"/>
              <a:buFont typeface="+mj-lt"/>
              <a:buAutoNum type="arabicPeriod"/>
            </a:pPr>
            <a:endParaRPr lang="en-US" sz="2600" dirty="0">
              <a:solidFill>
                <a:srgbClr val="0C1F24"/>
              </a:solidFill>
              <a:latin typeface="Source Sans Pro"/>
              <a:cs typeface="Source Sans Pro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7478"/>
            <a:ext cx="9144000" cy="1129171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RSSAC002</a:t>
            </a:r>
            <a:r>
              <a:rPr lang="en-US" dirty="0"/>
              <a:t> </a:t>
            </a:r>
            <a:r>
              <a:rPr lang="en-US" dirty="0" smtClean="0"/>
              <a:t>Recommendations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549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RSSAC002 Implementation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190425"/>
              </p:ext>
            </p:extLst>
          </p:nvPr>
        </p:nvGraphicFramePr>
        <p:xfrm>
          <a:off x="1524000" y="748134"/>
          <a:ext cx="6096000" cy="5384336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461039"/>
                <a:gridCol w="2790363"/>
                <a:gridCol w="1844598"/>
              </a:tblGrid>
              <a:tr h="665016">
                <a:tc>
                  <a:txBody>
                    <a:bodyPr/>
                    <a:lstStyle/>
                    <a:p>
                      <a:r>
                        <a:rPr lang="en-US" dirty="0" smtClean="0"/>
                        <a:t>Root Letter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Expected Completion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A/J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Publishing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Collecting some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Q4 2015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Publishing some</a:t>
                      </a:r>
                      <a:r>
                        <a:rPr lang="en-US" baseline="0" dirty="0" smtClean="0"/>
                        <a:t> but not all (not in 002 format)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Q2 2015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Collecting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Q2 2015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Collecting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Q4 2015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Collecting subset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Q2 2015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Collecting subset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Q4 2015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Collecting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Q2 2015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Collecting subset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Q2 2015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Publishing (as of last week!)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Publishing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Collecting subset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Q2 2015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071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 smtClean="0">
                <a:latin typeface="Source Sans Pro"/>
                <a:cs typeface="Source Sans Pro"/>
              </a:rPr>
              <a:t>Caucus Work Update: </a:t>
            </a:r>
            <a:r>
              <a:rPr lang="en-US" dirty="0"/>
              <a:t>RSSAC Advisory on Root </a:t>
            </a:r>
            <a:r>
              <a:rPr lang="en-US" dirty="0" smtClean="0"/>
              <a:t>Zone </a:t>
            </a:r>
            <a:r>
              <a:rPr lang="en-US" dirty="0"/>
              <a:t>TTLs </a:t>
            </a:r>
          </a:p>
          <a:p>
            <a:r>
              <a:rPr lang="en-US" dirty="0" smtClean="0"/>
              <a:t>Duane Wessels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43280" y="1219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441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477"/>
            <a:ext cx="9144000" cy="745287"/>
          </a:xfrm>
        </p:spPr>
        <p:txBody>
          <a:bodyPr/>
          <a:lstStyle/>
          <a:p>
            <a:r>
              <a:rPr lang="en-US" dirty="0"/>
              <a:t>RSSAC Advisory on Root </a:t>
            </a:r>
            <a:r>
              <a:rPr lang="en-US" dirty="0" smtClean="0"/>
              <a:t>Zone TTLs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49934" y="983242"/>
            <a:ext cx="810307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6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WP Members: Duane </a:t>
            </a:r>
            <a:r>
              <a:rPr lang="en-US" sz="26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Wessels</a:t>
            </a:r>
            <a:r>
              <a:rPr lang="en-US" sz="26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,* </a:t>
            </a:r>
            <a:r>
              <a:rPr lang="en-US" sz="2600" dirty="0">
                <a:solidFill>
                  <a:srgbClr val="0C1F24"/>
                </a:solidFill>
                <a:latin typeface="Source Sans Pro"/>
                <a:cs typeface="Source Sans Pro"/>
              </a:rPr>
              <a:t>Warren </a:t>
            </a:r>
            <a:r>
              <a:rPr lang="en-US" sz="2600" dirty="0" err="1">
                <a:solidFill>
                  <a:srgbClr val="0C1F24"/>
                </a:solidFill>
                <a:latin typeface="Source Sans Pro"/>
                <a:cs typeface="Source Sans Pro"/>
              </a:rPr>
              <a:t>Kumari</a:t>
            </a:r>
            <a:r>
              <a:rPr lang="en-US" sz="2600" dirty="0">
                <a:solidFill>
                  <a:srgbClr val="0C1F24"/>
                </a:solidFill>
                <a:latin typeface="Source Sans Pro"/>
                <a:cs typeface="Source Sans Pro"/>
              </a:rPr>
              <a:t>, </a:t>
            </a:r>
            <a:r>
              <a:rPr lang="en-US" sz="2600" dirty="0" err="1">
                <a:solidFill>
                  <a:srgbClr val="0C1F24"/>
                </a:solidFill>
                <a:latin typeface="Source Sans Pro"/>
                <a:cs typeface="Source Sans Pro"/>
              </a:rPr>
              <a:t>Jaap</a:t>
            </a:r>
            <a:r>
              <a:rPr lang="en-US" sz="2600" dirty="0">
                <a:solidFill>
                  <a:srgbClr val="0C1F24"/>
                </a:solidFill>
                <a:latin typeface="Source Sans Pro"/>
                <a:cs typeface="Source Sans Pro"/>
              </a:rPr>
              <a:t> </a:t>
            </a:r>
            <a:r>
              <a:rPr lang="en-US" sz="2600" dirty="0" err="1">
                <a:solidFill>
                  <a:srgbClr val="0C1F24"/>
                </a:solidFill>
                <a:latin typeface="Source Sans Pro"/>
                <a:cs typeface="Source Sans Pro"/>
              </a:rPr>
              <a:t>Akkerhuis</a:t>
            </a:r>
            <a:r>
              <a:rPr lang="en-US" sz="2600" dirty="0">
                <a:solidFill>
                  <a:srgbClr val="0C1F24"/>
                </a:solidFill>
                <a:latin typeface="Source Sans Pro"/>
                <a:cs typeface="Source Sans Pro"/>
              </a:rPr>
              <a:t>, </a:t>
            </a:r>
            <a:r>
              <a:rPr lang="en-US" sz="2600" dirty="0" err="1">
                <a:solidFill>
                  <a:srgbClr val="0C1F24"/>
                </a:solidFill>
                <a:latin typeface="Source Sans Pro"/>
                <a:cs typeface="Source Sans Pro"/>
              </a:rPr>
              <a:t>Shumon</a:t>
            </a:r>
            <a:r>
              <a:rPr lang="en-US" sz="2600" dirty="0">
                <a:solidFill>
                  <a:srgbClr val="0C1F24"/>
                </a:solidFill>
                <a:latin typeface="Source Sans Pro"/>
                <a:cs typeface="Source Sans Pro"/>
              </a:rPr>
              <a:t> </a:t>
            </a:r>
            <a:r>
              <a:rPr lang="en-US" sz="2600" dirty="0" err="1">
                <a:solidFill>
                  <a:srgbClr val="0C1F24"/>
                </a:solidFill>
                <a:latin typeface="Source Sans Pro"/>
                <a:cs typeface="Source Sans Pro"/>
              </a:rPr>
              <a:t>Huque</a:t>
            </a:r>
            <a:r>
              <a:rPr lang="en-US" sz="2600" dirty="0">
                <a:solidFill>
                  <a:srgbClr val="0C1F24"/>
                </a:solidFill>
                <a:latin typeface="Source Sans Pro"/>
                <a:cs typeface="Source Sans Pro"/>
              </a:rPr>
              <a:t>, Brian Dickson, John Bond, Joe </a:t>
            </a:r>
            <a:r>
              <a:rPr lang="en-US" sz="2600" dirty="0" err="1">
                <a:solidFill>
                  <a:srgbClr val="0C1F24"/>
                </a:solidFill>
                <a:latin typeface="Source Sans Pro"/>
                <a:cs typeface="Source Sans Pro"/>
              </a:rPr>
              <a:t>Abley</a:t>
            </a:r>
            <a:r>
              <a:rPr lang="en-US" sz="2600" dirty="0">
                <a:solidFill>
                  <a:srgbClr val="0C1F24"/>
                </a:solidFill>
                <a:latin typeface="Source Sans Pro"/>
                <a:cs typeface="Source Sans Pro"/>
              </a:rPr>
              <a:t>, and Alejandro Acosta. </a:t>
            </a:r>
          </a:p>
          <a:p>
            <a:pPr marL="457200" lvl="0" indent="-457200">
              <a:buFont typeface="Arial"/>
              <a:buChar char="•"/>
            </a:pPr>
            <a:endParaRPr lang="en-US" sz="26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457200" lvl="0" indent="-457200">
              <a:buFont typeface="Arial"/>
              <a:buChar char="•"/>
            </a:pPr>
            <a:r>
              <a:rPr lang="en-US" sz="26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Scope – Consider the extent to which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the current root zone TTLs are appropriate for today’s environment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whether lowering the NS </a:t>
            </a:r>
            <a:r>
              <a:rPr lang="en-US" sz="26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RRset</a:t>
            </a:r>
            <a:r>
              <a:rPr lang="en-US" sz="26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TTL makes sense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the impacts that TTL changes would have on the wider DNS</a:t>
            </a:r>
          </a:p>
          <a:p>
            <a:pPr marL="971550" lvl="1" indent="-514350">
              <a:buFont typeface="+mj-lt"/>
              <a:buAutoNum type="arabicPeriod"/>
            </a:pPr>
            <a:endParaRPr lang="en-US" sz="26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514350" indent="-514350">
              <a:buFont typeface="Arial"/>
              <a:buChar char="•"/>
            </a:pPr>
            <a:r>
              <a:rPr lang="en-US" sz="26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Deliverable: RSSAC Advisory on Root Zone TTLs</a:t>
            </a:r>
            <a:endParaRPr lang="en-US" sz="26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457200" lvl="0" indent="-457200">
              <a:buFont typeface="Arial"/>
              <a:buChar char="•"/>
            </a:pPr>
            <a:endParaRPr lang="en-US" sz="2600" dirty="0">
              <a:solidFill>
                <a:srgbClr val="0C1F24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649138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4601" y="854941"/>
            <a:ext cx="8103072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latin typeface="Source Sans Pro"/>
                <a:cs typeface="Source Sans Pro"/>
              </a:rPr>
              <a:t>Document </a:t>
            </a:r>
            <a:r>
              <a:rPr lang="en-US" sz="2400" dirty="0">
                <a:latin typeface="Source Sans Pro"/>
                <a:cs typeface="Source Sans Pro"/>
              </a:rPr>
              <a:t>the history of TTLs in the root zone </a:t>
            </a:r>
            <a:endParaRPr lang="en-US" sz="2400" dirty="0" smtClean="0">
              <a:latin typeface="Source Sans Pro"/>
              <a:cs typeface="Source Sans Pro"/>
            </a:endParaRP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latin typeface="Source Sans Pro"/>
                <a:cs typeface="Source Sans Pro"/>
              </a:rPr>
              <a:t>Survey </a:t>
            </a:r>
            <a:r>
              <a:rPr lang="en-US" sz="2400" dirty="0">
                <a:latin typeface="Source Sans Pro"/>
                <a:cs typeface="Source Sans Pro"/>
              </a:rPr>
              <a:t>TTLs of </a:t>
            </a:r>
            <a:r>
              <a:rPr lang="en-US" sz="2400" dirty="0" smtClean="0">
                <a:latin typeface="Source Sans Pro"/>
                <a:cs typeface="Source Sans Pro"/>
              </a:rPr>
              <a:t>TLDs</a:t>
            </a:r>
            <a:r>
              <a:rPr lang="en-US" sz="2400" dirty="0">
                <a:latin typeface="Source Sans Pro"/>
                <a:cs typeface="Source Sans Pro"/>
              </a:rPr>
              <a:t>: </a:t>
            </a:r>
            <a:endParaRPr lang="en-US" sz="2400" dirty="0" smtClean="0">
              <a:latin typeface="Source Sans Pro"/>
              <a:cs typeface="Source Sans Pro"/>
            </a:endParaRPr>
          </a:p>
          <a:p>
            <a:pPr marL="914400" lvl="1" indent="-457200"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latin typeface="Source Sans Pro"/>
                <a:cs typeface="Source Sans Pro"/>
              </a:rPr>
              <a:t>Compare </a:t>
            </a:r>
            <a:r>
              <a:rPr lang="en-US" sz="2400" dirty="0">
                <a:latin typeface="Source Sans Pro"/>
                <a:cs typeface="Source Sans Pro"/>
              </a:rPr>
              <a:t>TTLs of delegations in the root zone to the authoritative TTLs in TLD </a:t>
            </a:r>
            <a:r>
              <a:rPr lang="en-US" sz="2400" dirty="0" smtClean="0">
                <a:latin typeface="Source Sans Pro"/>
                <a:cs typeface="Source Sans Pro"/>
              </a:rPr>
              <a:t>zones</a:t>
            </a:r>
            <a:r>
              <a:rPr lang="en-US" sz="2400" dirty="0">
                <a:latin typeface="Source Sans Pro"/>
                <a:cs typeface="Source Sans Pro"/>
              </a:rPr>
              <a:t> </a:t>
            </a:r>
            <a:endParaRPr lang="en-US" sz="2400" dirty="0" smtClean="0">
              <a:latin typeface="Source Sans Pro"/>
              <a:cs typeface="Source Sans Pro"/>
            </a:endParaRPr>
          </a:p>
          <a:p>
            <a:pPr marL="914400" lvl="1" indent="-457200"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latin typeface="Source Sans Pro"/>
                <a:cs typeface="Source Sans Pro"/>
              </a:rPr>
              <a:t>Compare </a:t>
            </a:r>
            <a:r>
              <a:rPr lang="en-US" sz="2400" dirty="0">
                <a:latin typeface="Source Sans Pro"/>
                <a:cs typeface="Source Sans Pro"/>
              </a:rPr>
              <a:t>DS (delegated) and DNSKEY (authoritative) </a:t>
            </a:r>
            <a:r>
              <a:rPr lang="en-US" sz="2400" dirty="0" smtClean="0">
                <a:latin typeface="Source Sans Pro"/>
                <a:cs typeface="Source Sans Pro"/>
              </a:rPr>
              <a:t>TTLs </a:t>
            </a:r>
            <a:endParaRPr lang="en-US" sz="2400" dirty="0">
              <a:latin typeface="Source Sans Pro"/>
              <a:cs typeface="Source Sans Pro"/>
            </a:endParaRP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Source Sans Pro"/>
                <a:cs typeface="Source Sans Pro"/>
              </a:rPr>
              <a:t>Survey "max-cache-</a:t>
            </a:r>
            <a:r>
              <a:rPr lang="en-US" sz="2400" dirty="0" err="1">
                <a:latin typeface="Source Sans Pro"/>
                <a:cs typeface="Source Sans Pro"/>
              </a:rPr>
              <a:t>ttl</a:t>
            </a:r>
            <a:r>
              <a:rPr lang="en-US" sz="2400" dirty="0">
                <a:latin typeface="Source Sans Pro"/>
                <a:cs typeface="Source Sans Pro"/>
              </a:rPr>
              <a:t>" parameters of various recursive </a:t>
            </a:r>
            <a:r>
              <a:rPr lang="en-US" sz="2400" dirty="0" smtClean="0">
                <a:latin typeface="Source Sans Pro"/>
                <a:cs typeface="Source Sans Pro"/>
              </a:rPr>
              <a:t>implementations</a:t>
            </a:r>
            <a:endParaRPr lang="en-US" sz="2400" dirty="0">
              <a:latin typeface="Source Sans Pro"/>
              <a:cs typeface="Source Sans Pro"/>
            </a:endParaRP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Source Sans Pro"/>
                <a:cs typeface="Source Sans Pro"/>
              </a:rPr>
              <a:t>Analyze DITL data for the extent that </a:t>
            </a:r>
            <a:r>
              <a:rPr lang="en-US" sz="2400" dirty="0" smtClean="0">
                <a:latin typeface="Source Sans Pro"/>
                <a:cs typeface="Source Sans Pro"/>
              </a:rPr>
              <a:t>recursive resolvers </a:t>
            </a:r>
            <a:r>
              <a:rPr lang="en-US" sz="2400" dirty="0">
                <a:latin typeface="Source Sans Pro"/>
                <a:cs typeface="Source Sans Pro"/>
              </a:rPr>
              <a:t>honor </a:t>
            </a:r>
            <a:r>
              <a:rPr lang="en-US" sz="2400" dirty="0" smtClean="0">
                <a:latin typeface="Source Sans Pro"/>
                <a:cs typeface="Source Sans Pro"/>
              </a:rPr>
              <a:t>TTLs</a:t>
            </a:r>
            <a:r>
              <a:rPr lang="en-US" sz="2400" dirty="0">
                <a:latin typeface="Source Sans Pro"/>
                <a:cs typeface="Source Sans Pro"/>
              </a:rPr>
              <a:t> 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Source Sans Pro"/>
                <a:cs typeface="Source Sans Pro"/>
              </a:rPr>
              <a:t>Study the traffic effects of changing root zone </a:t>
            </a:r>
            <a:r>
              <a:rPr lang="en-US" sz="2400" dirty="0" smtClean="0">
                <a:latin typeface="Source Sans Pro"/>
                <a:cs typeface="Source Sans Pro"/>
              </a:rPr>
              <a:t>TTLs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latin typeface="Source Sans Pro"/>
                <a:cs typeface="Source Sans Pro"/>
              </a:rPr>
              <a:t>Study </a:t>
            </a:r>
            <a:r>
              <a:rPr lang="en-US" sz="2400" dirty="0">
                <a:latin typeface="Source Sans Pro"/>
                <a:cs typeface="Source Sans Pro"/>
              </a:rPr>
              <a:t>interactions between the SOA refresh timer and serving stale </a:t>
            </a:r>
            <a:r>
              <a:rPr lang="en-US" sz="2400" dirty="0" smtClean="0">
                <a:latin typeface="Source Sans Pro"/>
                <a:cs typeface="Source Sans Pro"/>
              </a:rPr>
              <a:t>data</a:t>
            </a:r>
            <a:endParaRPr lang="en-US" sz="2600" dirty="0">
              <a:solidFill>
                <a:srgbClr val="0C1F24"/>
              </a:solidFill>
              <a:latin typeface="Source Sans Pro"/>
              <a:cs typeface="Source Sans Pro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</a:t>
            </a:r>
            <a:r>
              <a:rPr lang="en-US" dirty="0"/>
              <a:t>Z</a:t>
            </a:r>
            <a:r>
              <a:rPr lang="en-US" dirty="0" smtClean="0"/>
              <a:t>one TTLs -- Study 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107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477"/>
            <a:ext cx="9144000" cy="745287"/>
          </a:xfrm>
        </p:spPr>
        <p:txBody>
          <a:bodyPr/>
          <a:lstStyle/>
          <a:p>
            <a:r>
              <a:rPr lang="en-US" dirty="0" smtClean="0"/>
              <a:t>Root Zone TTLs -- Challenges </a:t>
            </a:r>
            <a:r>
              <a:rPr lang="en-US" dirty="0"/>
              <a:t>/ </a:t>
            </a:r>
            <a:r>
              <a:rPr lang="en-US" dirty="0" smtClean="0"/>
              <a:t>Risks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4601" y="854941"/>
            <a:ext cx="8103072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sz="2400" dirty="0" smtClean="0">
                <a:latin typeface="Source Sans Pro"/>
                <a:cs typeface="Source Sans Pro"/>
              </a:rPr>
              <a:t>Challenges / Risks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latin typeface="Source Sans Pro"/>
                <a:cs typeface="Source Sans Pro"/>
              </a:rPr>
              <a:t>Lack of bandwidth from work party members to perform the analysis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latin typeface="Source Sans Pro"/>
                <a:cs typeface="Source Sans Pro"/>
              </a:rPr>
              <a:t>Realistic Modeling of the traffic effects of changing root zone TTLs is difficult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latin typeface="Source Sans Pro"/>
                <a:cs typeface="Source Sans Pro"/>
              </a:rPr>
              <a:t>Analysis of </a:t>
            </a:r>
            <a:r>
              <a:rPr lang="en-US" sz="2400" dirty="0">
                <a:latin typeface="Source Sans Pro"/>
                <a:cs typeface="Source Sans Pro"/>
              </a:rPr>
              <a:t>DITL data for the extent that </a:t>
            </a:r>
            <a:r>
              <a:rPr lang="en-US" sz="2400" dirty="0" smtClean="0">
                <a:latin typeface="Source Sans Pro"/>
                <a:cs typeface="Source Sans Pro"/>
              </a:rPr>
              <a:t>recursive resolvers </a:t>
            </a:r>
            <a:r>
              <a:rPr lang="en-US" sz="2400" dirty="0">
                <a:latin typeface="Source Sans Pro"/>
                <a:cs typeface="Source Sans Pro"/>
              </a:rPr>
              <a:t>honor </a:t>
            </a:r>
            <a:r>
              <a:rPr lang="en-US" sz="2400" dirty="0" smtClean="0">
                <a:latin typeface="Source Sans Pro"/>
                <a:cs typeface="Source Sans Pro"/>
              </a:rPr>
              <a:t>TTLs might not yield much useful data due to high noise to signal ratio</a:t>
            </a:r>
            <a:r>
              <a:rPr lang="en-US" sz="2400" dirty="0">
                <a:latin typeface="Source Sans Pro"/>
                <a:cs typeface="Source Sans Pro"/>
              </a:rPr>
              <a:t> </a:t>
            </a:r>
            <a:endParaRPr lang="en-US" sz="2400" dirty="0" smtClean="0">
              <a:latin typeface="Source Sans Pro"/>
              <a:cs typeface="Source Sans Pro"/>
            </a:endParaRP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endParaRPr lang="en-US" sz="2400" dirty="0">
              <a:latin typeface="Source Sans Pro"/>
              <a:cs typeface="Source Sans Pro"/>
            </a:endParaRPr>
          </a:p>
          <a:p>
            <a:pPr lvl="0">
              <a:spcAft>
                <a:spcPts val="600"/>
              </a:spcAft>
            </a:pPr>
            <a:r>
              <a:rPr lang="en-US" sz="2400" dirty="0" smtClean="0">
                <a:latin typeface="Source Sans Pro"/>
                <a:cs typeface="Source Sans Pro"/>
              </a:rPr>
              <a:t>Help Needed: 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latin typeface="Source Sans Pro"/>
                <a:cs typeface="Source Sans Pro"/>
              </a:rPr>
              <a:t>Need people (external experts) who have done DITL analysis to contribute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latin typeface="Source Sans Pro"/>
                <a:cs typeface="Source Sans Pro"/>
              </a:rPr>
              <a:t>Copies of Root Zone prior to 1999</a:t>
            </a:r>
            <a:endParaRPr lang="en-US" sz="2400" dirty="0"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292733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68313" y="2377590"/>
            <a:ext cx="8574087" cy="1728788"/>
          </a:xfrm>
        </p:spPr>
        <p:txBody>
          <a:bodyPr/>
          <a:lstStyle/>
          <a:p>
            <a:r>
              <a:rPr lang="en-US" b="1" dirty="0" smtClean="0">
                <a:latin typeface="Source Sans Pro"/>
                <a:cs typeface="Source Sans Pro"/>
              </a:rPr>
              <a:t>Brainstorm Session about future work items</a:t>
            </a:r>
          </a:p>
          <a:p>
            <a:r>
              <a:rPr lang="en-US" dirty="0" smtClean="0"/>
              <a:t>All participants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43280" y="1219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604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68313" y="2377590"/>
            <a:ext cx="8574087" cy="1728788"/>
          </a:xfrm>
        </p:spPr>
        <p:txBody>
          <a:bodyPr/>
          <a:lstStyle/>
          <a:p>
            <a:r>
              <a:rPr lang="en-US" b="1" dirty="0">
                <a:latin typeface="Source Sans Pro"/>
                <a:cs typeface="Source Sans Pro"/>
              </a:rPr>
              <a:t>L</a:t>
            </a:r>
            <a:r>
              <a:rPr lang="en-US" b="1" dirty="0" smtClean="0">
                <a:latin typeface="Source Sans Pro"/>
                <a:cs typeface="Source Sans Pro"/>
              </a:rPr>
              <a:t>ogistical discussions</a:t>
            </a:r>
          </a:p>
          <a:p>
            <a:r>
              <a:rPr lang="en-US" dirty="0" smtClean="0"/>
              <a:t>Lars </a:t>
            </a:r>
            <a:r>
              <a:rPr lang="en-US" dirty="0" err="1" smtClean="0"/>
              <a:t>Liman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43280" y="1219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698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477"/>
            <a:ext cx="9144000" cy="745287"/>
          </a:xfrm>
        </p:spPr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ogistical discussions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4601" y="854941"/>
            <a:ext cx="8103072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latin typeface="Source Sans Pro"/>
                <a:cs typeface="Source Sans Pro"/>
              </a:rPr>
              <a:t>Future meetings</a:t>
            </a:r>
          </a:p>
          <a:p>
            <a:pPr marL="800100" lvl="1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latin typeface="Source Sans Pro"/>
                <a:cs typeface="Source Sans Pro"/>
              </a:rPr>
              <a:t>Would RSSAC caucus like to meet in IETF 93? If so, what to discuss? </a:t>
            </a:r>
          </a:p>
          <a:p>
            <a:pPr marL="800100" lvl="1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latin typeface="Source Sans Pro"/>
                <a:cs typeface="Source Sans Pro"/>
              </a:rPr>
              <a:t>Would RSSAC caucus like to have regular teleconferences? </a:t>
            </a:r>
          </a:p>
          <a:p>
            <a:pPr lvl="0">
              <a:spcAft>
                <a:spcPts val="600"/>
              </a:spcAft>
            </a:pPr>
            <a:endParaRPr lang="en-US" sz="2400" dirty="0"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635616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68313" y="2377590"/>
            <a:ext cx="8574087" cy="1728788"/>
          </a:xfrm>
        </p:spPr>
        <p:txBody>
          <a:bodyPr/>
          <a:lstStyle/>
          <a:p>
            <a:r>
              <a:rPr lang="en-US" b="1" dirty="0">
                <a:latin typeface="Source Sans Pro"/>
                <a:cs typeface="Source Sans Pro"/>
              </a:rPr>
              <a:t>A round of deeper introductions of all participants (names</a:t>
            </a:r>
            <a:r>
              <a:rPr lang="en-US" b="1" dirty="0" smtClean="0">
                <a:latin typeface="Source Sans Pro"/>
                <a:cs typeface="Source Sans Pro"/>
              </a:rPr>
              <a:t>, affiliations</a:t>
            </a:r>
            <a:r>
              <a:rPr lang="en-US" b="1" dirty="0">
                <a:latin typeface="Source Sans Pro"/>
                <a:cs typeface="Source Sans Pro"/>
              </a:rPr>
              <a:t>, background, etc.</a:t>
            </a:r>
            <a:r>
              <a:rPr lang="en-US" b="1" dirty="0" smtClean="0">
                <a:latin typeface="Source Sans Pro"/>
                <a:cs typeface="Source Sans Pro"/>
              </a:rPr>
              <a:t>)</a:t>
            </a:r>
          </a:p>
          <a:p>
            <a:r>
              <a:rPr lang="en-US" dirty="0" smtClean="0"/>
              <a:t>All Participants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43280" y="1219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288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68313" y="2377590"/>
            <a:ext cx="8574087" cy="1728788"/>
          </a:xfrm>
        </p:spPr>
        <p:txBody>
          <a:bodyPr/>
          <a:lstStyle/>
          <a:p>
            <a:r>
              <a:rPr lang="en-US" b="1" dirty="0" smtClean="0">
                <a:latin typeface="Source Sans Pro"/>
                <a:cs typeface="Source Sans Pro"/>
              </a:rPr>
              <a:t>RSSAC Update – Restructuring and Internal Work </a:t>
            </a:r>
          </a:p>
          <a:p>
            <a:r>
              <a:rPr lang="en-US" dirty="0" smtClean="0"/>
              <a:t>Kevin Jones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3280" y="1219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025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RSSAC Operational procedures – RSSAC 000</a:t>
            </a:r>
            <a:endParaRPr lang="en-US" dirty="0"/>
          </a:p>
        </p:txBody>
      </p:sp>
      <p:sp>
        <p:nvSpPr>
          <p:cNvPr id="108" name="Shape 108"/>
          <p:cNvSpPr>
            <a:spLocks noGrp="1"/>
          </p:cNvSpPr>
          <p:nvPr>
            <p:ph idx="4294967295"/>
          </p:nvPr>
        </p:nvSpPr>
        <p:spPr>
          <a:xfrm>
            <a:off x="510940" y="1279016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Source Sans Pro"/>
                <a:cs typeface="Source Sans Pro"/>
              </a:rPr>
              <a:t>Describes formal structure of RSSAC</a:t>
            </a:r>
          </a:p>
          <a:p>
            <a:pPr lvl="0"/>
            <a:r>
              <a:rPr lang="en-US" dirty="0" smtClean="0">
                <a:latin typeface="Source Sans Pro"/>
                <a:cs typeface="Source Sans Pro"/>
              </a:rPr>
              <a:t>Defines purpose, principle and procedures for the caucus (including caucus selection)</a:t>
            </a:r>
          </a:p>
          <a:p>
            <a:r>
              <a:rPr lang="en-US" dirty="0" smtClean="0">
                <a:latin typeface="Source Sans Pro"/>
                <a:cs typeface="Source Sans Pro"/>
              </a:rPr>
              <a:t>Defines RSSAC publication procedures </a:t>
            </a:r>
          </a:p>
          <a:p>
            <a:pPr lvl="0"/>
            <a:endParaRPr lang="en-US" dirty="0" smtClean="0">
              <a:latin typeface="Source Sans Pro"/>
              <a:cs typeface="Source Sans Pro"/>
            </a:endParaRPr>
          </a:p>
          <a:p>
            <a:pPr lvl="0"/>
            <a:r>
              <a:rPr lang="en-US" dirty="0" smtClean="0">
                <a:latin typeface="Source Sans Pro"/>
                <a:cs typeface="Source Sans Pro"/>
              </a:rPr>
              <a:t>Available at: RSSAC000 </a:t>
            </a:r>
            <a:r>
              <a:rPr lang="en-US" dirty="0">
                <a:latin typeface="Source Sans Pro"/>
                <a:cs typeface="Source Sans Pro"/>
              </a:rPr>
              <a:t>– </a:t>
            </a:r>
            <a:r>
              <a:rPr lang="en-US" dirty="0">
                <a:latin typeface="Source Sans Pro"/>
                <a:cs typeface="Source Sans Pro"/>
                <a:hlinkClick r:id="rId2"/>
              </a:rPr>
              <a:t>RSSAC Operational </a:t>
            </a:r>
            <a:r>
              <a:rPr lang="en-US" dirty="0" smtClean="0">
                <a:latin typeface="Source Sans Pro"/>
                <a:cs typeface="Source Sans Pro"/>
                <a:hlinkClick r:id="rId2"/>
              </a:rPr>
              <a:t>Procedures</a:t>
            </a:r>
            <a:endParaRPr lang="en-US" dirty="0">
              <a:latin typeface="Source Sans Pro"/>
              <a:cs typeface="Source Sans Pro"/>
            </a:endParaRPr>
          </a:p>
          <a:p>
            <a:endParaRPr lang="en-US" dirty="0">
              <a:latin typeface="Source Sans Pro"/>
              <a:cs typeface="Source Sans Pro"/>
            </a:endParaRPr>
          </a:p>
        </p:txBody>
      </p:sp>
      <p:sp>
        <p:nvSpPr>
          <p:cNvPr id="4" name="Shape 6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lvl="0" algn="r"/>
            <a:fld id="{86CB4B4D-7CA3-9044-876B-883B54F8677D}" type="slidenum">
              <a:rPr lang="en-US"/>
              <a:pPr lvl="0" algn="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504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RSSAC </a:t>
            </a:r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75" name="Shape 75"/>
          <p:cNvSpPr>
            <a:spLocks noGrp="1"/>
          </p:cNvSpPr>
          <p:nvPr>
            <p:ph idx="4294967295"/>
          </p:nvPr>
        </p:nvSpPr>
        <p:spPr>
          <a:xfrm>
            <a:off x="423351" y="1162223"/>
            <a:ext cx="8140078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Source Sans Pro"/>
                <a:cs typeface="Source Sans Pro"/>
              </a:rPr>
              <a:t>RSSAC</a:t>
            </a:r>
            <a:endParaRPr lang="en-US" dirty="0">
              <a:latin typeface="Source Sans Pro"/>
              <a:cs typeface="Source Sans Pro"/>
            </a:endParaRPr>
          </a:p>
          <a:p>
            <a:pPr lvl="1"/>
            <a:r>
              <a:rPr lang="en-US" dirty="0">
                <a:latin typeface="Source Sans Pro"/>
                <a:cs typeface="Source Sans Pro"/>
              </a:rPr>
              <a:t>Appointed representatives from the 12 root server </a:t>
            </a:r>
            <a:r>
              <a:rPr lang="en-US" dirty="0" smtClean="0">
                <a:latin typeface="Source Sans Pro"/>
                <a:cs typeface="Source Sans Pro"/>
              </a:rPr>
              <a:t>operators</a:t>
            </a:r>
            <a:endParaRPr lang="en-US" dirty="0">
              <a:latin typeface="Source Sans Pro"/>
              <a:cs typeface="Source Sans Pro"/>
            </a:endParaRPr>
          </a:p>
          <a:p>
            <a:pPr lvl="1"/>
            <a:r>
              <a:rPr lang="en-US" dirty="0">
                <a:latin typeface="Source Sans Pro"/>
                <a:cs typeface="Source Sans Pro"/>
              </a:rPr>
              <a:t>Alternates to </a:t>
            </a:r>
            <a:r>
              <a:rPr lang="en-US" dirty="0" smtClean="0">
                <a:latin typeface="Source Sans Pro"/>
                <a:cs typeface="Source Sans Pro"/>
              </a:rPr>
              <a:t>these</a:t>
            </a:r>
            <a:endParaRPr lang="en-US" dirty="0">
              <a:latin typeface="Source Sans Pro"/>
              <a:cs typeface="Source Sans Pro"/>
            </a:endParaRPr>
          </a:p>
          <a:p>
            <a:pPr lvl="1"/>
            <a:r>
              <a:rPr lang="en-US" dirty="0" smtClean="0">
                <a:latin typeface="Source Sans Pro"/>
                <a:cs typeface="Source Sans Pro"/>
              </a:rPr>
              <a:t>Liaisons</a:t>
            </a:r>
            <a:endParaRPr lang="en-US" dirty="0">
              <a:latin typeface="Source Sans Pro"/>
              <a:cs typeface="Source Sans Pro"/>
            </a:endParaRPr>
          </a:p>
          <a:p>
            <a:pPr lvl="0"/>
            <a:r>
              <a:rPr lang="en-US" dirty="0">
                <a:latin typeface="Source Sans Pro"/>
                <a:cs typeface="Source Sans Pro"/>
              </a:rPr>
              <a:t>RSSAC Caucus</a:t>
            </a:r>
          </a:p>
          <a:p>
            <a:pPr lvl="1"/>
            <a:r>
              <a:rPr lang="en-US" dirty="0">
                <a:latin typeface="Source Sans Pro"/>
                <a:cs typeface="Source Sans Pro"/>
              </a:rPr>
              <a:t>Body of volunteer subject matter experts.</a:t>
            </a:r>
          </a:p>
          <a:p>
            <a:pPr lvl="1"/>
            <a:r>
              <a:rPr lang="en-US" dirty="0">
                <a:latin typeface="Source Sans Pro"/>
                <a:cs typeface="Source Sans Pro"/>
              </a:rPr>
              <a:t>Appointed by </a:t>
            </a:r>
            <a:r>
              <a:rPr lang="en-US" dirty="0" smtClean="0">
                <a:latin typeface="Source Sans Pro"/>
                <a:cs typeface="Source Sans Pro"/>
              </a:rPr>
              <a:t>RSSAC</a:t>
            </a:r>
          </a:p>
          <a:p>
            <a:pPr marL="457200" lvl="1" indent="0">
              <a:buNone/>
            </a:pPr>
            <a:endParaRPr lang="en-US" dirty="0" smtClean="0">
              <a:latin typeface="Source Sans Pro"/>
              <a:cs typeface="Source Sans Pro"/>
            </a:endParaRPr>
          </a:p>
        </p:txBody>
      </p:sp>
      <p:sp>
        <p:nvSpPr>
          <p:cNvPr id="5" name="Shape 61"/>
          <p:cNvSpPr txBox="1">
            <a:spLocks/>
          </p:cNvSpPr>
          <p:nvPr/>
        </p:nvSpPr>
        <p:spPr>
          <a:xfrm>
            <a:off x="6693505" y="63878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6CB4B4D-7CA3-9044-876B-883B54F8677D}" type="slidenum">
              <a:rPr lang="en-US" smtClean="0"/>
              <a:pPr algn="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680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Caucus: Purpose</a:t>
            </a:r>
          </a:p>
        </p:txBody>
      </p:sp>
      <p:sp>
        <p:nvSpPr>
          <p:cNvPr id="105" name="Shape 105"/>
          <p:cNvSpPr>
            <a:spLocks noGrp="1"/>
          </p:cNvSpPr>
          <p:nvPr>
            <p:ph idx="4294967295"/>
          </p:nvPr>
        </p:nvSpPr>
        <p:spPr>
          <a:xfrm>
            <a:off x="510940" y="1162222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>
                <a:latin typeface="Source Sans Pro"/>
                <a:cs typeface="Source Sans Pro"/>
              </a:rPr>
              <a:t>Pool of experts who produce documents</a:t>
            </a:r>
          </a:p>
          <a:p>
            <a:pPr lvl="1"/>
            <a:r>
              <a:rPr lang="en-US" dirty="0">
                <a:latin typeface="Source Sans Pro"/>
                <a:cs typeface="Source Sans Pro"/>
              </a:rPr>
              <a:t>Expertise, critical mass, broad spectrum</a:t>
            </a:r>
          </a:p>
          <a:p>
            <a:pPr lvl="0"/>
            <a:r>
              <a:rPr lang="en-US" dirty="0">
                <a:latin typeface="Source Sans Pro"/>
                <a:cs typeface="Source Sans Pro"/>
              </a:rPr>
              <a:t>Transparency of who does the work</a:t>
            </a:r>
          </a:p>
          <a:p>
            <a:pPr lvl="1"/>
            <a:r>
              <a:rPr lang="en-US" dirty="0">
                <a:latin typeface="Source Sans Pro"/>
                <a:cs typeface="Source Sans Pro"/>
              </a:rPr>
              <a:t>Who, what expertise, which other hats</a:t>
            </a:r>
          </a:p>
          <a:p>
            <a:pPr lvl="0"/>
            <a:r>
              <a:rPr lang="en-US" dirty="0">
                <a:latin typeface="Source Sans Pro"/>
                <a:cs typeface="Source Sans Pro"/>
              </a:rPr>
              <a:t>Framework for getting work done</a:t>
            </a:r>
          </a:p>
          <a:p>
            <a:pPr lvl="1"/>
            <a:r>
              <a:rPr lang="en-US" dirty="0">
                <a:latin typeface="Source Sans Pro"/>
                <a:cs typeface="Source Sans Pro"/>
              </a:rPr>
              <a:t>Results, leaders, deadlines</a:t>
            </a:r>
          </a:p>
        </p:txBody>
      </p:sp>
      <p:sp>
        <p:nvSpPr>
          <p:cNvPr id="4" name="Shape 6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lvl="0" algn="r"/>
            <a:fld id="{86CB4B4D-7CA3-9044-876B-883B54F8677D}" type="slidenum">
              <a:rPr lang="en-US"/>
              <a:pPr lvl="0" algn="r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709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Caucus: Members</a:t>
            </a:r>
          </a:p>
        </p:txBody>
      </p:sp>
      <p:sp>
        <p:nvSpPr>
          <p:cNvPr id="108" name="Shape 108"/>
          <p:cNvSpPr>
            <a:spLocks noGrp="1"/>
          </p:cNvSpPr>
          <p:nvPr>
            <p:ph idx="4294967295"/>
          </p:nvPr>
        </p:nvSpPr>
        <p:spPr>
          <a:xfrm>
            <a:off x="510940" y="1279016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Source Sans Pro"/>
                <a:cs typeface="Source Sans Pro"/>
              </a:rPr>
              <a:t>Consist of all </a:t>
            </a:r>
            <a:r>
              <a:rPr lang="en-US" dirty="0">
                <a:latin typeface="Source Sans Pro"/>
                <a:cs typeface="Source Sans Pro"/>
              </a:rPr>
              <a:t>members of RSSAC </a:t>
            </a:r>
            <a:r>
              <a:rPr lang="en-US" dirty="0" smtClean="0">
                <a:latin typeface="Source Sans Pro"/>
                <a:cs typeface="Source Sans Pro"/>
              </a:rPr>
              <a:t>+ additional subject matter experts appointed by RSSAC</a:t>
            </a:r>
            <a:endParaRPr lang="en-US" dirty="0">
              <a:latin typeface="Source Sans Pro"/>
              <a:cs typeface="Source Sans Pro"/>
            </a:endParaRPr>
          </a:p>
          <a:p>
            <a:pPr lvl="0"/>
            <a:r>
              <a:rPr lang="en-US" dirty="0" smtClean="0">
                <a:latin typeface="Source Sans Pro"/>
                <a:cs typeface="Source Sans Pro"/>
              </a:rPr>
              <a:t>All members submit public </a:t>
            </a:r>
            <a:r>
              <a:rPr lang="en-US" dirty="0">
                <a:latin typeface="Source Sans Pro"/>
                <a:cs typeface="Source Sans Pro"/>
              </a:rPr>
              <a:t>statements of interest</a:t>
            </a:r>
          </a:p>
          <a:p>
            <a:pPr lvl="0"/>
            <a:r>
              <a:rPr lang="en-US" dirty="0" smtClean="0">
                <a:latin typeface="Source Sans Pro"/>
                <a:cs typeface="Source Sans Pro"/>
              </a:rPr>
              <a:t>Members receive public </a:t>
            </a:r>
            <a:r>
              <a:rPr lang="en-US" dirty="0">
                <a:latin typeface="Source Sans Pro"/>
                <a:cs typeface="Source Sans Pro"/>
              </a:rPr>
              <a:t>credit for individual work</a:t>
            </a:r>
          </a:p>
        </p:txBody>
      </p:sp>
      <p:sp>
        <p:nvSpPr>
          <p:cNvPr id="4" name="Shape 6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lvl="0" algn="r"/>
            <a:fld id="{86CB4B4D-7CA3-9044-876B-883B54F8677D}" type="slidenum">
              <a:rPr lang="en-US"/>
              <a:pPr lvl="0" algn="r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015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Caucus: Details</a:t>
            </a:r>
          </a:p>
        </p:txBody>
      </p:sp>
      <p:sp>
        <p:nvSpPr>
          <p:cNvPr id="111" name="Shape 111"/>
          <p:cNvSpPr>
            <a:spLocks noGrp="1"/>
          </p:cNvSpPr>
          <p:nvPr>
            <p:ph idx="4294967295"/>
          </p:nvPr>
        </p:nvSpPr>
        <p:spPr>
          <a:xfrm>
            <a:off x="537030" y="1162223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>
                <a:latin typeface="Source Sans Pro"/>
                <a:cs typeface="Source Sans Pro"/>
              </a:rPr>
              <a:t>Clearly scoped work items</a:t>
            </a:r>
          </a:p>
          <a:p>
            <a:r>
              <a:rPr lang="en-US" dirty="0">
                <a:latin typeface="Source Sans Pro"/>
                <a:cs typeface="Source Sans Pro"/>
              </a:rPr>
              <a:t>Designated document leaders</a:t>
            </a:r>
          </a:p>
          <a:p>
            <a:r>
              <a:rPr lang="en-US" dirty="0">
                <a:latin typeface="Source Sans Pro"/>
                <a:cs typeface="Source Sans Pro"/>
              </a:rPr>
              <a:t>Result oriented</a:t>
            </a:r>
          </a:p>
          <a:p>
            <a:r>
              <a:rPr lang="en-US" dirty="0">
                <a:latin typeface="Source Sans Pro"/>
                <a:cs typeface="Source Sans Pro"/>
              </a:rPr>
              <a:t>Include dissenting opinions</a:t>
            </a:r>
          </a:p>
        </p:txBody>
      </p:sp>
      <p:sp>
        <p:nvSpPr>
          <p:cNvPr id="5" name="Shape 61"/>
          <p:cNvSpPr txBox="1">
            <a:spLocks/>
          </p:cNvSpPr>
          <p:nvPr/>
        </p:nvSpPr>
        <p:spPr>
          <a:xfrm>
            <a:off x="6633030" y="6351515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6CB4B4D-7CA3-9044-876B-883B54F8677D}" type="slidenum">
              <a:rPr lang="en-US" smtClean="0"/>
              <a:pPr algn="r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37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CANN Template">
      <a:dk1>
        <a:srgbClr val="0A1F24"/>
      </a:dk1>
      <a:lt1>
        <a:sysClr val="window" lastClr="FFFFFF"/>
      </a:lt1>
      <a:dk2>
        <a:srgbClr val="1A87C9"/>
      </a:dk2>
      <a:lt2>
        <a:srgbClr val="EEECE1"/>
      </a:lt2>
      <a:accent1>
        <a:srgbClr val="1A87C9"/>
      </a:accent1>
      <a:accent2>
        <a:srgbClr val="0D436C"/>
      </a:accent2>
      <a:accent3>
        <a:srgbClr val="1B6F74"/>
      </a:accent3>
      <a:accent4>
        <a:srgbClr val="EA903A"/>
      </a:accent4>
      <a:accent5>
        <a:srgbClr val="DB6033"/>
      </a:accent5>
      <a:accent6>
        <a:srgbClr val="1768B1"/>
      </a:accent6>
      <a:hlink>
        <a:srgbClr val="1D98D3"/>
      </a:hlink>
      <a:folHlink>
        <a:srgbClr val="427BB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Source Sans Pro"/>
            <a:cs typeface="Source Sans Pro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8867</TotalTime>
  <Words>1292</Words>
  <Application>Microsoft Macintosh PowerPoint</Application>
  <PresentationFormat>On-screen Show (4:3)</PresentationFormat>
  <Paragraphs>217</Paragraphs>
  <Slides>28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Agenda</vt:lpstr>
      <vt:lpstr>PowerPoint Presentation</vt:lpstr>
      <vt:lpstr>PowerPoint Presentation</vt:lpstr>
      <vt:lpstr>RSSAC Operational procedures – RSSAC 000</vt:lpstr>
      <vt:lpstr>RSSAC organization</vt:lpstr>
      <vt:lpstr>Caucus: Purpose</vt:lpstr>
      <vt:lpstr>Caucus: Members</vt:lpstr>
      <vt:lpstr>Caucus: Details</vt:lpstr>
      <vt:lpstr>PowerPoint Presentation</vt:lpstr>
      <vt:lpstr>Interaction between the formal committee and caucus</vt:lpstr>
      <vt:lpstr>PowerPoint Presentation</vt:lpstr>
      <vt:lpstr>RSSAC001: Service Expectations of Root Servers</vt:lpstr>
      <vt:lpstr>RSSAC001: Service Expectations of Root Servers</vt:lpstr>
      <vt:lpstr>RSSAC001 Recommendations</vt:lpstr>
      <vt:lpstr>RFC 2870-bis</vt:lpstr>
      <vt:lpstr>PowerPoint Presentation</vt:lpstr>
      <vt:lpstr>RSSAC002: Advisory on Measurements of Root Server System</vt:lpstr>
      <vt:lpstr>RSSAC002 Proposed Measurements</vt:lpstr>
      <vt:lpstr>RSSAC002 Recommendations</vt:lpstr>
      <vt:lpstr>RSSAC002 Implementation</vt:lpstr>
      <vt:lpstr>PowerPoint Presentation</vt:lpstr>
      <vt:lpstr>RSSAC Advisory on Root Zone TTLs</vt:lpstr>
      <vt:lpstr>Root Zone TTLs -- Study Areas</vt:lpstr>
      <vt:lpstr>Root Zone TTLs -- Challenges / Risks</vt:lpstr>
      <vt:lpstr>PowerPoint Presentation</vt:lpstr>
      <vt:lpstr>PowerPoint Presentation</vt:lpstr>
      <vt:lpstr>Logistical discussions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</dc:creator>
  <cp:lastModifiedBy>Lars-Johan Liman</cp:lastModifiedBy>
  <cp:revision>264</cp:revision>
  <cp:lastPrinted>2015-03-19T18:46:00Z</cp:lastPrinted>
  <dcterms:created xsi:type="dcterms:W3CDTF">2015-01-07T16:11:05Z</dcterms:created>
  <dcterms:modified xsi:type="dcterms:W3CDTF">2015-03-22T20:16:36Z</dcterms:modified>
</cp:coreProperties>
</file>