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2"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472"/>
    <a:srgbClr val="C0B78D"/>
    <a:srgbClr val="8C97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61" d="100"/>
          <a:sy n="61" d="100"/>
        </p:scale>
        <p:origin x="125" y="6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98E8B-3C52-4252-86C5-20C401A2D6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813741-C23D-4BB4-9D13-ACD9237E89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F78546-4AF3-4364-B49D-C3D763836707}"/>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061B4974-6490-4CC9-9E02-3200506328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1E249-22E0-4651-9065-FFCCE515B33E}"/>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69236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6096-9D60-423F-A844-E68519103B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12A1F4-3C61-4D23-88D1-F5E60743FF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2D442-95AB-4BF9-B431-A6D60EAB5BFE}"/>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2A91AF46-DA94-47A9-A23D-38B304CB81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3979D4-A4E7-4D53-863C-5354A1B32145}"/>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036651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38A845-14BE-42EB-8531-BE5E344513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DE918C-4775-4BD7-997D-6150D87B5A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B1679E-7E56-4765-AAA6-F72C53CED73B}"/>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5A74A868-85CA-4812-8C1B-ADC99BEBBA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6DDDE2-C623-4263-A84E-F972AB218936}"/>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16053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4220C-D0DE-4DFB-BEF2-3A58D218A5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3DC0AE-433D-4A58-B913-3101124DF9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BD105A-B046-4F93-B773-00E642A90C51}"/>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05C6A1E6-B0BB-4069-8755-E0C8E5A250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D9063C-DBA8-474D-B5C6-AF118D26FD6C}"/>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05454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F7F55-77D3-4080-992B-3B19278DAD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836BA6-A31D-487B-B8EB-872D849113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8FB3F9-9F17-4275-83F8-D13A8A8739E8}"/>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BE74FE7E-8B67-428D-98C0-D0D7A23A00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C36825-250F-429A-8021-C8A78F700CCE}"/>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852967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A283D-B1C4-4173-83D2-839297FF05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2F9135-9368-4ABA-93A8-EA84139A47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6C455D-7100-4002-BE3A-DC92D09736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C2A274-2DD2-47F2-8117-6F27B70B4273}"/>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6" name="Footer Placeholder 5">
            <a:extLst>
              <a:ext uri="{FF2B5EF4-FFF2-40B4-BE49-F238E27FC236}">
                <a16:creationId xmlns:a16="http://schemas.microsoft.com/office/drawing/2014/main" id="{75D6E938-66C5-42EF-B0DF-5132F14734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B3B35C-D5CA-4221-9E0A-76009E023CEF}"/>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60582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6A2C5-86AF-4510-8766-AA68B01775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DD96AC5-25D0-4DD0-8F05-BEC6941DFF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1CA6A1-8D9F-49AC-B895-B178876F99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584D34-FC19-4087-A89B-CE391E4B12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2651B2-7D3B-412E-9100-F8AD9B7D7BC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3E4462-F05E-4AA6-8FA4-0B256C9F2422}"/>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8" name="Footer Placeholder 7">
            <a:extLst>
              <a:ext uri="{FF2B5EF4-FFF2-40B4-BE49-F238E27FC236}">
                <a16:creationId xmlns:a16="http://schemas.microsoft.com/office/drawing/2014/main" id="{1CC5684A-2182-4DBA-9955-438AE1AABAA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4578889-574F-46B6-882C-0F9B2F66F1C6}"/>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106671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ACB39-ED8A-4906-A886-E0EC7A3B9B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40982F-F830-490E-A036-9DA6A5D91FDC}"/>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4" name="Footer Placeholder 3">
            <a:extLst>
              <a:ext uri="{FF2B5EF4-FFF2-40B4-BE49-F238E27FC236}">
                <a16:creationId xmlns:a16="http://schemas.microsoft.com/office/drawing/2014/main" id="{80F960A9-1286-4060-A7A7-75ED351132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E85446F-C105-47F8-8BB8-DF62FFDAEE72}"/>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45875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1E38F9-B93A-41FE-BA7D-37C468BCFE6F}"/>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3" name="Footer Placeholder 2">
            <a:extLst>
              <a:ext uri="{FF2B5EF4-FFF2-40B4-BE49-F238E27FC236}">
                <a16:creationId xmlns:a16="http://schemas.microsoft.com/office/drawing/2014/main" id="{2F6726AB-5263-4436-AACE-72E2D8100F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D0D3D1-F14F-4DC7-8454-34D7B184FF4B}"/>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718098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903C9-532D-4B2C-9597-7279907F30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0209602-8A3E-4315-8DD7-1B923FEF3A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C06445-7887-46F8-BDD2-00947AEC63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5361A5-2356-46EE-9335-FA516AA76EB0}"/>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6" name="Footer Placeholder 5">
            <a:extLst>
              <a:ext uri="{FF2B5EF4-FFF2-40B4-BE49-F238E27FC236}">
                <a16:creationId xmlns:a16="http://schemas.microsoft.com/office/drawing/2014/main" id="{A5B934E3-0191-497C-A58D-4CF9524BE6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BD0B8C-6B05-4261-9D5A-4E1D92D9CDFF}"/>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614871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558BA-6006-48C4-9A82-742CE03FE6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11ECE6-B8B2-44F3-8C27-272197E130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69AA63-EE96-418C-B6FD-F0C7476BBE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B61AAB-81F6-448C-BBC8-B3A39AD4702E}"/>
              </a:ext>
            </a:extLst>
          </p:cNvPr>
          <p:cNvSpPr>
            <a:spLocks noGrp="1"/>
          </p:cNvSpPr>
          <p:nvPr>
            <p:ph type="dt" sz="half" idx="10"/>
          </p:nvPr>
        </p:nvSpPr>
        <p:spPr/>
        <p:txBody>
          <a:bodyPr/>
          <a:lstStyle/>
          <a:p>
            <a:fld id="{146E9224-EBE4-4473-96E0-1FE2A8B2B664}" type="datetimeFigureOut">
              <a:rPr lang="en-US" smtClean="0"/>
              <a:t>10/3/2020</a:t>
            </a:fld>
            <a:endParaRPr lang="en-US"/>
          </a:p>
        </p:txBody>
      </p:sp>
      <p:sp>
        <p:nvSpPr>
          <p:cNvPr id="6" name="Footer Placeholder 5">
            <a:extLst>
              <a:ext uri="{FF2B5EF4-FFF2-40B4-BE49-F238E27FC236}">
                <a16:creationId xmlns:a16="http://schemas.microsoft.com/office/drawing/2014/main" id="{6FB0A1EE-B6B4-4794-B61C-B276A122FA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3765BF-E9AF-4D35-994E-6C2FFF41CD8A}"/>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430052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C73B3-8D3F-4E4E-A0BA-C160BDF6AA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378941-6375-4091-A079-17FD0280B9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D6D241-34E8-4193-8CE9-CCE4B918DB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6E9224-EBE4-4473-96E0-1FE2A8B2B664}" type="datetimeFigureOut">
              <a:rPr lang="en-US" smtClean="0"/>
              <a:t>10/3/2020</a:t>
            </a:fld>
            <a:endParaRPr lang="en-US"/>
          </a:p>
        </p:txBody>
      </p:sp>
      <p:sp>
        <p:nvSpPr>
          <p:cNvPr id="5" name="Footer Placeholder 4">
            <a:extLst>
              <a:ext uri="{FF2B5EF4-FFF2-40B4-BE49-F238E27FC236}">
                <a16:creationId xmlns:a16="http://schemas.microsoft.com/office/drawing/2014/main" id="{65C8645E-B346-4D39-8E03-18E9617129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ABDEB5-6E83-4B76-AEBD-CC082CCEAB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9831A-C159-43D7-AADB-FF1CE6BB75AB}" type="slidenum">
              <a:rPr lang="en-US" smtClean="0"/>
              <a:t>‹#›</a:t>
            </a:fld>
            <a:endParaRPr lang="en-US"/>
          </a:p>
        </p:txBody>
      </p:sp>
    </p:spTree>
    <p:extLst>
      <p:ext uri="{BB962C8B-B14F-4D97-AF65-F5344CB8AC3E}">
        <p14:creationId xmlns:p14="http://schemas.microsoft.com/office/powerpoint/2010/main" val="2088421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0"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1988289" y="1690577"/>
            <a:ext cx="10203711" cy="3689498"/>
          </a:xfrm>
          <a:prstGeom prst="rect">
            <a:avLst/>
          </a:prstGeom>
          <a:gradFill flip="none" rotWithShape="1">
            <a:gsLst>
              <a:gs pos="14000">
                <a:schemeClr val="accent1">
                  <a:lumMod val="5000"/>
                  <a:lumOff val="95000"/>
                  <a:alpha val="20000"/>
                </a:schemeClr>
              </a:gs>
              <a:gs pos="47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2367419" y="2136518"/>
            <a:ext cx="8616014" cy="2785378"/>
          </a:xfrm>
          <a:prstGeom prst="rect">
            <a:avLst/>
          </a:prstGeom>
          <a:noFill/>
        </p:spPr>
        <p:txBody>
          <a:bodyPr wrap="square">
            <a:spAutoFit/>
          </a:bodyPr>
          <a:lstStyle/>
          <a:p>
            <a:r>
              <a:rPr lang="en-US" sz="350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D</a:t>
            </a:r>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uring ICANN69 using the hashtag </a:t>
            </a:r>
          </a:p>
          <a:p>
            <a:pPr algn="l"/>
            <a:r>
              <a:rPr lang="en-US" sz="3500" b="1" i="0" dirty="0">
                <a:solidFill>
                  <a:srgbClr val="FF0000"/>
                </a:solidFill>
                <a:effectLst>
                  <a:outerShdw blurRad="50800" dist="50800" dir="5400000" sx="1000" sy="1000" algn="ctr" rotWithShape="0">
                    <a:srgbClr val="000000">
                      <a:alpha val="99000"/>
                    </a:srgbClr>
                  </a:outerShdw>
                </a:effectLst>
                <a:latin typeface="Arial" panose="020B0604020202020204" pitchFamily="34" charset="0"/>
              </a:rPr>
              <a:t>#AskAtLarge</a:t>
            </a:r>
            <a:r>
              <a:rPr lang="en-US" sz="3500" b="0" i="0" dirty="0">
                <a:solidFill>
                  <a:srgbClr val="FF0000"/>
                </a:solidFill>
                <a:effectLst>
                  <a:outerShdw blurRad="50800" dist="50800" dir="5400000" sx="1000" sy="1000" algn="ctr" rotWithShape="0">
                    <a:srgbClr val="000000">
                      <a:alpha val="99000"/>
                    </a:srgbClr>
                  </a:outerShdw>
                </a:effectLst>
                <a:latin typeface="Arial" panose="020B0604020202020204" pitchFamily="34" charset="0"/>
              </a:rPr>
              <a:t> </a:t>
            </a:r>
          </a:p>
          <a:p>
            <a:pPr algn="l"/>
            <a:r>
              <a:rPr lang="en-US" sz="350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Y</a:t>
            </a:r>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our questions will be answered </a:t>
            </a:r>
          </a:p>
          <a:p>
            <a:pPr algn="l"/>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by the At-Large  community members </a:t>
            </a:r>
          </a:p>
          <a:p>
            <a:pPr algn="l"/>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and leaders</a:t>
            </a:r>
            <a:endParaRPr lang="en-US" sz="3500" dirty="0">
              <a:effectLst>
                <a:outerShdw blurRad="50800" dist="50800" dir="5400000" sx="1000" sy="1000" algn="ctr" rotWithShape="0">
                  <a:srgbClr val="000000">
                    <a:alpha val="99000"/>
                  </a:srgbClr>
                </a:outerShdw>
              </a:effectLst>
            </a:endParaRPr>
          </a:p>
        </p:txBody>
      </p:sp>
    </p:spTree>
    <p:extLst>
      <p:ext uri="{BB962C8B-B14F-4D97-AF65-F5344CB8AC3E}">
        <p14:creationId xmlns:p14="http://schemas.microsoft.com/office/powerpoint/2010/main" val="96592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25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1988289" y="1690577"/>
            <a:ext cx="10193077" cy="3689498"/>
          </a:xfrm>
          <a:prstGeom prst="rect">
            <a:avLst/>
          </a:prstGeom>
          <a:gradFill flip="none" rotWithShape="1">
            <a:gsLst>
              <a:gs pos="14000">
                <a:schemeClr val="accent1">
                  <a:lumMod val="5000"/>
                  <a:lumOff val="95000"/>
                  <a:alpha val="20000"/>
                </a:schemeClr>
              </a:gs>
              <a:gs pos="47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2097553" y="1778748"/>
            <a:ext cx="8418047" cy="630942"/>
          </a:xfrm>
          <a:prstGeom prst="rect">
            <a:avLst/>
          </a:prstGeom>
          <a:noFill/>
        </p:spPr>
        <p:txBody>
          <a:bodyPr wrap="square">
            <a:spAutoFit/>
          </a:bodyPr>
          <a:lstStyle/>
          <a:p>
            <a:r>
              <a:rPr lang="en-US" sz="3500" dirty="0">
                <a:solidFill>
                  <a:srgbClr val="002060"/>
                </a:solidFill>
                <a:effectLst>
                  <a:outerShdw blurRad="50800" dist="50800" dir="5400000" sx="1000" sy="1000" algn="ctr" rotWithShape="0">
                    <a:srgbClr val="000000">
                      <a:alpha val="99000"/>
                    </a:srgbClr>
                  </a:outerShdw>
                </a:effectLst>
              </a:rPr>
              <a:t>ICANN69 At-Large prep week sessions:</a:t>
            </a:r>
          </a:p>
        </p:txBody>
      </p:sp>
      <p:sp>
        <p:nvSpPr>
          <p:cNvPr id="7" name="TextBox 6">
            <a:extLst>
              <a:ext uri="{FF2B5EF4-FFF2-40B4-BE49-F238E27FC236}">
                <a16:creationId xmlns:a16="http://schemas.microsoft.com/office/drawing/2014/main" id="{CA5AD041-4089-40FE-A89F-458A364398E2}"/>
              </a:ext>
            </a:extLst>
          </p:cNvPr>
          <p:cNvSpPr txBox="1"/>
          <p:nvPr/>
        </p:nvSpPr>
        <p:spPr>
          <a:xfrm>
            <a:off x="3883542" y="2386999"/>
            <a:ext cx="6097772" cy="2646878"/>
          </a:xfrm>
          <a:prstGeom prst="rect">
            <a:avLst/>
          </a:prstGeom>
          <a:noFill/>
        </p:spPr>
        <p:txBody>
          <a:bodyPr wrap="square">
            <a:spAutoFit/>
          </a:bodyPr>
          <a:lstStyle/>
          <a:p>
            <a:pPr algn="l" fontAlgn="base"/>
            <a:r>
              <a:rPr lang="en-US" sz="2000" b="1" i="0" dirty="0">
                <a:solidFill>
                  <a:srgbClr val="002B49"/>
                </a:solidFill>
                <a:effectLst/>
                <a:latin typeface="Noto Bold"/>
              </a:rPr>
              <a:t>At-Large Social Media Webinar</a:t>
            </a:r>
          </a:p>
          <a:p>
            <a:pPr algn="l" fontAlgn="base"/>
            <a:r>
              <a:rPr lang="en-US" b="1" i="0" dirty="0">
                <a:solidFill>
                  <a:schemeClr val="accent2">
                    <a:lumMod val="75000"/>
                  </a:schemeClr>
                </a:solidFill>
                <a:effectLst/>
                <a:latin typeface="Noto Regular"/>
              </a:rPr>
              <a:t>5 October 2020 </a:t>
            </a:r>
          </a:p>
          <a:p>
            <a:pPr algn="l" fontAlgn="base"/>
            <a:r>
              <a:rPr lang="en-US" b="0" i="0" dirty="0">
                <a:solidFill>
                  <a:srgbClr val="333333"/>
                </a:solidFill>
                <a:effectLst/>
                <a:latin typeface="Noto Regular"/>
              </a:rPr>
              <a:t>13:30 UTC </a:t>
            </a:r>
          </a:p>
          <a:p>
            <a:pPr algn="l" fontAlgn="base"/>
            <a:r>
              <a:rPr lang="en-US" b="0" i="0" dirty="0">
                <a:solidFill>
                  <a:srgbClr val="333333"/>
                </a:solidFill>
                <a:effectLst/>
                <a:latin typeface="Noto Regular"/>
              </a:rPr>
              <a:t>15:30 CEST</a:t>
            </a:r>
            <a:br>
              <a:rPr lang="en-US" dirty="0"/>
            </a:br>
            <a:br>
              <a:rPr lang="en-US" dirty="0"/>
            </a:br>
            <a:r>
              <a:rPr lang="en-US" sz="2000" b="1" i="0" dirty="0">
                <a:solidFill>
                  <a:srgbClr val="002B49"/>
                </a:solidFill>
                <a:effectLst/>
                <a:latin typeface="Noto Bold"/>
              </a:rPr>
              <a:t>At-Large ICANN69 Introduction Webinar</a:t>
            </a:r>
          </a:p>
          <a:p>
            <a:pPr algn="l" fontAlgn="base"/>
            <a:r>
              <a:rPr lang="en-US" b="1" i="0" dirty="0">
                <a:solidFill>
                  <a:schemeClr val="accent2">
                    <a:lumMod val="75000"/>
                  </a:schemeClr>
                </a:solidFill>
                <a:effectLst/>
                <a:latin typeface="Noto Regular"/>
              </a:rPr>
              <a:t>7 October 2020 </a:t>
            </a:r>
          </a:p>
          <a:p>
            <a:pPr algn="l" fontAlgn="base"/>
            <a:r>
              <a:rPr lang="en-US" b="0" i="0" dirty="0">
                <a:solidFill>
                  <a:srgbClr val="333333"/>
                </a:solidFill>
                <a:effectLst/>
                <a:latin typeface="Noto Regular"/>
              </a:rPr>
              <a:t>08:30 UTC </a:t>
            </a:r>
          </a:p>
          <a:p>
            <a:pPr algn="l" fontAlgn="base"/>
            <a:r>
              <a:rPr lang="en-US" b="0" i="0" dirty="0">
                <a:solidFill>
                  <a:srgbClr val="333333"/>
                </a:solidFill>
                <a:effectLst/>
                <a:latin typeface="Noto Regular"/>
              </a:rPr>
              <a:t>10:30 CEST</a:t>
            </a:r>
            <a:endParaRPr lang="en-US" b="0" i="0" dirty="0">
              <a:solidFill>
                <a:srgbClr val="333333"/>
              </a:solidFill>
              <a:effectLst/>
              <a:latin typeface="inherit"/>
            </a:endParaRPr>
          </a:p>
        </p:txBody>
      </p:sp>
      <p:sp>
        <p:nvSpPr>
          <p:cNvPr id="12" name="Subtitle 2">
            <a:extLst>
              <a:ext uri="{FF2B5EF4-FFF2-40B4-BE49-F238E27FC236}">
                <a16:creationId xmlns:a16="http://schemas.microsoft.com/office/drawing/2014/main" id="{AB0372B9-37EC-4786-8C50-B2390C825E61}"/>
              </a:ext>
            </a:extLst>
          </p:cNvPr>
          <p:cNvSpPr txBox="1">
            <a:spLocks/>
          </p:cNvSpPr>
          <p:nvPr/>
        </p:nvSpPr>
        <p:spPr>
          <a:xfrm flipV="1">
            <a:off x="1988288" y="5536409"/>
            <a:ext cx="10193077" cy="661496"/>
          </a:xfrm>
          <a:prstGeom prst="rect">
            <a:avLst/>
          </a:prstGeom>
          <a:gradFill flip="none" rotWithShape="1">
            <a:gsLst>
              <a:gs pos="14000">
                <a:schemeClr val="accent1">
                  <a:lumMod val="5000"/>
                  <a:lumOff val="95000"/>
                  <a:alpha val="20000"/>
                </a:schemeClr>
              </a:gs>
              <a:gs pos="47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9" name="TextBox 8">
            <a:extLst>
              <a:ext uri="{FF2B5EF4-FFF2-40B4-BE49-F238E27FC236}">
                <a16:creationId xmlns:a16="http://schemas.microsoft.com/office/drawing/2014/main" id="{D790F94C-3488-4376-94A4-D6A3FC04CC2F}"/>
              </a:ext>
            </a:extLst>
          </p:cNvPr>
          <p:cNvSpPr txBox="1"/>
          <p:nvPr/>
        </p:nvSpPr>
        <p:spPr>
          <a:xfrm>
            <a:off x="8827681" y="5050489"/>
            <a:ext cx="6097772" cy="276999"/>
          </a:xfrm>
          <a:prstGeom prst="rect">
            <a:avLst/>
          </a:prstGeom>
          <a:noFill/>
        </p:spPr>
        <p:txBody>
          <a:bodyPr wrap="square">
            <a:spAutoFit/>
          </a:bodyPr>
          <a:lstStyle/>
          <a:p>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
        <p:nvSpPr>
          <p:cNvPr id="15" name="TextBox 14">
            <a:extLst>
              <a:ext uri="{FF2B5EF4-FFF2-40B4-BE49-F238E27FC236}">
                <a16:creationId xmlns:a16="http://schemas.microsoft.com/office/drawing/2014/main" id="{908EF162-0FCD-479A-9CE1-6B021D00C378}"/>
              </a:ext>
            </a:extLst>
          </p:cNvPr>
          <p:cNvSpPr txBox="1"/>
          <p:nvPr/>
        </p:nvSpPr>
        <p:spPr>
          <a:xfrm>
            <a:off x="3872660" y="5588216"/>
            <a:ext cx="8156058" cy="600164"/>
          </a:xfrm>
          <a:prstGeom prst="rect">
            <a:avLst/>
          </a:prstGeom>
          <a:noFill/>
        </p:spPr>
        <p:txBody>
          <a:bodyPr wrap="square">
            <a:spAutoFit/>
          </a:bodyPr>
          <a:lstStyle/>
          <a:p>
            <a:pPr algn="l" fontAlgn="base">
              <a:buFont typeface="Arial" panose="020B0604020202020204" pitchFamily="34" charset="0"/>
              <a:buChar char="•"/>
            </a:pPr>
            <a:r>
              <a:rPr lang="en-US" sz="1100" b="0" i="0" dirty="0">
                <a:solidFill>
                  <a:srgbClr val="333333"/>
                </a:solidFill>
                <a:effectLst/>
                <a:latin typeface="inherit"/>
              </a:rPr>
              <a:t>ICANN69 sessions will be held during regular working hours in Hamburg, Germany (CEST/UTC+2). </a:t>
            </a:r>
          </a:p>
          <a:p>
            <a:pPr algn="l" fontAlgn="base">
              <a:buFont typeface="Arial" panose="020B0604020202020204" pitchFamily="34" charset="0"/>
              <a:buChar char="•"/>
            </a:pPr>
            <a:r>
              <a:rPr lang="en-US" sz="1100" b="0" i="0" dirty="0">
                <a:solidFill>
                  <a:srgbClr val="333333"/>
                </a:solidFill>
                <a:effectLst/>
                <a:latin typeface="inherit"/>
              </a:rPr>
              <a:t>Session Participation links will be published 24 hours in advance of the session. Please check the schedule before your session for the latest information on </a:t>
            </a:r>
            <a:r>
              <a:rPr lang="en-US" sz="1100" b="1" i="0" dirty="0">
                <a:solidFill>
                  <a:srgbClr val="333333"/>
                </a:solidFill>
                <a:effectLst/>
                <a:latin typeface="inherit"/>
              </a:rPr>
              <a:t>69.schedule.icann.org</a:t>
            </a:r>
            <a:r>
              <a:rPr lang="en-US" sz="1100" b="0" i="0" dirty="0">
                <a:solidFill>
                  <a:srgbClr val="333333"/>
                </a:solidFill>
                <a:effectLst/>
                <a:latin typeface="inherit"/>
              </a:rPr>
              <a:t>.</a:t>
            </a:r>
          </a:p>
        </p:txBody>
      </p:sp>
    </p:spTree>
    <p:extLst>
      <p:ext uri="{BB962C8B-B14F-4D97-AF65-F5344CB8AC3E}">
        <p14:creationId xmlns:p14="http://schemas.microsoft.com/office/powerpoint/2010/main" val="2880148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1063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3593806" y="820883"/>
            <a:ext cx="8598194" cy="3624410"/>
          </a:xfrm>
          <a:prstGeom prst="rect">
            <a:avLst/>
          </a:prstGeom>
          <a:gradFill flip="none" rotWithShape="1">
            <a:gsLst>
              <a:gs pos="0">
                <a:schemeClr val="accent1">
                  <a:lumMod val="5000"/>
                  <a:lumOff val="95000"/>
                  <a:alpha val="20000"/>
                </a:schemeClr>
              </a:gs>
              <a:gs pos="41000">
                <a:srgbClr val="FFFCF1"/>
              </a:gs>
              <a:gs pos="59000">
                <a:srgbClr val="FFF1C6"/>
              </a:gs>
              <a:gs pos="25000">
                <a:schemeClr val="bg1"/>
              </a:gs>
              <a:gs pos="99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3883542" y="957027"/>
            <a:ext cx="8418047" cy="600164"/>
          </a:xfrm>
          <a:prstGeom prst="rect">
            <a:avLst/>
          </a:prstGeom>
          <a:noFill/>
        </p:spPr>
        <p:txBody>
          <a:bodyPr wrap="square">
            <a:spAutoFit/>
          </a:bodyPr>
          <a:lstStyle/>
          <a:p>
            <a:pPr algn="l" fontAlgn="base"/>
            <a:r>
              <a:rPr lang="en-US" sz="3300" b="1" i="0" dirty="0">
                <a:solidFill>
                  <a:schemeClr val="accent2">
                    <a:lumMod val="75000"/>
                  </a:schemeClr>
                </a:solidFill>
                <a:effectLst/>
                <a:latin typeface="Noto Bold"/>
              </a:rPr>
              <a:t>At-Large Social Media Webinar</a:t>
            </a:r>
          </a:p>
        </p:txBody>
      </p:sp>
      <p:sp>
        <p:nvSpPr>
          <p:cNvPr id="7" name="TextBox 6">
            <a:extLst>
              <a:ext uri="{FF2B5EF4-FFF2-40B4-BE49-F238E27FC236}">
                <a16:creationId xmlns:a16="http://schemas.microsoft.com/office/drawing/2014/main" id="{CA5AD041-4089-40FE-A89F-458A364398E2}"/>
              </a:ext>
            </a:extLst>
          </p:cNvPr>
          <p:cNvSpPr txBox="1"/>
          <p:nvPr/>
        </p:nvSpPr>
        <p:spPr>
          <a:xfrm>
            <a:off x="3850884" y="2558927"/>
            <a:ext cx="8221373" cy="1754326"/>
          </a:xfrm>
          <a:prstGeom prst="rect">
            <a:avLst/>
          </a:prstGeom>
          <a:noFill/>
        </p:spPr>
        <p:txBody>
          <a:bodyPr wrap="square">
            <a:spAutoFit/>
          </a:bodyPr>
          <a:lstStyle/>
          <a:p>
            <a:pPr algn="l" fontAlgn="base"/>
            <a:r>
              <a:rPr lang="en-US" b="0" i="0" dirty="0">
                <a:solidFill>
                  <a:srgbClr val="333333"/>
                </a:solidFill>
                <a:effectLst/>
                <a:latin typeface="Noto Regular"/>
              </a:rPr>
              <a:t>The webinar is intended for At-Large members and all Community Members who are actively involved in Social Media and support all activities of the At-Large and ICANN community, but will also provide a lot of useful information for all Social Media users:</a:t>
            </a:r>
          </a:p>
          <a:p>
            <a:pPr algn="l" fontAlgn="base"/>
            <a:r>
              <a:rPr lang="en-US" b="0" i="0" dirty="0">
                <a:solidFill>
                  <a:srgbClr val="333333"/>
                </a:solidFill>
                <a:effectLst/>
                <a:latin typeface="Noto Regular"/>
              </a:rPr>
              <a:t>-How to build a Social Media campaign?</a:t>
            </a:r>
          </a:p>
          <a:p>
            <a:pPr algn="l" fontAlgn="base"/>
            <a:r>
              <a:rPr lang="en-US" b="0" i="0" dirty="0">
                <a:solidFill>
                  <a:srgbClr val="333333"/>
                </a:solidFill>
                <a:effectLst/>
                <a:latin typeface="Noto Regular"/>
              </a:rPr>
              <a:t>-How to organize a working process?</a:t>
            </a:r>
          </a:p>
          <a:p>
            <a:pPr algn="l" fontAlgn="base"/>
            <a:r>
              <a:rPr lang="en-US" b="0" i="0" dirty="0">
                <a:solidFill>
                  <a:srgbClr val="333333"/>
                </a:solidFill>
                <a:effectLst/>
                <a:latin typeface="Noto Regular"/>
              </a:rPr>
              <a:t>-Best practices to adopt for the ICANN69 At-Large Social Media campaign.</a:t>
            </a:r>
            <a:endParaRPr lang="en-US" b="0" i="0" dirty="0">
              <a:solidFill>
                <a:srgbClr val="333333"/>
              </a:solidFill>
              <a:effectLst/>
              <a:latin typeface="inherit"/>
            </a:endParaRPr>
          </a:p>
        </p:txBody>
      </p:sp>
      <p:sp>
        <p:nvSpPr>
          <p:cNvPr id="2" name="Subtitle 2">
            <a:extLst>
              <a:ext uri="{FF2B5EF4-FFF2-40B4-BE49-F238E27FC236}">
                <a16:creationId xmlns:a16="http://schemas.microsoft.com/office/drawing/2014/main" id="{E414F08E-13F9-4FB4-8342-A61319E010A7}"/>
              </a:ext>
            </a:extLst>
          </p:cNvPr>
          <p:cNvSpPr txBox="1">
            <a:spLocks/>
          </p:cNvSpPr>
          <p:nvPr/>
        </p:nvSpPr>
        <p:spPr>
          <a:xfrm>
            <a:off x="3593806" y="4582886"/>
            <a:ext cx="8598193" cy="1507594"/>
          </a:xfrm>
          <a:prstGeom prst="rect">
            <a:avLst/>
          </a:prstGeom>
          <a:gradFill flip="none" rotWithShape="1">
            <a:gsLst>
              <a:gs pos="14000">
                <a:schemeClr val="accent1">
                  <a:lumMod val="5000"/>
                  <a:lumOff val="95000"/>
                  <a:alpha val="20000"/>
                </a:schemeClr>
              </a:gs>
              <a:gs pos="25000">
                <a:srgbClr val="F9FBFD"/>
              </a:gs>
              <a:gs pos="48000">
                <a:schemeClr val="bg1"/>
              </a:gs>
              <a:gs pos="100000">
                <a:schemeClr val="bg1">
                  <a:alpha val="66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3" name="TextBox 2">
            <a:extLst>
              <a:ext uri="{FF2B5EF4-FFF2-40B4-BE49-F238E27FC236}">
                <a16:creationId xmlns:a16="http://schemas.microsoft.com/office/drawing/2014/main" id="{54694D59-8FB9-4CF6-AAF3-6C8C2AB27DA6}"/>
              </a:ext>
            </a:extLst>
          </p:cNvPr>
          <p:cNvSpPr txBox="1"/>
          <p:nvPr/>
        </p:nvSpPr>
        <p:spPr>
          <a:xfrm>
            <a:off x="3883541" y="4598798"/>
            <a:ext cx="4454915" cy="477054"/>
          </a:xfrm>
          <a:prstGeom prst="rect">
            <a:avLst/>
          </a:prstGeom>
          <a:noFill/>
        </p:spPr>
        <p:txBody>
          <a:bodyPr wrap="square">
            <a:spAutoFit/>
          </a:bodyPr>
          <a:lstStyle/>
          <a:p>
            <a:pPr algn="l" fontAlgn="base"/>
            <a:r>
              <a:rPr lang="en-US" sz="2500" b="1" dirty="0">
                <a:solidFill>
                  <a:srgbClr val="002B49"/>
                </a:solidFill>
                <a:latin typeface="Noto Bold"/>
              </a:rPr>
              <a:t>Guest Speakers: </a:t>
            </a:r>
          </a:p>
        </p:txBody>
      </p:sp>
      <p:sp>
        <p:nvSpPr>
          <p:cNvPr id="12" name="TextBox 11">
            <a:extLst>
              <a:ext uri="{FF2B5EF4-FFF2-40B4-BE49-F238E27FC236}">
                <a16:creationId xmlns:a16="http://schemas.microsoft.com/office/drawing/2014/main" id="{4F94F7A9-8A06-4CA5-96E6-98088914D8E7}"/>
              </a:ext>
            </a:extLst>
          </p:cNvPr>
          <p:cNvSpPr txBox="1"/>
          <p:nvPr/>
        </p:nvSpPr>
        <p:spPr>
          <a:xfrm>
            <a:off x="3916199" y="5033425"/>
            <a:ext cx="3457699" cy="923330"/>
          </a:xfrm>
          <a:prstGeom prst="rect">
            <a:avLst/>
          </a:prstGeom>
          <a:noFill/>
        </p:spPr>
        <p:txBody>
          <a:bodyPr wrap="square">
            <a:spAutoFit/>
          </a:bodyPr>
          <a:lstStyle/>
          <a:p>
            <a:pPr algn="l" fontAlgn="base"/>
            <a:r>
              <a:rPr lang="en-US" b="0" i="0" dirty="0">
                <a:solidFill>
                  <a:srgbClr val="333333"/>
                </a:solidFill>
                <a:effectLst/>
                <a:latin typeface="Noto Regular"/>
              </a:rPr>
              <a:t>Natalia Filina (EURALO)</a:t>
            </a:r>
            <a:br>
              <a:rPr lang="en-US" b="0" i="0" dirty="0">
                <a:solidFill>
                  <a:srgbClr val="333333"/>
                </a:solidFill>
                <a:effectLst/>
                <a:latin typeface="Noto Regular"/>
              </a:rPr>
            </a:br>
            <a:r>
              <a:rPr lang="en-US" b="0" i="0" dirty="0">
                <a:solidFill>
                  <a:srgbClr val="333333"/>
                </a:solidFill>
                <a:effectLst/>
                <a:latin typeface="Noto Regular"/>
              </a:rPr>
              <a:t>Glenn McKnight (NARALO) </a:t>
            </a:r>
          </a:p>
          <a:p>
            <a:pPr algn="l" fontAlgn="base"/>
            <a:r>
              <a:rPr lang="en-US" b="0" i="0" dirty="0" err="1">
                <a:solidFill>
                  <a:srgbClr val="333333"/>
                </a:solidFill>
                <a:effectLst/>
                <a:latin typeface="Noto Regular"/>
              </a:rPr>
              <a:t>Shreedeep</a:t>
            </a:r>
            <a:r>
              <a:rPr lang="en-US" b="0" i="0" dirty="0">
                <a:solidFill>
                  <a:srgbClr val="333333"/>
                </a:solidFill>
                <a:effectLst/>
                <a:latin typeface="Noto Regular"/>
              </a:rPr>
              <a:t> </a:t>
            </a:r>
            <a:r>
              <a:rPr lang="en-US" b="0" i="0" dirty="0" err="1">
                <a:solidFill>
                  <a:srgbClr val="333333"/>
                </a:solidFill>
                <a:effectLst/>
                <a:latin typeface="Noto Regular"/>
              </a:rPr>
              <a:t>Rayamajhi</a:t>
            </a:r>
            <a:r>
              <a:rPr lang="en-US" b="0" i="0" dirty="0">
                <a:solidFill>
                  <a:srgbClr val="333333"/>
                </a:solidFill>
                <a:effectLst/>
                <a:latin typeface="Noto Regular"/>
              </a:rPr>
              <a:t> (APRALO) </a:t>
            </a:r>
            <a:endParaRPr lang="en-US" b="0" i="0" dirty="0">
              <a:solidFill>
                <a:srgbClr val="333333"/>
              </a:solidFill>
              <a:effectLst/>
              <a:latin typeface="inherit"/>
            </a:endParaRPr>
          </a:p>
        </p:txBody>
      </p:sp>
      <p:sp>
        <p:nvSpPr>
          <p:cNvPr id="17" name="Rectangle 16">
            <a:extLst>
              <a:ext uri="{FF2B5EF4-FFF2-40B4-BE49-F238E27FC236}">
                <a16:creationId xmlns:a16="http://schemas.microsoft.com/office/drawing/2014/main" id="{8DE07B07-8FCD-4BF8-9736-475E5668772E}"/>
              </a:ext>
            </a:extLst>
          </p:cNvPr>
          <p:cNvSpPr/>
          <p:nvPr/>
        </p:nvSpPr>
        <p:spPr>
          <a:xfrm>
            <a:off x="3593808" y="1610978"/>
            <a:ext cx="5837064" cy="910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A4AE54-5BBC-487B-A5EF-22D8AA2A172C}"/>
              </a:ext>
            </a:extLst>
          </p:cNvPr>
          <p:cNvSpPr txBox="1"/>
          <p:nvPr/>
        </p:nvSpPr>
        <p:spPr>
          <a:xfrm>
            <a:off x="3916199" y="1595724"/>
            <a:ext cx="2441058" cy="923330"/>
          </a:xfrm>
          <a:prstGeom prst="rect">
            <a:avLst/>
          </a:prstGeom>
          <a:noFill/>
        </p:spPr>
        <p:txBody>
          <a:bodyPr wrap="square">
            <a:spAutoFit/>
          </a:bodyPr>
          <a:lstStyle/>
          <a:p>
            <a:r>
              <a:rPr lang="en-US" b="1" dirty="0">
                <a:solidFill>
                  <a:srgbClr val="333333"/>
                </a:solidFill>
                <a:latin typeface="Noto Regular"/>
              </a:rPr>
              <a:t>5 October 2020</a:t>
            </a:r>
            <a:br>
              <a:rPr lang="en-US" b="1" dirty="0">
                <a:solidFill>
                  <a:srgbClr val="333333"/>
                </a:solidFill>
                <a:latin typeface="Noto Regular"/>
              </a:rPr>
            </a:br>
            <a:r>
              <a:rPr lang="en-US" b="1" dirty="0">
                <a:solidFill>
                  <a:srgbClr val="333333"/>
                </a:solidFill>
                <a:latin typeface="Noto Regular"/>
              </a:rPr>
              <a:t>13:30 UTC </a:t>
            </a:r>
          </a:p>
          <a:p>
            <a:r>
              <a:rPr lang="en-US" b="1" dirty="0">
                <a:solidFill>
                  <a:srgbClr val="333333"/>
                </a:solidFill>
                <a:latin typeface="Noto Regular"/>
              </a:rPr>
              <a:t>15:30 CEST </a:t>
            </a:r>
          </a:p>
        </p:txBody>
      </p:sp>
      <p:sp>
        <p:nvSpPr>
          <p:cNvPr id="9" name="TextBox 8">
            <a:extLst>
              <a:ext uri="{FF2B5EF4-FFF2-40B4-BE49-F238E27FC236}">
                <a16:creationId xmlns:a16="http://schemas.microsoft.com/office/drawing/2014/main" id="{D790F94C-3488-4376-94A4-D6A3FC04CC2F}"/>
              </a:ext>
            </a:extLst>
          </p:cNvPr>
          <p:cNvSpPr txBox="1"/>
          <p:nvPr/>
        </p:nvSpPr>
        <p:spPr>
          <a:xfrm>
            <a:off x="8718318" y="6144266"/>
            <a:ext cx="3353939" cy="276999"/>
          </a:xfrm>
          <a:prstGeom prst="rect">
            <a:avLst/>
          </a:prstGeom>
          <a:noFill/>
        </p:spPr>
        <p:txBody>
          <a:bodyPr wrap="square">
            <a:spAutoFit/>
          </a:bodyPr>
          <a:lstStyle/>
          <a:p>
            <a:pPr algn="r"/>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Tree>
    <p:extLst>
      <p:ext uri="{BB962C8B-B14F-4D97-AF65-F5344CB8AC3E}">
        <p14:creationId xmlns:p14="http://schemas.microsoft.com/office/powerpoint/2010/main" val="3370116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1063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3593806" y="820882"/>
            <a:ext cx="8598194" cy="5233895"/>
          </a:xfrm>
          <a:prstGeom prst="rect">
            <a:avLst/>
          </a:prstGeom>
          <a:gradFill flip="none" rotWithShape="1">
            <a:gsLst>
              <a:gs pos="0">
                <a:schemeClr val="accent1">
                  <a:lumMod val="5000"/>
                  <a:lumOff val="95000"/>
                  <a:alpha val="20000"/>
                </a:schemeClr>
              </a:gs>
              <a:gs pos="41000">
                <a:srgbClr val="FFFCF1"/>
              </a:gs>
              <a:gs pos="59000">
                <a:srgbClr val="FFF1C6"/>
              </a:gs>
              <a:gs pos="25000">
                <a:schemeClr val="bg1"/>
              </a:gs>
              <a:gs pos="99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3883542" y="957027"/>
            <a:ext cx="8418047" cy="1107996"/>
          </a:xfrm>
          <a:prstGeom prst="rect">
            <a:avLst/>
          </a:prstGeom>
          <a:noFill/>
        </p:spPr>
        <p:txBody>
          <a:bodyPr wrap="square">
            <a:spAutoFit/>
          </a:bodyPr>
          <a:lstStyle/>
          <a:p>
            <a:pPr algn="l" fontAlgn="base"/>
            <a:r>
              <a:rPr lang="en-US" sz="3300" b="1" dirty="0">
                <a:solidFill>
                  <a:schemeClr val="accent2">
                    <a:lumMod val="75000"/>
                  </a:schemeClr>
                </a:solidFill>
                <a:latin typeface="Noto Bold"/>
              </a:rPr>
              <a:t>At-Large ICANN69 </a:t>
            </a:r>
          </a:p>
          <a:p>
            <a:pPr algn="l" fontAlgn="base"/>
            <a:r>
              <a:rPr lang="en-US" sz="3300" b="1" dirty="0">
                <a:solidFill>
                  <a:schemeClr val="accent2">
                    <a:lumMod val="75000"/>
                  </a:schemeClr>
                </a:solidFill>
                <a:latin typeface="Noto Bold"/>
              </a:rPr>
              <a:t>Introduction Webinar for Newcomers</a:t>
            </a:r>
          </a:p>
        </p:txBody>
      </p:sp>
      <p:sp>
        <p:nvSpPr>
          <p:cNvPr id="17" name="Rectangle 16">
            <a:extLst>
              <a:ext uri="{FF2B5EF4-FFF2-40B4-BE49-F238E27FC236}">
                <a16:creationId xmlns:a16="http://schemas.microsoft.com/office/drawing/2014/main" id="{8DE07B07-8FCD-4BF8-9736-475E5668772E}"/>
              </a:ext>
            </a:extLst>
          </p:cNvPr>
          <p:cNvSpPr/>
          <p:nvPr/>
        </p:nvSpPr>
        <p:spPr>
          <a:xfrm>
            <a:off x="3588812" y="2072643"/>
            <a:ext cx="5837064" cy="910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A4AE54-5BBC-487B-A5EF-22D8AA2A172C}"/>
              </a:ext>
            </a:extLst>
          </p:cNvPr>
          <p:cNvSpPr txBox="1"/>
          <p:nvPr/>
        </p:nvSpPr>
        <p:spPr>
          <a:xfrm>
            <a:off x="3937328" y="2078167"/>
            <a:ext cx="2441058" cy="923330"/>
          </a:xfrm>
          <a:prstGeom prst="rect">
            <a:avLst/>
          </a:prstGeom>
          <a:noFill/>
        </p:spPr>
        <p:txBody>
          <a:bodyPr wrap="square">
            <a:spAutoFit/>
          </a:bodyPr>
          <a:lstStyle/>
          <a:p>
            <a:r>
              <a:rPr lang="en-US" b="1" dirty="0">
                <a:solidFill>
                  <a:srgbClr val="333333"/>
                </a:solidFill>
                <a:latin typeface="Noto Regular"/>
              </a:rPr>
              <a:t>7 October 2020</a:t>
            </a:r>
            <a:br>
              <a:rPr lang="en-US" b="1" dirty="0">
                <a:solidFill>
                  <a:srgbClr val="333333"/>
                </a:solidFill>
                <a:latin typeface="Noto Regular"/>
              </a:rPr>
            </a:br>
            <a:r>
              <a:rPr lang="en-US" b="1" dirty="0">
                <a:solidFill>
                  <a:srgbClr val="333333"/>
                </a:solidFill>
                <a:latin typeface="Noto Regular"/>
              </a:rPr>
              <a:t>08:30 UTC </a:t>
            </a:r>
          </a:p>
          <a:p>
            <a:r>
              <a:rPr lang="en-US" b="1" dirty="0">
                <a:solidFill>
                  <a:srgbClr val="333333"/>
                </a:solidFill>
                <a:latin typeface="Noto Regular"/>
              </a:rPr>
              <a:t>10:30 CEST </a:t>
            </a:r>
          </a:p>
        </p:txBody>
      </p:sp>
      <p:sp>
        <p:nvSpPr>
          <p:cNvPr id="9" name="TextBox 8">
            <a:extLst>
              <a:ext uri="{FF2B5EF4-FFF2-40B4-BE49-F238E27FC236}">
                <a16:creationId xmlns:a16="http://schemas.microsoft.com/office/drawing/2014/main" id="{D790F94C-3488-4376-94A4-D6A3FC04CC2F}"/>
              </a:ext>
            </a:extLst>
          </p:cNvPr>
          <p:cNvSpPr txBox="1"/>
          <p:nvPr/>
        </p:nvSpPr>
        <p:spPr>
          <a:xfrm>
            <a:off x="8718318" y="6144266"/>
            <a:ext cx="3353939" cy="276999"/>
          </a:xfrm>
          <a:prstGeom prst="rect">
            <a:avLst/>
          </a:prstGeom>
          <a:noFill/>
        </p:spPr>
        <p:txBody>
          <a:bodyPr wrap="square">
            <a:spAutoFit/>
          </a:bodyPr>
          <a:lstStyle/>
          <a:p>
            <a:pPr algn="r"/>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
        <p:nvSpPr>
          <p:cNvPr id="13" name="TextBox 12">
            <a:extLst>
              <a:ext uri="{FF2B5EF4-FFF2-40B4-BE49-F238E27FC236}">
                <a16:creationId xmlns:a16="http://schemas.microsoft.com/office/drawing/2014/main" id="{BBF89A55-87AD-4275-8F3E-0D82868BD6C1}"/>
              </a:ext>
            </a:extLst>
          </p:cNvPr>
          <p:cNvSpPr txBox="1"/>
          <p:nvPr/>
        </p:nvSpPr>
        <p:spPr>
          <a:xfrm>
            <a:off x="3951962" y="3098905"/>
            <a:ext cx="7797452" cy="2585323"/>
          </a:xfrm>
          <a:prstGeom prst="rect">
            <a:avLst/>
          </a:prstGeom>
          <a:noFill/>
        </p:spPr>
        <p:txBody>
          <a:bodyPr wrap="square">
            <a:spAutoFit/>
          </a:bodyPr>
          <a:lstStyle/>
          <a:p>
            <a:r>
              <a:rPr lang="en-US" b="0" i="0" dirty="0">
                <a:solidFill>
                  <a:srgbClr val="000000"/>
                </a:solidFill>
                <a:effectLst/>
                <a:latin typeface="Noto Bold"/>
              </a:rPr>
              <a:t>Within ICANN, the At-Large Community acts on the interests of Internet users. There are</a:t>
            </a:r>
            <a:r>
              <a:rPr lang="en-US" i="0" dirty="0">
                <a:solidFill>
                  <a:srgbClr val="000000"/>
                </a:solidFill>
                <a:effectLst/>
                <a:latin typeface="Noto Bold"/>
              </a:rPr>
              <a:t> many At-Large Structures (</a:t>
            </a:r>
            <a:r>
              <a:rPr lang="en-US" i="0" dirty="0" err="1">
                <a:solidFill>
                  <a:srgbClr val="000000"/>
                </a:solidFill>
                <a:effectLst/>
                <a:latin typeface="Noto Bold"/>
              </a:rPr>
              <a:t>ALSes</a:t>
            </a:r>
            <a:r>
              <a:rPr lang="en-US" i="0" dirty="0">
                <a:solidFill>
                  <a:srgbClr val="000000"/>
                </a:solidFill>
                <a:effectLst/>
                <a:latin typeface="Noto Bold"/>
              </a:rPr>
              <a:t>) and  Individual Members around the world, and their numbers continue to grow. Whether it is an Internet-related consumer rights group, an academic organization, or a public-minded individual, we share a passion for furthering </a:t>
            </a:r>
            <a:r>
              <a:rPr lang="en-US" b="0" i="0" dirty="0">
                <a:solidFill>
                  <a:srgbClr val="000000"/>
                </a:solidFill>
                <a:effectLst/>
                <a:latin typeface="Noto Bold"/>
              </a:rPr>
              <a:t>the development of ICTs and contributing to policies that influence the technical coordination of the Domain Name System. We work to ensure that the Internet continues to serve the global public interest. </a:t>
            </a:r>
            <a:br>
              <a:rPr lang="en-US" b="0" i="0" dirty="0">
                <a:solidFill>
                  <a:srgbClr val="000000"/>
                </a:solidFill>
                <a:effectLst/>
                <a:latin typeface="Noto Bold"/>
              </a:rPr>
            </a:br>
            <a:br>
              <a:rPr lang="en-US" b="0" i="0" dirty="0">
                <a:solidFill>
                  <a:srgbClr val="000000"/>
                </a:solidFill>
                <a:effectLst/>
                <a:latin typeface="Noto Bold"/>
              </a:rPr>
            </a:br>
            <a:r>
              <a:rPr lang="en-US" b="0" i="0" dirty="0">
                <a:solidFill>
                  <a:srgbClr val="000000"/>
                </a:solidFill>
                <a:effectLst/>
                <a:latin typeface="Noto Bold"/>
              </a:rPr>
              <a:t>Join the webinar to learn more!</a:t>
            </a:r>
            <a:endParaRPr lang="en-US" dirty="0">
              <a:latin typeface="Noto Bold"/>
            </a:endParaRPr>
          </a:p>
        </p:txBody>
      </p:sp>
    </p:spTree>
    <p:extLst>
      <p:ext uri="{BB962C8B-B14F-4D97-AF65-F5344CB8AC3E}">
        <p14:creationId xmlns:p14="http://schemas.microsoft.com/office/powerpoint/2010/main" val="1150559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1063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3593806" y="820883"/>
            <a:ext cx="8598194" cy="5689870"/>
          </a:xfrm>
          <a:prstGeom prst="rect">
            <a:avLst/>
          </a:prstGeom>
          <a:gradFill flip="none" rotWithShape="1">
            <a:gsLst>
              <a:gs pos="0">
                <a:schemeClr val="accent1">
                  <a:lumMod val="5000"/>
                  <a:lumOff val="95000"/>
                  <a:alpha val="20000"/>
                </a:schemeClr>
              </a:gs>
              <a:gs pos="25000">
                <a:schemeClr val="bg1"/>
              </a:gs>
              <a:gs pos="99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3883542" y="921169"/>
            <a:ext cx="8598194" cy="1615827"/>
          </a:xfrm>
          <a:prstGeom prst="rect">
            <a:avLst/>
          </a:prstGeom>
          <a:noFill/>
        </p:spPr>
        <p:txBody>
          <a:bodyPr wrap="square">
            <a:spAutoFit/>
          </a:bodyPr>
          <a:lstStyle/>
          <a:p>
            <a:pPr algn="l" fontAlgn="base"/>
            <a:r>
              <a:rPr lang="en-US" sz="3300" b="1" i="0" dirty="0">
                <a:solidFill>
                  <a:srgbClr val="C00000"/>
                </a:solidFill>
                <a:effectLst/>
                <a:latin typeface="Noto Bold"/>
              </a:rPr>
              <a:t>At-Large Leadership session followed by </a:t>
            </a:r>
            <a:br>
              <a:rPr lang="en-US" sz="3300" b="1" i="0" dirty="0">
                <a:solidFill>
                  <a:srgbClr val="C00000"/>
                </a:solidFill>
                <a:effectLst/>
                <a:latin typeface="Noto Bold"/>
              </a:rPr>
            </a:br>
            <a:r>
              <a:rPr lang="en-US" sz="3300" b="1" i="0" dirty="0">
                <a:solidFill>
                  <a:srgbClr val="C00000"/>
                </a:solidFill>
                <a:effectLst/>
                <a:latin typeface="Noto Bold"/>
              </a:rPr>
              <a:t>At-Large Policy Session: Recommendation Prioritization</a:t>
            </a:r>
          </a:p>
        </p:txBody>
      </p:sp>
      <p:sp>
        <p:nvSpPr>
          <p:cNvPr id="7" name="TextBox 6">
            <a:extLst>
              <a:ext uri="{FF2B5EF4-FFF2-40B4-BE49-F238E27FC236}">
                <a16:creationId xmlns:a16="http://schemas.microsoft.com/office/drawing/2014/main" id="{CA5AD041-4089-40FE-A89F-458A364398E2}"/>
              </a:ext>
            </a:extLst>
          </p:cNvPr>
          <p:cNvSpPr txBox="1"/>
          <p:nvPr/>
        </p:nvSpPr>
        <p:spPr>
          <a:xfrm>
            <a:off x="3919401" y="3628225"/>
            <a:ext cx="7901846" cy="2585323"/>
          </a:xfrm>
          <a:prstGeom prst="rect">
            <a:avLst/>
          </a:prstGeom>
          <a:noFill/>
        </p:spPr>
        <p:txBody>
          <a:bodyPr wrap="square">
            <a:spAutoFit/>
          </a:bodyPr>
          <a:lstStyle/>
          <a:p>
            <a:pPr algn="l"/>
            <a:r>
              <a:rPr lang="en-US" b="0" i="0" dirty="0">
                <a:solidFill>
                  <a:srgbClr val="172B4D"/>
                </a:solidFill>
                <a:effectLst/>
                <a:latin typeface="-apple-system"/>
              </a:rPr>
              <a:t>The ICANN Community finds itself confronted hundreds of recommendations for reform, from the CCWG WS2, the CCTRT, the SSR2 and RPM. Some are contradictory, some have been rendered MOOT and some simply need to be prioritized. The recently completed ATRT3 recommendations include some suggestions for how the community might go about addressing these issues.</a:t>
            </a:r>
          </a:p>
          <a:p>
            <a:pPr algn="l"/>
            <a:r>
              <a:rPr lang="en-US" b="0" i="0" dirty="0">
                <a:solidFill>
                  <a:srgbClr val="172B4D"/>
                </a:solidFill>
                <a:effectLst/>
                <a:latin typeface="-apple-system"/>
              </a:rPr>
              <a:t>As the At-Large participates in those new structures, we will have ideally identified our OWN priorities for reform so that we can effectively advocate for the At-Large. This session is just the beginning of organizing all of the recommendations floating around and what the At-Large priorities should be.</a:t>
            </a:r>
          </a:p>
        </p:txBody>
      </p:sp>
      <p:sp>
        <p:nvSpPr>
          <p:cNvPr id="17" name="Rectangle 16">
            <a:extLst>
              <a:ext uri="{FF2B5EF4-FFF2-40B4-BE49-F238E27FC236}">
                <a16:creationId xmlns:a16="http://schemas.microsoft.com/office/drawing/2014/main" id="{8DE07B07-8FCD-4BF8-9736-475E5668772E}"/>
              </a:ext>
            </a:extLst>
          </p:cNvPr>
          <p:cNvSpPr/>
          <p:nvPr/>
        </p:nvSpPr>
        <p:spPr>
          <a:xfrm>
            <a:off x="3611400" y="2604641"/>
            <a:ext cx="8598193" cy="945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A4AE54-5BBC-487B-A5EF-22D8AA2A172C}"/>
              </a:ext>
            </a:extLst>
          </p:cNvPr>
          <p:cNvSpPr txBox="1"/>
          <p:nvPr/>
        </p:nvSpPr>
        <p:spPr>
          <a:xfrm>
            <a:off x="3883542" y="2603747"/>
            <a:ext cx="2441058" cy="1477328"/>
          </a:xfrm>
          <a:prstGeom prst="rect">
            <a:avLst/>
          </a:prstGeom>
          <a:noFill/>
        </p:spPr>
        <p:txBody>
          <a:bodyPr wrap="square">
            <a:spAutoFit/>
          </a:bodyPr>
          <a:lstStyle/>
          <a:p>
            <a:pPr rtl="0">
              <a:spcBef>
                <a:spcPts val="0"/>
              </a:spcBef>
              <a:spcAft>
                <a:spcPts val="0"/>
              </a:spcAft>
            </a:pPr>
            <a:r>
              <a:rPr lang="en-US" b="1" dirty="0">
                <a:solidFill>
                  <a:srgbClr val="333333"/>
                </a:solidFill>
                <a:latin typeface="Noto Regular"/>
              </a:rPr>
              <a:t>13 October 2020</a:t>
            </a:r>
            <a:br>
              <a:rPr lang="en-US" b="1" dirty="0">
                <a:solidFill>
                  <a:srgbClr val="333333"/>
                </a:solidFill>
                <a:latin typeface="Noto Regular"/>
              </a:rPr>
            </a:br>
            <a:r>
              <a:rPr lang="en-US" b="1" dirty="0">
                <a:solidFill>
                  <a:srgbClr val="333333"/>
                </a:solidFill>
                <a:latin typeface="Noto Regular"/>
              </a:rPr>
              <a:t>07:00-09:00 UTC</a:t>
            </a:r>
          </a:p>
          <a:p>
            <a:pPr rtl="0">
              <a:spcBef>
                <a:spcPts val="0"/>
              </a:spcBef>
              <a:spcAft>
                <a:spcPts val="0"/>
              </a:spcAft>
            </a:pPr>
            <a:r>
              <a:rPr lang="en-US" b="1" dirty="0">
                <a:solidFill>
                  <a:srgbClr val="333333"/>
                </a:solidFill>
                <a:latin typeface="Noto Regular"/>
              </a:rPr>
              <a:t>09:00-11:00 CEST</a:t>
            </a:r>
          </a:p>
          <a:p>
            <a:br>
              <a:rPr lang="en-US" dirty="0"/>
            </a:br>
            <a:endParaRPr lang="en-US" b="1" dirty="0">
              <a:solidFill>
                <a:srgbClr val="333333"/>
              </a:solidFill>
              <a:latin typeface="Noto Regular"/>
            </a:endParaRPr>
          </a:p>
        </p:txBody>
      </p:sp>
      <p:sp>
        <p:nvSpPr>
          <p:cNvPr id="9" name="TextBox 8">
            <a:extLst>
              <a:ext uri="{FF2B5EF4-FFF2-40B4-BE49-F238E27FC236}">
                <a16:creationId xmlns:a16="http://schemas.microsoft.com/office/drawing/2014/main" id="{D790F94C-3488-4376-94A4-D6A3FC04CC2F}"/>
              </a:ext>
            </a:extLst>
          </p:cNvPr>
          <p:cNvSpPr txBox="1"/>
          <p:nvPr/>
        </p:nvSpPr>
        <p:spPr>
          <a:xfrm>
            <a:off x="8786771" y="6155720"/>
            <a:ext cx="3353939" cy="276999"/>
          </a:xfrm>
          <a:prstGeom prst="rect">
            <a:avLst/>
          </a:prstGeom>
          <a:noFill/>
        </p:spPr>
        <p:txBody>
          <a:bodyPr wrap="square">
            <a:spAutoFit/>
          </a:bodyPr>
          <a:lstStyle/>
          <a:p>
            <a:pPr algn="r"/>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Tree>
    <p:extLst>
      <p:ext uri="{BB962C8B-B14F-4D97-AF65-F5344CB8AC3E}">
        <p14:creationId xmlns:p14="http://schemas.microsoft.com/office/powerpoint/2010/main" val="1260199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3215</TotalTime>
  <Words>490</Words>
  <Application>Microsoft Office PowerPoint</Application>
  <PresentationFormat>Widescreen</PresentationFormat>
  <Paragraphs>40</Paragraphs>
  <Slides>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-apple-system</vt:lpstr>
      <vt:lpstr>Arial</vt:lpstr>
      <vt:lpstr>Calibri</vt:lpstr>
      <vt:lpstr>Calibri Light</vt:lpstr>
      <vt:lpstr>inherit</vt:lpstr>
      <vt:lpstr>Noto Bold</vt:lpstr>
      <vt:lpstr>Noto Regular</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 Filina</dc:creator>
  <cp:lastModifiedBy>N Filina</cp:lastModifiedBy>
  <cp:revision>22</cp:revision>
  <dcterms:created xsi:type="dcterms:W3CDTF">2020-10-03T12:01:40Z</dcterms:created>
  <dcterms:modified xsi:type="dcterms:W3CDTF">2020-10-05T17:37:00Z</dcterms:modified>
</cp:coreProperties>
</file>