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1"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4A"/>
    <a:srgbClr val="F2A068"/>
    <a:srgbClr val="F1F472"/>
    <a:srgbClr val="C0B78D"/>
    <a:srgbClr val="8C9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56" d="100"/>
          <a:sy n="56" d="100"/>
        </p:scale>
        <p:origin x="1483" y="7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B-3C52-4252-86C5-20C401A2D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813741-C23D-4BB4-9D13-ACD9237E8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78546-4AF3-4364-B49D-C3D763836707}"/>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5" name="Footer Placeholder 4">
            <a:extLst>
              <a:ext uri="{FF2B5EF4-FFF2-40B4-BE49-F238E27FC236}">
                <a16:creationId xmlns:a16="http://schemas.microsoft.com/office/drawing/2014/main" id="{061B4974-6490-4CC9-9E02-320050632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1E249-22E0-4651-9065-FFCCE515B33E}"/>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69236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6096-9D60-423F-A844-E68519103B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2A1F4-3C61-4D23-88D1-F5E60743F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2D442-95AB-4BF9-B431-A6D60EAB5BFE}"/>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5" name="Footer Placeholder 4">
            <a:extLst>
              <a:ext uri="{FF2B5EF4-FFF2-40B4-BE49-F238E27FC236}">
                <a16:creationId xmlns:a16="http://schemas.microsoft.com/office/drawing/2014/main" id="{2A91AF46-DA94-47A9-A23D-38B304CB8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979D4-A4E7-4D53-863C-5354A1B32145}"/>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20366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8A845-14BE-42EB-8531-BE5E344513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E918C-4775-4BD7-997D-6150D87B5A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1679E-7E56-4765-AAA6-F72C53CED73B}"/>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5" name="Footer Placeholder 4">
            <a:extLst>
              <a:ext uri="{FF2B5EF4-FFF2-40B4-BE49-F238E27FC236}">
                <a16:creationId xmlns:a16="http://schemas.microsoft.com/office/drawing/2014/main" id="{5A74A868-85CA-4812-8C1B-ADC99BEBB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DDDE2-C623-4263-A84E-F972AB218936}"/>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316053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220C-D0DE-4DFB-BEF2-3A58D218A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DC0AE-433D-4A58-B913-3101124DF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D105A-B046-4F93-B773-00E642A90C51}"/>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5" name="Footer Placeholder 4">
            <a:extLst>
              <a:ext uri="{FF2B5EF4-FFF2-40B4-BE49-F238E27FC236}">
                <a16:creationId xmlns:a16="http://schemas.microsoft.com/office/drawing/2014/main" id="{05C6A1E6-B0BB-4069-8755-E0C8E5A25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9063C-DBA8-474D-B5C6-AF118D26FD6C}"/>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305454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7F55-77D3-4080-992B-3B19278DA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836BA6-A31D-487B-B8EB-872D84911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FB3F9-9F17-4275-83F8-D13A8A8739E8}"/>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5" name="Footer Placeholder 4">
            <a:extLst>
              <a:ext uri="{FF2B5EF4-FFF2-40B4-BE49-F238E27FC236}">
                <a16:creationId xmlns:a16="http://schemas.microsoft.com/office/drawing/2014/main" id="{BE74FE7E-8B67-428D-98C0-D0D7A23A0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36825-250F-429A-8021-C8A78F700CCE}"/>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285296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283D-B1C4-4173-83D2-839297FF0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F9135-9368-4ABA-93A8-EA84139A4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6C455D-7100-4002-BE3A-DC92D09736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C2A274-2DD2-47F2-8117-6F27B70B4273}"/>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6" name="Footer Placeholder 5">
            <a:extLst>
              <a:ext uri="{FF2B5EF4-FFF2-40B4-BE49-F238E27FC236}">
                <a16:creationId xmlns:a16="http://schemas.microsoft.com/office/drawing/2014/main" id="{75D6E938-66C5-42EF-B0DF-5132F1473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3B35C-D5CA-4221-9E0A-76009E023CEF}"/>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260582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A2C5-86AF-4510-8766-AA68B01775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96AC5-25D0-4DD0-8F05-BEC6941DF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CA6A1-8D9F-49AC-B895-B178876F9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584D34-FC19-4087-A89B-CE391E4B1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651B2-7D3B-412E-9100-F8AD9B7D7B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3E4462-F05E-4AA6-8FA4-0B256C9F2422}"/>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8" name="Footer Placeholder 7">
            <a:extLst>
              <a:ext uri="{FF2B5EF4-FFF2-40B4-BE49-F238E27FC236}">
                <a16:creationId xmlns:a16="http://schemas.microsoft.com/office/drawing/2014/main" id="{1CC5684A-2182-4DBA-9955-438AE1AABA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578889-574F-46B6-882C-0F9B2F66F1C6}"/>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106671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CB39-ED8A-4906-A886-E0EC7A3B9B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40982F-F830-490E-A036-9DA6A5D91FDC}"/>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4" name="Footer Placeholder 3">
            <a:extLst>
              <a:ext uri="{FF2B5EF4-FFF2-40B4-BE49-F238E27FC236}">
                <a16:creationId xmlns:a16="http://schemas.microsoft.com/office/drawing/2014/main" id="{80F960A9-1286-4060-A7A7-75ED351132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5446F-C105-47F8-8BB8-DF62FFDAEE72}"/>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245875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E38F9-B93A-41FE-BA7D-37C468BCFE6F}"/>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3" name="Footer Placeholder 2">
            <a:extLst>
              <a:ext uri="{FF2B5EF4-FFF2-40B4-BE49-F238E27FC236}">
                <a16:creationId xmlns:a16="http://schemas.microsoft.com/office/drawing/2014/main" id="{2F6726AB-5263-4436-AACE-72E2D8100F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D0D3D1-F14F-4DC7-8454-34D7B184FF4B}"/>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71809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3C9-532D-4B2C-9597-7279907F3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209602-8A3E-4315-8DD7-1B923FEF3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06445-7887-46F8-BDD2-00947AEC6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361A5-2356-46EE-9335-FA516AA76EB0}"/>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6" name="Footer Placeholder 5">
            <a:extLst>
              <a:ext uri="{FF2B5EF4-FFF2-40B4-BE49-F238E27FC236}">
                <a16:creationId xmlns:a16="http://schemas.microsoft.com/office/drawing/2014/main" id="{A5B934E3-0191-497C-A58D-4CF9524BE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D0B8C-6B05-4261-9D5A-4E1D92D9CDFF}"/>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261487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58BA-6006-48C4-9A82-742CE03FE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11ECE6-B8B2-44F3-8C27-272197E13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69AA63-EE96-418C-B6FD-F0C7476BB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61AAB-81F6-448C-BBC8-B3A39AD4702E}"/>
              </a:ext>
            </a:extLst>
          </p:cNvPr>
          <p:cNvSpPr>
            <a:spLocks noGrp="1"/>
          </p:cNvSpPr>
          <p:nvPr>
            <p:ph type="dt" sz="half" idx="10"/>
          </p:nvPr>
        </p:nvSpPr>
        <p:spPr/>
        <p:txBody>
          <a:bodyPr/>
          <a:lstStyle/>
          <a:p>
            <a:fld id="{146E9224-EBE4-4473-96E0-1FE2A8B2B664}" type="datetimeFigureOut">
              <a:rPr lang="en-US" smtClean="0"/>
              <a:t>10/9/2020</a:t>
            </a:fld>
            <a:endParaRPr lang="en-US"/>
          </a:p>
        </p:txBody>
      </p:sp>
      <p:sp>
        <p:nvSpPr>
          <p:cNvPr id="6" name="Footer Placeholder 5">
            <a:extLst>
              <a:ext uri="{FF2B5EF4-FFF2-40B4-BE49-F238E27FC236}">
                <a16:creationId xmlns:a16="http://schemas.microsoft.com/office/drawing/2014/main" id="{6FB0A1EE-B6B4-4794-B61C-B276A122F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765BF-E9AF-4D35-994E-6C2FFF41CD8A}"/>
              </a:ext>
            </a:extLst>
          </p:cNvPr>
          <p:cNvSpPr>
            <a:spLocks noGrp="1"/>
          </p:cNvSpPr>
          <p:nvPr>
            <p:ph type="sldNum" sz="quarter" idx="12"/>
          </p:nvPr>
        </p:nvSpPr>
        <p:spPr/>
        <p:txBody>
          <a:bodyPr/>
          <a:lstStyle/>
          <a:p>
            <a:fld id="{46D9831A-C159-43D7-AADB-FF1CE6BB75AB}" type="slidenum">
              <a:rPr lang="en-US" smtClean="0"/>
              <a:t>‹#›</a:t>
            </a:fld>
            <a:endParaRPr lang="en-US"/>
          </a:p>
        </p:txBody>
      </p:sp>
    </p:spTree>
    <p:extLst>
      <p:ext uri="{BB962C8B-B14F-4D97-AF65-F5344CB8AC3E}">
        <p14:creationId xmlns:p14="http://schemas.microsoft.com/office/powerpoint/2010/main" val="343005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73B3-8D3F-4E4E-A0BA-C160BDF6A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78941-6375-4091-A079-17FD0280B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6D241-34E8-4193-8CE9-CCE4B918D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E9224-EBE4-4473-96E0-1FE2A8B2B664}" type="datetimeFigureOut">
              <a:rPr lang="en-US" smtClean="0"/>
              <a:t>10/9/2020</a:t>
            </a:fld>
            <a:endParaRPr lang="en-US"/>
          </a:p>
        </p:txBody>
      </p:sp>
      <p:sp>
        <p:nvSpPr>
          <p:cNvPr id="5" name="Footer Placeholder 4">
            <a:extLst>
              <a:ext uri="{FF2B5EF4-FFF2-40B4-BE49-F238E27FC236}">
                <a16:creationId xmlns:a16="http://schemas.microsoft.com/office/drawing/2014/main" id="{65C8645E-B346-4D39-8E03-18E961712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ABDEB5-6E83-4B76-AEBD-CC082CCEA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9831A-C159-43D7-AADB-FF1CE6BB75AB}" type="slidenum">
              <a:rPr lang="en-US" smtClean="0"/>
              <a:t>‹#›</a:t>
            </a:fld>
            <a:endParaRPr lang="en-US"/>
          </a:p>
        </p:txBody>
      </p:sp>
    </p:spTree>
    <p:extLst>
      <p:ext uri="{BB962C8B-B14F-4D97-AF65-F5344CB8AC3E}">
        <p14:creationId xmlns:p14="http://schemas.microsoft.com/office/powerpoint/2010/main" val="2088421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68.schedule.icann.org/meetings/Ao8kjDZedDT7k8BE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1BD43-FF2B-47BD-A84E-CC55FCC6BA4B}"/>
              </a:ext>
            </a:extLst>
          </p:cNvPr>
          <p:cNvPicPr>
            <a:picLocks noChangeAspect="1"/>
          </p:cNvPicPr>
          <p:nvPr/>
        </p:nvPicPr>
        <p:blipFill rotWithShape="1">
          <a:blip r:embed="rId2">
            <a:extLst>
              <a:ext uri="{28A0092B-C50C-407E-A947-70E740481C1C}">
                <a14:useLocalDpi xmlns:a14="http://schemas.microsoft.com/office/drawing/2010/main" val="0"/>
              </a:ext>
            </a:extLst>
          </a:blip>
          <a:srcRect b="10361"/>
          <a:stretch/>
        </p:blipFill>
        <p:spPr>
          <a:xfrm>
            <a:off x="0" y="347246"/>
            <a:ext cx="12186361" cy="6163507"/>
          </a:xfrm>
          <a:prstGeom prst="rect">
            <a:avLst/>
          </a:prstGeom>
        </p:spPr>
      </p:pic>
      <p:sp>
        <p:nvSpPr>
          <p:cNvPr id="4" name="Subtitle 2">
            <a:extLst>
              <a:ext uri="{FF2B5EF4-FFF2-40B4-BE49-F238E27FC236}">
                <a16:creationId xmlns:a16="http://schemas.microsoft.com/office/drawing/2014/main" id="{CFCDC703-1BCB-4494-AE33-C80A1880F029}"/>
              </a:ext>
            </a:extLst>
          </p:cNvPr>
          <p:cNvSpPr txBox="1">
            <a:spLocks/>
          </p:cNvSpPr>
          <p:nvPr/>
        </p:nvSpPr>
        <p:spPr>
          <a:xfrm>
            <a:off x="1988289" y="1690577"/>
            <a:ext cx="10203711" cy="3689498"/>
          </a:xfrm>
          <a:prstGeom prst="rect">
            <a:avLst/>
          </a:prstGeom>
          <a:gradFill flip="none" rotWithShape="1">
            <a:gsLst>
              <a:gs pos="14000">
                <a:schemeClr val="accent1">
                  <a:lumMod val="5000"/>
                  <a:lumOff val="95000"/>
                  <a:alpha val="20000"/>
                </a:schemeClr>
              </a:gs>
              <a:gs pos="47000">
                <a:schemeClr val="bg1"/>
              </a:gs>
              <a:gs pos="100000">
                <a:schemeClr val="accent4">
                  <a:lumMod val="60000"/>
                  <a:lumOff val="40000"/>
                </a:schemeClr>
              </a:gs>
            </a:gsLst>
            <a:lin ang="10800000" scaled="1"/>
            <a:tileRect/>
          </a:gra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500" dirty="0">
              <a:effectLst>
                <a:outerShdw blurRad="50800" dist="50800" dir="5400000" sx="1000" sy="1000" algn="ctr" rotWithShape="0">
                  <a:srgbClr val="000000">
                    <a:alpha val="99000"/>
                  </a:srgbClr>
                </a:outerShdw>
              </a:effectLst>
            </a:endParaRPr>
          </a:p>
        </p:txBody>
      </p:sp>
      <p:sp>
        <p:nvSpPr>
          <p:cNvPr id="8" name="TextBox 7">
            <a:extLst>
              <a:ext uri="{FF2B5EF4-FFF2-40B4-BE49-F238E27FC236}">
                <a16:creationId xmlns:a16="http://schemas.microsoft.com/office/drawing/2014/main" id="{11D19858-38D4-435F-9F47-A81C58BC6D5C}"/>
              </a:ext>
            </a:extLst>
          </p:cNvPr>
          <p:cNvSpPr txBox="1"/>
          <p:nvPr/>
        </p:nvSpPr>
        <p:spPr>
          <a:xfrm>
            <a:off x="2367419" y="2136518"/>
            <a:ext cx="8616014" cy="2785378"/>
          </a:xfrm>
          <a:prstGeom prst="rect">
            <a:avLst/>
          </a:prstGeom>
          <a:noFill/>
        </p:spPr>
        <p:txBody>
          <a:bodyPr wrap="square">
            <a:spAutoFit/>
          </a:bodyPr>
          <a:lstStyle/>
          <a:p>
            <a:r>
              <a:rPr lang="en-US" sz="3500" dirty="0">
                <a:solidFill>
                  <a:srgbClr val="000000"/>
                </a:solidFill>
                <a:effectLst>
                  <a:outerShdw blurRad="50800" dist="50800" dir="5400000" sx="1000" sy="1000" algn="ctr" rotWithShape="0">
                    <a:srgbClr val="000000">
                      <a:alpha val="99000"/>
                    </a:srgbClr>
                  </a:outerShdw>
                </a:effectLst>
                <a:latin typeface="Arial" panose="020B0604020202020204" pitchFamily="34" charset="0"/>
              </a:rPr>
              <a:t>D</a:t>
            </a:r>
            <a:r>
              <a:rPr lang="en-US" sz="3500" b="0" i="0" dirty="0">
                <a:solidFill>
                  <a:srgbClr val="000000"/>
                </a:solidFill>
                <a:effectLst>
                  <a:outerShdw blurRad="50800" dist="50800" dir="5400000" sx="1000" sy="1000" algn="ctr" rotWithShape="0">
                    <a:srgbClr val="000000">
                      <a:alpha val="99000"/>
                    </a:srgbClr>
                  </a:outerShdw>
                </a:effectLst>
                <a:latin typeface="Arial" panose="020B0604020202020204" pitchFamily="34" charset="0"/>
              </a:rPr>
              <a:t>uring ICANN69 using the hashtag </a:t>
            </a:r>
          </a:p>
          <a:p>
            <a:pPr algn="l"/>
            <a:r>
              <a:rPr lang="en-US" sz="3500" b="1" i="0" dirty="0">
                <a:solidFill>
                  <a:srgbClr val="FF0000"/>
                </a:solidFill>
                <a:effectLst>
                  <a:outerShdw blurRad="50800" dist="50800" dir="5400000" sx="1000" sy="1000" algn="ctr" rotWithShape="0">
                    <a:srgbClr val="000000">
                      <a:alpha val="99000"/>
                    </a:srgbClr>
                  </a:outerShdw>
                </a:effectLst>
                <a:latin typeface="Arial" panose="020B0604020202020204" pitchFamily="34" charset="0"/>
              </a:rPr>
              <a:t>#AskAtLarge</a:t>
            </a:r>
            <a:r>
              <a:rPr lang="en-US" sz="3500" b="0" i="0" dirty="0">
                <a:solidFill>
                  <a:srgbClr val="FF0000"/>
                </a:solidFill>
                <a:effectLst>
                  <a:outerShdw blurRad="50800" dist="50800" dir="5400000" sx="1000" sy="1000" algn="ctr" rotWithShape="0">
                    <a:srgbClr val="000000">
                      <a:alpha val="99000"/>
                    </a:srgbClr>
                  </a:outerShdw>
                </a:effectLst>
                <a:latin typeface="Arial" panose="020B0604020202020204" pitchFamily="34" charset="0"/>
              </a:rPr>
              <a:t> </a:t>
            </a:r>
          </a:p>
          <a:p>
            <a:pPr algn="l"/>
            <a:r>
              <a:rPr lang="en-US" sz="3500" dirty="0">
                <a:solidFill>
                  <a:srgbClr val="000000"/>
                </a:solidFill>
                <a:effectLst>
                  <a:outerShdw blurRad="50800" dist="50800" dir="5400000" sx="1000" sy="1000" algn="ctr" rotWithShape="0">
                    <a:srgbClr val="000000">
                      <a:alpha val="99000"/>
                    </a:srgbClr>
                  </a:outerShdw>
                </a:effectLst>
                <a:latin typeface="Arial" panose="020B0604020202020204" pitchFamily="34" charset="0"/>
              </a:rPr>
              <a:t>Y</a:t>
            </a:r>
            <a:r>
              <a:rPr lang="en-US" sz="3500" b="0" i="0" dirty="0">
                <a:solidFill>
                  <a:srgbClr val="000000"/>
                </a:solidFill>
                <a:effectLst>
                  <a:outerShdw blurRad="50800" dist="50800" dir="5400000" sx="1000" sy="1000" algn="ctr" rotWithShape="0">
                    <a:srgbClr val="000000">
                      <a:alpha val="99000"/>
                    </a:srgbClr>
                  </a:outerShdw>
                </a:effectLst>
                <a:latin typeface="Arial" panose="020B0604020202020204" pitchFamily="34" charset="0"/>
              </a:rPr>
              <a:t>our questions will be answered </a:t>
            </a:r>
          </a:p>
          <a:p>
            <a:pPr algn="l"/>
            <a:r>
              <a:rPr lang="en-US" sz="3500" b="0" i="0" dirty="0">
                <a:solidFill>
                  <a:srgbClr val="000000"/>
                </a:solidFill>
                <a:effectLst>
                  <a:outerShdw blurRad="50800" dist="50800" dir="5400000" sx="1000" sy="1000" algn="ctr" rotWithShape="0">
                    <a:srgbClr val="000000">
                      <a:alpha val="99000"/>
                    </a:srgbClr>
                  </a:outerShdw>
                </a:effectLst>
                <a:latin typeface="Arial" panose="020B0604020202020204" pitchFamily="34" charset="0"/>
              </a:rPr>
              <a:t>by the At-Large  community members </a:t>
            </a:r>
          </a:p>
          <a:p>
            <a:pPr algn="l"/>
            <a:r>
              <a:rPr lang="en-US" sz="3500" b="0" i="0" dirty="0">
                <a:solidFill>
                  <a:srgbClr val="000000"/>
                </a:solidFill>
                <a:effectLst>
                  <a:outerShdw blurRad="50800" dist="50800" dir="5400000" sx="1000" sy="1000" algn="ctr" rotWithShape="0">
                    <a:srgbClr val="000000">
                      <a:alpha val="99000"/>
                    </a:srgbClr>
                  </a:outerShdw>
                </a:effectLst>
                <a:latin typeface="Arial" panose="020B0604020202020204" pitchFamily="34" charset="0"/>
              </a:rPr>
              <a:t>and leaders</a:t>
            </a:r>
            <a:endParaRPr lang="en-US" sz="3500" dirty="0">
              <a:effectLst>
                <a:outerShdw blurRad="50800" dist="50800" dir="5400000" sx="1000" sy="1000" algn="ctr" rotWithShape="0">
                  <a:srgbClr val="000000">
                    <a:alpha val="99000"/>
                  </a:srgbClr>
                </a:outerShdw>
              </a:effectLst>
            </a:endParaRPr>
          </a:p>
        </p:txBody>
      </p:sp>
    </p:spTree>
    <p:extLst>
      <p:ext uri="{BB962C8B-B14F-4D97-AF65-F5344CB8AC3E}">
        <p14:creationId xmlns:p14="http://schemas.microsoft.com/office/powerpoint/2010/main" val="9659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FCDC703-1BCB-4494-AE33-C80A1880F029}"/>
              </a:ext>
            </a:extLst>
          </p:cNvPr>
          <p:cNvSpPr txBox="1">
            <a:spLocks/>
          </p:cNvSpPr>
          <p:nvPr/>
        </p:nvSpPr>
        <p:spPr>
          <a:xfrm>
            <a:off x="-4997" y="1689829"/>
            <a:ext cx="12161977" cy="4174033"/>
          </a:xfrm>
          <a:prstGeom prst="rect">
            <a:avLst/>
          </a:prstGeom>
          <a:gradFill flip="none" rotWithShape="1">
            <a:gsLst>
              <a:gs pos="62590">
                <a:srgbClr val="FFEAA9"/>
              </a:gs>
              <a:gs pos="14000">
                <a:schemeClr val="bg1"/>
              </a:gs>
              <a:gs pos="100000">
                <a:schemeClr val="accent4">
                  <a:lumMod val="60000"/>
                  <a:lumOff val="40000"/>
                </a:schemeClr>
              </a:gs>
            </a:gsLst>
            <a:lin ang="10800000" scaled="1"/>
            <a:tileRect/>
          </a:gra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500" dirty="0">
              <a:effectLst>
                <a:outerShdw blurRad="50800" dist="50800" dir="5400000" sx="1000" sy="1000" algn="ctr" rotWithShape="0">
                  <a:srgbClr val="000000">
                    <a:alpha val="99000"/>
                  </a:srgbClr>
                </a:outerShdw>
              </a:effectLst>
            </a:endParaRPr>
          </a:p>
        </p:txBody>
      </p:sp>
      <p:sp>
        <p:nvSpPr>
          <p:cNvPr id="26" name="TextBox 25">
            <a:extLst>
              <a:ext uri="{FF2B5EF4-FFF2-40B4-BE49-F238E27FC236}">
                <a16:creationId xmlns:a16="http://schemas.microsoft.com/office/drawing/2014/main" id="{8E6F2E2D-3A06-49C6-8358-FD8C41E05420}"/>
              </a:ext>
            </a:extLst>
          </p:cNvPr>
          <p:cNvSpPr txBox="1"/>
          <p:nvPr/>
        </p:nvSpPr>
        <p:spPr>
          <a:xfrm>
            <a:off x="460940" y="1848608"/>
            <a:ext cx="3207827" cy="3893374"/>
          </a:xfrm>
          <a:prstGeom prst="rect">
            <a:avLst/>
          </a:prstGeom>
          <a:noFill/>
        </p:spPr>
        <p:txBody>
          <a:bodyPr wrap="square">
            <a:spAutoFit/>
          </a:bodyPr>
          <a:lstStyle/>
          <a:p>
            <a:pPr lvl="0"/>
            <a:r>
              <a:rPr lang="en-US" sz="1300" b="1" i="0" dirty="0">
                <a:effectLst/>
                <a:latin typeface="Noto Regular"/>
              </a:rPr>
              <a:t>At-Large Leadership session followed by </a:t>
            </a:r>
            <a:br>
              <a:rPr lang="en-US" sz="1300" b="1" i="0" dirty="0">
                <a:effectLst/>
                <a:latin typeface="Noto Regular"/>
              </a:rPr>
            </a:br>
            <a:r>
              <a:rPr lang="en-US" sz="1300" b="1" i="0" dirty="0">
                <a:effectLst/>
                <a:latin typeface="Noto Regular"/>
              </a:rPr>
              <a:t>At-Large Policy Session: </a:t>
            </a:r>
          </a:p>
          <a:p>
            <a:pPr lvl="0"/>
            <a:r>
              <a:rPr lang="en-US" sz="1300" b="1" i="0" dirty="0">
                <a:effectLst/>
                <a:latin typeface="Noto Regular"/>
              </a:rPr>
              <a:t>Recommendation Prioritization</a:t>
            </a:r>
          </a:p>
          <a:p>
            <a:r>
              <a:rPr lang="en-US" sz="1300" b="1" dirty="0">
                <a:solidFill>
                  <a:schemeClr val="accent2">
                    <a:lumMod val="75000"/>
                  </a:schemeClr>
                </a:solidFill>
                <a:latin typeface="Noto Regular"/>
              </a:rPr>
              <a:t>07:00-09:00 UTC</a:t>
            </a:r>
          </a:p>
          <a:p>
            <a:pPr lvl="0"/>
            <a:endParaRPr lang="en-US" sz="1300" dirty="0">
              <a:latin typeface="Noto Regular"/>
            </a:endParaRPr>
          </a:p>
          <a:p>
            <a:pPr lvl="0"/>
            <a:endParaRPr lang="en-US" sz="1300" b="1" i="0" dirty="0">
              <a:effectLst/>
              <a:latin typeface="Noto Regular"/>
            </a:endParaRPr>
          </a:p>
          <a:p>
            <a:pPr lvl="0"/>
            <a:endParaRPr lang="en-US" sz="1300" b="1" i="0" dirty="0">
              <a:effectLst/>
              <a:latin typeface="Noto Regular"/>
            </a:endParaRPr>
          </a:p>
          <a:p>
            <a:pPr lvl="0"/>
            <a:r>
              <a:rPr lang="en-US" sz="1300" b="1" i="0" dirty="0">
                <a:solidFill>
                  <a:schemeClr val="accent4">
                    <a:lumMod val="50000"/>
                  </a:schemeClr>
                </a:solidFill>
                <a:effectLst/>
                <a:latin typeface="Noto Regular"/>
              </a:rPr>
              <a:t>Joint GNSO &amp; ICANN Board Meeting</a:t>
            </a:r>
          </a:p>
          <a:p>
            <a:r>
              <a:rPr lang="en-US" sz="1300" b="1" dirty="0">
                <a:solidFill>
                  <a:schemeClr val="accent2">
                    <a:lumMod val="75000"/>
                  </a:schemeClr>
                </a:solidFill>
                <a:latin typeface="Noto Regular"/>
              </a:rPr>
              <a:t>10:00-11:30 UTC </a:t>
            </a:r>
          </a:p>
          <a:p>
            <a:pPr lvl="0"/>
            <a:endParaRPr lang="en-US" sz="1300" b="1" i="0" dirty="0">
              <a:effectLst/>
              <a:latin typeface="Noto Regular"/>
            </a:endParaRPr>
          </a:p>
          <a:p>
            <a:pPr lvl="0"/>
            <a:endParaRPr lang="en-US" sz="1300" b="1" i="0" dirty="0">
              <a:effectLst/>
              <a:latin typeface="Noto Regular"/>
            </a:endParaRPr>
          </a:p>
          <a:p>
            <a:pPr lvl="0"/>
            <a:r>
              <a:rPr lang="en-US" sz="1300" b="1" i="0" dirty="0">
                <a:effectLst/>
                <a:latin typeface="Noto Regular"/>
              </a:rPr>
              <a:t>Joint </a:t>
            </a:r>
            <a:r>
              <a:rPr lang="en-US" sz="1300" b="1" i="0" u="none" strike="noStrike" dirty="0">
                <a:effectLst/>
                <a:latin typeface="Noto Regular"/>
                <a:hlinkClick r:id="rId2">
                  <a:extLst>
                    <a:ext uri="{A12FA001-AC4F-418D-AE19-62706E023703}">
                      <ahyp:hlinkClr xmlns:ahyp="http://schemas.microsoft.com/office/drawing/2018/hyperlinkcolor" val="tx"/>
                    </a:ext>
                  </a:extLst>
                </a:hlinkClick>
              </a:rPr>
              <a:t>A</a:t>
            </a:r>
            <a:r>
              <a:rPr lang="en-US" sz="1300" b="1" i="0" dirty="0">
                <a:effectLst/>
                <a:latin typeface="Noto Regular"/>
              </a:rPr>
              <a:t>LAC &amp; NCSG Meeting: ICANN and Human Rights - a way forward</a:t>
            </a:r>
          </a:p>
          <a:p>
            <a:r>
              <a:rPr lang="en-US" sz="1300" b="1" dirty="0">
                <a:solidFill>
                  <a:schemeClr val="accent2">
                    <a:lumMod val="75000"/>
                  </a:schemeClr>
                </a:solidFill>
                <a:latin typeface="Noto Regular"/>
              </a:rPr>
              <a:t>12:00-13:30 UTC </a:t>
            </a:r>
          </a:p>
          <a:p>
            <a:pPr lvl="0"/>
            <a:endParaRPr lang="en-US" sz="1300" b="1" i="0" dirty="0">
              <a:effectLst/>
              <a:latin typeface="Noto Regular"/>
            </a:endParaRPr>
          </a:p>
          <a:p>
            <a:pPr lvl="0"/>
            <a:endParaRPr lang="en-US" sz="1300" b="1" i="0" dirty="0">
              <a:effectLst/>
              <a:latin typeface="Noto Regular"/>
            </a:endParaRPr>
          </a:p>
          <a:p>
            <a:pPr lvl="0"/>
            <a:r>
              <a:rPr lang="en-US" sz="1300" b="1" i="0" dirty="0">
                <a:solidFill>
                  <a:schemeClr val="accent4">
                    <a:lumMod val="50000"/>
                  </a:schemeClr>
                </a:solidFill>
                <a:effectLst/>
                <a:latin typeface="Noto Regular"/>
              </a:rPr>
              <a:t>Joint </a:t>
            </a:r>
            <a:r>
              <a:rPr lang="en-US" sz="1300" b="1" i="0" dirty="0" err="1">
                <a:solidFill>
                  <a:schemeClr val="accent4">
                    <a:lumMod val="50000"/>
                  </a:schemeClr>
                </a:solidFill>
                <a:effectLst/>
                <a:latin typeface="Noto Regular"/>
              </a:rPr>
              <a:t>ccNSO</a:t>
            </a:r>
            <a:r>
              <a:rPr lang="en-US" sz="1300" b="1" i="0" dirty="0">
                <a:solidFill>
                  <a:schemeClr val="accent4">
                    <a:lumMod val="50000"/>
                  </a:schemeClr>
                </a:solidFill>
                <a:effectLst/>
                <a:latin typeface="Noto Regular"/>
              </a:rPr>
              <a:t> and ICANN Board Meeting</a:t>
            </a:r>
          </a:p>
          <a:p>
            <a:endParaRPr lang="en-US" sz="1300" b="1" dirty="0">
              <a:latin typeface="Noto Regular"/>
            </a:endParaRPr>
          </a:p>
          <a:p>
            <a:r>
              <a:rPr lang="en-US" sz="1300" b="1" dirty="0">
                <a:solidFill>
                  <a:schemeClr val="accent2">
                    <a:lumMod val="75000"/>
                  </a:schemeClr>
                </a:solidFill>
                <a:latin typeface="Noto Regular"/>
              </a:rPr>
              <a:t>14:00-15:00 UTC </a:t>
            </a:r>
            <a:endParaRPr lang="en-US" sz="1300" dirty="0">
              <a:solidFill>
                <a:schemeClr val="accent2">
                  <a:lumMod val="75000"/>
                </a:schemeClr>
              </a:solidFill>
              <a:latin typeface="Noto Regular"/>
            </a:endParaRPr>
          </a:p>
        </p:txBody>
      </p:sp>
      <p:cxnSp>
        <p:nvCxnSpPr>
          <p:cNvPr id="37" name="Straight Connector 36">
            <a:extLst>
              <a:ext uri="{FF2B5EF4-FFF2-40B4-BE49-F238E27FC236}">
                <a16:creationId xmlns:a16="http://schemas.microsoft.com/office/drawing/2014/main" id="{40394412-7287-4B77-A063-9FEE05C2F4AE}"/>
              </a:ext>
            </a:extLst>
          </p:cNvPr>
          <p:cNvCxnSpPr/>
          <p:nvPr/>
        </p:nvCxnSpPr>
        <p:spPr>
          <a:xfrm>
            <a:off x="465908" y="4715689"/>
            <a:ext cx="112162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D2A96B58-E976-4B6D-BD84-7E670078B2AF}"/>
              </a:ext>
            </a:extLst>
          </p:cNvPr>
          <p:cNvCxnSpPr/>
          <p:nvPr/>
        </p:nvCxnSpPr>
        <p:spPr>
          <a:xfrm>
            <a:off x="465908" y="3888376"/>
            <a:ext cx="112162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9591F016-CE8A-4B83-A6A5-BA68927CD5D7}"/>
              </a:ext>
            </a:extLst>
          </p:cNvPr>
          <p:cNvCxnSpPr/>
          <p:nvPr/>
        </p:nvCxnSpPr>
        <p:spPr>
          <a:xfrm>
            <a:off x="465908" y="3078480"/>
            <a:ext cx="11216220" cy="0"/>
          </a:xfrm>
          <a:prstGeom prst="line">
            <a:avLst/>
          </a:prstGeom>
        </p:spPr>
        <p:style>
          <a:lnRef idx="1">
            <a:schemeClr val="accent3"/>
          </a:lnRef>
          <a:fillRef idx="0">
            <a:schemeClr val="accent3"/>
          </a:fillRef>
          <a:effectRef idx="0">
            <a:schemeClr val="accent3"/>
          </a:effectRef>
          <a:fontRef idx="minor">
            <a:schemeClr val="tx1"/>
          </a:fontRef>
        </p:style>
      </p:cxnSp>
      <p:sp>
        <p:nvSpPr>
          <p:cNvPr id="12" name="Subtitle 2">
            <a:extLst>
              <a:ext uri="{FF2B5EF4-FFF2-40B4-BE49-F238E27FC236}">
                <a16:creationId xmlns:a16="http://schemas.microsoft.com/office/drawing/2014/main" id="{AB0372B9-37EC-4786-8C50-B2390C825E61}"/>
              </a:ext>
            </a:extLst>
          </p:cNvPr>
          <p:cNvSpPr txBox="1">
            <a:spLocks/>
          </p:cNvSpPr>
          <p:nvPr/>
        </p:nvSpPr>
        <p:spPr>
          <a:xfrm flipV="1">
            <a:off x="-4996" y="5922261"/>
            <a:ext cx="12186361" cy="482043"/>
          </a:xfrm>
          <a:prstGeom prst="rect">
            <a:avLst/>
          </a:prstGeom>
          <a:gradFill flip="none" rotWithShape="1">
            <a:gsLst>
              <a:gs pos="14000">
                <a:schemeClr val="accent1">
                  <a:lumMod val="5000"/>
                  <a:lumOff val="95000"/>
                  <a:alpha val="20000"/>
                </a:schemeClr>
              </a:gs>
              <a:gs pos="47000">
                <a:schemeClr val="bg1"/>
              </a:gs>
              <a:gs pos="100000">
                <a:schemeClr val="accent4">
                  <a:lumMod val="60000"/>
                  <a:lumOff val="40000"/>
                </a:schemeClr>
              </a:gs>
            </a:gsLst>
            <a:lin ang="10800000" scaled="1"/>
            <a:tileRect/>
          </a:gra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500" dirty="0">
              <a:effectLst>
                <a:outerShdw blurRad="50800" dist="50800" dir="5400000" sx="1000" sy="1000" algn="ctr" rotWithShape="0">
                  <a:srgbClr val="000000">
                    <a:alpha val="99000"/>
                  </a:srgbClr>
                </a:outerShdw>
              </a:effectLst>
            </a:endParaRPr>
          </a:p>
        </p:txBody>
      </p:sp>
      <p:sp>
        <p:nvSpPr>
          <p:cNvPr id="15" name="TextBox 14">
            <a:extLst>
              <a:ext uri="{FF2B5EF4-FFF2-40B4-BE49-F238E27FC236}">
                <a16:creationId xmlns:a16="http://schemas.microsoft.com/office/drawing/2014/main" id="{908EF162-0FCD-479A-9CE1-6B021D00C378}"/>
              </a:ext>
            </a:extLst>
          </p:cNvPr>
          <p:cNvSpPr txBox="1"/>
          <p:nvPr/>
        </p:nvSpPr>
        <p:spPr>
          <a:xfrm>
            <a:off x="10635" y="5911150"/>
            <a:ext cx="12080797" cy="430887"/>
          </a:xfrm>
          <a:prstGeom prst="rect">
            <a:avLst/>
          </a:prstGeom>
          <a:noFill/>
        </p:spPr>
        <p:txBody>
          <a:bodyPr wrap="square">
            <a:spAutoFit/>
          </a:bodyPr>
          <a:lstStyle/>
          <a:p>
            <a:pPr algn="r" fontAlgn="base">
              <a:buFont typeface="Arial" panose="020B0604020202020204" pitchFamily="34" charset="0"/>
              <a:buChar char="•"/>
            </a:pPr>
            <a:r>
              <a:rPr lang="en-US" sz="1100" b="0" i="0" dirty="0">
                <a:solidFill>
                  <a:srgbClr val="333333"/>
                </a:solidFill>
                <a:effectLst/>
                <a:latin typeface="inherit"/>
              </a:rPr>
              <a:t>ICANN69 sessions will be held during regular working hours in Hamburg, Germany (CEST/UTC+2). </a:t>
            </a:r>
          </a:p>
          <a:p>
            <a:pPr algn="r" fontAlgn="base">
              <a:buFont typeface="Arial" panose="020B0604020202020204" pitchFamily="34" charset="0"/>
              <a:buChar char="•"/>
            </a:pPr>
            <a:r>
              <a:rPr lang="en-US" sz="1100" b="0" i="0" dirty="0">
                <a:solidFill>
                  <a:srgbClr val="333333"/>
                </a:solidFill>
                <a:effectLst/>
                <a:latin typeface="inherit"/>
              </a:rPr>
              <a:t>Session Participation links will be published 24 hours in advance of the session. Please check the schedule before your session for the latest information on </a:t>
            </a:r>
            <a:r>
              <a:rPr lang="en-US" sz="1100" b="1" i="0" dirty="0">
                <a:solidFill>
                  <a:srgbClr val="333333"/>
                </a:solidFill>
                <a:effectLst/>
                <a:latin typeface="inherit"/>
              </a:rPr>
              <a:t>69.schedule.icann.org</a:t>
            </a:r>
            <a:r>
              <a:rPr lang="en-US" sz="1100" b="0" i="0" dirty="0">
                <a:solidFill>
                  <a:srgbClr val="333333"/>
                </a:solidFill>
                <a:effectLst/>
                <a:latin typeface="inherit"/>
              </a:rPr>
              <a:t>.</a:t>
            </a:r>
          </a:p>
        </p:txBody>
      </p:sp>
      <p:sp>
        <p:nvSpPr>
          <p:cNvPr id="34" name="TextBox 33">
            <a:extLst>
              <a:ext uri="{FF2B5EF4-FFF2-40B4-BE49-F238E27FC236}">
                <a16:creationId xmlns:a16="http://schemas.microsoft.com/office/drawing/2014/main" id="{1CE8DFAA-EB1B-4399-B543-2394AF2D612C}"/>
              </a:ext>
            </a:extLst>
          </p:cNvPr>
          <p:cNvSpPr txBox="1"/>
          <p:nvPr/>
        </p:nvSpPr>
        <p:spPr>
          <a:xfrm>
            <a:off x="7285898" y="1844545"/>
            <a:ext cx="4581637" cy="3893374"/>
          </a:xfrm>
          <a:prstGeom prst="rect">
            <a:avLst/>
          </a:prstGeom>
          <a:noFill/>
        </p:spPr>
        <p:txBody>
          <a:bodyPr wrap="square">
            <a:spAutoFit/>
          </a:bodyPr>
          <a:lstStyle/>
          <a:p>
            <a:pPr algn="l"/>
            <a:r>
              <a:rPr lang="en-US" sz="1300" b="1" i="0" dirty="0">
                <a:solidFill>
                  <a:schemeClr val="tx2">
                    <a:lumMod val="75000"/>
                  </a:schemeClr>
                </a:solidFill>
                <a:effectLst/>
                <a:latin typeface="Noto Regular"/>
              </a:rPr>
              <a:t>European Perspectives on ICANN and Internet Governance – </a:t>
            </a:r>
          </a:p>
          <a:p>
            <a:pPr algn="l"/>
            <a:r>
              <a:rPr lang="en-US" sz="1300" b="1" i="0" dirty="0">
                <a:solidFill>
                  <a:schemeClr val="tx2">
                    <a:lumMod val="75000"/>
                  </a:schemeClr>
                </a:solidFill>
                <a:effectLst/>
                <a:latin typeface="Noto Regular"/>
              </a:rPr>
              <a:t>A Stakeholder Roundtable hosted by EURALO, Part 1</a:t>
            </a:r>
            <a:endParaRPr lang="en-US" sz="1300" b="0" i="0" dirty="0">
              <a:solidFill>
                <a:schemeClr val="tx2">
                  <a:lumMod val="75000"/>
                </a:schemeClr>
              </a:solidFill>
              <a:effectLst/>
              <a:latin typeface="Noto Regular"/>
            </a:endParaRPr>
          </a:p>
          <a:p>
            <a:r>
              <a:rPr lang="en-US" sz="1300" b="1" dirty="0">
                <a:solidFill>
                  <a:schemeClr val="accent2">
                    <a:lumMod val="75000"/>
                  </a:schemeClr>
                </a:solidFill>
                <a:latin typeface="Noto Regular"/>
              </a:rPr>
              <a:t>07:00-08:00 UTC</a:t>
            </a:r>
          </a:p>
          <a:p>
            <a:pPr algn="l"/>
            <a:r>
              <a:rPr lang="en-US" sz="1300" b="1" i="0" dirty="0">
                <a:solidFill>
                  <a:schemeClr val="tx2">
                    <a:lumMod val="75000"/>
                  </a:schemeClr>
                </a:solidFill>
                <a:effectLst/>
                <a:latin typeface="Noto Regular"/>
              </a:rPr>
              <a:t>European Perspectives on ICANN and Internet Governance – </a:t>
            </a:r>
          </a:p>
          <a:p>
            <a:pPr algn="l"/>
            <a:r>
              <a:rPr lang="en-US" sz="1300" b="1" i="0" dirty="0">
                <a:solidFill>
                  <a:schemeClr val="tx2">
                    <a:lumMod val="75000"/>
                  </a:schemeClr>
                </a:solidFill>
                <a:effectLst/>
                <a:latin typeface="Noto Regular"/>
              </a:rPr>
              <a:t>A Stakeholder Roundtable hosted by EURALO, Part 2</a:t>
            </a:r>
            <a:endParaRPr lang="en-US" sz="1300" b="0" i="0" dirty="0">
              <a:solidFill>
                <a:schemeClr val="tx2">
                  <a:lumMod val="75000"/>
                </a:schemeClr>
              </a:solidFill>
              <a:effectLst/>
              <a:latin typeface="Noto Regular"/>
            </a:endParaRPr>
          </a:p>
          <a:p>
            <a:r>
              <a:rPr lang="en-US" sz="1300" b="1" dirty="0">
                <a:solidFill>
                  <a:schemeClr val="accent2">
                    <a:lumMod val="75000"/>
                  </a:schemeClr>
                </a:solidFill>
                <a:latin typeface="Noto Regular"/>
              </a:rPr>
              <a:t>08:30-09:30 UTC</a:t>
            </a:r>
          </a:p>
          <a:p>
            <a:pPr lvl="0"/>
            <a:endParaRPr lang="en-US" sz="1300" b="1" i="0" u="none" strike="noStrike" dirty="0">
              <a:solidFill>
                <a:srgbClr val="000000"/>
              </a:solidFill>
              <a:effectLst/>
              <a:latin typeface="Noto Regular"/>
            </a:endParaRPr>
          </a:p>
          <a:p>
            <a:pPr lvl="0"/>
            <a:r>
              <a:rPr lang="en-US" sz="1300" b="1" i="0" u="none" strike="noStrike" dirty="0">
                <a:solidFill>
                  <a:srgbClr val="000000"/>
                </a:solidFill>
                <a:effectLst/>
                <a:latin typeface="Noto Regular"/>
              </a:rPr>
              <a:t>ICANN At-Large: </a:t>
            </a:r>
          </a:p>
          <a:p>
            <a:pPr lvl="0"/>
            <a:r>
              <a:rPr lang="en-US" sz="1300" b="1" i="0" u="none" strike="noStrike" dirty="0">
                <a:solidFill>
                  <a:srgbClr val="000000"/>
                </a:solidFill>
                <a:effectLst/>
                <a:latin typeface="Noto Regular"/>
              </a:rPr>
              <a:t>Ensuring Community Engagement in Pandemic Times</a:t>
            </a:r>
            <a:r>
              <a:rPr lang="en-US" sz="1300" b="1" i="0" dirty="0">
                <a:solidFill>
                  <a:srgbClr val="000000"/>
                </a:solidFill>
                <a:effectLst/>
                <a:latin typeface="Noto Regular"/>
              </a:rPr>
              <a:t>  </a:t>
            </a:r>
            <a:endParaRPr lang="en-US" sz="1300" b="1" dirty="0">
              <a:solidFill>
                <a:srgbClr val="000000"/>
              </a:solidFill>
              <a:effectLst/>
              <a:latin typeface="Noto Regular"/>
            </a:endParaRPr>
          </a:p>
          <a:p>
            <a:r>
              <a:rPr lang="en-US" sz="1300" b="1" dirty="0">
                <a:solidFill>
                  <a:schemeClr val="accent2">
                    <a:lumMod val="75000"/>
                  </a:schemeClr>
                </a:solidFill>
                <a:latin typeface="Noto Regular"/>
              </a:rPr>
              <a:t>10:00-11:30 UTC </a:t>
            </a:r>
          </a:p>
          <a:p>
            <a:pPr lvl="0"/>
            <a:endParaRPr lang="en-US" sz="1300" b="1" i="0" u="none" dirty="0">
              <a:solidFill>
                <a:srgbClr val="000000"/>
              </a:solidFill>
              <a:latin typeface="Noto Regular"/>
            </a:endParaRPr>
          </a:p>
          <a:p>
            <a:pPr lvl="0"/>
            <a:r>
              <a:rPr lang="en-US" sz="1300" b="1" i="0" dirty="0">
                <a:solidFill>
                  <a:srgbClr val="000000"/>
                </a:solidFill>
                <a:effectLst/>
                <a:latin typeface="Noto Regular"/>
              </a:rPr>
              <a:t>At-Large Regional Leaders Meeting </a:t>
            </a:r>
          </a:p>
          <a:p>
            <a:endParaRPr lang="en-US" sz="1300" b="1" dirty="0">
              <a:solidFill>
                <a:srgbClr val="333333"/>
              </a:solidFill>
              <a:latin typeface="Noto Regular"/>
            </a:endParaRPr>
          </a:p>
          <a:p>
            <a:r>
              <a:rPr lang="en-US" sz="1300" b="1" dirty="0">
                <a:solidFill>
                  <a:schemeClr val="accent2">
                    <a:lumMod val="75000"/>
                  </a:schemeClr>
                </a:solidFill>
                <a:latin typeface="Noto Regular"/>
              </a:rPr>
              <a:t>12:00-13:30 UTC </a:t>
            </a:r>
          </a:p>
          <a:p>
            <a:pPr lvl="0"/>
            <a:endParaRPr lang="en-US" sz="1300" b="1" dirty="0">
              <a:solidFill>
                <a:srgbClr val="000000"/>
              </a:solidFill>
              <a:effectLst/>
              <a:latin typeface="Noto Regular"/>
            </a:endParaRPr>
          </a:p>
          <a:p>
            <a:pPr lvl="0"/>
            <a:endParaRPr lang="en-US" sz="1300" b="1" i="0" u="none" dirty="0">
              <a:solidFill>
                <a:srgbClr val="000000"/>
              </a:solidFill>
              <a:latin typeface="Noto Regular"/>
            </a:endParaRPr>
          </a:p>
          <a:p>
            <a:pPr lvl="0"/>
            <a:r>
              <a:rPr lang="en-US" sz="1300" b="1" dirty="0">
                <a:solidFill>
                  <a:srgbClr val="000000"/>
                </a:solidFill>
                <a:latin typeface="Noto Regular"/>
              </a:rPr>
              <a:t>ALAC Subcommittee on Outreach and Engagement: Dialoging into O&amp;E</a:t>
            </a:r>
          </a:p>
          <a:p>
            <a:pPr lvl="0"/>
            <a:r>
              <a:rPr lang="en-US" sz="1300" b="1" dirty="0">
                <a:solidFill>
                  <a:schemeClr val="accent2">
                    <a:lumMod val="75000"/>
                  </a:schemeClr>
                </a:solidFill>
                <a:latin typeface="Noto Regular"/>
              </a:rPr>
              <a:t>14:00-15:00 UTC</a:t>
            </a:r>
            <a:endParaRPr lang="en-US" sz="1300" dirty="0">
              <a:latin typeface="Noto Regular"/>
            </a:endParaRPr>
          </a:p>
        </p:txBody>
      </p:sp>
      <p:pic>
        <p:nvPicPr>
          <p:cNvPr id="41" name="Picture 40">
            <a:extLst>
              <a:ext uri="{FF2B5EF4-FFF2-40B4-BE49-F238E27FC236}">
                <a16:creationId xmlns:a16="http://schemas.microsoft.com/office/drawing/2014/main" id="{A28865C3-3B57-44FE-9CFE-A453258775C1}"/>
              </a:ext>
            </a:extLst>
          </p:cNvPr>
          <p:cNvPicPr>
            <a:picLocks noChangeAspect="1"/>
          </p:cNvPicPr>
          <p:nvPr/>
        </p:nvPicPr>
        <p:blipFill rotWithShape="1">
          <a:blip r:embed="rId3">
            <a:extLst>
              <a:ext uri="{28A0092B-C50C-407E-A947-70E740481C1C}">
                <a14:useLocalDpi xmlns:a14="http://schemas.microsoft.com/office/drawing/2010/main" val="0"/>
              </a:ext>
            </a:extLst>
          </a:blip>
          <a:srcRect l="-1" t="7599" r="-45" b="82781"/>
          <a:stretch/>
        </p:blipFill>
        <p:spPr>
          <a:xfrm>
            <a:off x="-4997" y="523466"/>
            <a:ext cx="12196997" cy="661496"/>
          </a:xfrm>
          <a:prstGeom prst="rect">
            <a:avLst/>
          </a:prstGeom>
        </p:spPr>
      </p:pic>
      <p:sp>
        <p:nvSpPr>
          <p:cNvPr id="43" name="TextBox 42">
            <a:extLst>
              <a:ext uri="{FF2B5EF4-FFF2-40B4-BE49-F238E27FC236}">
                <a16:creationId xmlns:a16="http://schemas.microsoft.com/office/drawing/2014/main" id="{DFD177AE-9976-4BFA-9250-A5E4821C1760}"/>
              </a:ext>
            </a:extLst>
          </p:cNvPr>
          <p:cNvSpPr txBox="1"/>
          <p:nvPr/>
        </p:nvSpPr>
        <p:spPr>
          <a:xfrm>
            <a:off x="460942" y="1329154"/>
            <a:ext cx="9796651" cy="400110"/>
          </a:xfrm>
          <a:prstGeom prst="rect">
            <a:avLst/>
          </a:prstGeom>
          <a:noFill/>
        </p:spPr>
        <p:txBody>
          <a:bodyPr wrap="square">
            <a:spAutoFit/>
          </a:bodyPr>
          <a:lstStyle/>
          <a:p>
            <a:pPr algn="l" fontAlgn="base"/>
            <a:r>
              <a:rPr lang="en-US" sz="2000" b="1" i="0" dirty="0">
                <a:solidFill>
                  <a:srgbClr val="C00000"/>
                </a:solidFill>
                <a:effectLst/>
                <a:latin typeface="Noto Bold"/>
              </a:rPr>
              <a:t>13 October		        	14 October		       15 October</a:t>
            </a:r>
            <a:endParaRPr lang="en-US" b="0" i="0" dirty="0">
              <a:solidFill>
                <a:srgbClr val="333333"/>
              </a:solidFill>
              <a:effectLst/>
              <a:latin typeface="inherit"/>
            </a:endParaRPr>
          </a:p>
        </p:txBody>
      </p:sp>
      <p:sp>
        <p:nvSpPr>
          <p:cNvPr id="32" name="TextBox 31">
            <a:extLst>
              <a:ext uri="{FF2B5EF4-FFF2-40B4-BE49-F238E27FC236}">
                <a16:creationId xmlns:a16="http://schemas.microsoft.com/office/drawing/2014/main" id="{1282B649-FD39-4CA7-8576-ADEC04D916FD}"/>
              </a:ext>
            </a:extLst>
          </p:cNvPr>
          <p:cNvSpPr txBox="1"/>
          <p:nvPr/>
        </p:nvSpPr>
        <p:spPr>
          <a:xfrm>
            <a:off x="4180045" y="1848608"/>
            <a:ext cx="2840921" cy="3893374"/>
          </a:xfrm>
          <a:prstGeom prst="rect">
            <a:avLst/>
          </a:prstGeom>
          <a:noFill/>
        </p:spPr>
        <p:txBody>
          <a:bodyPr wrap="square">
            <a:spAutoFit/>
          </a:bodyPr>
          <a:lstStyle/>
          <a:p>
            <a:pPr lvl="0"/>
            <a:endParaRPr lang="en-US" sz="1300" b="1" i="0" u="none" dirty="0">
              <a:latin typeface="Noto Regular"/>
            </a:endParaRPr>
          </a:p>
          <a:p>
            <a:pPr lvl="0"/>
            <a:r>
              <a:rPr lang="en-US" sz="1300" b="1" i="0" u="none" dirty="0">
                <a:latin typeface="Noto Regular"/>
              </a:rPr>
              <a:t>The At-Large Community and DNS Abuse: An Individual User Education Campaign</a:t>
            </a:r>
          </a:p>
          <a:p>
            <a:endParaRPr lang="en-US" sz="1300" b="1" dirty="0">
              <a:solidFill>
                <a:srgbClr val="333333"/>
              </a:solidFill>
              <a:latin typeface="Noto Regular"/>
            </a:endParaRPr>
          </a:p>
          <a:p>
            <a:r>
              <a:rPr lang="en-US" sz="1300" b="1" dirty="0">
                <a:solidFill>
                  <a:schemeClr val="accent2">
                    <a:lumMod val="75000"/>
                  </a:schemeClr>
                </a:solidFill>
                <a:latin typeface="Noto Regular"/>
              </a:rPr>
              <a:t>08:30-09:30 UTC </a:t>
            </a:r>
          </a:p>
          <a:p>
            <a:pPr lvl="0"/>
            <a:endParaRPr lang="en-US" sz="1300" b="1" i="0" dirty="0">
              <a:latin typeface="Noto Regular"/>
            </a:endParaRPr>
          </a:p>
          <a:p>
            <a:pPr lvl="0"/>
            <a:r>
              <a:rPr lang="en-US" sz="1300" b="1" i="0" dirty="0">
                <a:latin typeface="Noto Regular"/>
              </a:rPr>
              <a:t>Joint AFRALO-</a:t>
            </a:r>
            <a:r>
              <a:rPr lang="en-US" sz="1300" b="1" i="0" dirty="0" err="1">
                <a:latin typeface="Noto Regular"/>
              </a:rPr>
              <a:t>AfrICANN</a:t>
            </a:r>
            <a:r>
              <a:rPr lang="en-US" sz="1300" b="1" i="0" dirty="0">
                <a:latin typeface="Noto Regular"/>
              </a:rPr>
              <a:t> Meeting </a:t>
            </a:r>
            <a:endParaRPr lang="en-US" sz="1300" dirty="0">
              <a:latin typeface="Noto Regular"/>
            </a:endParaRPr>
          </a:p>
          <a:p>
            <a:r>
              <a:rPr lang="en-US" sz="1300" b="1" dirty="0">
                <a:solidFill>
                  <a:schemeClr val="accent2">
                    <a:lumMod val="75000"/>
                  </a:schemeClr>
                </a:solidFill>
                <a:latin typeface="Noto Regular"/>
              </a:rPr>
              <a:t>10:00-11:30 UTC </a:t>
            </a:r>
          </a:p>
          <a:p>
            <a:pPr lvl="0"/>
            <a:endParaRPr lang="en-US" sz="1300" dirty="0">
              <a:latin typeface="Noto Regular"/>
            </a:endParaRPr>
          </a:p>
          <a:p>
            <a:pPr lvl="0"/>
            <a:endParaRPr lang="en-US" sz="1300" b="1" i="0" dirty="0">
              <a:latin typeface="Noto Regular"/>
            </a:endParaRPr>
          </a:p>
          <a:p>
            <a:pPr lvl="0"/>
            <a:r>
              <a:rPr lang="en-US" sz="1300" b="1" i="0" dirty="0">
                <a:solidFill>
                  <a:schemeClr val="accent4">
                    <a:lumMod val="50000"/>
                  </a:schemeClr>
                </a:solidFill>
                <a:latin typeface="Noto Regular"/>
              </a:rPr>
              <a:t>GNSO New gTLD Subsequent Procedures PDP Working Group Part 1 </a:t>
            </a:r>
            <a:r>
              <a:rPr lang="en-US" sz="1300" b="1" dirty="0">
                <a:solidFill>
                  <a:schemeClr val="accent2">
                    <a:lumMod val="75000"/>
                  </a:schemeClr>
                </a:solidFill>
                <a:latin typeface="Noto Regular"/>
              </a:rPr>
              <a:t>12:00-13:30 UTC </a:t>
            </a:r>
          </a:p>
          <a:p>
            <a:pPr lvl="0"/>
            <a:endParaRPr lang="en-US" sz="1300" b="1" i="0" dirty="0">
              <a:latin typeface="Noto Regular"/>
            </a:endParaRPr>
          </a:p>
          <a:p>
            <a:pPr lvl="0"/>
            <a:endParaRPr lang="en-US" sz="1300" b="1" i="0" dirty="0">
              <a:latin typeface="Noto Regular"/>
            </a:endParaRPr>
          </a:p>
          <a:p>
            <a:pPr lvl="0"/>
            <a:r>
              <a:rPr lang="en-US" sz="1300" b="1" i="0" dirty="0">
                <a:solidFill>
                  <a:schemeClr val="accent4">
                    <a:lumMod val="50000"/>
                  </a:schemeClr>
                </a:solidFill>
                <a:latin typeface="Noto Regular"/>
              </a:rPr>
              <a:t>GNSO New gTLD Subsequent Procedures PDP Working Group Part 2 </a:t>
            </a:r>
            <a:r>
              <a:rPr lang="en-US" sz="1300" b="1" dirty="0">
                <a:solidFill>
                  <a:schemeClr val="accent2">
                    <a:lumMod val="75000"/>
                  </a:schemeClr>
                </a:solidFill>
                <a:latin typeface="Noto Regular"/>
              </a:rPr>
              <a:t>14:00-15:00 UTC</a:t>
            </a:r>
            <a:endParaRPr lang="en-US" sz="1300" dirty="0">
              <a:solidFill>
                <a:schemeClr val="accent2">
                  <a:lumMod val="75000"/>
                </a:schemeClr>
              </a:solidFill>
              <a:latin typeface="Noto Regular"/>
            </a:endParaRPr>
          </a:p>
        </p:txBody>
      </p:sp>
      <p:pic>
        <p:nvPicPr>
          <p:cNvPr id="56" name="Picture 55">
            <a:extLst>
              <a:ext uri="{FF2B5EF4-FFF2-40B4-BE49-F238E27FC236}">
                <a16:creationId xmlns:a16="http://schemas.microsoft.com/office/drawing/2014/main" id="{08562802-72CD-4DBC-95F3-D8BDA8C9F4EC}"/>
              </a:ext>
            </a:extLst>
          </p:cNvPr>
          <p:cNvPicPr>
            <a:picLocks noChangeAspect="1"/>
          </p:cNvPicPr>
          <p:nvPr/>
        </p:nvPicPr>
        <p:blipFill rotWithShape="1">
          <a:blip r:embed="rId3">
            <a:extLst>
              <a:ext uri="{28A0092B-C50C-407E-A947-70E740481C1C}">
                <a14:useLocalDpi xmlns:a14="http://schemas.microsoft.com/office/drawing/2010/main" val="0"/>
              </a:ext>
            </a:extLst>
          </a:blip>
          <a:srcRect l="3120" t="16872" r="84458" b="59302"/>
          <a:stretch/>
        </p:blipFill>
        <p:spPr>
          <a:xfrm>
            <a:off x="3482980" y="527481"/>
            <a:ext cx="611474" cy="661497"/>
          </a:xfrm>
          <a:prstGeom prst="rect">
            <a:avLst/>
          </a:prstGeom>
        </p:spPr>
      </p:pic>
      <p:sp>
        <p:nvSpPr>
          <p:cNvPr id="8" name="TextBox 7">
            <a:extLst>
              <a:ext uri="{FF2B5EF4-FFF2-40B4-BE49-F238E27FC236}">
                <a16:creationId xmlns:a16="http://schemas.microsoft.com/office/drawing/2014/main" id="{11D19858-38D4-435F-9F47-A81C58BC6D5C}"/>
              </a:ext>
            </a:extLst>
          </p:cNvPr>
          <p:cNvSpPr txBox="1"/>
          <p:nvPr/>
        </p:nvSpPr>
        <p:spPr>
          <a:xfrm>
            <a:off x="4071878" y="722417"/>
            <a:ext cx="3304051" cy="553998"/>
          </a:xfrm>
          <a:prstGeom prst="rect">
            <a:avLst/>
          </a:prstGeom>
          <a:noFill/>
        </p:spPr>
        <p:txBody>
          <a:bodyPr wrap="square">
            <a:spAutoFit/>
          </a:bodyPr>
          <a:lstStyle/>
          <a:p>
            <a:r>
              <a:rPr lang="en-US" sz="3000" b="1" dirty="0">
                <a:solidFill>
                  <a:srgbClr val="00254A"/>
                </a:solidFill>
                <a:effectLst>
                  <a:outerShdw blurRad="50800" dist="50800" dir="5400000" sx="1000" sy="1000" algn="ctr" rotWithShape="0">
                    <a:srgbClr val="000000">
                      <a:alpha val="99000"/>
                    </a:srgbClr>
                  </a:outerShdw>
                </a:effectLst>
                <a:latin typeface="Arial" panose="020B0604020202020204" pitchFamily="34" charset="0"/>
                <a:cs typeface="Arial" panose="020B0604020202020204" pitchFamily="34" charset="0"/>
              </a:rPr>
              <a:t>Community days</a:t>
            </a:r>
          </a:p>
        </p:txBody>
      </p:sp>
    </p:spTree>
    <p:extLst>
      <p:ext uri="{BB962C8B-B14F-4D97-AF65-F5344CB8AC3E}">
        <p14:creationId xmlns:p14="http://schemas.microsoft.com/office/powerpoint/2010/main" val="136635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1BD43-FF2B-47BD-A84E-CC55FCC6BA4B}"/>
              </a:ext>
            </a:extLst>
          </p:cNvPr>
          <p:cNvPicPr>
            <a:picLocks noChangeAspect="1"/>
          </p:cNvPicPr>
          <p:nvPr/>
        </p:nvPicPr>
        <p:blipFill rotWithShape="1">
          <a:blip r:embed="rId2">
            <a:extLst>
              <a:ext uri="{28A0092B-C50C-407E-A947-70E740481C1C}">
                <a14:useLocalDpi xmlns:a14="http://schemas.microsoft.com/office/drawing/2010/main" val="0"/>
              </a:ext>
            </a:extLst>
          </a:blip>
          <a:srcRect b="10361"/>
          <a:stretch/>
        </p:blipFill>
        <p:spPr>
          <a:xfrm>
            <a:off x="10633" y="347246"/>
            <a:ext cx="12186361" cy="6163507"/>
          </a:xfrm>
          <a:prstGeom prst="rect">
            <a:avLst/>
          </a:prstGeom>
        </p:spPr>
      </p:pic>
      <p:sp>
        <p:nvSpPr>
          <p:cNvPr id="4" name="Subtitle 2">
            <a:extLst>
              <a:ext uri="{FF2B5EF4-FFF2-40B4-BE49-F238E27FC236}">
                <a16:creationId xmlns:a16="http://schemas.microsoft.com/office/drawing/2014/main" id="{CFCDC703-1BCB-4494-AE33-C80A1880F029}"/>
              </a:ext>
            </a:extLst>
          </p:cNvPr>
          <p:cNvSpPr txBox="1">
            <a:spLocks/>
          </p:cNvSpPr>
          <p:nvPr/>
        </p:nvSpPr>
        <p:spPr>
          <a:xfrm>
            <a:off x="3593806" y="820883"/>
            <a:ext cx="8598194" cy="5689870"/>
          </a:xfrm>
          <a:prstGeom prst="rect">
            <a:avLst/>
          </a:prstGeom>
          <a:gradFill flip="none" rotWithShape="1">
            <a:gsLst>
              <a:gs pos="0">
                <a:schemeClr val="accent1">
                  <a:lumMod val="5000"/>
                  <a:lumOff val="95000"/>
                  <a:alpha val="20000"/>
                </a:schemeClr>
              </a:gs>
              <a:gs pos="25000">
                <a:schemeClr val="bg1"/>
              </a:gs>
              <a:gs pos="99000">
                <a:schemeClr val="accent4">
                  <a:lumMod val="60000"/>
                  <a:lumOff val="40000"/>
                </a:schemeClr>
              </a:gs>
            </a:gsLst>
            <a:lin ang="10800000" scaled="1"/>
            <a:tileRect/>
          </a:gra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500" dirty="0">
              <a:effectLst>
                <a:outerShdw blurRad="50800" dist="50800" dir="5400000" sx="1000" sy="1000" algn="ctr" rotWithShape="0">
                  <a:srgbClr val="000000">
                    <a:alpha val="99000"/>
                  </a:srgbClr>
                </a:outerShdw>
              </a:effectLst>
            </a:endParaRPr>
          </a:p>
        </p:txBody>
      </p:sp>
      <p:sp>
        <p:nvSpPr>
          <p:cNvPr id="8" name="TextBox 7">
            <a:extLst>
              <a:ext uri="{FF2B5EF4-FFF2-40B4-BE49-F238E27FC236}">
                <a16:creationId xmlns:a16="http://schemas.microsoft.com/office/drawing/2014/main" id="{11D19858-38D4-435F-9F47-A81C58BC6D5C}"/>
              </a:ext>
            </a:extLst>
          </p:cNvPr>
          <p:cNvSpPr txBox="1"/>
          <p:nvPr/>
        </p:nvSpPr>
        <p:spPr>
          <a:xfrm>
            <a:off x="3883542" y="921169"/>
            <a:ext cx="8598194" cy="1615827"/>
          </a:xfrm>
          <a:prstGeom prst="rect">
            <a:avLst/>
          </a:prstGeom>
          <a:noFill/>
        </p:spPr>
        <p:txBody>
          <a:bodyPr wrap="square">
            <a:spAutoFit/>
          </a:bodyPr>
          <a:lstStyle/>
          <a:p>
            <a:pPr algn="l" fontAlgn="base"/>
            <a:r>
              <a:rPr lang="en-US" sz="3300" b="1" i="0" dirty="0">
                <a:solidFill>
                  <a:srgbClr val="C00000"/>
                </a:solidFill>
                <a:effectLst/>
                <a:latin typeface="Noto Bold"/>
              </a:rPr>
              <a:t>At-Large Leadership session followed by </a:t>
            </a:r>
            <a:br>
              <a:rPr lang="en-US" sz="3300" b="1" i="0" dirty="0">
                <a:solidFill>
                  <a:srgbClr val="C00000"/>
                </a:solidFill>
                <a:effectLst/>
                <a:latin typeface="Noto Bold"/>
              </a:rPr>
            </a:br>
            <a:r>
              <a:rPr lang="en-US" sz="3300" b="1" i="0" dirty="0">
                <a:solidFill>
                  <a:srgbClr val="C00000"/>
                </a:solidFill>
                <a:effectLst/>
                <a:latin typeface="Noto Bold"/>
              </a:rPr>
              <a:t>At-Large Policy Session: Recommendation Prioritization</a:t>
            </a:r>
          </a:p>
        </p:txBody>
      </p:sp>
      <p:sp>
        <p:nvSpPr>
          <p:cNvPr id="7" name="TextBox 6">
            <a:extLst>
              <a:ext uri="{FF2B5EF4-FFF2-40B4-BE49-F238E27FC236}">
                <a16:creationId xmlns:a16="http://schemas.microsoft.com/office/drawing/2014/main" id="{CA5AD041-4089-40FE-A89F-458A364398E2}"/>
              </a:ext>
            </a:extLst>
          </p:cNvPr>
          <p:cNvSpPr txBox="1"/>
          <p:nvPr/>
        </p:nvSpPr>
        <p:spPr>
          <a:xfrm>
            <a:off x="3919401" y="3628225"/>
            <a:ext cx="7901846" cy="2585323"/>
          </a:xfrm>
          <a:prstGeom prst="rect">
            <a:avLst/>
          </a:prstGeom>
          <a:noFill/>
        </p:spPr>
        <p:txBody>
          <a:bodyPr wrap="square">
            <a:spAutoFit/>
          </a:bodyPr>
          <a:lstStyle/>
          <a:p>
            <a:pPr algn="l"/>
            <a:r>
              <a:rPr lang="en-US" b="0" i="0" dirty="0">
                <a:solidFill>
                  <a:srgbClr val="172B4D"/>
                </a:solidFill>
                <a:effectLst/>
                <a:latin typeface="-apple-system"/>
              </a:rPr>
              <a:t>The ICANN Community finds itself confronted hundreds of recommendations for reform, from the CCWG WS2, the CCTRT, the SSR2 and RPM. Some are contradictory, some have been rendered MOOT and some simply need to be prioritized. The recently completed ATRT3 recommendations include some suggestions for how the community might go about addressing these issues.</a:t>
            </a:r>
          </a:p>
          <a:p>
            <a:pPr algn="l"/>
            <a:r>
              <a:rPr lang="en-US" b="0" i="0" dirty="0">
                <a:solidFill>
                  <a:srgbClr val="172B4D"/>
                </a:solidFill>
                <a:effectLst/>
                <a:latin typeface="-apple-system"/>
              </a:rPr>
              <a:t>As the At-Large participates in those new structures, we will have ideally identified our OWN priorities for reform so that we can effectively advocate for the At-Large. This session is just the beginning of organizing all of the recommendations floating around and what the At-Large priorities should be.</a:t>
            </a:r>
          </a:p>
        </p:txBody>
      </p:sp>
      <p:sp>
        <p:nvSpPr>
          <p:cNvPr id="17" name="Rectangle 16">
            <a:extLst>
              <a:ext uri="{FF2B5EF4-FFF2-40B4-BE49-F238E27FC236}">
                <a16:creationId xmlns:a16="http://schemas.microsoft.com/office/drawing/2014/main" id="{8DE07B07-8FCD-4BF8-9736-475E5668772E}"/>
              </a:ext>
            </a:extLst>
          </p:cNvPr>
          <p:cNvSpPr/>
          <p:nvPr/>
        </p:nvSpPr>
        <p:spPr>
          <a:xfrm>
            <a:off x="3600767" y="2604641"/>
            <a:ext cx="8598193" cy="94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A4AE54-5BBC-487B-A5EF-22D8AA2A172C}"/>
              </a:ext>
            </a:extLst>
          </p:cNvPr>
          <p:cNvSpPr txBox="1"/>
          <p:nvPr/>
        </p:nvSpPr>
        <p:spPr>
          <a:xfrm>
            <a:off x="3883542" y="2603747"/>
            <a:ext cx="2441058" cy="1477328"/>
          </a:xfrm>
          <a:prstGeom prst="rect">
            <a:avLst/>
          </a:prstGeom>
          <a:noFill/>
        </p:spPr>
        <p:txBody>
          <a:bodyPr wrap="square">
            <a:spAutoFit/>
          </a:bodyPr>
          <a:lstStyle/>
          <a:p>
            <a:pPr rtl="0">
              <a:spcBef>
                <a:spcPts val="0"/>
              </a:spcBef>
              <a:spcAft>
                <a:spcPts val="0"/>
              </a:spcAft>
            </a:pPr>
            <a:r>
              <a:rPr lang="en-US" b="1" dirty="0">
                <a:solidFill>
                  <a:srgbClr val="C00000"/>
                </a:solidFill>
                <a:latin typeface="Noto Regular"/>
              </a:rPr>
              <a:t>13 October 2020</a:t>
            </a:r>
            <a:br>
              <a:rPr lang="en-US" b="1" dirty="0">
                <a:solidFill>
                  <a:srgbClr val="333333"/>
                </a:solidFill>
                <a:latin typeface="Noto Regular"/>
              </a:rPr>
            </a:br>
            <a:r>
              <a:rPr lang="en-US" b="1" dirty="0">
                <a:solidFill>
                  <a:srgbClr val="333333"/>
                </a:solidFill>
                <a:latin typeface="Noto Regular"/>
              </a:rPr>
              <a:t>07:00-09:00 UTC</a:t>
            </a:r>
          </a:p>
          <a:p>
            <a:pPr rtl="0">
              <a:spcBef>
                <a:spcPts val="0"/>
              </a:spcBef>
              <a:spcAft>
                <a:spcPts val="0"/>
              </a:spcAft>
            </a:pPr>
            <a:r>
              <a:rPr lang="en-US" b="1" dirty="0">
                <a:solidFill>
                  <a:srgbClr val="333333"/>
                </a:solidFill>
                <a:latin typeface="Noto Regular"/>
              </a:rPr>
              <a:t>09:00-11:00 CEST</a:t>
            </a:r>
          </a:p>
          <a:p>
            <a:br>
              <a:rPr lang="en-US" dirty="0"/>
            </a:br>
            <a:endParaRPr lang="en-US" b="1" dirty="0">
              <a:solidFill>
                <a:srgbClr val="333333"/>
              </a:solidFill>
              <a:latin typeface="Noto Regular"/>
            </a:endParaRPr>
          </a:p>
        </p:txBody>
      </p:sp>
      <p:sp>
        <p:nvSpPr>
          <p:cNvPr id="9" name="TextBox 8">
            <a:extLst>
              <a:ext uri="{FF2B5EF4-FFF2-40B4-BE49-F238E27FC236}">
                <a16:creationId xmlns:a16="http://schemas.microsoft.com/office/drawing/2014/main" id="{D790F94C-3488-4376-94A4-D6A3FC04CC2F}"/>
              </a:ext>
            </a:extLst>
          </p:cNvPr>
          <p:cNvSpPr txBox="1"/>
          <p:nvPr/>
        </p:nvSpPr>
        <p:spPr>
          <a:xfrm>
            <a:off x="8786771" y="6155720"/>
            <a:ext cx="3353939" cy="276999"/>
          </a:xfrm>
          <a:prstGeom prst="rect">
            <a:avLst/>
          </a:prstGeom>
          <a:noFill/>
        </p:spPr>
        <p:txBody>
          <a:bodyPr wrap="square">
            <a:spAutoFit/>
          </a:bodyPr>
          <a:lstStyle/>
          <a:p>
            <a:pPr algn="r"/>
            <a:r>
              <a:rPr lang="fr-FR" sz="1200" b="0" i="0" dirty="0" err="1">
                <a:solidFill>
                  <a:srgbClr val="333333"/>
                </a:solidFill>
                <a:effectLst/>
                <a:latin typeface="Noto Regular"/>
              </a:rPr>
              <a:t>Languages</a:t>
            </a:r>
            <a:r>
              <a:rPr lang="fr-FR" sz="1200" b="0" i="0" dirty="0">
                <a:solidFill>
                  <a:srgbClr val="333333"/>
                </a:solidFill>
                <a:effectLst/>
                <a:latin typeface="Noto Regular"/>
              </a:rPr>
              <a:t> </a:t>
            </a:r>
            <a:r>
              <a:rPr lang="fr-FR" sz="1200" b="0" i="0" dirty="0" err="1">
                <a:solidFill>
                  <a:srgbClr val="333333"/>
                </a:solidFill>
                <a:effectLst/>
                <a:latin typeface="Noto Regular"/>
              </a:rPr>
              <a:t>Available</a:t>
            </a:r>
            <a:r>
              <a:rPr lang="fr-FR" sz="1200" b="0" i="0" dirty="0">
                <a:solidFill>
                  <a:srgbClr val="333333"/>
                </a:solidFill>
                <a:effectLst/>
                <a:latin typeface="Noto Regular"/>
              </a:rPr>
              <a:t>: </a:t>
            </a:r>
            <a:r>
              <a:rPr lang="fr-FR" sz="1200" b="1" i="0" dirty="0">
                <a:solidFill>
                  <a:srgbClr val="333333"/>
                </a:solidFill>
                <a:effectLst/>
                <a:latin typeface="Noto Regular"/>
              </a:rPr>
              <a:t>English, Français, </a:t>
            </a:r>
            <a:r>
              <a:rPr lang="fr-FR" sz="1200" b="1" i="0" dirty="0" err="1">
                <a:solidFill>
                  <a:srgbClr val="333333"/>
                </a:solidFill>
                <a:effectLst/>
                <a:latin typeface="Noto Regular"/>
              </a:rPr>
              <a:t>Español</a:t>
            </a:r>
            <a:endParaRPr lang="en-US" sz="1200" dirty="0"/>
          </a:p>
        </p:txBody>
      </p:sp>
    </p:spTree>
    <p:extLst>
      <p:ext uri="{BB962C8B-B14F-4D97-AF65-F5344CB8AC3E}">
        <p14:creationId xmlns:p14="http://schemas.microsoft.com/office/powerpoint/2010/main" val="126019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1BD43-FF2B-47BD-A84E-CC55FCC6BA4B}"/>
              </a:ext>
            </a:extLst>
          </p:cNvPr>
          <p:cNvPicPr>
            <a:picLocks noChangeAspect="1"/>
          </p:cNvPicPr>
          <p:nvPr/>
        </p:nvPicPr>
        <p:blipFill rotWithShape="1">
          <a:blip r:embed="rId2">
            <a:extLst>
              <a:ext uri="{28A0092B-C50C-407E-A947-70E740481C1C}">
                <a14:useLocalDpi xmlns:a14="http://schemas.microsoft.com/office/drawing/2010/main" val="0"/>
              </a:ext>
            </a:extLst>
          </a:blip>
          <a:srcRect b="10361"/>
          <a:stretch/>
        </p:blipFill>
        <p:spPr>
          <a:xfrm>
            <a:off x="10633" y="347246"/>
            <a:ext cx="12186361" cy="6163507"/>
          </a:xfrm>
          <a:prstGeom prst="rect">
            <a:avLst/>
          </a:prstGeom>
        </p:spPr>
      </p:pic>
      <p:sp>
        <p:nvSpPr>
          <p:cNvPr id="4" name="Subtitle 2">
            <a:extLst>
              <a:ext uri="{FF2B5EF4-FFF2-40B4-BE49-F238E27FC236}">
                <a16:creationId xmlns:a16="http://schemas.microsoft.com/office/drawing/2014/main" id="{CFCDC703-1BCB-4494-AE33-C80A1880F029}"/>
              </a:ext>
            </a:extLst>
          </p:cNvPr>
          <p:cNvSpPr txBox="1">
            <a:spLocks/>
          </p:cNvSpPr>
          <p:nvPr/>
        </p:nvSpPr>
        <p:spPr>
          <a:xfrm>
            <a:off x="3593806" y="820883"/>
            <a:ext cx="8598194" cy="5689870"/>
          </a:xfrm>
          <a:prstGeom prst="rect">
            <a:avLst/>
          </a:prstGeom>
          <a:gradFill flip="none" rotWithShape="1">
            <a:gsLst>
              <a:gs pos="0">
                <a:schemeClr val="accent1">
                  <a:lumMod val="5000"/>
                  <a:lumOff val="95000"/>
                  <a:alpha val="20000"/>
                </a:schemeClr>
              </a:gs>
              <a:gs pos="25000">
                <a:schemeClr val="bg1"/>
              </a:gs>
              <a:gs pos="99000">
                <a:schemeClr val="accent4">
                  <a:lumMod val="60000"/>
                  <a:lumOff val="40000"/>
                </a:schemeClr>
              </a:gs>
            </a:gsLst>
            <a:lin ang="10800000" scaled="1"/>
            <a:tileRect/>
          </a:gra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500" dirty="0">
              <a:effectLst>
                <a:outerShdw blurRad="50800" dist="50800" dir="5400000" sx="1000" sy="1000" algn="ctr" rotWithShape="0">
                  <a:srgbClr val="000000">
                    <a:alpha val="99000"/>
                  </a:srgbClr>
                </a:outerShdw>
              </a:effectLst>
            </a:endParaRPr>
          </a:p>
        </p:txBody>
      </p:sp>
      <p:sp>
        <p:nvSpPr>
          <p:cNvPr id="8" name="TextBox 7">
            <a:extLst>
              <a:ext uri="{FF2B5EF4-FFF2-40B4-BE49-F238E27FC236}">
                <a16:creationId xmlns:a16="http://schemas.microsoft.com/office/drawing/2014/main" id="{11D19858-38D4-435F-9F47-A81C58BC6D5C}"/>
              </a:ext>
            </a:extLst>
          </p:cNvPr>
          <p:cNvSpPr txBox="1"/>
          <p:nvPr/>
        </p:nvSpPr>
        <p:spPr>
          <a:xfrm>
            <a:off x="3883542" y="921169"/>
            <a:ext cx="8257168" cy="1107996"/>
          </a:xfrm>
          <a:prstGeom prst="rect">
            <a:avLst/>
          </a:prstGeom>
          <a:noFill/>
        </p:spPr>
        <p:txBody>
          <a:bodyPr wrap="square">
            <a:spAutoFit/>
          </a:bodyPr>
          <a:lstStyle/>
          <a:p>
            <a:pPr lvl="0"/>
            <a:r>
              <a:rPr lang="en-US" sz="3300" b="1" dirty="0">
                <a:solidFill>
                  <a:srgbClr val="C00000"/>
                </a:solidFill>
                <a:latin typeface="Noto Bold"/>
              </a:rPr>
              <a:t>Joint ALAC &amp; NCSG Meeting: </a:t>
            </a:r>
          </a:p>
          <a:p>
            <a:pPr lvl="0"/>
            <a:r>
              <a:rPr lang="en-US" sz="3300" b="1" dirty="0">
                <a:solidFill>
                  <a:srgbClr val="C00000"/>
                </a:solidFill>
                <a:latin typeface="Noto Bold"/>
              </a:rPr>
              <a:t>ICANN and Human Rights - a way forward</a:t>
            </a:r>
          </a:p>
        </p:txBody>
      </p:sp>
      <p:sp>
        <p:nvSpPr>
          <p:cNvPr id="7" name="TextBox 6">
            <a:extLst>
              <a:ext uri="{FF2B5EF4-FFF2-40B4-BE49-F238E27FC236}">
                <a16:creationId xmlns:a16="http://schemas.microsoft.com/office/drawing/2014/main" id="{CA5AD041-4089-40FE-A89F-458A364398E2}"/>
              </a:ext>
            </a:extLst>
          </p:cNvPr>
          <p:cNvSpPr txBox="1"/>
          <p:nvPr/>
        </p:nvSpPr>
        <p:spPr>
          <a:xfrm>
            <a:off x="3919401" y="3165779"/>
            <a:ext cx="7901846" cy="3046988"/>
          </a:xfrm>
          <a:prstGeom prst="rect">
            <a:avLst/>
          </a:prstGeom>
          <a:noFill/>
        </p:spPr>
        <p:txBody>
          <a:bodyPr wrap="square">
            <a:spAutoFit/>
          </a:bodyPr>
          <a:lstStyle/>
          <a:p>
            <a:pPr algn="just"/>
            <a:r>
              <a:rPr lang="en-US" sz="1600" b="0" i="0" dirty="0">
                <a:solidFill>
                  <a:srgbClr val="00254A"/>
                </a:solidFill>
                <a:effectLst/>
                <a:latin typeface="Noto Regular"/>
              </a:rPr>
              <a:t>This session seeks to recount the progress on introducing framework of implementation for human rights (“FIO-HR”) as per Sec. 27.2 of ICANN Bylaws. </a:t>
            </a:r>
          </a:p>
          <a:p>
            <a:pPr algn="just"/>
            <a:r>
              <a:rPr lang="en-US" sz="1600" b="0" i="0" dirty="0">
                <a:solidFill>
                  <a:srgbClr val="00254A"/>
                </a:solidFill>
                <a:effectLst/>
                <a:latin typeface="Noto Regular"/>
              </a:rPr>
              <a:t>We will look at the efforts made thus far within WS2 and its results, with particular focus on the Human Rights Impact Assessment tool. We will explore effective ways forward for using the international human rights framework to better foster individual end users and civil society aims within the ICANN environment.  </a:t>
            </a:r>
          </a:p>
          <a:p>
            <a:pPr algn="l"/>
            <a:endParaRPr lang="en-US" sz="1600" b="1" i="0" u="none" strike="noStrike" dirty="0">
              <a:solidFill>
                <a:srgbClr val="00254A"/>
              </a:solidFill>
              <a:effectLst/>
              <a:latin typeface="Noto Regular"/>
            </a:endParaRPr>
          </a:p>
          <a:p>
            <a:pPr algn="l"/>
            <a:r>
              <a:rPr lang="en-US" sz="1600" b="1" i="0" u="none" strike="noStrike" dirty="0">
                <a:solidFill>
                  <a:srgbClr val="00254A"/>
                </a:solidFill>
                <a:effectLst/>
                <a:latin typeface="Noto Regular"/>
              </a:rPr>
              <a:t>Speakers</a:t>
            </a:r>
            <a:br>
              <a:rPr lang="en-US" sz="1600" b="0" i="0" u="none" strike="noStrike" dirty="0">
                <a:solidFill>
                  <a:srgbClr val="00254A"/>
                </a:solidFill>
                <a:effectLst/>
                <a:latin typeface="Noto Regular"/>
              </a:rPr>
            </a:br>
            <a:r>
              <a:rPr lang="en-US" sz="1600" b="0" i="0" u="none" strike="noStrike" dirty="0">
                <a:solidFill>
                  <a:srgbClr val="00254A"/>
                </a:solidFill>
                <a:effectLst/>
                <a:latin typeface="Noto Regular"/>
              </a:rPr>
              <a:t>Joanna </a:t>
            </a:r>
            <a:r>
              <a:rPr lang="en-US" sz="1600" b="0" i="0" u="none" strike="noStrike" dirty="0" err="1">
                <a:solidFill>
                  <a:srgbClr val="00254A"/>
                </a:solidFill>
                <a:effectLst/>
                <a:latin typeface="Noto Regular"/>
              </a:rPr>
              <a:t>Kulesza</a:t>
            </a:r>
            <a:endParaRPr lang="en-US" sz="1600" b="0" i="0" u="none" strike="noStrike" dirty="0">
              <a:solidFill>
                <a:srgbClr val="00254A"/>
              </a:solidFill>
              <a:effectLst/>
              <a:latin typeface="Noto Regular"/>
            </a:endParaRPr>
          </a:p>
          <a:p>
            <a:pPr algn="l"/>
            <a:r>
              <a:rPr lang="en-US" sz="1600" b="0" i="0" u="none" strike="noStrike" dirty="0">
                <a:solidFill>
                  <a:srgbClr val="00254A"/>
                </a:solidFill>
                <a:effectLst/>
                <a:latin typeface="Noto Regular"/>
              </a:rPr>
              <a:t>Ephraim Percy </a:t>
            </a:r>
            <a:r>
              <a:rPr lang="en-US" sz="1600" b="0" i="0" u="none" strike="noStrike" dirty="0" err="1">
                <a:solidFill>
                  <a:srgbClr val="00254A"/>
                </a:solidFill>
                <a:effectLst/>
                <a:latin typeface="Noto Regular"/>
              </a:rPr>
              <a:t>Kenyanito</a:t>
            </a:r>
            <a:endParaRPr lang="en-US" sz="1600" b="0" i="0" u="none" strike="noStrike" dirty="0">
              <a:solidFill>
                <a:srgbClr val="00254A"/>
              </a:solidFill>
              <a:effectLst/>
              <a:latin typeface="Noto Regular"/>
            </a:endParaRPr>
          </a:p>
          <a:p>
            <a:pPr algn="l"/>
            <a:r>
              <a:rPr lang="en-US" sz="1600" b="0" i="0" dirty="0">
                <a:solidFill>
                  <a:srgbClr val="00254A"/>
                </a:solidFill>
                <a:effectLst/>
                <a:latin typeface="Noto Regular"/>
              </a:rPr>
              <a:t>Cheryl Langdon-Orr</a:t>
            </a:r>
          </a:p>
          <a:p>
            <a:pPr algn="l"/>
            <a:r>
              <a:rPr lang="en-US" sz="1600" b="0" i="0" dirty="0">
                <a:solidFill>
                  <a:srgbClr val="00254A"/>
                </a:solidFill>
                <a:effectLst/>
                <a:latin typeface="Noto Regular"/>
              </a:rPr>
              <a:t>Olivier </a:t>
            </a:r>
            <a:r>
              <a:rPr lang="en-US" sz="1600" b="0" i="0" dirty="0" err="1">
                <a:solidFill>
                  <a:srgbClr val="00254A"/>
                </a:solidFill>
                <a:effectLst/>
                <a:latin typeface="Noto Regular"/>
              </a:rPr>
              <a:t>Crepin-Leblond</a:t>
            </a:r>
            <a:endParaRPr lang="en-US" sz="1600" b="0" i="0" dirty="0">
              <a:solidFill>
                <a:srgbClr val="00254A"/>
              </a:solidFill>
              <a:effectLst/>
              <a:latin typeface="Noto Regular"/>
            </a:endParaRPr>
          </a:p>
        </p:txBody>
      </p:sp>
      <p:sp>
        <p:nvSpPr>
          <p:cNvPr id="17" name="Rectangle 16">
            <a:extLst>
              <a:ext uri="{FF2B5EF4-FFF2-40B4-BE49-F238E27FC236}">
                <a16:creationId xmlns:a16="http://schemas.microsoft.com/office/drawing/2014/main" id="{8DE07B07-8FCD-4BF8-9736-475E5668772E}"/>
              </a:ext>
            </a:extLst>
          </p:cNvPr>
          <p:cNvSpPr/>
          <p:nvPr/>
        </p:nvSpPr>
        <p:spPr>
          <a:xfrm>
            <a:off x="3600767" y="2110658"/>
            <a:ext cx="8598193" cy="94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A4AE54-5BBC-487B-A5EF-22D8AA2A172C}"/>
              </a:ext>
            </a:extLst>
          </p:cNvPr>
          <p:cNvSpPr txBox="1"/>
          <p:nvPr/>
        </p:nvSpPr>
        <p:spPr>
          <a:xfrm>
            <a:off x="3883542" y="2109764"/>
            <a:ext cx="2441058" cy="923330"/>
          </a:xfrm>
          <a:prstGeom prst="rect">
            <a:avLst/>
          </a:prstGeom>
          <a:noFill/>
        </p:spPr>
        <p:txBody>
          <a:bodyPr wrap="square">
            <a:spAutoFit/>
          </a:bodyPr>
          <a:lstStyle/>
          <a:p>
            <a:pPr rtl="0">
              <a:spcBef>
                <a:spcPts val="0"/>
              </a:spcBef>
              <a:spcAft>
                <a:spcPts val="0"/>
              </a:spcAft>
            </a:pPr>
            <a:r>
              <a:rPr lang="en-US" b="1" dirty="0">
                <a:solidFill>
                  <a:srgbClr val="C00000"/>
                </a:solidFill>
                <a:latin typeface="Noto Regular"/>
              </a:rPr>
              <a:t>13 October 2020</a:t>
            </a:r>
            <a:br>
              <a:rPr lang="en-US" b="1" dirty="0">
                <a:solidFill>
                  <a:srgbClr val="333333"/>
                </a:solidFill>
                <a:latin typeface="Noto Regular"/>
              </a:rPr>
            </a:br>
            <a:r>
              <a:rPr lang="en-US" b="1" dirty="0">
                <a:solidFill>
                  <a:srgbClr val="333333"/>
                </a:solidFill>
                <a:latin typeface="Noto Regular"/>
              </a:rPr>
              <a:t>12:00-13:30 UTC</a:t>
            </a:r>
          </a:p>
          <a:p>
            <a:pPr rtl="0">
              <a:spcBef>
                <a:spcPts val="0"/>
              </a:spcBef>
              <a:spcAft>
                <a:spcPts val="0"/>
              </a:spcAft>
            </a:pPr>
            <a:r>
              <a:rPr lang="en-US" b="1" dirty="0">
                <a:solidFill>
                  <a:srgbClr val="333333"/>
                </a:solidFill>
                <a:latin typeface="Noto Regular"/>
              </a:rPr>
              <a:t>14:00-15:30 CEST</a:t>
            </a:r>
          </a:p>
        </p:txBody>
      </p:sp>
      <p:sp>
        <p:nvSpPr>
          <p:cNvPr id="9" name="TextBox 8">
            <a:extLst>
              <a:ext uri="{FF2B5EF4-FFF2-40B4-BE49-F238E27FC236}">
                <a16:creationId xmlns:a16="http://schemas.microsoft.com/office/drawing/2014/main" id="{D790F94C-3488-4376-94A4-D6A3FC04CC2F}"/>
              </a:ext>
            </a:extLst>
          </p:cNvPr>
          <p:cNvSpPr txBox="1"/>
          <p:nvPr/>
        </p:nvSpPr>
        <p:spPr>
          <a:xfrm>
            <a:off x="8786771" y="6155720"/>
            <a:ext cx="3353939" cy="276999"/>
          </a:xfrm>
          <a:prstGeom prst="rect">
            <a:avLst/>
          </a:prstGeom>
          <a:noFill/>
        </p:spPr>
        <p:txBody>
          <a:bodyPr wrap="square">
            <a:spAutoFit/>
          </a:bodyPr>
          <a:lstStyle/>
          <a:p>
            <a:pPr algn="r"/>
            <a:r>
              <a:rPr lang="fr-FR" sz="1200" b="0" i="0" dirty="0" err="1">
                <a:solidFill>
                  <a:srgbClr val="333333"/>
                </a:solidFill>
                <a:effectLst/>
                <a:latin typeface="Noto Regular"/>
              </a:rPr>
              <a:t>Languages</a:t>
            </a:r>
            <a:r>
              <a:rPr lang="fr-FR" sz="1200" b="0" i="0" dirty="0">
                <a:solidFill>
                  <a:srgbClr val="333333"/>
                </a:solidFill>
                <a:effectLst/>
                <a:latin typeface="Noto Regular"/>
              </a:rPr>
              <a:t> </a:t>
            </a:r>
            <a:r>
              <a:rPr lang="fr-FR" sz="1200" b="0" i="0" dirty="0" err="1">
                <a:solidFill>
                  <a:srgbClr val="333333"/>
                </a:solidFill>
                <a:effectLst/>
                <a:latin typeface="Noto Regular"/>
              </a:rPr>
              <a:t>Available</a:t>
            </a:r>
            <a:r>
              <a:rPr lang="fr-FR" sz="1200" b="0" i="0" dirty="0">
                <a:solidFill>
                  <a:srgbClr val="333333"/>
                </a:solidFill>
                <a:effectLst/>
                <a:latin typeface="Noto Regular"/>
              </a:rPr>
              <a:t>: </a:t>
            </a:r>
            <a:r>
              <a:rPr lang="fr-FR" sz="1200" b="1" i="0" dirty="0">
                <a:solidFill>
                  <a:srgbClr val="333333"/>
                </a:solidFill>
                <a:effectLst/>
                <a:latin typeface="Noto Regular"/>
              </a:rPr>
              <a:t>English, Français, </a:t>
            </a:r>
            <a:r>
              <a:rPr lang="fr-FR" sz="1200" b="1" i="0" dirty="0" err="1">
                <a:solidFill>
                  <a:srgbClr val="333333"/>
                </a:solidFill>
                <a:effectLst/>
                <a:latin typeface="Noto Regular"/>
              </a:rPr>
              <a:t>Español</a:t>
            </a:r>
            <a:endParaRPr lang="en-US" sz="1200" dirty="0"/>
          </a:p>
        </p:txBody>
      </p:sp>
    </p:spTree>
    <p:extLst>
      <p:ext uri="{BB962C8B-B14F-4D97-AF65-F5344CB8AC3E}">
        <p14:creationId xmlns:p14="http://schemas.microsoft.com/office/powerpoint/2010/main" val="372494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6375</TotalTime>
  <Words>509</Words>
  <Application>Microsoft Office PowerPoint</Application>
  <PresentationFormat>Widescreen</PresentationFormat>
  <Paragraphs>76</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-apple-system</vt:lpstr>
      <vt:lpstr>Arial</vt:lpstr>
      <vt:lpstr>Calibri</vt:lpstr>
      <vt:lpstr>Calibri Light</vt:lpstr>
      <vt:lpstr>inherit</vt:lpstr>
      <vt:lpstr>Noto Bold</vt:lpstr>
      <vt:lpstr>Noto Regular</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Filina</dc:creator>
  <cp:lastModifiedBy>N Filina</cp:lastModifiedBy>
  <cp:revision>42</cp:revision>
  <dcterms:created xsi:type="dcterms:W3CDTF">2020-10-03T12:01:40Z</dcterms:created>
  <dcterms:modified xsi:type="dcterms:W3CDTF">2020-10-11T20:25:32Z</dcterms:modified>
</cp:coreProperties>
</file>