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67" r:id="rId3"/>
    <p:sldId id="270" r:id="rId4"/>
    <p:sldId id="271" r:id="rId5"/>
    <p:sldId id="272" r:id="rId6"/>
    <p:sldId id="257" r:id="rId7"/>
    <p:sldId id="268" r:id="rId8"/>
    <p:sldId id="269" r:id="rId9"/>
    <p:sldId id="258" r:id="rId10"/>
    <p:sldId id="260" r:id="rId11"/>
    <p:sldId id="261" r:id="rId12"/>
    <p:sldId id="262" r:id="rId13"/>
    <p:sldId id="263" r:id="rId14"/>
    <p:sldId id="259" r:id="rId15"/>
    <p:sldId id="264" r:id="rId16"/>
    <p:sldId id="265" r:id="rId17"/>
    <p:sldId id="274" r:id="rId18"/>
    <p:sldId id="275" r:id="rId19"/>
    <p:sldId id="276" r:id="rId20"/>
    <p:sldId id="266" r:id="rId21"/>
    <p:sldId id="277" r:id="rId22"/>
    <p:sldId id="279" r:id="rId23"/>
    <p:sldId id="278" r:id="rId24"/>
    <p:sldId id="280" r:id="rId25"/>
    <p:sldId id="273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kinbo A. A. Cornerstone" initials="koboking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246" y="6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1-01-20T10:46:13.561" idx="1">
    <p:pos x="1856" y="3048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33A2C1-6878-4BBF-9A5C-1FB5A87F277D}" type="datetimeFigureOut">
              <a:rPr lang="en-US" smtClean="0"/>
              <a:pPr/>
              <a:t>1/27/2021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DBAA80-2B24-4E4E-BE8E-91B26A80BED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DBAA80-2B24-4E4E-BE8E-91B26A80BED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AA4D7-A477-40F7-A641-61B59A10A00F}" type="datetime1">
              <a:rPr lang="en-US" smtClean="0"/>
              <a:pPr/>
              <a:t>1/27/2021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Adebunmi Akinbo, Nigeria.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4802-F336-4DBE-A041-1B828443B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A4912-B2E4-433A-8CB5-1EE14375C0F0}" type="datetime1">
              <a:rPr lang="en-US" smtClean="0"/>
              <a:pPr/>
              <a:t>1/27/2021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Adebunmi Akinbo, Nigeria.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4802-F336-4DBE-A041-1B828443B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73D72-87E0-44BC-9ED5-9DB4012F30A4}" type="datetime1">
              <a:rPr lang="en-US" smtClean="0"/>
              <a:pPr/>
              <a:t>1/27/2021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Adebunmi Akinbo, Nigeria.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4802-F336-4DBE-A041-1B828443B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C7E8E-1EA8-4C0B-A62F-E44C71939D1F}" type="datetime1">
              <a:rPr lang="en-US" smtClean="0"/>
              <a:pPr/>
              <a:t>1/27/2021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Adebunmi Akinbo, Nigeria.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4802-F336-4DBE-A041-1B828443B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5E0C9-3921-4CFB-836A-D9D4955829E0}" type="datetime1">
              <a:rPr lang="en-US" smtClean="0"/>
              <a:pPr/>
              <a:t>1/27/2021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Adebunmi Akinbo, Nigeria.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4802-F336-4DBE-A041-1B828443B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1372C-6E0C-4084-99BB-CD75FD1E8C29}" type="datetime1">
              <a:rPr lang="en-US" smtClean="0"/>
              <a:pPr/>
              <a:t>1/27/2021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Adebunmi Akinbo, Nigeria.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4802-F336-4DBE-A041-1B828443B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BA44B-33A5-475C-A0F1-EAF163FCB9C6}" type="datetime1">
              <a:rPr lang="en-US" smtClean="0"/>
              <a:pPr/>
              <a:t>1/27/2021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Adebunmi Akinbo, Nigeria.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4802-F336-4DBE-A041-1B828443B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1FDCE-8545-440D-8E65-4EA66BB14568}" type="datetime1">
              <a:rPr lang="en-US" smtClean="0"/>
              <a:pPr/>
              <a:t>1/27/2021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Adebunmi Akinbo, Nigeria.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4802-F336-4DBE-A041-1B828443B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D928A-0CBD-4D93-BF92-0AB8A029E94A}" type="datetime1">
              <a:rPr lang="en-US" smtClean="0"/>
              <a:pPr/>
              <a:t>1/27/2021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Adebunmi Akinbo, Nigeria.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4802-F336-4DBE-A041-1B828443B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D8B79-1C26-4B8B-98F8-D76215CAD82A}" type="datetime1">
              <a:rPr lang="en-US" smtClean="0"/>
              <a:pPr/>
              <a:t>1/27/2021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Adebunmi Akinbo, Nigeria.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4802-F336-4DBE-A041-1B828443B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409E3-5EF3-4421-8A2A-78851FEEB54D}" type="datetime1">
              <a:rPr lang="en-US" smtClean="0"/>
              <a:pPr/>
              <a:t>1/27/2021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Adebunmi Akinbo, Nigeria.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4802-F336-4DBE-A041-1B828443B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14F3B6-9A26-4745-8C7A-A41B728AA5C6}" type="datetime1">
              <a:rPr lang="en-US" smtClean="0"/>
              <a:pPr/>
              <a:t>1/27/2021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Adebunmi Akinbo, Nigeria.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784802-F336-4DBE-A041-1B828443B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11 Ways to Increase Instagram Engagement in 2021 - Later Blog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-1"/>
            <a:ext cx="9144000" cy="67132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Why Instagram ?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Proposal by </a:t>
            </a:r>
            <a:r>
              <a:rPr lang="en-US" dirty="0" err="1" smtClean="0"/>
              <a:t>Adebunmi</a:t>
            </a:r>
            <a:r>
              <a:rPr lang="en-US" dirty="0" smtClean="0"/>
              <a:t> </a:t>
            </a:r>
            <a:r>
              <a:rPr lang="en-US" dirty="0" err="1" smtClean="0"/>
              <a:t>Adeola</a:t>
            </a:r>
            <a:r>
              <a:rPr lang="en-US" dirty="0" smtClean="0"/>
              <a:t> Akinbo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Adebunmi Akinbo, Nigeria.</a:t>
            </a:r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tlarge_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Adebunmi Akinbo, Nigeria.</a:t>
            </a:r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tlarge_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Adebunmi Akinbo, Nigeria.</a:t>
            </a:r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tlarge_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Adebunmi Akinbo, Nigeria.</a:t>
            </a:r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tlarge_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Adebunmi Akinbo, Nigeria.</a:t>
            </a:r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Outreach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7" name="Content Placeholder 6" descr="atlarge_ralo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84784"/>
            <a:ext cx="4525963" cy="4525963"/>
          </a:xfrm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Adebunmi Akinbo, Nigeria.</a:t>
            </a:r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Orientation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7" name="Content Placeholder 6" descr="atlarge_ralo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59832" y="1628800"/>
            <a:ext cx="4525963" cy="452596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Adebunmi Akinbo, Nigeria.</a:t>
            </a:r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Reporting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7" name="Content Placeholder 6" descr="atlarge_ralo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556792"/>
            <a:ext cx="4525963" cy="452596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Adebunmi Akinbo, Nigeria.</a:t>
            </a:r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44824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Better Target Market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Penetration 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68960"/>
            <a:ext cx="3538736" cy="2664295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en-US" dirty="0" smtClean="0"/>
              <a:t>What </a:t>
            </a:r>
            <a:r>
              <a:rPr lang="en-US" dirty="0" smtClean="0"/>
              <a:t>better place than Instagram to post a high-resolution picture or a short video of your product and lead the customers to your website?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Adebunmi Akinbo, Nigeria.</a:t>
            </a:r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196752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Better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Content Display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204864"/>
            <a:ext cx="3744416" cy="3417243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en-US" dirty="0" smtClean="0"/>
              <a:t>Instagram </a:t>
            </a:r>
            <a:r>
              <a:rPr lang="en-US" dirty="0" smtClean="0"/>
              <a:t>allows you to build your brand image through pictures and videos far more effectively than Facebook or Twitter or any other social media website. </a:t>
            </a:r>
            <a:endParaRPr lang="en-US" dirty="0" smtClean="0"/>
          </a:p>
          <a:p>
            <a:pPr algn="just"/>
            <a:r>
              <a:rPr lang="en-US" dirty="0" smtClean="0"/>
              <a:t>Instagram</a:t>
            </a:r>
            <a:r>
              <a:rPr lang="en-US" dirty="0" smtClean="0"/>
              <a:t>, despite having a website, is mainly accessed through the official mobile app by 700 million users all over the world. They see only images and videos. It is a completely clutter free User Interface and thus, as a social media marketer you enjoy better customer engagement.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Adebunmi Akinbo, Nigeria.</a:t>
            </a:r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4847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Instagram users are active and they spend a lot of time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9912" y="2780929"/>
            <a:ext cx="4906888" cy="2808312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en-US" dirty="0" smtClean="0"/>
              <a:t>A </a:t>
            </a:r>
            <a:r>
              <a:rPr lang="en-US" dirty="0" smtClean="0"/>
              <a:t>study has revealed that Instagram users are fifty-eight times more likely to comment, like or share a picture compared to Facebook. That is the ultimate level of consumer engagement.  The more your content gets shared and the more comments you get, the better it is for </a:t>
            </a:r>
            <a:r>
              <a:rPr lang="en-US" dirty="0" smtClean="0"/>
              <a:t>you’re the organization.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Adebunmi Akinbo, Nigeria.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4797152"/>
            <a:ext cx="8208912" cy="648072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2">
                    <a:lumMod val="50000"/>
                  </a:schemeClr>
                </a:solidFill>
              </a:rPr>
              <a:t>Instagram is an entirely visual platform.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259632" y="5085184"/>
            <a:ext cx="691276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/>
          <a:p>
            <a:pPr lvl="0" algn="ctr">
              <a:spcBef>
                <a:spcPct val="0"/>
              </a:spcBef>
            </a:pPr>
            <a:r>
              <a:rPr lang="en-US" sz="44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Instagram's</a:t>
            </a:r>
            <a:r>
              <a:rPr lang="en-US" sz="4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 sole purpose is to enable users to share images or videos with their audience.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146" name="Picture 2" descr="3 Things You Must Do to Increase Your Instagram Engagement Ra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620688"/>
            <a:ext cx="6229350" cy="3810000"/>
          </a:xfrm>
          <a:prstGeom prst="rect">
            <a:avLst/>
          </a:prstGeom>
          <a:noFill/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Adebunmi Akinbo, Nigeria.</a:t>
            </a:r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Finally…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ngagement </a:t>
            </a:r>
            <a:r>
              <a:rPr lang="en-US" dirty="0"/>
              <a:t>on social </a:t>
            </a:r>
            <a:r>
              <a:rPr lang="en-US" dirty="0" smtClean="0"/>
              <a:t>media can not be seen as too much; as long as it promotes the focal engagement of the organization.</a:t>
            </a:r>
          </a:p>
          <a:p>
            <a:r>
              <a:rPr lang="en-US" dirty="0" smtClean="0"/>
              <a:t>One can easily make reference for orientation, educative and informative engagements.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Adebunmi Akinbo, Nigeria.</a:t>
            </a:r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908720"/>
            <a:ext cx="2386608" cy="922114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proposed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" name="Content Placeholder 4" descr="atlarge_smbox_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15816" y="332656"/>
            <a:ext cx="5793507" cy="5793507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Adebunmi Akinbo, Nigeria.</a:t>
            </a:r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Algorithms</a:t>
            </a:r>
            <a:endParaRPr lang="en-US" dirty="0"/>
          </a:p>
        </p:txBody>
      </p:sp>
      <p:pic>
        <p:nvPicPr>
          <p:cNvPr id="5" name="Content Placeholder 4" descr="Screenshot_2021-01-27-15-33-15-9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908720"/>
            <a:ext cx="2567085" cy="5704635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Adebunmi Akinbo, Nigeria.</a:t>
            </a:r>
            <a:endParaRPr lang="en-US"/>
          </a:p>
        </p:txBody>
      </p:sp>
      <p:pic>
        <p:nvPicPr>
          <p:cNvPr id="6" name="Picture 5" descr="Screenshot_2021-01-27-15-33-08-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19872" y="1268760"/>
            <a:ext cx="2308414" cy="5129808"/>
          </a:xfrm>
          <a:prstGeom prst="rect">
            <a:avLst/>
          </a:prstGeom>
        </p:spPr>
      </p:pic>
      <p:pic>
        <p:nvPicPr>
          <p:cNvPr id="7" name="Picture 6" descr="Screenshot_2021-01-27-15-33-01-8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72200" y="908720"/>
            <a:ext cx="2567642" cy="5705872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Algorithms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Adebunmi Akinbo, Nigeria.</a:t>
            </a:r>
            <a:endParaRPr lang="en-US"/>
          </a:p>
        </p:txBody>
      </p:sp>
      <p:pic>
        <p:nvPicPr>
          <p:cNvPr id="6" name="Picture 5" descr="Screenshot_2021-01-27-15-31-50-5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16216" y="476672"/>
            <a:ext cx="2304256" cy="5120569"/>
          </a:xfrm>
          <a:prstGeom prst="rect">
            <a:avLst/>
          </a:prstGeom>
        </p:spPr>
      </p:pic>
      <p:pic>
        <p:nvPicPr>
          <p:cNvPr id="7" name="Picture 6" descr="Screenshot_2021-01-27-15-31-37-4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476672"/>
            <a:ext cx="2243606" cy="4985792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Screenshot_2021-01-27-15-40-49-5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404664"/>
            <a:ext cx="2664296" cy="5920659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Adebunmi Akinbo, Nigeria.</a:t>
            </a:r>
            <a:endParaRPr lang="en-US"/>
          </a:p>
        </p:txBody>
      </p:sp>
      <p:pic>
        <p:nvPicPr>
          <p:cNvPr id="6" name="Content Placeholder 4" descr="Screenshot_2021-01-27-15-32-08-44.jpg"/>
          <p:cNvPicPr>
            <a:picLocks noChangeAspect="1"/>
          </p:cNvPicPr>
          <p:nvPr/>
        </p:nvPicPr>
        <p:blipFill>
          <a:blip r:embed="rId3" cstate="print"/>
          <a:srcRect t="68143" r="2857" b="1000"/>
          <a:stretch>
            <a:fillRect/>
          </a:stretch>
        </p:blipFill>
        <p:spPr>
          <a:xfrm>
            <a:off x="4211960" y="2132856"/>
            <a:ext cx="3672408" cy="2592288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Screenshot 2021-01-15 205937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70000" contrast="-70000"/>
          </a:blip>
          <a:srcRect l="1812" t="3448" r="3474" b="5747"/>
          <a:stretch>
            <a:fillRect/>
          </a:stretch>
        </p:blipFill>
        <p:spPr>
          <a:xfrm>
            <a:off x="323528" y="476672"/>
            <a:ext cx="8820472" cy="5688632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140968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accent1">
                    <a:lumMod val="50000"/>
                  </a:schemeClr>
                </a:solidFill>
              </a:rPr>
              <a:t>Thanks for your time.</a:t>
            </a:r>
            <a:endParaRPr lang="en-US" sz="5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Adebunmi Akinbo, Nigeria.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Assumption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268760"/>
            <a:ext cx="7643192" cy="338437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b="1" dirty="0"/>
              <a:t>Instagram</a:t>
            </a:r>
            <a:r>
              <a:rPr lang="en-US" dirty="0"/>
              <a:t> will allow you to create great content quickly and easily, while </a:t>
            </a:r>
            <a:r>
              <a:rPr lang="en-US" b="1" dirty="0"/>
              <a:t>Twitter</a:t>
            </a:r>
            <a:r>
              <a:rPr lang="en-US" dirty="0"/>
              <a:t> is great for engaging with your audience and even providing Customer Support. But the sheer volume of users and high levels of engagement on </a:t>
            </a:r>
            <a:r>
              <a:rPr lang="en-US" b="1" dirty="0"/>
              <a:t>Instagram</a:t>
            </a:r>
            <a:r>
              <a:rPr lang="en-US" dirty="0"/>
              <a:t> make it </a:t>
            </a:r>
            <a:r>
              <a:rPr lang="en-US" b="1" dirty="0"/>
              <a:t>the best</a:t>
            </a:r>
            <a:r>
              <a:rPr lang="en-US" dirty="0"/>
              <a:t> Social Media platform currently to promote your brand!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Adebunmi Akinbo, Nigeria.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Reality Check 1</a:t>
            </a:r>
            <a:endParaRPr lang="en-US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187624" y="2132856"/>
          <a:ext cx="6583680" cy="284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392"/>
                <a:gridCol w="2849448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EndUsers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25 - 34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Source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Twitter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28.9%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https://www.statista.com/topics/737/twitter/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Instagram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33.1%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https://www.statista.com/topics/1882/instagram/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Adebunmi Akinbo, Nigeria.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Reality Check 2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4868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Its glaring in the crowd…allows for more character.</a:t>
            </a:r>
            <a:endParaRPr lang="en-US" dirty="0"/>
          </a:p>
        </p:txBody>
      </p:sp>
      <p:pic>
        <p:nvPicPr>
          <p:cNvPr id="6" name="Picture 5" descr="Screenshot 2021-01-20 10334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2420888"/>
            <a:ext cx="6279232" cy="30825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Adebunmi Akinbo, Nigeria.</a:t>
            </a: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Opportunities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2204864"/>
            <a:ext cx="7355160" cy="3628999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Instagram is considered to be the best social media platform for engagement or your ability as a brand to connect with your followers. ... It's </a:t>
            </a:r>
            <a:r>
              <a:rPr lang="en-US" dirty="0" smtClean="0">
                <a:solidFill>
                  <a:srgbClr val="FF0000"/>
                </a:solidFill>
              </a:rPr>
              <a:t>visual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</a:rPr>
              <a:t>simple</a:t>
            </a:r>
            <a:r>
              <a:rPr lang="en-US" dirty="0" smtClean="0"/>
              <a:t> and it's attracting the </a:t>
            </a:r>
            <a:r>
              <a:rPr lang="en-US" dirty="0" smtClean="0">
                <a:solidFill>
                  <a:srgbClr val="FF0000"/>
                </a:solidFill>
              </a:rPr>
              <a:t>younger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generations</a:t>
            </a:r>
            <a:r>
              <a:rPr lang="en-US" dirty="0" smtClean="0"/>
              <a:t> more than other social media platforms.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Adebunmi Akinbo, Nigeria.</a:t>
            </a: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Engagement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3688" y="4365104"/>
            <a:ext cx="5832648" cy="1440160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en-US" dirty="0"/>
              <a:t>Engage With N</a:t>
            </a:r>
            <a:r>
              <a:rPr lang="en-US" dirty="0" smtClean="0"/>
              <a:t>etizens where </a:t>
            </a:r>
            <a:r>
              <a:rPr lang="en-US" dirty="0"/>
              <a:t>They Spend Their </a:t>
            </a:r>
            <a:r>
              <a:rPr lang="en-US" dirty="0" smtClean="0"/>
              <a:t>Time;</a:t>
            </a:r>
          </a:p>
          <a:p>
            <a:pPr algn="ctr"/>
            <a:r>
              <a:rPr lang="en-US" dirty="0" smtClean="0"/>
              <a:t>Understanding Your Demographics.</a:t>
            </a:r>
            <a:endParaRPr lang="en-US" dirty="0"/>
          </a:p>
        </p:txBody>
      </p:sp>
      <p:pic>
        <p:nvPicPr>
          <p:cNvPr id="5122" name="Picture 2" descr="Political content has taken over Instagram thanks to Black Lives Matter -  Vo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412776"/>
            <a:ext cx="4824536" cy="2412268"/>
          </a:xfrm>
          <a:prstGeom prst="rect">
            <a:avLst/>
          </a:prstGeom>
          <a:noFill/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Adebunmi Akinbo, Nigeria.</a:t>
            </a:r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Strategy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554960" cy="4525963"/>
          </a:xfrm>
        </p:spPr>
        <p:txBody>
          <a:bodyPr/>
          <a:lstStyle/>
          <a:p>
            <a:r>
              <a:rPr lang="en-US" dirty="0" smtClean="0"/>
              <a:t>Define the content with a graphics;</a:t>
            </a:r>
          </a:p>
          <a:p>
            <a:r>
              <a:rPr lang="en-US" dirty="0" smtClean="0"/>
              <a:t>Chose your </a:t>
            </a:r>
            <a:r>
              <a:rPr lang="en-US" dirty="0" err="1" smtClean="0"/>
              <a:t>hastags</a:t>
            </a:r>
            <a:r>
              <a:rPr lang="en-US" dirty="0" smtClean="0"/>
              <a:t> and handles;</a:t>
            </a:r>
          </a:p>
          <a:p>
            <a:r>
              <a:rPr lang="en-US" dirty="0" smtClean="0"/>
              <a:t>Insert link in bio;</a:t>
            </a:r>
          </a:p>
          <a:p>
            <a:r>
              <a:rPr lang="en-US" dirty="0" smtClean="0"/>
              <a:t>Send approved post.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Adebunmi Akinbo, Nigeria.</a:t>
            </a:r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tlarge_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Adebunmi Akinbo, Nigeria.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500</Words>
  <Application>Microsoft Office PowerPoint</Application>
  <PresentationFormat>On-screen Show (4:3)</PresentationFormat>
  <Paragraphs>71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Why Instagram ?</vt:lpstr>
      <vt:lpstr>Instagram is an entirely visual platform.</vt:lpstr>
      <vt:lpstr>Assumption</vt:lpstr>
      <vt:lpstr>Reality Check 1</vt:lpstr>
      <vt:lpstr>Reality Check 2</vt:lpstr>
      <vt:lpstr>Opportunities </vt:lpstr>
      <vt:lpstr>Engagement</vt:lpstr>
      <vt:lpstr>Strategy</vt:lpstr>
      <vt:lpstr>Slide 9</vt:lpstr>
      <vt:lpstr>Slide 10</vt:lpstr>
      <vt:lpstr>Slide 11</vt:lpstr>
      <vt:lpstr>Slide 12</vt:lpstr>
      <vt:lpstr>Slide 13</vt:lpstr>
      <vt:lpstr>Outreach</vt:lpstr>
      <vt:lpstr>Orientation</vt:lpstr>
      <vt:lpstr>Reporting</vt:lpstr>
      <vt:lpstr>Better Target Market Penetration </vt:lpstr>
      <vt:lpstr>Better Content Display</vt:lpstr>
      <vt:lpstr>Instagram users are active and they spend a lot of time</vt:lpstr>
      <vt:lpstr>Finally…</vt:lpstr>
      <vt:lpstr>proposed</vt:lpstr>
      <vt:lpstr>Algorithms</vt:lpstr>
      <vt:lpstr>Algorithms </vt:lpstr>
      <vt:lpstr>Slide 24</vt:lpstr>
      <vt:lpstr>Thanks for your time.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 Instagram ?</dc:title>
  <dc:creator>Akinbo A. A. Cornerstone</dc:creator>
  <cp:lastModifiedBy>Akinbo A. A. Cornerstone</cp:lastModifiedBy>
  <cp:revision>14</cp:revision>
  <dcterms:created xsi:type="dcterms:W3CDTF">2021-01-20T08:45:42Z</dcterms:created>
  <dcterms:modified xsi:type="dcterms:W3CDTF">2021-01-27T14:50:28Z</dcterms:modified>
</cp:coreProperties>
</file>