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23" r:id="rId3"/>
    <p:sldId id="361" r:id="rId4"/>
    <p:sldId id="360" r:id="rId5"/>
    <p:sldId id="340" r:id="rId6"/>
    <p:sldId id="362" r:id="rId7"/>
    <p:sldId id="344" r:id="rId8"/>
    <p:sldId id="293" r:id="rId9"/>
    <p:sldId id="345" r:id="rId10"/>
    <p:sldId id="3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2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C240F"/>
    <a:srgbClr val="CB460F"/>
    <a:srgbClr val="FA5B36"/>
    <a:srgbClr val="0E4B91"/>
    <a:srgbClr val="18548A"/>
    <a:srgbClr val="15538C"/>
    <a:srgbClr val="0B2F49"/>
    <a:srgbClr val="092F4B"/>
    <a:srgbClr val="A1472D"/>
    <a:srgbClr val="A347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53" autoAdjust="0"/>
    <p:restoredTop sz="95370" autoAdjust="0"/>
  </p:normalViewPr>
  <p:slideViewPr>
    <p:cSldViewPr snapToGrid="0" snapToObjects="1">
      <p:cViewPr>
        <p:scale>
          <a:sx n="100" d="100"/>
          <a:sy n="100" d="100"/>
        </p:scale>
        <p:origin x="2256" y="312"/>
      </p:cViewPr>
      <p:guideLst>
        <p:guide orient="horz" pos="142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7" d="100"/>
          <a:sy n="77" d="100"/>
        </p:scale>
        <p:origin x="-3056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F13CC-A6A6-524A-A0F8-DAB9B298E3B6}" type="datetimeFigureOut">
              <a:rPr lang="en-US" smtClean="0"/>
              <a:t>5/8/17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ED518-EFD6-E34B-989E-6B6564A75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004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614CD-FA73-DF49-AA13-A5EF746D725A}" type="datetimeFigureOut">
              <a:rPr lang="en-US" smtClean="0"/>
              <a:t>5/8/17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02FF9-4628-B146-9948-95257A430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99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54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62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55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81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05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84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39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4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4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4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4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-67733"/>
            <a:ext cx="9309518" cy="6954090"/>
            <a:chOff x="0" y="-67733"/>
            <a:chExt cx="9309518" cy="695409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246474"/>
              <a:ext cx="9309518" cy="6368988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0" y="-67733"/>
              <a:ext cx="9309518" cy="351829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6602262"/>
              <a:ext cx="9309518" cy="284095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0" y="4130514"/>
            <a:ext cx="9309518" cy="1898497"/>
          </a:xfrm>
          <a:prstGeom prst="rect">
            <a:avLst/>
          </a:prstGeom>
          <a:solidFill>
            <a:srgbClr val="1768B1">
              <a:alpha val="8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30514"/>
            <a:ext cx="1697789" cy="18984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CANN_Logo_W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566" y="4566371"/>
            <a:ext cx="1253416" cy="97283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 flipV="1">
            <a:off x="-1" y="4130513"/>
            <a:ext cx="9309519" cy="116253"/>
          </a:xfrm>
          <a:prstGeom prst="rect">
            <a:avLst/>
          </a:prstGeom>
          <a:solidFill>
            <a:srgbClr val="0C1F24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40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0" y="2110371"/>
            <a:ext cx="9198524" cy="4759071"/>
            <a:chOff x="0" y="2110371"/>
            <a:chExt cx="9198524" cy="4759071"/>
          </a:xfrm>
        </p:grpSpPr>
        <p:sp>
          <p:nvSpPr>
            <p:cNvPr id="3" name="Freeform 2"/>
            <p:cNvSpPr/>
            <p:nvPr userDrawn="1"/>
          </p:nvSpPr>
          <p:spPr>
            <a:xfrm>
              <a:off x="0" y="2110371"/>
              <a:ext cx="9198524" cy="4759071"/>
            </a:xfrm>
            <a:custGeom>
              <a:avLst/>
              <a:gdLst>
                <a:gd name="connsiteX0" fmla="*/ 0 w 9198524"/>
                <a:gd name="connsiteY0" fmla="*/ 0 h 5515904"/>
                <a:gd name="connsiteX1" fmla="*/ 9198524 w 9198524"/>
                <a:gd name="connsiteY1" fmla="*/ 3014506 h 5515904"/>
                <a:gd name="connsiteX2" fmla="*/ 9198524 w 9198524"/>
                <a:gd name="connsiteY2" fmla="*/ 5477421 h 5515904"/>
                <a:gd name="connsiteX3" fmla="*/ 0 w 9198524"/>
                <a:gd name="connsiteY3" fmla="*/ 5515904 h 5515904"/>
                <a:gd name="connsiteX4" fmla="*/ 0 w 9198524"/>
                <a:gd name="connsiteY4" fmla="*/ 0 h 5515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98524" h="5515904">
                  <a:moveTo>
                    <a:pt x="0" y="0"/>
                  </a:moveTo>
                  <a:lnTo>
                    <a:pt x="9198524" y="3014506"/>
                  </a:lnTo>
                  <a:lnTo>
                    <a:pt x="9198524" y="5477421"/>
                  </a:lnTo>
                  <a:lnTo>
                    <a:pt x="0" y="5515904"/>
                  </a:lnTo>
                  <a:cubicBezTo>
                    <a:pt x="4276" y="3685821"/>
                    <a:pt x="8553" y="1855738"/>
                    <a:pt x="0" y="0"/>
                  </a:cubicBezTo>
                  <a:close/>
                </a:path>
              </a:pathLst>
            </a:custGeom>
            <a:solidFill>
              <a:srgbClr val="1768B1">
                <a:alpha val="17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Freeform 3"/>
            <p:cNvSpPr/>
            <p:nvPr userDrawn="1"/>
          </p:nvSpPr>
          <p:spPr>
            <a:xfrm>
              <a:off x="1" y="3174865"/>
              <a:ext cx="9144000" cy="3694577"/>
            </a:xfrm>
            <a:custGeom>
              <a:avLst/>
              <a:gdLst>
                <a:gd name="connsiteX0" fmla="*/ 6029715 w 6029715"/>
                <a:gd name="connsiteY0" fmla="*/ 0 h 6875638"/>
                <a:gd name="connsiteX1" fmla="*/ 6029715 w 6029715"/>
                <a:gd name="connsiteY1" fmla="*/ 6875638 h 6875638"/>
                <a:gd name="connsiteX2" fmla="*/ 0 w 6029715"/>
                <a:gd name="connsiteY2" fmla="*/ 6875638 h 6875638"/>
                <a:gd name="connsiteX3" fmla="*/ 6029715 w 6029715"/>
                <a:gd name="connsiteY3" fmla="*/ 0 h 6875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29715" h="6875638">
                  <a:moveTo>
                    <a:pt x="6029715" y="0"/>
                  </a:moveTo>
                  <a:lnTo>
                    <a:pt x="6029715" y="6875638"/>
                  </a:lnTo>
                  <a:lnTo>
                    <a:pt x="0" y="6875638"/>
                  </a:lnTo>
                  <a:lnTo>
                    <a:pt x="6029715" y="0"/>
                  </a:lnTo>
                  <a:close/>
                </a:path>
              </a:pathLst>
            </a:custGeom>
            <a:solidFill>
              <a:srgbClr val="1768B1">
                <a:alpha val="1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" name="Picture 1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34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35" name="Title 19"/>
          <p:cNvSpPr>
            <a:spLocks noGrp="1"/>
          </p:cNvSpPr>
          <p:nvPr userDrawn="1"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372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083083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112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36" name="Text Placeholder 3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3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9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4" name="Picture 3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0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4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="0" i="0">
                <a:solidFill>
                  <a:schemeClr val="bg1"/>
                </a:solidFill>
                <a:latin typeface="Source Sans Pro"/>
                <a:cs typeface="Source Sans Pro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33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36" name="Text Placeholder 3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"/>
                <a:cs typeface="Source Sans Pro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5" name="Picture 4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01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27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64" r:id="rId4"/>
    <p:sldLayoutId id="2147483655" r:id="rId5"/>
    <p:sldLayoutId id="2147483663" r:id="rId6"/>
    <p:sldLayoutId id="2147483662" r:id="rId7"/>
    <p:sldLayoutId id="2147483665" r:id="rId8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urldefense.proofpoint.com/v2/url?u=https-3A__community.icann.org_pages_viewpage.action-3FpageId-3D64076120-26preview-3D_64076120_64077546_SSR-2520facilitation-2520capture-2520-2D-2520full-2520capture.docx&amp;d=DwMFaQ&amp;c=FmY1u3PJp6wrcrwll3mSVzgfkbPSS6sJms7xcl4I5cM&amp;r=VuRMFw6YascG5ysc1jEHBZgGTtD6QSLrFmqdvMx5FM8&amp;m=J1K328OmMc_nedFkUcUJ0AWujVF3JWrPOxWnW4JyxEM&amp;s=hna45agCMQZvw69wq-SBpWzIgi6vA88gDdvI22EQX3Q&amp;e=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icann.org/pages/viewpage.action?pageId=64082359" TargetMode="External"/><Relationship Id="rId4" Type="http://schemas.openxmlformats.org/officeDocument/2006/relationships/hyperlink" Target="https://community.icann.org/display/SSR/SSR2+Meeting+#12+-+23+May+2017+@+06:00+UTC" TargetMode="External"/><Relationship Id="rId5" Type="http://schemas.openxmlformats.org/officeDocument/2006/relationships/hyperlink" Target="https://community.icann.org/x/NwLfAw" TargetMode="External"/><Relationship Id="rId6" Type="http://schemas.openxmlformats.org/officeDocument/2006/relationships/hyperlink" Target="https://community.icann.org/x/ewPfAw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76115" y="4471954"/>
            <a:ext cx="7348487" cy="6245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700"/>
              </a:lnSpc>
            </a:pPr>
            <a:r>
              <a:rPr lang="en-US" sz="2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Second Security, Stability and Resiliency Review (SSR2) </a:t>
            </a:r>
            <a:endParaRPr lang="en-US" sz="2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6114" y="5152820"/>
            <a:ext cx="40831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10</a:t>
            </a:r>
            <a:r>
              <a:rPr lang="en-US" sz="2000" baseline="300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th</a:t>
            </a:r>
            <a:r>
              <a:rPr lang="en-US" sz="20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Plenary Meeting |</a:t>
            </a:r>
            <a:r>
              <a:rPr lang="en-US" sz="2000" dirty="0" smtClean="0">
                <a:solidFill>
                  <a:srgbClr val="FFFFFF"/>
                </a:solidFill>
                <a:latin typeface="Source Sans Pro"/>
                <a:ea typeface="Wingdings"/>
                <a:cs typeface="Source Sans Pro"/>
                <a:sym typeface="Wingdings"/>
              </a:rPr>
              <a:t> </a:t>
            </a:r>
            <a:r>
              <a:rPr lang="en-US" sz="2000" dirty="0">
                <a:solidFill>
                  <a:srgbClr val="FFFFFF"/>
                </a:solidFill>
                <a:latin typeface="Source Sans Pro"/>
                <a:ea typeface="Wingdings"/>
                <a:cs typeface="Source Sans Pro"/>
                <a:sym typeface="Wingdings"/>
              </a:rPr>
              <a:t>9</a:t>
            </a:r>
            <a:r>
              <a:rPr lang="en-US" sz="2000" dirty="0" smtClean="0">
                <a:solidFill>
                  <a:srgbClr val="FFFFFF"/>
                </a:solidFill>
                <a:latin typeface="Source Sans Pro"/>
                <a:ea typeface="Wingdings"/>
                <a:cs typeface="Source Sans Pro"/>
                <a:sym typeface="Wingdings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Source Sans Pro"/>
                <a:ea typeface="Wingdings"/>
                <a:cs typeface="Source Sans Pro"/>
                <a:sym typeface="Wingdings"/>
              </a:rPr>
              <a:t>May 2017</a:t>
            </a:r>
            <a:endParaRPr lang="en-US" sz="20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36740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SSR2-RT Action Items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264683"/>
              </p:ext>
            </p:extLst>
          </p:nvPr>
        </p:nvGraphicFramePr>
        <p:xfrm>
          <a:off x="128184" y="707854"/>
          <a:ext cx="8887632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716"/>
                <a:gridCol w="850900"/>
                <a:gridCol w="5376765"/>
                <a:gridCol w="1004047"/>
                <a:gridCol w="9332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Mtg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Owner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Due Date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May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Send adopted Terms of Reference to ICANN Board, should no objections occur in the 24 hours from circulation.</a:t>
                      </a:r>
                    </a:p>
                  </a:txBody>
                  <a:tcPr marL="127000" marR="127000" marT="88900" marB="889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Kaveh Ranjbar</a:t>
                      </a:r>
                    </a:p>
                  </a:txBody>
                  <a:tcPr marL="127000" marR="127000" marT="88900" marB="889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TBD</a:t>
                      </a:r>
                    </a:p>
                  </a:txBody>
                  <a:tcPr marL="127000" marR="127000" marT="88900" marB="8890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 May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Prepare proposal for initial structuring of RT work for </a:t>
                      </a:r>
                      <a:r>
                        <a:rPr lang="en-US" sz="1400" dirty="0" smtClean="0">
                          <a:effectLst/>
                        </a:rPr>
                        <a:t>Madrid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meeting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</a:p>
                  </a:txBody>
                  <a:tcPr marL="127000" marR="127000" marT="88900" marB="889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James Gannon</a:t>
                      </a:r>
                    </a:p>
                  </a:txBody>
                  <a:tcPr marL="127000" marR="127000" marT="88900" marB="889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TBD</a:t>
                      </a:r>
                    </a:p>
                  </a:txBody>
                  <a:tcPr marL="127000" marR="127000" marT="88900" marB="8890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 May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Provide a decision to the Review Team on whether a face-to-face meeting will take place in Johannesburg, and on what dates. </a:t>
                      </a:r>
                    </a:p>
                  </a:txBody>
                  <a:tcPr marL="127000" marR="127000" marT="88900" marB="889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Co-Chairs</a:t>
                      </a:r>
                    </a:p>
                  </a:txBody>
                  <a:tcPr marL="127000" marR="127000" marT="88900" marB="889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dirty="0">
                          <a:effectLst/>
                        </a:rPr>
                        <a:t>5 May</a:t>
                      </a:r>
                    </a:p>
                  </a:txBody>
                  <a:tcPr marL="127000" marR="127000" marT="88900" marB="8890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 April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Schedule a briefing on PTI, the Bylaws and the relationship with ICANN to share input to assist in determining its possible inclusion in the scope of SSR2 review. 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ICANN Org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28 Apr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 Apr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Provide draft agenda for Madrid face-to-face meeting to Review Team for input. 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Co-Chairs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TBD 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 Apr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Provide update to SSR2-RT after scheduled SO/AC Chair call to inform decision regarding potential meeting dates in Johannesburg at ICANN59. 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Co-Chairs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TBD 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 Apr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Propose timeline for finalizing scope.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Co-Chairs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TBD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28 Mar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Review </a:t>
                      </a:r>
                      <a:r>
                        <a:rPr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brainstorming capture slides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from 15 March meeting  and share thoughts on email list.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SSR2-RT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TBD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 Mar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Co-Chairs to coordinate and formulate a proposal as to how to separate duties and present it to the RT.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Co-Chairs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TBD 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Mar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Provide terms of reference to the ICANN Board.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SSR2-RT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TBD 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60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0464" y="1286173"/>
            <a:ext cx="810307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200" dirty="0">
                <a:latin typeface="Source Sans Pro" charset="0"/>
                <a:ea typeface="Source Sans Pro" charset="0"/>
                <a:cs typeface="Source Sans Pro" charset="0"/>
              </a:rPr>
              <a:t>Updated </a:t>
            </a:r>
            <a:r>
              <a:rPr lang="en-US" sz="2200" dirty="0">
                <a:latin typeface="Source Sans Pro" charset="0"/>
                <a:ea typeface="Source Sans Pro" charset="0"/>
                <a:cs typeface="Source Sans Pro" charset="0"/>
              </a:rPr>
              <a:t>SOIs &amp; note </a:t>
            </a:r>
            <a:r>
              <a:rPr lang="en-US" sz="2200" dirty="0" smtClean="0">
                <a:latin typeface="Source Sans Pro" charset="0"/>
                <a:ea typeface="Source Sans Pro" charset="0"/>
                <a:cs typeface="Source Sans Pro" charset="0"/>
              </a:rPr>
              <a:t>apologies/absences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200" dirty="0">
              <a:latin typeface="Source Sans Pro" charset="0"/>
              <a:ea typeface="Source Sans Pro" charset="0"/>
              <a:cs typeface="Source Sans Pro" charset="0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200" dirty="0">
                <a:latin typeface="Source Sans Pro" charset="0"/>
                <a:ea typeface="Source Sans Pro" charset="0"/>
                <a:cs typeface="Source Sans Pro" charset="0"/>
              </a:rPr>
              <a:t>Johannesburg </a:t>
            </a:r>
            <a:r>
              <a:rPr lang="en-US" sz="2200" dirty="0">
                <a:latin typeface="Source Sans Pro" charset="0"/>
                <a:ea typeface="Source Sans Pro" charset="0"/>
                <a:cs typeface="Source Sans Pro" charset="0"/>
              </a:rPr>
              <a:t>meeting – planning </a:t>
            </a:r>
            <a:r>
              <a:rPr lang="en-US" sz="2200" dirty="0" smtClean="0">
                <a:latin typeface="Source Sans Pro" charset="0"/>
                <a:ea typeface="Source Sans Pro" charset="0"/>
                <a:cs typeface="Source Sans Pro" charset="0"/>
              </a:rPr>
              <a:t>decision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200" dirty="0">
              <a:latin typeface="Source Sans Pro" charset="0"/>
              <a:ea typeface="Source Sans Pro" charset="0"/>
              <a:cs typeface="Source Sans Pro" charset="0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200" dirty="0">
                <a:latin typeface="Source Sans Pro" charset="0"/>
                <a:ea typeface="Source Sans Pro" charset="0"/>
                <a:cs typeface="Source Sans Pro" charset="0"/>
              </a:rPr>
              <a:t>Madrid </a:t>
            </a:r>
            <a:r>
              <a:rPr lang="en-US" sz="2200" dirty="0">
                <a:latin typeface="Source Sans Pro" charset="0"/>
                <a:ea typeface="Source Sans Pro" charset="0"/>
                <a:cs typeface="Source Sans Pro" charset="0"/>
              </a:rPr>
              <a:t>meeting – review details, </a:t>
            </a:r>
            <a:r>
              <a:rPr lang="en-US" sz="2200" dirty="0" smtClean="0">
                <a:latin typeface="Source Sans Pro" charset="0"/>
                <a:ea typeface="Source Sans Pro" charset="0"/>
                <a:cs typeface="Source Sans Pro" charset="0"/>
              </a:rPr>
              <a:t>agenda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200" dirty="0">
              <a:latin typeface="Source Sans Pro" charset="0"/>
              <a:ea typeface="Source Sans Pro" charset="0"/>
              <a:cs typeface="Source Sans Pro" charset="0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200" dirty="0">
                <a:latin typeface="Source Sans Pro" charset="0"/>
                <a:ea typeface="Source Sans Pro" charset="0"/>
                <a:cs typeface="Source Sans Pro" charset="0"/>
              </a:rPr>
              <a:t>Briefing </a:t>
            </a:r>
            <a:r>
              <a:rPr lang="en-US" sz="2200" dirty="0">
                <a:latin typeface="Source Sans Pro" charset="0"/>
                <a:ea typeface="Source Sans Pro" charset="0"/>
                <a:cs typeface="Source Sans Pro" charset="0"/>
              </a:rPr>
              <a:t>on IANA/PTI -- </a:t>
            </a:r>
            <a:r>
              <a:rPr lang="en-US" sz="2200" dirty="0" smtClean="0">
                <a:latin typeface="Source Sans Pro" charset="0"/>
                <a:ea typeface="Source Sans Pro" charset="0"/>
                <a:cs typeface="Source Sans Pro" charset="0"/>
              </a:rPr>
              <a:t>Sam </a:t>
            </a:r>
            <a:r>
              <a:rPr lang="en-US" sz="2200" dirty="0">
                <a:latin typeface="Source Sans Pro" charset="0"/>
                <a:ea typeface="Source Sans Pro" charset="0"/>
                <a:cs typeface="Source Sans Pro" charset="0"/>
              </a:rPr>
              <a:t>Eisner, ICANN Deputy General </a:t>
            </a:r>
            <a:r>
              <a:rPr lang="en-US" sz="2200" dirty="0" smtClean="0">
                <a:latin typeface="Source Sans Pro" charset="0"/>
                <a:ea typeface="Source Sans Pro" charset="0"/>
                <a:cs typeface="Source Sans Pro" charset="0"/>
              </a:rPr>
              <a:t>Counsel and </a:t>
            </a:r>
            <a:r>
              <a:rPr lang="en-US" sz="2200" dirty="0">
                <a:latin typeface="Source Sans Pro" charset="0"/>
                <a:ea typeface="Source Sans Pro" charset="0"/>
                <a:cs typeface="Source Sans Pro" charset="0"/>
              </a:rPr>
              <a:t>Elise </a:t>
            </a:r>
            <a:r>
              <a:rPr lang="en-US" sz="2200" dirty="0" err="1">
                <a:latin typeface="Source Sans Pro" charset="0"/>
                <a:ea typeface="Source Sans Pro" charset="0"/>
                <a:cs typeface="Source Sans Pro" charset="0"/>
              </a:rPr>
              <a:t>Gerich</a:t>
            </a:r>
            <a:r>
              <a:rPr lang="en-US" sz="2200" dirty="0" smtClean="0">
                <a:latin typeface="Source Sans Pro" charset="0"/>
                <a:ea typeface="Source Sans Pro" charset="0"/>
                <a:cs typeface="Source Sans Pro" charset="0"/>
              </a:rPr>
              <a:t>,</a:t>
            </a:r>
            <a:r>
              <a:rPr lang="en-US" sz="2200" dirty="0"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en-US" sz="2200" dirty="0">
                <a:latin typeface="Source Sans Pro" charset="0"/>
                <a:ea typeface="Source Sans Pro" charset="0"/>
                <a:cs typeface="Source Sans Pro" charset="0"/>
              </a:rPr>
              <a:t>Vice President, IANA Services and President, Public Technical Identifiers (PTI)</a:t>
            </a:r>
            <a:r>
              <a:rPr lang="en-US" sz="2200" dirty="0">
                <a:latin typeface="Source Sans Pro" charset="0"/>
                <a:ea typeface="Source Sans Pro" charset="0"/>
                <a:cs typeface="Source Sans Pro" charset="0"/>
              </a:rPr>
              <a:t> 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200" dirty="0">
              <a:latin typeface="Source Sans Pro" charset="0"/>
              <a:ea typeface="Source Sans Pro" charset="0"/>
              <a:cs typeface="Source Sans Pro" charset="0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200" dirty="0">
                <a:latin typeface="Source Sans Pro" charset="0"/>
                <a:ea typeface="Source Sans Pro" charset="0"/>
                <a:cs typeface="Source Sans Pro" charset="0"/>
              </a:rPr>
              <a:t>AOB</a:t>
            </a:r>
            <a:endParaRPr lang="en-US" sz="2200" dirty="0">
              <a:latin typeface="Source Sans Pro" charset="0"/>
              <a:ea typeface="Source Sans Pro" charset="0"/>
              <a:cs typeface="Source Sans Pro" charset="0"/>
            </a:endParaRPr>
          </a:p>
          <a:p>
            <a:r>
              <a:rPr lang="en-US" sz="2400" dirty="0"/>
              <a:t> 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000" dirty="0"/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000" dirty="0"/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000" dirty="0"/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Agenda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1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ICANN59 SSR2-RT Johannesburg Meeting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761636"/>
              </p:ext>
            </p:extLst>
          </p:nvPr>
        </p:nvGraphicFramePr>
        <p:xfrm>
          <a:off x="946732" y="857766"/>
          <a:ext cx="7066968" cy="5218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9715"/>
                <a:gridCol w="2318999"/>
                <a:gridCol w="2318999"/>
                <a:gridCol w="109255"/>
              </a:tblGrid>
              <a:tr h="215425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>
                          <a:effectLst/>
                        </a:rPr>
                        <a:t>Johannesburg Attendance Tally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82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TEAM MEMBERS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JUNE 24 &amp; 25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JUNE 25 &amp; 26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</a:tr>
              <a:tr h="2154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Alain Patrick Aina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</a:tr>
              <a:tr h="2154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Boban Krsic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</a:tr>
              <a:tr h="2154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Cathy Handley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</a:tr>
              <a:tr h="2154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Denise Michel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</a:tr>
              <a:tr h="2154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Don M. Blumenthal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</a:tr>
              <a:tr h="2154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Emily Taylor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</a:tr>
              <a:tr h="2154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Eric Osterweil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</a:tr>
              <a:tr h="2154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Geoff Huston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</a:tr>
              <a:tr h="2154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Jabhera Matogoro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</a:tr>
              <a:tr h="2154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James Gannon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</a:tr>
              <a:tr h="2154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Kaveh Ranjbar 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</a:tr>
              <a:tr h="2154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Kerry-Ann Barrett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</a:tr>
              <a:tr h="2154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Mohamad Amin Hasbini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</a:tr>
              <a:tr h="2154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Noorul Ameen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</a:tr>
              <a:tr h="2154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Ram Krishna Pariyar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</a:tr>
              <a:tr h="2154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Žarko </a:t>
                      </a:r>
                      <a:r>
                        <a:rPr lang="x-none" sz="1600">
                          <a:effectLst/>
                        </a:rPr>
                        <a:t>Kecić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</a:tr>
              <a:tr h="2154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>
                          <a:effectLst/>
                        </a:rPr>
                        <a:t>RESULTS: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 – No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7 - No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</a:tr>
              <a:tr h="2154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 – Yes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 – Yes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4717" marR="647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9770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Madrid Meeting </a:t>
            </a:r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47750" y="1117600"/>
            <a:ext cx="704849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000" dirty="0"/>
              <a:t>Friday, 12 May 2017 </a:t>
            </a:r>
            <a:r>
              <a:rPr lang="en-US" sz="2000" dirty="0" smtClean="0"/>
              <a:t>| 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ICANN </a:t>
            </a:r>
            <a:r>
              <a:rPr lang="en-US" sz="2000" dirty="0"/>
              <a:t>DNS Symposium Meet &amp; Greet Welcome </a:t>
            </a:r>
            <a:r>
              <a:rPr lang="en-US" sz="2000" dirty="0" smtClean="0"/>
              <a:t>Reception 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18:30 </a:t>
            </a:r>
            <a:r>
              <a:rPr lang="en-US" sz="2000" i="1" dirty="0"/>
              <a:t>– </a:t>
            </a:r>
            <a:r>
              <a:rPr lang="en-US" sz="2000" dirty="0"/>
              <a:t>20:30 CEST</a:t>
            </a:r>
          </a:p>
          <a:p>
            <a:r>
              <a:rPr lang="en-US" sz="2000" dirty="0"/>
              <a:t> 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Saturday, 13 May 2017 </a:t>
            </a:r>
            <a:endParaRPr lang="en-US" sz="2000" dirty="0" smtClean="0"/>
          </a:p>
          <a:p>
            <a:r>
              <a:rPr lang="en-US" sz="2000" dirty="0" smtClean="0"/>
              <a:t>	ICANN </a:t>
            </a:r>
            <a:r>
              <a:rPr lang="en-US" sz="2000" dirty="0"/>
              <a:t>DNS Symposium </a:t>
            </a:r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09:00 </a:t>
            </a:r>
            <a:r>
              <a:rPr lang="en-US" sz="2000" dirty="0"/>
              <a:t>– 17:00 CEST | </a:t>
            </a:r>
            <a:r>
              <a:rPr lang="en-US" sz="2000" dirty="0" smtClean="0"/>
              <a:t>07:00 </a:t>
            </a:r>
            <a:r>
              <a:rPr lang="en-US" sz="2000" dirty="0"/>
              <a:t>– 15:00 UTC </a:t>
            </a:r>
          </a:p>
          <a:p>
            <a:r>
              <a:rPr lang="en-US" sz="2000" dirty="0"/>
              <a:t> 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Sunday 14 May 2017 </a:t>
            </a:r>
            <a:endParaRPr lang="en-US" sz="2000" dirty="0" smtClean="0"/>
          </a:p>
          <a:p>
            <a:r>
              <a:rPr lang="en-US" sz="2000" dirty="0" smtClean="0"/>
              <a:t>	SSR2-RT </a:t>
            </a:r>
            <a:r>
              <a:rPr lang="en-US" sz="2000" dirty="0"/>
              <a:t>Meeting </a:t>
            </a:r>
            <a:r>
              <a:rPr lang="en-US" sz="2000" dirty="0" smtClean="0"/>
              <a:t> 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08:00 </a:t>
            </a:r>
            <a:r>
              <a:rPr lang="en-US" sz="2000" dirty="0"/>
              <a:t>– 17:30 CEST | </a:t>
            </a:r>
            <a:r>
              <a:rPr lang="en-US" sz="2000" dirty="0" smtClean="0"/>
              <a:t>06:00 </a:t>
            </a:r>
            <a:r>
              <a:rPr lang="en-US" sz="2000" dirty="0"/>
              <a:t>– 15:30 UTC</a:t>
            </a:r>
          </a:p>
          <a:p>
            <a:r>
              <a:rPr lang="en-US" sz="2000" dirty="0"/>
              <a:t> 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Monday 15 May 2017 </a:t>
            </a:r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SSR2-RT </a:t>
            </a:r>
            <a:r>
              <a:rPr lang="en-US" sz="2000" dirty="0"/>
              <a:t>Meeting Day 2 </a:t>
            </a:r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08:00 </a:t>
            </a:r>
            <a:r>
              <a:rPr lang="en-US" sz="2000" dirty="0"/>
              <a:t>– 17:30 CEST | </a:t>
            </a:r>
            <a:r>
              <a:rPr lang="en-US" sz="2000" dirty="0" smtClean="0"/>
              <a:t>06:00 </a:t>
            </a:r>
            <a:r>
              <a:rPr lang="en-US" sz="2000" dirty="0"/>
              <a:t>– 15:30 </a:t>
            </a:r>
            <a:r>
              <a:rPr lang="en-US" sz="2000" dirty="0" smtClean="0"/>
              <a:t>UTC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63196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SSR2-RT Madrid </a:t>
            </a:r>
            <a:r>
              <a:rPr lang="en-US" dirty="0" smtClean="0"/>
              <a:t>Meeting </a:t>
            </a:r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0464" y="981373"/>
            <a:ext cx="81030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endParaRPr lang="en-US" sz="2000" dirty="0"/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000" dirty="0"/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000" dirty="0"/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22264" y="2075176"/>
            <a:ext cx="42928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latin typeface="Source Sans Pro"/>
                <a:cs typeface="Source Sans Pro"/>
              </a:rPr>
              <a:t>Review Meeting Details</a:t>
            </a:r>
          </a:p>
          <a:p>
            <a:pPr>
              <a:buSzPct val="75000"/>
            </a:pPr>
            <a:endParaRPr lang="en-US" sz="2000" dirty="0"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latin typeface="Source Sans Pro"/>
                <a:cs typeface="Source Sans Pro"/>
              </a:rPr>
              <a:t>Agenda Topics</a:t>
            </a:r>
            <a:endParaRPr lang="en-US" sz="2000" dirty="0" smtClean="0"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48150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Briefing on IANA/PTI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52500" y="2019300"/>
            <a:ext cx="69215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ource Sans Pro" charset="0"/>
                <a:ea typeface="Source Sans Pro" charset="0"/>
                <a:cs typeface="Source Sans Pro" charset="0"/>
              </a:rPr>
              <a:t>Presentation to be inserted</a:t>
            </a:r>
          </a:p>
          <a:p>
            <a:endParaRPr lang="en-US" dirty="0">
              <a:latin typeface="Source Sans Pro" charset="0"/>
              <a:ea typeface="Source Sans Pro" charset="0"/>
              <a:cs typeface="Source Sans Pro" charset="0"/>
            </a:endParaRPr>
          </a:p>
          <a:p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Sam 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Eisner, ICANN Deputy General </a:t>
            </a:r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Counsel, 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and </a:t>
            </a:r>
            <a:endParaRPr lang="en-US" dirty="0" smtClean="0">
              <a:latin typeface="Source Sans Pro" charset="0"/>
              <a:ea typeface="Source Sans Pro" charset="0"/>
              <a:cs typeface="Source Sans Pro" charset="0"/>
            </a:endParaRPr>
          </a:p>
          <a:p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Elise </a:t>
            </a:r>
            <a:r>
              <a:rPr lang="en-US" dirty="0" err="1">
                <a:latin typeface="Source Sans Pro" charset="0"/>
                <a:ea typeface="Source Sans Pro" charset="0"/>
                <a:cs typeface="Source Sans Pro" charset="0"/>
              </a:rPr>
              <a:t>Gerich</a:t>
            </a:r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, Vice President, IANA Services and President, Public Technical Identifiers (PTI) </a:t>
            </a:r>
          </a:p>
          <a:p>
            <a:endParaRPr lang="en-US" dirty="0" smtClean="0"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641298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Meetings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440228"/>
              </p:ext>
            </p:extLst>
          </p:nvPr>
        </p:nvGraphicFramePr>
        <p:xfrm>
          <a:off x="1473200" y="1684618"/>
          <a:ext cx="6197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5400"/>
                <a:gridCol w="1358900"/>
                <a:gridCol w="2273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ource Sans Pro" charset="0"/>
                          <a:ea typeface="Source Sans Pro" charset="0"/>
                          <a:cs typeface="Source Sans Pro" charset="0"/>
                        </a:rPr>
                        <a:t>Mtg</a:t>
                      </a:r>
                      <a:endParaRPr lang="en-US" dirty="0">
                        <a:latin typeface="Source Sans Pro" charset="0"/>
                        <a:ea typeface="Source Sans Pro" charset="0"/>
                        <a:cs typeface="Source Sans Pro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" charset="0"/>
                          <a:ea typeface="Source Sans Pro" charset="0"/>
                          <a:cs typeface="Source Sans Pro" charset="0"/>
                        </a:rPr>
                        <a:t>Date </a:t>
                      </a:r>
                      <a:endParaRPr lang="en-US" dirty="0">
                        <a:latin typeface="Source Sans Pro" charset="0"/>
                        <a:ea typeface="Source Sans Pro" charset="0"/>
                        <a:cs typeface="Source Sans Pro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ource Sans Pro" charset="0"/>
                          <a:ea typeface="Source Sans Pro" charset="0"/>
                          <a:cs typeface="Source Sans Pro" charset="0"/>
                        </a:rPr>
                        <a:t>Time </a:t>
                      </a:r>
                      <a:endParaRPr lang="en-US" dirty="0">
                        <a:latin typeface="Source Sans Pro" charset="0"/>
                        <a:ea typeface="Source Sans Pro" charset="0"/>
                        <a:cs typeface="Source Sans Pro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Source Sans Pro" charset="0"/>
                          <a:ea typeface="Source Sans Pro" charset="0"/>
                          <a:cs typeface="Source Sans Pro" charset="0"/>
                          <a:hlinkClick r:id="rId3"/>
                        </a:rPr>
                        <a:t>SSR2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Source Sans Pro" charset="0"/>
                          <a:ea typeface="Source Sans Pro" charset="0"/>
                          <a:cs typeface="Source Sans Pro" charset="0"/>
                          <a:hlinkClick r:id="rId3"/>
                        </a:rPr>
                        <a:t>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Source Sans Pro" charset="0"/>
                          <a:ea typeface="Source Sans Pro" charset="0"/>
                          <a:cs typeface="Source Sans Pro" charset="0"/>
                          <a:hlinkClick r:id="rId3"/>
                        </a:rPr>
                        <a:t>Plenary #11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Source Sans Pro" charset="0"/>
                          <a:ea typeface="Source Sans Pro" charset="0"/>
                          <a:cs typeface="Source Sans Pro" charset="0"/>
                        </a:rPr>
                        <a:t>(Madrid F2F)</a:t>
                      </a:r>
                      <a:endParaRPr lang="en-US" sz="1600" dirty="0">
                        <a:solidFill>
                          <a:schemeClr val="tx1"/>
                        </a:solidFill>
                        <a:latin typeface="Source Sans Pro" charset="0"/>
                        <a:ea typeface="Source Sans Pro" charset="0"/>
                        <a:cs typeface="Source Sans Pro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Source Sans Pro" charset="0"/>
                          <a:ea typeface="Source Sans Pro" charset="0"/>
                          <a:cs typeface="Source Sans Pro" charset="0"/>
                        </a:rPr>
                        <a:t>14</a:t>
                      </a:r>
                      <a:r>
                        <a:rPr lang="en-US" sz="1600" baseline="0" dirty="0" smtClean="0">
                          <a:latin typeface="Source Sans Pro" charset="0"/>
                          <a:ea typeface="Source Sans Pro" charset="0"/>
                          <a:cs typeface="Source Sans Pro" charset="0"/>
                        </a:rPr>
                        <a:t> &amp; 15 May</a:t>
                      </a:r>
                      <a:endParaRPr lang="en-US" sz="1600" dirty="0">
                        <a:latin typeface="Source Sans Pro" charset="0"/>
                        <a:ea typeface="Source Sans Pro" charset="0"/>
                        <a:cs typeface="Source Sans Pro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Source Sans Pro" charset="0"/>
                          <a:ea typeface="Source Sans Pro" charset="0"/>
                          <a:cs typeface="Source Sans Pro" charset="0"/>
                        </a:rPr>
                        <a:t>08:30</a:t>
                      </a:r>
                      <a:r>
                        <a:rPr lang="en-US" sz="1600" baseline="0" dirty="0" smtClean="0">
                          <a:latin typeface="Source Sans Pro" charset="0"/>
                          <a:ea typeface="Source Sans Pro" charset="0"/>
                          <a:cs typeface="Source Sans Pro" charset="0"/>
                        </a:rPr>
                        <a:t> – 17:30 CEST </a:t>
                      </a:r>
                      <a:endParaRPr lang="en-US" sz="1600" dirty="0">
                        <a:latin typeface="Source Sans Pro" charset="0"/>
                        <a:ea typeface="Source Sans Pro" charset="0"/>
                        <a:cs typeface="Source Sans Pro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Source Sans Pro" charset="0"/>
                          <a:ea typeface="Source Sans Pro" charset="0"/>
                          <a:cs typeface="Source Sans Pro" charset="0"/>
                          <a:hlinkClick r:id="rId4"/>
                        </a:rPr>
                        <a:t>SSR2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Source Sans Pro" charset="0"/>
                          <a:ea typeface="Source Sans Pro" charset="0"/>
                          <a:cs typeface="Source Sans Pro" charset="0"/>
                          <a:hlinkClick r:id="rId4"/>
                        </a:rPr>
                        <a:t>Plenary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Source Sans Pro" charset="0"/>
                          <a:ea typeface="Source Sans Pro" charset="0"/>
                          <a:cs typeface="Source Sans Pro" charset="0"/>
                          <a:hlinkClick r:id="rId4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Source Sans Pro" charset="0"/>
                          <a:ea typeface="Source Sans Pro" charset="0"/>
                          <a:cs typeface="Source Sans Pro" charset="0"/>
                          <a:hlinkClick r:id="rId4"/>
                        </a:rPr>
                        <a:t>#12</a:t>
                      </a:r>
                      <a:endParaRPr lang="en-US" sz="1600" dirty="0">
                        <a:solidFill>
                          <a:schemeClr val="tx1"/>
                        </a:solidFill>
                        <a:latin typeface="Source Sans Pro" charset="0"/>
                        <a:ea typeface="Source Sans Pro" charset="0"/>
                        <a:cs typeface="Source Sans Pro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Source Sans Pro" charset="0"/>
                          <a:ea typeface="Source Sans Pro" charset="0"/>
                          <a:cs typeface="Source Sans Pro" charset="0"/>
                        </a:rPr>
                        <a:t>23 May</a:t>
                      </a:r>
                      <a:endParaRPr lang="en-US" sz="1600" dirty="0">
                        <a:latin typeface="Source Sans Pro" charset="0"/>
                        <a:ea typeface="Source Sans Pro" charset="0"/>
                        <a:cs typeface="Source Sans Pro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Source Sans Pro" charset="0"/>
                          <a:ea typeface="Source Sans Pro" charset="0"/>
                          <a:cs typeface="Source Sans Pro" charset="0"/>
                        </a:rPr>
                        <a:t>06:00 – 07:00 UTC </a:t>
                      </a:r>
                      <a:endParaRPr lang="en-US" sz="1600" dirty="0">
                        <a:latin typeface="Source Sans Pro" charset="0"/>
                        <a:ea typeface="Source Sans Pro" charset="0"/>
                        <a:cs typeface="Source Sans Pro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 dirty="0" smtClean="0">
                          <a:solidFill>
                            <a:schemeClr val="tx1"/>
                          </a:solidFill>
                          <a:effectLst/>
                          <a:hlinkClick r:id="rId5"/>
                        </a:rPr>
                        <a:t>SSR2</a:t>
                      </a:r>
                      <a:r>
                        <a:rPr lang="en-US" u="none" strike="noStrike" baseline="0" dirty="0" smtClean="0">
                          <a:solidFill>
                            <a:schemeClr val="tx1"/>
                          </a:solidFill>
                          <a:effectLst/>
                          <a:hlinkClick r:id="rId5"/>
                        </a:rPr>
                        <a:t> Plenary</a:t>
                      </a:r>
                      <a:r>
                        <a:rPr lang="en-US" u="none" strike="noStrike" dirty="0" smtClean="0">
                          <a:solidFill>
                            <a:schemeClr val="tx1"/>
                          </a:solidFill>
                          <a:effectLst/>
                          <a:hlinkClick r:id="rId5"/>
                        </a:rPr>
                        <a:t> </a:t>
                      </a:r>
                      <a:r>
                        <a:rPr lang="en-US" u="none" strike="noStrike" dirty="0">
                          <a:solidFill>
                            <a:schemeClr val="tx1"/>
                          </a:solidFill>
                          <a:effectLst/>
                          <a:hlinkClick r:id="rId5"/>
                        </a:rPr>
                        <a:t>#13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27000" marR="127000" marT="88900" marB="889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30 May 17</a:t>
                      </a:r>
                    </a:p>
                  </a:txBody>
                  <a:tcPr marL="127000" marR="127000" marT="88900" marB="889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dirty="0">
                          <a:effectLst/>
                        </a:rPr>
                        <a:t>14:00 - </a:t>
                      </a:r>
                      <a:r>
                        <a:rPr lang="is-IS" dirty="0" smtClean="0">
                          <a:effectLst/>
                        </a:rPr>
                        <a:t>15:00 UTC</a:t>
                      </a:r>
                      <a:endParaRPr lang="is-IS" dirty="0">
                        <a:effectLst/>
                      </a:endParaRPr>
                    </a:p>
                  </a:txBody>
                  <a:tcPr marL="127000" marR="127000" marT="88900" marB="8890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 dirty="0">
                          <a:solidFill>
                            <a:schemeClr val="tx1"/>
                          </a:solidFill>
                          <a:effectLst/>
                          <a:hlinkClick r:id="rId6"/>
                        </a:rPr>
                        <a:t>SSR2 </a:t>
                      </a:r>
                      <a:r>
                        <a:rPr lang="en-US" u="none" strike="noStrike" dirty="0" smtClean="0">
                          <a:solidFill>
                            <a:schemeClr val="tx1"/>
                          </a:solidFill>
                          <a:effectLst/>
                          <a:hlinkClick r:id="rId6"/>
                        </a:rPr>
                        <a:t>Plenary </a:t>
                      </a:r>
                      <a:r>
                        <a:rPr lang="en-US" u="none" strike="noStrike" dirty="0">
                          <a:solidFill>
                            <a:schemeClr val="tx1"/>
                          </a:solidFill>
                          <a:effectLst/>
                          <a:hlinkClick r:id="rId6"/>
                        </a:rPr>
                        <a:t>#14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27000" marR="127000" marT="88900" marB="889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6 June 17</a:t>
                      </a:r>
                    </a:p>
                  </a:txBody>
                  <a:tcPr marL="127000" marR="127000" marT="88900" marB="889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s-IS" dirty="0">
                          <a:effectLst/>
                        </a:rPr>
                        <a:t>21:00 - </a:t>
                      </a:r>
                      <a:r>
                        <a:rPr lang="is-IS" dirty="0" smtClean="0">
                          <a:effectLst/>
                        </a:rPr>
                        <a:t>22:00 UTC</a:t>
                      </a:r>
                      <a:endParaRPr lang="is-IS" dirty="0">
                        <a:effectLst/>
                      </a:endParaRPr>
                    </a:p>
                  </a:txBody>
                  <a:tcPr marL="127000" marR="127000" marT="88900" marB="889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674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509713" y="2428390"/>
            <a:ext cx="6256337" cy="1728788"/>
          </a:xfrm>
        </p:spPr>
        <p:txBody>
          <a:bodyPr/>
          <a:lstStyle/>
          <a:p>
            <a:pPr algn="ctr"/>
            <a:r>
              <a:rPr lang="en-US" sz="8000" b="1" i="1" dirty="0" smtClean="0">
                <a:latin typeface="Apple Chancery" charset="0"/>
                <a:ea typeface="Apple Chancery" charset="0"/>
                <a:cs typeface="Apple Chancery" charset="0"/>
              </a:rPr>
              <a:t>AOB</a:t>
            </a:r>
            <a:endParaRPr lang="en-US" sz="8000" i="1" dirty="0">
              <a:latin typeface="Apple Chancery" charset="0"/>
              <a:ea typeface="Apple Chancery" charset="0"/>
              <a:cs typeface="Apple Chancer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89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852613" y="2555390"/>
            <a:ext cx="6256337" cy="1728788"/>
          </a:xfrm>
        </p:spPr>
        <p:txBody>
          <a:bodyPr/>
          <a:lstStyle/>
          <a:p>
            <a:r>
              <a:rPr lang="en-US" b="1" dirty="0" smtClean="0">
                <a:latin typeface="Source Sans Pro"/>
                <a:cs typeface="Source Sans Pro"/>
              </a:rPr>
              <a:t>Additional Information </a:t>
            </a:r>
            <a:endParaRPr lang="en-US" dirty="0">
              <a:latin typeface="Source Sans Pro Light"/>
              <a:cs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180973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CANN Template">
      <a:dk1>
        <a:srgbClr val="0A1F24"/>
      </a:dk1>
      <a:lt1>
        <a:sysClr val="window" lastClr="FFFFFF"/>
      </a:lt1>
      <a:dk2>
        <a:srgbClr val="1A87C9"/>
      </a:dk2>
      <a:lt2>
        <a:srgbClr val="EEECE1"/>
      </a:lt2>
      <a:accent1>
        <a:srgbClr val="1A87C9"/>
      </a:accent1>
      <a:accent2>
        <a:srgbClr val="0D436C"/>
      </a:accent2>
      <a:accent3>
        <a:srgbClr val="1B6F74"/>
      </a:accent3>
      <a:accent4>
        <a:srgbClr val="EA903A"/>
      </a:accent4>
      <a:accent5>
        <a:srgbClr val="DB6033"/>
      </a:accent5>
      <a:accent6>
        <a:srgbClr val="1768B1"/>
      </a:accent6>
      <a:hlink>
        <a:srgbClr val="1D98D3"/>
      </a:hlink>
      <a:folHlink>
        <a:srgbClr val="427B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Source Sans Pro"/>
            <a:cs typeface="Source Sans Pro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7745</TotalTime>
  <Words>469</Words>
  <Application>Microsoft Macintosh PowerPoint</Application>
  <PresentationFormat>On-screen Show (4:3)</PresentationFormat>
  <Paragraphs>202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Apple Chancery</vt:lpstr>
      <vt:lpstr>Calibri</vt:lpstr>
      <vt:lpstr>Source Sans Pro</vt:lpstr>
      <vt:lpstr>Source Sans Pro Light</vt:lpstr>
      <vt:lpstr>Times New Roman</vt:lpstr>
      <vt:lpstr>Wingdings</vt:lpstr>
      <vt:lpstr>Arial</vt:lpstr>
      <vt:lpstr>Office Theme</vt:lpstr>
      <vt:lpstr>PowerPoint Presentation</vt:lpstr>
      <vt:lpstr>Agenda </vt:lpstr>
      <vt:lpstr>ICANN59 SSR2-RT Johannesburg Meeting</vt:lpstr>
      <vt:lpstr>Madrid Meeting Details</vt:lpstr>
      <vt:lpstr>SSR2-RT Madrid Meeting Agenda</vt:lpstr>
      <vt:lpstr>Briefing on IANA/PTI</vt:lpstr>
      <vt:lpstr>Next Meetings </vt:lpstr>
      <vt:lpstr>PowerPoint Presentation</vt:lpstr>
      <vt:lpstr>PowerPoint Presentation</vt:lpstr>
      <vt:lpstr>Open SSR2-RT Action Items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</dc:creator>
  <cp:lastModifiedBy>Karen Mulberry ICANN</cp:lastModifiedBy>
  <cp:revision>236</cp:revision>
  <cp:lastPrinted>2017-04-24T10:22:47Z</cp:lastPrinted>
  <dcterms:created xsi:type="dcterms:W3CDTF">2015-01-07T16:11:05Z</dcterms:created>
  <dcterms:modified xsi:type="dcterms:W3CDTF">2017-05-08T22:40:33Z</dcterms:modified>
</cp:coreProperties>
</file>