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03" r:id="rId2"/>
    <p:sldId id="538" r:id="rId3"/>
    <p:sldId id="608" r:id="rId4"/>
    <p:sldId id="398" r:id="rId5"/>
    <p:sldId id="577" r:id="rId6"/>
    <p:sldId id="605" r:id="rId7"/>
    <p:sldId id="606" r:id="rId8"/>
    <p:sldId id="607" r:id="rId9"/>
    <p:sldId id="589" r:id="rId10"/>
    <p:sldId id="592" r:id="rId11"/>
    <p:sldId id="602" r:id="rId12"/>
    <p:sldId id="596" r:id="rId13"/>
    <p:sldId id="595" r:id="rId14"/>
    <p:sldId id="588" r:id="rId15"/>
    <p:sldId id="59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30" autoAdjust="0"/>
    <p:restoredTop sz="94264" autoAdjust="0"/>
  </p:normalViewPr>
  <p:slideViewPr>
    <p:cSldViewPr snapToGrid="0" snapToObjects="1">
      <p:cViewPr>
        <p:scale>
          <a:sx n="112" d="100"/>
          <a:sy n="112" d="100"/>
        </p:scale>
        <p:origin x="480" y="-80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stylized agenda slide</a:t>
            </a:r>
            <a:r>
              <a:rPr lang="en-US" baseline="0" dirty="0"/>
              <a:t> for your presentation.</a:t>
            </a:r>
          </a:p>
          <a:p>
            <a:endParaRPr lang="en-US" baseline="0" dirty="0"/>
          </a:p>
          <a:p>
            <a:r>
              <a:rPr lang="en-US" dirty="0"/>
              <a:t>To</a:t>
            </a:r>
            <a:r>
              <a:rPr lang="en-US" baseline="0" dirty="0"/>
              <a:t> </a:t>
            </a:r>
            <a:r>
              <a:rPr lang="en-US" dirty="0"/>
              <a:t>delete a box,</a:t>
            </a:r>
            <a:r>
              <a:rPr lang="en-US" baseline="0" dirty="0"/>
              <a:t> </a:t>
            </a:r>
            <a:r>
              <a:rPr lang="en-US" dirty="0"/>
              <a:t>if there are too many boxes,</a:t>
            </a:r>
            <a:r>
              <a:rPr lang="en-US" baseline="0" dirty="0"/>
              <a:t> click the edge of the box, ensure the entire box is highlighted, then DELETE.  </a:t>
            </a:r>
          </a:p>
          <a:p>
            <a:endParaRPr lang="en-US" baseline="0" dirty="0"/>
          </a:p>
          <a:p>
            <a:r>
              <a:rPr lang="en-US" baseline="0" dirty="0"/>
              <a:t>To update the numbers and text, click inside the circle for the numbers or in the box for the text, revise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7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89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2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46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9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F02A38-9571-8943-B1EC-5DD787849B1C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F4635-328A-4942-B933-9316327A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4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theme" Target="../theme/theme1.xml"/><Relationship Id="rId5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6" r:id="rId49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ssi-secretariat@icann.org" TargetMode="External"/><Relationship Id="rId4" Type="http://schemas.openxmlformats.org/officeDocument/2006/relationships/hyperlink" Target="https://community.icann.org/display/SSR/SSR2+Review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input-to-ssr2rt@icann.or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ommunity.icann.org/x/O7jRA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8" y="142361"/>
            <a:ext cx="4592992" cy="27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81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4904" y="46179"/>
            <a:ext cx="8927358" cy="450663"/>
          </a:xfrm>
        </p:spPr>
        <p:txBody>
          <a:bodyPr/>
          <a:lstStyle/>
          <a:p>
            <a:r>
              <a:rPr lang="en-US" dirty="0"/>
              <a:t>Your engagement requested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fontAlgn="base"/>
            <a:r>
              <a:rPr lang="en-US" dirty="0"/>
              <a:t>This is a </a:t>
            </a:r>
            <a:r>
              <a:rPr lang="en-US" i="1" dirty="0"/>
              <a:t>community </a:t>
            </a:r>
            <a:r>
              <a:rPr lang="en-US" dirty="0"/>
              <a:t>review team, please share your views</a:t>
            </a:r>
          </a:p>
          <a:p>
            <a:pPr fontAlgn="base"/>
            <a:r>
              <a:rPr lang="en-US" dirty="0"/>
              <a:t>Send input via email to </a:t>
            </a:r>
            <a:r>
              <a:rPr lang="en-US" u="sng" dirty="0">
                <a:hlinkClick r:id="rId2"/>
              </a:rPr>
              <a:t>input-to-ssr2rt@icann.org</a:t>
            </a:r>
            <a:r>
              <a:rPr lang="en-US" dirty="0"/>
              <a:t> (publically archived)</a:t>
            </a:r>
            <a:endParaRPr lang="en-US" sz="1425" dirty="0"/>
          </a:p>
          <a:p>
            <a:pPr fontAlgn="base"/>
            <a:r>
              <a:rPr lang="en-US" dirty="0"/>
              <a:t>Provide comments at engagement sessions and online</a:t>
            </a:r>
          </a:p>
          <a:p>
            <a:pPr fontAlgn="base"/>
            <a:r>
              <a:rPr lang="en-US" dirty="0"/>
              <a:t>Become an observer to our regular meetings - send an email to </a:t>
            </a:r>
            <a:r>
              <a:rPr lang="en-US" u="sng" dirty="0">
                <a:hlinkClick r:id="rId3"/>
              </a:rPr>
              <a:t>mssi-secretariat@icann.org</a:t>
            </a:r>
            <a:r>
              <a:rPr lang="en-US" dirty="0"/>
              <a:t> to sign up</a:t>
            </a:r>
            <a:endParaRPr lang="en-US" sz="1425" dirty="0"/>
          </a:p>
          <a:p>
            <a:r>
              <a:rPr lang="en-US" dirty="0"/>
              <a:t>Bookmark our wiki to follow our work and view meeting records: </a:t>
            </a:r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community.icann.org/display/SSR/SSR2+Review</a:t>
            </a:r>
            <a:r>
              <a:rPr lang="en-US" u="sng" dirty="0" smtClean="0"/>
              <a:t>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0861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9155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smtClean="0"/>
              <a:t>Scope, Terms </a:t>
            </a:r>
            <a:r>
              <a:rPr lang="en-US" dirty="0"/>
              <a:t>of Reference </a:t>
            </a:r>
            <a:r>
              <a:rPr lang="en-US" dirty="0" smtClean="0"/>
              <a:t>&amp; Work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1336" y="883226"/>
            <a:ext cx="8215602" cy="5247409"/>
          </a:xfrm>
        </p:spPr>
        <p:txBody>
          <a:bodyPr/>
          <a:lstStyle/>
          <a:p>
            <a:pPr fontAlgn="base"/>
            <a:r>
              <a:rPr lang="en-US" sz="1400" dirty="0"/>
              <a:t>Adopted updated </a:t>
            </a:r>
            <a:r>
              <a:rPr lang="en-US" sz="1400" b="1" dirty="0">
                <a:solidFill>
                  <a:schemeClr val="tx2"/>
                </a:solidFill>
              </a:rPr>
              <a:t>work plan </a:t>
            </a:r>
            <a:r>
              <a:rPr lang="en-US" sz="1400" dirty="0"/>
              <a:t>in November 2018: </a:t>
            </a:r>
          </a:p>
          <a:p>
            <a:pPr lvl="1" fontAlgn="base"/>
            <a:r>
              <a:rPr lang="en-US" sz="1400" dirty="0"/>
              <a:t>Shared with the community, Board &amp; on wiki: </a:t>
            </a:r>
            <a:r>
              <a:rPr lang="en-US" sz="1400" dirty="0">
                <a:hlinkClick r:id="rId2"/>
              </a:rPr>
              <a:t>https://community.icann.org/x/O7jRAw</a:t>
            </a:r>
            <a:r>
              <a:rPr lang="en-US" sz="1400" dirty="0"/>
              <a:t> </a:t>
            </a:r>
          </a:p>
          <a:p>
            <a:pPr lvl="1" fontAlgn="base"/>
            <a:r>
              <a:rPr lang="en-US" sz="1400" dirty="0"/>
              <a:t>Serves as a guide for our </a:t>
            </a:r>
            <a:r>
              <a:rPr lang="en-US" sz="1400" dirty="0" smtClean="0"/>
              <a:t>work</a:t>
            </a:r>
            <a:endParaRPr lang="en-US" sz="1400" dirty="0"/>
          </a:p>
          <a:p>
            <a:pPr lvl="1" fontAlgn="base"/>
            <a:r>
              <a:rPr lang="en-US" sz="1400" dirty="0"/>
              <a:t>Evolves with our work and is updated as the work </a:t>
            </a:r>
            <a:r>
              <a:rPr lang="en-US" sz="1400" dirty="0" smtClean="0"/>
              <a:t>progresses</a:t>
            </a:r>
          </a:p>
          <a:p>
            <a:pPr fontAlgn="base"/>
            <a:r>
              <a:rPr lang="en-US" sz="1400" dirty="0" smtClean="0"/>
              <a:t>Adopted </a:t>
            </a:r>
            <a:r>
              <a:rPr lang="en-US" sz="1400" dirty="0"/>
              <a:t>updated </a:t>
            </a:r>
            <a:r>
              <a:rPr lang="en-US" sz="1400" b="1" dirty="0">
                <a:solidFill>
                  <a:schemeClr val="tx2"/>
                </a:solidFill>
              </a:rPr>
              <a:t>scope/Terms of Reference </a:t>
            </a:r>
            <a:r>
              <a:rPr lang="en-US" sz="1400" dirty="0"/>
              <a:t>in September 2018:</a:t>
            </a:r>
          </a:p>
          <a:p>
            <a:pPr lvl="1" fontAlgn="base"/>
            <a:r>
              <a:rPr lang="en-US" sz="1400" dirty="0"/>
              <a:t>Shared with the community, Board &amp; on wiki: </a:t>
            </a:r>
            <a:r>
              <a:rPr lang="en-US" sz="1400" dirty="0">
                <a:hlinkClick r:id="rId3" invalidUrl="https://community.icann.org/display/SSR/Terms+of+Reference?preview=/66061139/93129027/SSR2-Terms of Reference-Final 2018-Sep-1[2].docx"/>
              </a:rPr>
              <a:t>https://community.icann.org/display/SSR/Terms+of+Reference?preview=/</a:t>
            </a:r>
            <a:r>
              <a:rPr lang="en-US" sz="1400" dirty="0" smtClean="0">
                <a:hlinkClick r:id="rId4" invalidUrl="https://community.icann.org/display/SSR/Terms+of+Reference?preview=/66061139/93129027/SSR2-Terms of Reference-Final 2018-Sep-1[2].docx"/>
              </a:rPr>
              <a:t>66061139/93129027/SSR2-Terms%20of%20Reference-Final%202018-Sep-1%5B2%5D.docx</a:t>
            </a:r>
            <a:r>
              <a:rPr lang="en-US" sz="1400" dirty="0" smtClean="0"/>
              <a:t> </a:t>
            </a:r>
          </a:p>
          <a:p>
            <a:pPr lvl="1" fontAlgn="base"/>
            <a:r>
              <a:rPr lang="en-US" sz="1400" dirty="0" smtClean="0"/>
              <a:t>Describes </a:t>
            </a:r>
            <a:r>
              <a:rPr lang="en-US" sz="1400" dirty="0"/>
              <a:t>focus of our work, guided by ICANN’s mission and requirements of its Bylaws, Article 4, Section 4.6 (c)</a:t>
            </a:r>
          </a:p>
          <a:p>
            <a:pPr lvl="1" fontAlgn="base"/>
            <a:r>
              <a:rPr lang="en-US" sz="1400" dirty="0"/>
              <a:t>Includes:</a:t>
            </a:r>
          </a:p>
          <a:p>
            <a:pPr lvl="2" fontAlgn="base"/>
            <a:r>
              <a:rPr lang="en-US" sz="1400" dirty="0"/>
              <a:t>Timeline of the review milestones</a:t>
            </a:r>
          </a:p>
          <a:p>
            <a:pPr lvl="2" fontAlgn="base"/>
            <a:r>
              <a:rPr lang="en-US" sz="1400" dirty="0"/>
              <a:t>Leadership &amp; membership responsibilities </a:t>
            </a:r>
          </a:p>
          <a:p>
            <a:pPr lvl="2" fontAlgn="base"/>
            <a:r>
              <a:rPr lang="en-US" sz="1400" dirty="0"/>
              <a:t>How we make decisions and conduct our work</a:t>
            </a:r>
          </a:p>
          <a:p>
            <a:pPr lvl="2" fontAlgn="base"/>
            <a:r>
              <a:rPr lang="en-US" sz="1400" dirty="0"/>
              <a:t>Our commitment &amp; plan for outreach</a:t>
            </a:r>
          </a:p>
          <a:p>
            <a:pPr lvl="2" fontAlgn="base"/>
            <a:r>
              <a:rPr lang="en-US" sz="1400" dirty="0"/>
              <a:t>Work follows Bylaws: “</a:t>
            </a:r>
            <a:r>
              <a:rPr lang="en-US" sz="1400" i="1" dirty="0"/>
              <a:t>ICANN's execution of its commitment to enhance the operational stability, reliability, resiliency, security, and global interoperability of the systems and processes, both internal and external, that directly affect and/or are affected by the Internet's system of unique identifiers that ICANN coordinates.” </a:t>
            </a:r>
            <a:endParaRPr lang="en-US" sz="1400" i="1" dirty="0" smtClean="0"/>
          </a:p>
          <a:p>
            <a:pPr fontAlgn="base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9245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  <a:cs typeface="Arial"/>
              </a:rPr>
              <a:t>Our Outreach Plan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357393"/>
              </p:ext>
            </p:extLst>
          </p:nvPr>
        </p:nvGraphicFramePr>
        <p:xfrm>
          <a:off x="374902" y="1600252"/>
          <a:ext cx="8260045" cy="46454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882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71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527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/>
                          <a:cs typeface="Arial"/>
                        </a:rPr>
                        <a:t>Key Milestone: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/>
                          <a:cs typeface="Arial"/>
                        </a:rPr>
                        <a:t>Objective(s)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3964"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1. Adopted Terms of Reference &amp; work plan</a:t>
                      </a:r>
                      <a:endParaRPr lang="en-US" sz="1800" b="0" dirty="0">
                        <a:solidFill>
                          <a:srgbClr val="0D436C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Provide community with details on adopted Terms of Reference and work plan. Invite input. </a:t>
                      </a:r>
                      <a:endParaRPr lang="en-US" sz="18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661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2. Fact finding &amp; ongoing</a:t>
                      </a:r>
                      <a:r>
                        <a:rPr lang="en-US" sz="1800" b="0" baseline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work</a:t>
                      </a:r>
                      <a:r>
                        <a:rPr lang="en-US" sz="1800" b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Provide community with overview of work plan, information received/requested. Initial fact finding, as appropriate. Seek input. </a:t>
                      </a:r>
                      <a:endParaRPr lang="en-US" sz="18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947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3. Initial findings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Provide community with overview of information received/requested, results of analysis, and set of initial findings. Seek input. </a:t>
                      </a:r>
                      <a:endParaRPr lang="en-US" sz="18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7937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4.</a:t>
                      </a:r>
                      <a:r>
                        <a:rPr lang="en-US" sz="1800" b="0" baseline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Draft recommendations</a:t>
                      </a:r>
                      <a:endParaRPr lang="en-US" sz="1800" b="0" dirty="0">
                        <a:solidFill>
                          <a:srgbClr val="0D436C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Seek input from community, Board, org on draft recommendations. </a:t>
                      </a:r>
                      <a:endParaRPr lang="en-US" sz="18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947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5. Final recommendations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Present final recommendations to community, Board, org. </a:t>
                      </a:r>
                      <a:endParaRPr lang="en-US" sz="18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74902" y="685744"/>
            <a:ext cx="801295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Posted to our wiki </a:t>
            </a:r>
            <a:r>
              <a:rPr lang="en-US" dirty="0" smtClean="0"/>
              <a:t>here: </a:t>
            </a:r>
            <a:r>
              <a:rPr lang="en-US" sz="1400" dirty="0" smtClean="0">
                <a:hlinkClick r:id="rId3" invalidUrl="https://community.icann.org/pages/viewpage.action?pageId=64076120&amp;preview=/64076120/95093400/Draft SSR2 Communications &amp; Outreach Plan v2.docx"/>
              </a:rPr>
              <a:t>https</a:t>
            </a:r>
            <a:r>
              <a:rPr lang="en-US" sz="1400" dirty="0">
                <a:hlinkClick r:id="rId4" invalidUrl="https://community.icann.org/pages/viewpage.action?pageId=64076120&amp;preview=/64076120/95093400/Draft SSR2 Communications &amp; Outreach Plan v2.docx"/>
              </a:rPr>
              <a:t>://community.icann.org/pages/viewpage.action?pageId=64076120&amp;preview=/</a:t>
            </a:r>
            <a:r>
              <a:rPr lang="en-US" sz="1400" dirty="0" smtClean="0">
                <a:hlinkClick r:id="rId5" invalidUrl="https://community.icann.org/pages/viewpage.action?pageId=64076120&amp;preview=/64076120/95093400/Draft SSR2 Communications &amp; Outreach Plan v2.docx"/>
              </a:rPr>
              <a:t>64076120/95093400/Draft%20SSR2%20Communications%20%26%20Outreach%20Plan%20v2.docx</a:t>
            </a:r>
            <a:r>
              <a:rPr lang="en-US" sz="14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34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  <a:cs typeface="Arial"/>
              </a:rPr>
              <a:t>Our Team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45621"/>
              </p:ext>
            </p:extLst>
          </p:nvPr>
        </p:nvGraphicFramePr>
        <p:xfrm>
          <a:off x="723031" y="727594"/>
          <a:ext cx="7664824" cy="5440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0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4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94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333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/>
                          <a:cs typeface="Arial"/>
                        </a:rPr>
                        <a:t>RT</a:t>
                      </a:r>
                      <a:r>
                        <a:rPr lang="en-US" sz="15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500" dirty="0">
                          <a:latin typeface="Arial"/>
                          <a:cs typeface="Arial"/>
                        </a:rPr>
                        <a:t>Member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>
                          <a:latin typeface="Arial"/>
                          <a:cs typeface="Arial"/>
                        </a:rPr>
                        <a:t>SO / AC Affiliation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/>
                          <a:cs typeface="Arial"/>
                        </a:rPr>
                        <a:t>Region 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91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Alain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Aina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ccNSO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AF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3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Noorul</a:t>
                      </a:r>
                      <a:r>
                        <a:rPr lang="en-US" sz="1500" b="1" baseline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 Ameen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AP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Kerry-Ann Barrett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LAC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KC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Claffy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SSAC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Russ Housley (Chair)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SSAC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Žarko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Kecić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ccNSO</a:t>
                      </a:r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EUR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Boban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Krsic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ccNSO</a:t>
                      </a:r>
                      <a:endParaRPr lang="en-US" sz="1500" b="1" dirty="0">
                        <a:solidFill>
                          <a:srgbClr val="1A87C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EUR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Jabhera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Matogoro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ALAC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AF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Scott McCormick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GNSO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770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Denise Michel (Vice-Chair)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GNSO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Eric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Osterweil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(Vice-Chair)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RSSAC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Ramkrishna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Pariyar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ALAC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AP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Rao Naveed bin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Rais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GNSO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AP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Kaveh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Ranjbar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Board 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EUR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Norm Ritchie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GNSO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Laurin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Weissinger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(Vice-Chair)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ALAC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EUR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467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&amp; Questions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133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Security, Stability, and Resiliency of the Domain Name System (SSR2) Review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Engagement Session @ </a:t>
            </a:r>
            <a:r>
              <a:rPr lang="en-US" dirty="0" smtClean="0"/>
              <a:t>ICANN64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11 March 2019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3140" y="3241581"/>
            <a:ext cx="34861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cs typeface="Source Sans Pro"/>
              </a:rPr>
              <a:t>Draft for RT input</a:t>
            </a:r>
            <a:endParaRPr lang="en-US" sz="3200" b="1" dirty="0" smtClean="0">
              <a:solidFill>
                <a:srgbClr val="FF0000"/>
              </a:solidFill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9153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6759" y="2267902"/>
            <a:ext cx="208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Where We Are Today</a:t>
            </a:r>
          </a:p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9874" y="2370772"/>
            <a:ext cx="2080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Our Work</a:t>
            </a:r>
            <a:endParaRPr lang="en-US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3988" y="2233612"/>
            <a:ext cx="208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Our Current Timeline</a:t>
            </a:r>
            <a:endParaRPr lang="en-US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6759" y="4616266"/>
            <a:ext cx="208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Outreach &amp; Your Input Requested </a:t>
            </a:r>
            <a:endParaRPr lang="en-US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79874" y="4741996"/>
            <a:ext cx="2080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Background  </a:t>
            </a:r>
            <a:endParaRPr lang="en-US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511" y="1519144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0124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8738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511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048738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48738" y="3681668"/>
            <a:ext cx="2539800" cy="87588"/>
          </a:xfrm>
          <a:prstGeom prst="rect">
            <a:avLst/>
          </a:prstGeom>
          <a:solidFill>
            <a:srgbClr val="114E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074908" y="3895123"/>
            <a:ext cx="498944" cy="4989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83988" y="4536256"/>
            <a:ext cx="208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Thank You &amp; Questions</a:t>
            </a:r>
            <a:endParaRPr lang="en-US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48738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47313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4775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066801"/>
            <a:ext cx="7907338" cy="4571813"/>
          </a:xfrm>
        </p:spPr>
        <p:txBody>
          <a:bodyPr/>
          <a:lstStyle/>
          <a:p>
            <a:pPr fontAlgn="base"/>
            <a:r>
              <a:rPr lang="en-US" sz="1800" dirty="0" smtClean="0"/>
              <a:t>Completed </a:t>
            </a:r>
            <a:r>
              <a:rPr lang="en-US" sz="1800" dirty="0"/>
              <a:t>our assessment of ICANN's implementation </a:t>
            </a:r>
            <a:r>
              <a:rPr lang="en-US" sz="1800" dirty="0" smtClean="0"/>
              <a:t>of SSR1 </a:t>
            </a:r>
            <a:r>
              <a:rPr lang="en-US" sz="1800" dirty="0"/>
              <a:t>recommendations from </a:t>
            </a:r>
            <a:r>
              <a:rPr lang="en-US" sz="1800" dirty="0" smtClean="0"/>
              <a:t>2012</a:t>
            </a:r>
          </a:p>
          <a:p>
            <a:pPr lvl="1" fontAlgn="base"/>
            <a:r>
              <a:rPr lang="en-US" sz="1600" dirty="0" smtClean="0"/>
              <a:t>Drafted summary of key findings and assembled draft recommendations</a:t>
            </a:r>
            <a:endParaRPr lang="en-US" dirty="0" smtClean="0"/>
          </a:p>
          <a:p>
            <a:pPr fontAlgn="base"/>
            <a:r>
              <a:rPr lang="en-US" sz="1800" dirty="0"/>
              <a:t>D</a:t>
            </a:r>
            <a:r>
              <a:rPr lang="en-US" sz="1800" dirty="0" smtClean="0"/>
              <a:t>etailed </a:t>
            </a:r>
            <a:r>
              <a:rPr lang="en-US" sz="1800" dirty="0"/>
              <a:t>the scope items for our remaining areas of focus, as guided by ICANN's </a:t>
            </a:r>
            <a:r>
              <a:rPr lang="en-US" sz="1800" dirty="0" smtClean="0"/>
              <a:t>Bylaws</a:t>
            </a:r>
          </a:p>
          <a:p>
            <a:pPr fontAlgn="base"/>
            <a:r>
              <a:rPr lang="en-US" sz="1800" dirty="0"/>
              <a:t>I</a:t>
            </a:r>
            <a:r>
              <a:rPr lang="en-US" sz="1800" dirty="0" smtClean="0"/>
              <a:t>dentified </a:t>
            </a:r>
            <a:r>
              <a:rPr lang="en-US" sz="1800" dirty="0"/>
              <a:t>additional information needed to advance our work and documented questions for the ICANN organization on each </a:t>
            </a:r>
            <a:r>
              <a:rPr lang="en-US" sz="1800" dirty="0" smtClean="0"/>
              <a:t>topic</a:t>
            </a:r>
          </a:p>
          <a:p>
            <a:pPr marL="0" indent="0" fontAlgn="base">
              <a:buNone/>
            </a:pPr>
            <a:r>
              <a:rPr lang="en-US" b="1" dirty="0" smtClean="0">
                <a:solidFill>
                  <a:schemeClr val="tx2"/>
                </a:solidFill>
              </a:rPr>
              <a:t>At ICANN64: </a:t>
            </a:r>
          </a:p>
          <a:p>
            <a:pPr fontAlgn="base"/>
            <a:r>
              <a:rPr lang="en-US" sz="1800" dirty="0" smtClean="0"/>
              <a:t>Conduct further information gathering as necessary </a:t>
            </a:r>
          </a:p>
          <a:p>
            <a:pPr fontAlgn="base"/>
            <a:r>
              <a:rPr lang="en-US" sz="1800" dirty="0" smtClean="0"/>
              <a:t>Continue drafting key findings</a:t>
            </a:r>
          </a:p>
          <a:p>
            <a:pPr fontAlgn="base"/>
            <a:r>
              <a:rPr lang="en-US" sz="1800" dirty="0" smtClean="0"/>
              <a:t>Report drafting sessions</a:t>
            </a:r>
          </a:p>
          <a:p>
            <a:pPr fontAlgn="base"/>
            <a:endParaRPr lang="en-US" dirty="0" smtClean="0"/>
          </a:p>
          <a:p>
            <a:pPr fontAlgn="base"/>
            <a:endParaRPr lang="en-US" dirty="0" smtClean="0"/>
          </a:p>
          <a:p>
            <a:pPr fontAlgn="base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8" y="1066801"/>
            <a:ext cx="475488" cy="396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8" y="2123776"/>
            <a:ext cx="475488" cy="396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8" y="2982631"/>
            <a:ext cx="475488" cy="396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6" y="1690765"/>
            <a:ext cx="323088" cy="26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/>
              <a:t>Work</a:t>
            </a:r>
          </a:p>
        </p:txBody>
      </p:sp>
      <p:sp>
        <p:nvSpPr>
          <p:cNvPr id="50" name="Chevron 49"/>
          <p:cNvSpPr/>
          <p:nvPr/>
        </p:nvSpPr>
        <p:spPr>
          <a:xfrm>
            <a:off x="364731" y="2307984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 eaLnBrk="1" fontAlgn="auto" hangingPunct="1">
              <a:lnSpc>
                <a:spcPts val="2380"/>
              </a:lnSpc>
              <a:spcBef>
                <a:spcPts val="0"/>
              </a:spcBef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1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364731" y="3263034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US" sz="2300" dirty="0">
                <a:solidFill>
                  <a:prstClr val="white"/>
                </a:solidFill>
                <a:cs typeface="Arial"/>
              </a:rPr>
              <a:t>2</a:t>
            </a:r>
          </a:p>
        </p:txBody>
      </p:sp>
      <p:sp>
        <p:nvSpPr>
          <p:cNvPr id="52" name="Chevron 51"/>
          <p:cNvSpPr/>
          <p:nvPr/>
        </p:nvSpPr>
        <p:spPr>
          <a:xfrm>
            <a:off x="310467" y="4258425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3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340617" y="5213475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4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9634" y="2323268"/>
            <a:ext cx="6452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ICANN's implementation of 28 SSR1 recommendations from 2012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9634" y="3396594"/>
            <a:ext cx="6508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ICANN’s key security, stability, and resiliency activities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26624" y="4234008"/>
            <a:ext cx="6774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Activities that impact the SSR of the Domain Name System (that ICANN contributes to/facilitates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26624" y="5192962"/>
            <a:ext cx="6561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Challenges to the secure and resilient operation of the unique identifiers system</a:t>
            </a:r>
          </a:p>
        </p:txBody>
      </p:sp>
      <p:sp>
        <p:nvSpPr>
          <p:cNvPr id="3" name="Rectangle 2"/>
          <p:cNvSpPr/>
          <p:nvPr/>
        </p:nvSpPr>
        <p:spPr>
          <a:xfrm>
            <a:off x="340617" y="873614"/>
            <a:ext cx="85001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We are addressing relevant mandates of ICANN’s Bylaws as they relate to the following key areas. All considerations will be investigated and analyzed with a clear intent to produce specific, measurable, attainable, relevant, and time-based (SMART) recommendations that fall within ICANN’s purview: </a:t>
            </a:r>
          </a:p>
        </p:txBody>
      </p:sp>
    </p:spTree>
    <p:extLst>
      <p:ext uri="{BB962C8B-B14F-4D97-AF65-F5344CB8AC3E}">
        <p14:creationId xmlns:p14="http://schemas.microsoft.com/office/powerpoint/2010/main" val="31221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610" y="873614"/>
            <a:ext cx="8218167" cy="5847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Workstream</a:t>
            </a:r>
            <a:r>
              <a:rPr lang="en-US" dirty="0" smtClean="0"/>
              <a:t> 2 Scope Items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1611" y="996724"/>
            <a:ext cx="82181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600" b="1">
                <a:solidFill>
                  <a:schemeClr val="bg1"/>
                </a:solidFill>
              </a:rPr>
              <a:t>ICANN’s key security, stability, and resiliency activities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2265" y="1625076"/>
            <a:ext cx="8215602" cy="43336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en-US" sz="1400" b="1" dirty="0"/>
          </a:p>
          <a:p>
            <a:pPr fontAlgn="base">
              <a:buFont typeface="+mj-lt"/>
              <a:buAutoNum type="arabicPeriod"/>
            </a:pPr>
            <a:r>
              <a:rPr lang="en-US" sz="1400" b="1" dirty="0" smtClean="0"/>
              <a:t>ICANN's </a:t>
            </a:r>
            <a:r>
              <a:rPr lang="en-US" sz="1400" b="1" dirty="0">
                <a:solidFill>
                  <a:schemeClr val="accent1"/>
                </a:solidFill>
              </a:rPr>
              <a:t>Information Security Management </a:t>
            </a:r>
            <a:r>
              <a:rPr lang="en-US" sz="1400" b="1" dirty="0" smtClean="0"/>
              <a:t>System</a:t>
            </a:r>
          </a:p>
          <a:p>
            <a:pPr fontAlgn="base">
              <a:buFont typeface="+mj-lt"/>
              <a:buAutoNum type="arabicPeriod"/>
            </a:pPr>
            <a:endParaRPr lang="en-US" sz="1400" b="1" dirty="0" smtClean="0"/>
          </a:p>
          <a:p>
            <a:pPr fontAlgn="base">
              <a:buFont typeface="+mj-lt"/>
              <a:buAutoNum type="arabicPeriod"/>
            </a:pPr>
            <a:r>
              <a:rPr lang="en-US" sz="1400" b="1" dirty="0" smtClean="0"/>
              <a:t>ICANN's </a:t>
            </a:r>
            <a:r>
              <a:rPr lang="en-US" sz="1400" b="1" dirty="0">
                <a:solidFill>
                  <a:schemeClr val="accent1"/>
                </a:solidFill>
              </a:rPr>
              <a:t>Business Continuity Management </a:t>
            </a:r>
            <a:r>
              <a:rPr lang="en-US" sz="1400" b="1" dirty="0" smtClean="0"/>
              <a:t>System</a:t>
            </a:r>
          </a:p>
          <a:p>
            <a:pPr fontAlgn="base">
              <a:buFont typeface="+mj-lt"/>
              <a:buAutoNum type="arabicPeriod"/>
            </a:pPr>
            <a:endParaRPr lang="en-US" sz="1400" b="1" dirty="0" smtClean="0"/>
          </a:p>
          <a:p>
            <a:pPr fontAlgn="base">
              <a:buFont typeface="+mj-lt"/>
              <a:buAutoNum type="arabicPeriod"/>
            </a:pPr>
            <a:r>
              <a:rPr lang="en-US" sz="1400" b="1" dirty="0" smtClean="0"/>
              <a:t>ICANN's </a:t>
            </a:r>
            <a:r>
              <a:rPr lang="en-US" sz="1400" b="1" dirty="0">
                <a:solidFill>
                  <a:schemeClr val="accent1"/>
                </a:solidFill>
              </a:rPr>
              <a:t>Risk Management Methodology </a:t>
            </a:r>
            <a:r>
              <a:rPr lang="en-US" sz="1400" b="1" dirty="0"/>
              <a:t>and </a:t>
            </a:r>
            <a:r>
              <a:rPr lang="en-US" sz="1400" b="1" dirty="0" smtClean="0"/>
              <a:t>Framework</a:t>
            </a:r>
          </a:p>
          <a:p>
            <a:pPr fontAlgn="base">
              <a:buFont typeface="+mj-lt"/>
              <a:buAutoNum type="arabicPeriod"/>
            </a:pPr>
            <a:endParaRPr lang="en-US" sz="1400" b="1" dirty="0" smtClean="0"/>
          </a:p>
          <a:p>
            <a:pPr fontAlgn="base">
              <a:buFont typeface="+mj-lt"/>
              <a:buAutoNum type="arabicPeriod"/>
            </a:pPr>
            <a:r>
              <a:rPr lang="en-US" sz="1400" b="1" dirty="0"/>
              <a:t>How effectively </a:t>
            </a:r>
            <a:r>
              <a:rPr lang="en-US" sz="1400" b="1" dirty="0" smtClean="0"/>
              <a:t>has ICANN implemented </a:t>
            </a:r>
            <a:r>
              <a:rPr lang="en-US" sz="1400" b="1" dirty="0"/>
              <a:t>its </a:t>
            </a:r>
            <a:r>
              <a:rPr lang="en-US" sz="1400" b="1" dirty="0">
                <a:solidFill>
                  <a:schemeClr val="accent1"/>
                </a:solidFill>
              </a:rPr>
              <a:t>Security Incident Management and </a:t>
            </a:r>
            <a:r>
              <a:rPr lang="en-US" sz="1400" b="1" dirty="0" smtClean="0">
                <a:solidFill>
                  <a:schemeClr val="accent1"/>
                </a:solidFill>
              </a:rPr>
              <a:t>Respo</a:t>
            </a:r>
            <a:r>
              <a:rPr lang="en-US" sz="1400" b="1" dirty="0">
                <a:solidFill>
                  <a:schemeClr val="accent1"/>
                </a:solidFill>
              </a:rPr>
              <a:t>nse P</a:t>
            </a:r>
            <a:r>
              <a:rPr lang="en-US" sz="1400" b="1" dirty="0" smtClean="0">
                <a:solidFill>
                  <a:schemeClr val="accent1"/>
                </a:solidFill>
              </a:rPr>
              <a:t>rocesses</a:t>
            </a:r>
            <a:r>
              <a:rPr lang="en-US" sz="1400" b="1" dirty="0" smtClean="0"/>
              <a:t> </a:t>
            </a:r>
            <a:r>
              <a:rPr lang="en-US" sz="1400" b="1" dirty="0"/>
              <a:t>to reduce (pro-active and reactive) the probability of DNS-related </a:t>
            </a:r>
            <a:r>
              <a:rPr lang="en-US" sz="1400" b="1" dirty="0" smtClean="0"/>
              <a:t>incidents</a:t>
            </a:r>
          </a:p>
          <a:p>
            <a:pPr fontAlgn="base">
              <a:buFont typeface="+mj-lt"/>
              <a:buAutoNum type="arabicPeriod"/>
            </a:pPr>
            <a:endParaRPr lang="en-US" sz="1400" b="1" dirty="0" smtClean="0"/>
          </a:p>
          <a:p>
            <a:pPr fontAlgn="base">
              <a:buFont typeface="+mj-lt"/>
              <a:buAutoNum type="arabicPeriod"/>
            </a:pPr>
            <a:r>
              <a:rPr lang="en-US" sz="1400" b="1" dirty="0" smtClean="0"/>
              <a:t>How effectively has ICANN implemented </a:t>
            </a:r>
            <a:r>
              <a:rPr lang="en-US" sz="1400" b="1" dirty="0"/>
              <a:t>its </a:t>
            </a:r>
            <a:r>
              <a:rPr lang="en-US" sz="1400" b="1" dirty="0">
                <a:solidFill>
                  <a:schemeClr val="accent1"/>
                </a:solidFill>
              </a:rPr>
              <a:t>processes around vetting registry operators and services concerning the New gTLD Delegation and Transition </a:t>
            </a:r>
            <a:r>
              <a:rPr lang="en-US" sz="1400" b="1" dirty="0" smtClean="0">
                <a:solidFill>
                  <a:schemeClr val="accent1"/>
                </a:solidFill>
              </a:rPr>
              <a:t>process</a:t>
            </a:r>
          </a:p>
          <a:p>
            <a:pPr fontAlgn="base">
              <a:buFont typeface="+mj-lt"/>
              <a:buAutoNum type="arabicPeriod"/>
            </a:pPr>
            <a:endParaRPr lang="en-US" sz="1400" b="1" dirty="0" smtClean="0"/>
          </a:p>
          <a:p>
            <a:pPr fontAlgn="base">
              <a:buFont typeface="+mj-lt"/>
              <a:buAutoNum type="arabicPeriod"/>
            </a:pPr>
            <a:r>
              <a:rPr lang="en-US" sz="1400" b="1" dirty="0"/>
              <a:t>I</a:t>
            </a:r>
            <a:r>
              <a:rPr lang="en-US" sz="1400" b="1" dirty="0" smtClean="0"/>
              <a:t>nternal </a:t>
            </a:r>
            <a:r>
              <a:rPr lang="en-US" sz="1400" b="1" dirty="0"/>
              <a:t>security, stability and resiliency of </a:t>
            </a:r>
            <a:r>
              <a:rPr lang="en-US" sz="1400" b="1" dirty="0">
                <a:solidFill>
                  <a:schemeClr val="accent1"/>
                </a:solidFill>
              </a:rPr>
              <a:t>ICANN's operation processes and </a:t>
            </a:r>
            <a:r>
              <a:rPr lang="en-US" sz="1400" b="1" dirty="0" smtClean="0">
                <a:solidFill>
                  <a:schemeClr val="accent1"/>
                </a:solidFill>
              </a:rPr>
              <a:t>services</a:t>
            </a:r>
            <a:endParaRPr lang="en-US" sz="1400" b="1" dirty="0">
              <a:solidFill>
                <a:schemeClr val="accent1"/>
              </a:solidFill>
            </a:endParaRPr>
          </a:p>
          <a:p>
            <a:pPr fontAlgn="base">
              <a:buFont typeface="+mj-lt"/>
              <a:buAutoNum type="arabicPeriod"/>
            </a:pPr>
            <a:endParaRPr lang="en-US" sz="1400" b="1" dirty="0" smtClean="0"/>
          </a:p>
          <a:p>
            <a:pPr fontAlgn="base">
              <a:buFont typeface="+mj-lt"/>
              <a:buAutoNum type="arabicPeriod"/>
            </a:pPr>
            <a:r>
              <a:rPr lang="en-US" sz="1400" b="1" dirty="0"/>
              <a:t>H</a:t>
            </a:r>
            <a:r>
              <a:rPr lang="en-US" sz="1400" b="1" dirty="0" smtClean="0"/>
              <a:t>ow effectively ICANN has implemented </a:t>
            </a:r>
            <a:r>
              <a:rPr lang="en-US" sz="1400" b="1" dirty="0"/>
              <a:t>its </a:t>
            </a:r>
            <a:r>
              <a:rPr lang="en-US" sz="1400" b="1" dirty="0">
                <a:solidFill>
                  <a:schemeClr val="accent1"/>
                </a:solidFill>
              </a:rPr>
              <a:t>processes to ensure compliance regarding registrar agreements and the consensus </a:t>
            </a:r>
            <a:r>
              <a:rPr lang="en-US" sz="1400" b="1" dirty="0" smtClean="0">
                <a:solidFill>
                  <a:schemeClr val="accent1"/>
                </a:solidFill>
              </a:rPr>
              <a:t>policies</a:t>
            </a:r>
            <a:endParaRPr lang="en-US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3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610" y="873614"/>
            <a:ext cx="8218167" cy="5847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Workstream</a:t>
            </a:r>
            <a:r>
              <a:rPr lang="en-US" dirty="0" smtClean="0"/>
              <a:t> 3 Scope Items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1611" y="873614"/>
            <a:ext cx="8218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600" b="1" dirty="0">
                <a:solidFill>
                  <a:schemeClr val="bg1"/>
                </a:solidFill>
              </a:rPr>
              <a:t>Activities that impact the SSR of the Domain Name System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sz="1600" b="1" dirty="0" smtClean="0">
                <a:solidFill>
                  <a:schemeClr val="bg1"/>
                </a:solidFill>
              </a:rPr>
              <a:t>(</a:t>
            </a:r>
            <a:r>
              <a:rPr lang="en-US" sz="1600" b="1" dirty="0">
                <a:solidFill>
                  <a:schemeClr val="bg1"/>
                </a:solidFill>
              </a:rPr>
              <a:t>that ICANN contributes to/facilitates</a:t>
            </a:r>
            <a:r>
              <a:rPr lang="en-US" sz="1600" b="1" dirty="0" smtClean="0">
                <a:solidFill>
                  <a:schemeClr val="bg1"/>
                </a:solidFill>
              </a:rPr>
              <a:t>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4175" y="1835161"/>
            <a:ext cx="8215602" cy="43336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en-US" sz="1400" dirty="0"/>
          </a:p>
          <a:p>
            <a:pPr fontAlgn="base">
              <a:buFont typeface="+mj-lt"/>
              <a:buAutoNum type="arabicPeriod"/>
            </a:pPr>
            <a:r>
              <a:rPr lang="en-US" sz="1800" b="1" dirty="0" smtClean="0"/>
              <a:t>Root zone </a:t>
            </a:r>
            <a:r>
              <a:rPr lang="en-US" sz="1800" b="1" dirty="0"/>
              <a:t>m</a:t>
            </a:r>
            <a:r>
              <a:rPr lang="en-US" sz="1800" b="1" dirty="0" smtClean="0"/>
              <a:t>anagement</a:t>
            </a:r>
          </a:p>
          <a:p>
            <a:pPr fontAlgn="base">
              <a:buFont typeface="+mj-lt"/>
              <a:buAutoNum type="arabicPeriod"/>
            </a:pPr>
            <a:endParaRPr lang="en-US" sz="1800" b="1" dirty="0" smtClean="0"/>
          </a:p>
          <a:p>
            <a:pPr fontAlgn="base">
              <a:buFont typeface="+mj-lt"/>
              <a:buAutoNum type="arabicPeriod"/>
            </a:pPr>
            <a:r>
              <a:rPr lang="en-US" sz="1800" b="1" dirty="0" smtClean="0"/>
              <a:t>Root server system (</a:t>
            </a:r>
            <a:r>
              <a:rPr lang="en-US" sz="1800" b="1" dirty="0" err="1" smtClean="0"/>
              <a:t>eg</a:t>
            </a:r>
            <a:r>
              <a:rPr lang="en-US" sz="1800" b="1" dirty="0" smtClean="0"/>
              <a:t>. </a:t>
            </a:r>
            <a:r>
              <a:rPr lang="en-US" sz="1800" b="1" dirty="0"/>
              <a:t>l</a:t>
            </a:r>
            <a:r>
              <a:rPr lang="en-US" sz="1800" b="1" dirty="0" smtClean="0"/>
              <a:t>-root)</a:t>
            </a:r>
          </a:p>
          <a:p>
            <a:pPr fontAlgn="base">
              <a:buFont typeface="+mj-lt"/>
              <a:buAutoNum type="arabicPeriod"/>
            </a:pPr>
            <a:endParaRPr lang="en-US" sz="1800" b="1" dirty="0" smtClean="0"/>
          </a:p>
          <a:p>
            <a:pPr fontAlgn="base">
              <a:buFont typeface="+mj-lt"/>
              <a:buAutoNum type="arabicPeriod"/>
            </a:pPr>
            <a:r>
              <a:rPr lang="en-US" sz="1800" b="1" dirty="0" smtClean="0"/>
              <a:t>Alternate root deployment and co-existence</a:t>
            </a:r>
          </a:p>
          <a:p>
            <a:pPr fontAlgn="base">
              <a:buFont typeface="+mj-lt"/>
              <a:buAutoNum type="arabicPeriod"/>
            </a:pPr>
            <a:endParaRPr lang="en-US" sz="1800" b="1" dirty="0" smtClean="0"/>
          </a:p>
          <a:p>
            <a:pPr fontAlgn="base">
              <a:buFont typeface="+mj-lt"/>
              <a:buAutoNum type="arabicPeriod"/>
            </a:pPr>
            <a:r>
              <a:rPr lang="en-US" sz="1800" b="1" dirty="0" smtClean="0"/>
              <a:t>SSR measurements </a:t>
            </a:r>
          </a:p>
          <a:p>
            <a:pPr fontAlgn="base">
              <a:buFont typeface="+mj-lt"/>
              <a:buAutoNum type="arabicPeriod"/>
            </a:pPr>
            <a:endParaRPr lang="en-US" sz="1800" b="1" dirty="0" smtClean="0"/>
          </a:p>
          <a:p>
            <a:pPr fontAlgn="base">
              <a:buFont typeface="+mj-lt"/>
              <a:buAutoNum type="arabicPeriod"/>
            </a:pPr>
            <a:r>
              <a:rPr lang="en-US" sz="1800" b="1" dirty="0" smtClean="0"/>
              <a:t>Namespace abuse</a:t>
            </a:r>
          </a:p>
          <a:p>
            <a:pPr fontAlgn="base">
              <a:buFont typeface="+mj-lt"/>
              <a:buAutoNum type="arabicPeriod"/>
            </a:pPr>
            <a:endParaRPr lang="en-US" sz="1800" b="1" dirty="0" smtClean="0"/>
          </a:p>
          <a:p>
            <a:pPr fontAlgn="base">
              <a:buFont typeface="+mj-lt"/>
              <a:buAutoNum type="arabicPeriod"/>
            </a:pPr>
            <a:r>
              <a:rPr lang="en-US" sz="1800" b="1" dirty="0" smtClean="0"/>
              <a:t>Software interoperability 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4276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610" y="873614"/>
            <a:ext cx="8218167" cy="5847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Workstream</a:t>
            </a:r>
            <a:r>
              <a:rPr lang="en-US" dirty="0" smtClean="0"/>
              <a:t> 4 Scope Items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1611" y="873614"/>
            <a:ext cx="8218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600" b="1" dirty="0">
                <a:solidFill>
                  <a:schemeClr val="bg1"/>
                </a:solidFill>
              </a:rPr>
              <a:t>Challenges to the secure and resilient operation of the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sz="1600" b="1" dirty="0" smtClean="0">
                <a:solidFill>
                  <a:schemeClr val="bg1"/>
                </a:solidFill>
              </a:rPr>
              <a:t>unique </a:t>
            </a:r>
            <a:r>
              <a:rPr lang="en-US" sz="1600" b="1" dirty="0">
                <a:solidFill>
                  <a:schemeClr val="bg1"/>
                </a:solidFill>
              </a:rPr>
              <a:t>identifiers system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4175" y="1590786"/>
            <a:ext cx="8215602" cy="43336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en-US" sz="1400" dirty="0"/>
          </a:p>
          <a:p>
            <a:pPr fontAlgn="base">
              <a:buFont typeface="+mj-lt"/>
              <a:buAutoNum type="arabicPeriod"/>
            </a:pPr>
            <a:r>
              <a:rPr lang="en-US" sz="1600" b="1" dirty="0"/>
              <a:t>Coalescence of registrars/registry/backend operators for multiple </a:t>
            </a:r>
            <a:r>
              <a:rPr lang="en-US" sz="1600" b="1" dirty="0" smtClean="0"/>
              <a:t>TLDs</a:t>
            </a:r>
          </a:p>
          <a:p>
            <a:pPr fontAlgn="base">
              <a:buFont typeface="+mj-lt"/>
              <a:buAutoNum type="arabicPeriod"/>
            </a:pPr>
            <a:endParaRPr lang="en-US" sz="1600" dirty="0" smtClean="0"/>
          </a:p>
          <a:p>
            <a:pPr fontAlgn="base">
              <a:buFont typeface="+mj-lt"/>
              <a:buAutoNum type="arabicPeriod"/>
            </a:pPr>
            <a:r>
              <a:rPr lang="en-US" sz="1600" b="1" dirty="0"/>
              <a:t>Access to data, info, research on important abuse/attack </a:t>
            </a:r>
            <a:r>
              <a:rPr lang="en-US" sz="1600" b="1" dirty="0" smtClean="0"/>
              <a:t>vectors</a:t>
            </a:r>
          </a:p>
          <a:p>
            <a:pPr fontAlgn="base">
              <a:buFont typeface="+mj-lt"/>
              <a:buAutoNum type="arabicPeriod"/>
            </a:pPr>
            <a:endParaRPr lang="en-US" sz="1600" dirty="0" smtClean="0"/>
          </a:p>
          <a:p>
            <a:pPr fontAlgn="base">
              <a:buFont typeface="+mj-lt"/>
              <a:buAutoNum type="arabicPeriod"/>
            </a:pPr>
            <a:r>
              <a:rPr lang="en-US" sz="1600" b="1" dirty="0"/>
              <a:t>New crypto systems in </a:t>
            </a:r>
            <a:r>
              <a:rPr lang="en-US" sz="1600" b="1" dirty="0" smtClean="0"/>
              <a:t>DNSSEC</a:t>
            </a:r>
          </a:p>
          <a:p>
            <a:pPr fontAlgn="base">
              <a:buFont typeface="+mj-lt"/>
              <a:buAutoNum type="arabicPeriod"/>
            </a:pPr>
            <a:endParaRPr lang="en-US" sz="1600" dirty="0" smtClean="0"/>
          </a:p>
          <a:p>
            <a:pPr fontAlgn="base">
              <a:buFont typeface="+mj-lt"/>
              <a:buAutoNum type="arabicPeriod"/>
            </a:pPr>
            <a:r>
              <a:rPr lang="en-US" sz="1600" b="1" dirty="0"/>
              <a:t>New uses for DNS (</a:t>
            </a:r>
            <a:r>
              <a:rPr lang="en-US" sz="1600" b="1" dirty="0" err="1"/>
              <a:t>IoT</a:t>
            </a:r>
            <a:r>
              <a:rPr lang="en-US" sz="1600" b="1" dirty="0"/>
              <a:t>, etc.) </a:t>
            </a:r>
            <a:endParaRPr lang="en-US" sz="1600" b="1" dirty="0" smtClean="0"/>
          </a:p>
          <a:p>
            <a:pPr fontAlgn="base">
              <a:buFont typeface="+mj-lt"/>
              <a:buAutoNum type="arabicPeriod"/>
            </a:pPr>
            <a:endParaRPr lang="en-US" sz="1600" dirty="0" smtClean="0"/>
          </a:p>
          <a:p>
            <a:pPr fontAlgn="base">
              <a:buFont typeface="+mj-lt"/>
              <a:buAutoNum type="arabicPeriod"/>
            </a:pPr>
            <a:r>
              <a:rPr lang="en-US" sz="1600" b="1" dirty="0"/>
              <a:t>Alternate naming systems (interactions, conflicts, </a:t>
            </a:r>
            <a:r>
              <a:rPr lang="en-US" sz="1600" b="1" dirty="0" err="1"/>
              <a:t>etc</a:t>
            </a:r>
            <a:r>
              <a:rPr lang="en-US" sz="1600" b="1" dirty="0" smtClean="0"/>
              <a:t>).</a:t>
            </a:r>
          </a:p>
          <a:p>
            <a:pPr fontAlgn="base">
              <a:buFont typeface="+mj-lt"/>
              <a:buAutoNum type="arabicPeriod"/>
            </a:pPr>
            <a:endParaRPr lang="en-US" sz="1600" dirty="0" smtClean="0"/>
          </a:p>
          <a:p>
            <a:pPr fontAlgn="base">
              <a:buFont typeface="+mj-lt"/>
              <a:buAutoNum type="arabicPeriod"/>
            </a:pPr>
            <a:r>
              <a:rPr lang="en-US" sz="1600" b="1" dirty="0"/>
              <a:t>Root server system protection: assess the </a:t>
            </a:r>
            <a:r>
              <a:rPr lang="en-US" sz="1600" b="1" dirty="0" err="1"/>
              <a:t>threatscape</a:t>
            </a:r>
            <a:r>
              <a:rPr lang="en-US" sz="1600" b="1" dirty="0"/>
              <a:t> of top threats (e.g. DDoS to the root system) </a:t>
            </a:r>
            <a:endParaRPr lang="en-US" sz="1600" b="1" dirty="0" smtClean="0"/>
          </a:p>
          <a:p>
            <a:pPr fontAlgn="base">
              <a:buFont typeface="+mj-lt"/>
              <a:buAutoNum type="arabicPeriod"/>
            </a:pPr>
            <a:endParaRPr lang="en-US" sz="1600" b="1" dirty="0"/>
          </a:p>
          <a:p>
            <a:pPr fontAlgn="base">
              <a:buFont typeface="+mj-lt"/>
              <a:buAutoNum type="arabicPeriod"/>
            </a:pPr>
            <a:r>
              <a:rPr lang="en-US" sz="1600" b="1" dirty="0"/>
              <a:t>Privacy protections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85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hevron 48"/>
          <p:cNvSpPr/>
          <p:nvPr/>
        </p:nvSpPr>
        <p:spPr>
          <a:xfrm>
            <a:off x="315505" y="3113012"/>
            <a:ext cx="8478872" cy="177351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5296" y="3127367"/>
            <a:ext cx="166258" cy="166258"/>
          </a:xfrm>
          <a:prstGeom prst="ellipse">
            <a:avLst/>
          </a:prstGeom>
          <a:solidFill>
            <a:srgbClr val="1D9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30660" y="3113920"/>
            <a:ext cx="166258" cy="166258"/>
          </a:xfrm>
          <a:prstGeom prst="ellipse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67520" y="3113920"/>
            <a:ext cx="166258" cy="166258"/>
          </a:xfrm>
          <a:prstGeom prst="ellipse">
            <a:avLst/>
          </a:prstGeom>
          <a:solidFill>
            <a:srgbClr val="DB6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710665" y="3113920"/>
            <a:ext cx="166258" cy="166258"/>
          </a:xfrm>
          <a:prstGeom prst="ellipse">
            <a:avLst/>
          </a:prstGeom>
          <a:solidFill>
            <a:srgbClr val="0D43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06385" y="3113920"/>
            <a:ext cx="166258" cy="166258"/>
          </a:xfrm>
          <a:prstGeom prst="ellipse">
            <a:avLst/>
          </a:prstGeom>
          <a:solidFill>
            <a:srgbClr val="176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51482" y="1519428"/>
            <a:ext cx="1259550" cy="1774198"/>
            <a:chOff x="2105815" y="2043501"/>
            <a:chExt cx="1346792" cy="1897087"/>
          </a:xfrm>
        </p:grpSpPr>
        <p:sp>
          <p:nvSpPr>
            <p:cNvPr id="13" name="Oval 12"/>
            <p:cNvSpPr/>
            <p:nvPr/>
          </p:nvSpPr>
          <p:spPr>
            <a:xfrm>
              <a:off x="2690831" y="3762814"/>
              <a:ext cx="177774" cy="177774"/>
            </a:xfrm>
            <a:prstGeom prst="ellipse">
              <a:avLst/>
            </a:prstGeom>
            <a:solidFill>
              <a:srgbClr val="1B6F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105815" y="2043501"/>
              <a:ext cx="1346792" cy="1346792"/>
              <a:chOff x="569487" y="2043501"/>
              <a:chExt cx="1346792" cy="1346792"/>
            </a:xfrm>
          </p:grpSpPr>
          <p:sp>
            <p:nvSpPr>
              <p:cNvPr id="23" name="Teardrop 22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Arial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4800" y="2544182"/>
                <a:ext cx="1273358" cy="394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cs typeface="Arial"/>
                  </a:rPr>
                  <a:t>ICANN64</a:t>
                </a:r>
                <a:endParaRPr lang="en-US" dirty="0">
                  <a:solidFill>
                    <a:schemeClr val="bg1"/>
                  </a:solidFill>
                  <a:cs typeface="Arial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267420" y="1456887"/>
            <a:ext cx="1259550" cy="1259550"/>
            <a:chOff x="569487" y="2043501"/>
            <a:chExt cx="1346792" cy="1346792"/>
          </a:xfrm>
        </p:grpSpPr>
        <p:sp>
          <p:nvSpPr>
            <p:cNvPr id="26" name="Teardrop 2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May 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2019</a:t>
              </a:r>
              <a:endParaRPr lang="en-US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89229" y="1470334"/>
            <a:ext cx="1259550" cy="1259550"/>
            <a:chOff x="569487" y="2043501"/>
            <a:chExt cx="1346792" cy="1346792"/>
          </a:xfrm>
        </p:grpSpPr>
        <p:sp>
          <p:nvSpPr>
            <p:cNvPr id="31" name="Teardrop 3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4800" y="2572939"/>
              <a:ext cx="1273358" cy="394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ICANN65 </a:t>
              </a:r>
              <a:endParaRPr lang="en-US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151379" y="1429993"/>
            <a:ext cx="1259550" cy="1259550"/>
            <a:chOff x="569487" y="2043501"/>
            <a:chExt cx="1346792" cy="1346792"/>
          </a:xfrm>
        </p:grpSpPr>
        <p:sp>
          <p:nvSpPr>
            <p:cNvPr id="44" name="Teardrop 43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August 2019</a:t>
              </a:r>
              <a:endParaRPr lang="en-US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59739" y="1443440"/>
            <a:ext cx="1259550" cy="1259550"/>
            <a:chOff x="569487" y="2043501"/>
            <a:chExt cx="1346792" cy="1346792"/>
          </a:xfrm>
        </p:grpSpPr>
        <p:sp>
          <p:nvSpPr>
            <p:cNvPr id="36" name="Teardrop 3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1768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800" y="2572939"/>
              <a:ext cx="1273358" cy="394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ICANN66 </a:t>
              </a:r>
              <a:endParaRPr lang="en-US" dirty="0">
                <a:solidFill>
                  <a:schemeClr val="bg1"/>
                </a:solidFill>
                <a:cs typeface="Arial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7051" y="3457102"/>
            <a:ext cx="1462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/>
              </a:rPr>
              <a:t>Updated scope/</a:t>
            </a:r>
            <a:r>
              <a:rPr lang="en-US" dirty="0" err="1">
                <a:cs typeface="Arial"/>
              </a:rPr>
              <a:t>ToR,Work</a:t>
            </a:r>
            <a:r>
              <a:rPr lang="en-US" dirty="0">
                <a:cs typeface="Arial"/>
              </a:rPr>
              <a:t> plan, Outreach plan, gathering &amp; assessing facts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80985" y="3452970"/>
            <a:ext cx="147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Gathering &amp; assessing facts, </a:t>
            </a:r>
            <a:r>
              <a:rPr lang="en-US" dirty="0" smtClean="0"/>
              <a:t>begin creation </a:t>
            </a:r>
            <a:r>
              <a:rPr lang="en-US" dirty="0"/>
              <a:t>of draft </a:t>
            </a:r>
            <a:r>
              <a:rPr lang="en-US" dirty="0" smtClean="0"/>
              <a:t>report, engagement with community &amp; Board </a:t>
            </a:r>
            <a:endParaRPr lang="en-US" dirty="0"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38611" y="3457102"/>
            <a:ext cx="1536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F2F meeting, presentation of draft </a:t>
            </a:r>
            <a:r>
              <a:rPr lang="en-US" dirty="0" smtClean="0"/>
              <a:t>findings and rec’s,  </a:t>
            </a:r>
            <a:r>
              <a:rPr lang="en-US" dirty="0"/>
              <a:t>engagement with community </a:t>
            </a:r>
            <a:endParaRPr lang="en-US" dirty="0"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86239" y="3457102"/>
            <a:ext cx="12740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/>
              <a:t>Publish draft report for public </a:t>
            </a:r>
            <a:r>
              <a:rPr lang="en-US" dirty="0"/>
              <a:t>comment period </a:t>
            </a:r>
            <a:br>
              <a:rPr lang="en-US" dirty="0"/>
            </a:br>
            <a:r>
              <a:rPr lang="en-US" dirty="0"/>
              <a:t>(40 days),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  <a:cs typeface="Arial"/>
              </a:rPr>
              <a:t>Our Current Timeline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06470" y="3458602"/>
            <a:ext cx="1683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Presentation of final report, community engagement, final delivery of report to Board </a:t>
            </a:r>
            <a:endParaRPr lang="en-US" dirty="0">
              <a:cs typeface="Arial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14215" y="1480619"/>
            <a:ext cx="1259550" cy="1259550"/>
            <a:chOff x="-1237214" y="1839048"/>
            <a:chExt cx="1346792" cy="1346792"/>
          </a:xfrm>
        </p:grpSpPr>
        <p:sp>
          <p:nvSpPr>
            <p:cNvPr id="50" name="Teardrop 49"/>
            <p:cNvSpPr/>
            <p:nvPr/>
          </p:nvSpPr>
          <p:spPr>
            <a:xfrm rot="8100000">
              <a:off x="-1237214" y="1839048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  <a:cs typeface="Arial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-1206449" y="2208391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By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ICANN64</a:t>
              </a:r>
              <a:endParaRPr lang="en-US" dirty="0">
                <a:solidFill>
                  <a:schemeClr val="bg1"/>
                </a:solidFill>
                <a:cs typeface="Arial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076940" y="3478398"/>
            <a:ext cx="1536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F2F meeting, </a:t>
            </a:r>
            <a:r>
              <a:rPr lang="en-US" dirty="0" smtClean="0"/>
              <a:t>assemble draft findings and rec’s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0358062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20170607</Template>
  <TotalTime>742</TotalTime>
  <Words>869</Words>
  <Application>Microsoft Macintosh PowerPoint</Application>
  <PresentationFormat>On-screen Show (4:3)</PresentationFormat>
  <Paragraphs>203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ＭＳ Ｐゴシック</vt:lpstr>
      <vt:lpstr>Segoe UI</vt:lpstr>
      <vt:lpstr>Source Sans Pro</vt:lpstr>
      <vt:lpstr>Wingdings</vt:lpstr>
      <vt:lpstr>Arial</vt:lpstr>
      <vt:lpstr>ICANNPPT_Arial_4x3_June 2017_potx</vt:lpstr>
      <vt:lpstr>PowerPoint Presentation</vt:lpstr>
      <vt:lpstr>Second Security, Stability, and Resiliency of the Domain Name System (SSR2) Review Team</vt:lpstr>
      <vt:lpstr>Agenda</vt:lpstr>
      <vt:lpstr>Where We Are Today</vt:lpstr>
      <vt:lpstr>Our Work</vt:lpstr>
      <vt:lpstr>Workstream 2 Scope Items </vt:lpstr>
      <vt:lpstr>Workstream 3 Scope Items</vt:lpstr>
      <vt:lpstr>Workstream 4 Scope Items </vt:lpstr>
      <vt:lpstr>Our Current Timeline </vt:lpstr>
      <vt:lpstr>Your engagement requested</vt:lpstr>
      <vt:lpstr>Background</vt:lpstr>
      <vt:lpstr>Our Scope, Terms of Reference &amp; Work Plan</vt:lpstr>
      <vt:lpstr>Our Outreach Plan</vt:lpstr>
      <vt:lpstr>Our Team </vt:lpstr>
      <vt:lpstr>Thank You &amp; Questions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Jennifer Bryce</dc:creator>
  <cp:lastModifiedBy>Jennifer Bryce</cp:lastModifiedBy>
  <cp:revision>56</cp:revision>
  <cp:lastPrinted>2019-03-04T20:56:48Z</cp:lastPrinted>
  <dcterms:created xsi:type="dcterms:W3CDTF">2017-06-19T14:23:09Z</dcterms:created>
  <dcterms:modified xsi:type="dcterms:W3CDTF">2019-03-04T21:29:16Z</dcterms:modified>
</cp:coreProperties>
</file>