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8" r:id="rId1"/>
    <p:sldMasterId id="2147483709" r:id="rId2"/>
  </p:sldMasterIdLst>
  <p:notesMasterIdLst>
    <p:notesMasterId r:id="rId6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C9907D-54E4-43E1-971A-CB7F30CD6EB5}">
  <a:tblStyle styleId="{2AC9907D-54E4-43E1-971A-CB7F30CD6E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33"/>
    <p:restoredTop sz="94696"/>
  </p:normalViewPr>
  <p:slideViewPr>
    <p:cSldViewPr snapToGrid="0">
      <p:cViewPr varScale="1">
        <p:scale>
          <a:sx n="116" d="100"/>
          <a:sy n="116" d="100"/>
        </p:scale>
        <p:origin x="2248" y="184"/>
      </p:cViewPr>
      <p:guideLst>
        <p:guide orient="horz" pos="1416"/>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707eac4373_2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9" name="Google Shape;929;g707eac4373_2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6fa7d3aa1a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6fa7d3aa1a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6" name="Google Shape;1006;g6fa7d3aa1a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6fa7d3aa1a_2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6fa7d3aa1a_2_1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3" name="Google Shape;1013;g6fa7d3aa1a_2_13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707eac4373_6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9" name="Google Shape;1019;g707eac4373_6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g707eac4373_6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5" name="Google Shape;1025;g707eac4373_6_1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g707eac4373_6_1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1" name="Google Shape;1031;g707eac4373_6_1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g707eac4373_6_1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7" name="Google Shape;1037;g707eac4373_6_1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707eac4373_6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3" name="Google Shape;1043;g707eac4373_6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07eac4373_6_1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9" name="Google Shape;1049;g707eac4373_6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Google Shape;1054;g707eac4373_6_1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5" name="Google Shape;1055;g707eac4373_6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6fa7d3aa1a_2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1" name="Google Shape;1061;g6fa7d3aa1a_2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2" name="Google Shape;1062;g6fa7d3aa1a_2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5" name="Google Shape;93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707eac4373_6_1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8" name="Google Shape;1068;g707eac4373_6_1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6fa7d3aa1a_2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6fa7d3aa1a_2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75" name="Google Shape;1075;g6fa7d3aa1a_2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6fa7d3aa1a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6fa7d3aa1a_2_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2" name="Google Shape;1082;g6fa7d3aa1a_2_1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6fa7d3aa1a_2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6fa7d3aa1a_2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9" name="Google Shape;1089;g6fa7d3aa1a_2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707eac4373_6_20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5" name="Google Shape;1095;g707eac4373_6_2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6fa7d3aa1a_2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1" name="Google Shape;1101;g6fa7d3aa1a_2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707eac4373_6_2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7" name="Google Shape;1107;g707eac4373_6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707eac4373_6_2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3" name="Google Shape;1113;g707eac4373_6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707eac4373_6_2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9" name="Google Shape;1119;g707eac4373_6_2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6fa7d3aa1a_2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5" name="Google Shape;1125;g6fa7d3aa1a_2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6552c85c61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6552c85c61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5" name="Google Shape;945;g6552c85c61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707eac4373_6_2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1" name="Google Shape;1131;g707eac4373_6_2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6fa7d3aa1a_2_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37" name="Google Shape;1137;g6fa7d3aa1a_2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6fa7d3aa1a_2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6fa7d3aa1a_2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44" name="Google Shape;1144;g6fa7d3aa1a_2_6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8"/>
        <p:cNvGrpSpPr/>
        <p:nvPr/>
      </p:nvGrpSpPr>
      <p:grpSpPr>
        <a:xfrm>
          <a:off x="0" y="0"/>
          <a:ext cx="0" cy="0"/>
          <a:chOff x="0" y="0"/>
          <a:chExt cx="0" cy="0"/>
        </a:xfrm>
      </p:grpSpPr>
      <p:sp>
        <p:nvSpPr>
          <p:cNvPr id="1149" name="Google Shape;1149;g6fa7d3aa1a_2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 name="Google Shape;1150;g6fa7d3aa1a_2_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1" name="Google Shape;1151;g6fa7d3aa1a_2_5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6fa7d3aa1a_2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6fa7d3aa1a_2_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58" name="Google Shape;1158;g6fa7d3aa1a_2_6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6fa7d3aa1a_2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6fa7d3aa1a_2_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65" name="Google Shape;1165;g6fa7d3aa1a_2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6fa7d3aa1a_2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1" name="Google Shape;1171;g6fa7d3aa1a_2_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2" name="Google Shape;1172;g6fa7d3aa1a_2_8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g6fa7d3aa1a_2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8" name="Google Shape;1178;g6fa7d3aa1a_2_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9" name="Google Shape;1179;g6fa7d3aa1a_2_8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g6fa7d3aa1a_2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5" name="Google Shape;1185;g6fa7d3aa1a_2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6" name="Google Shape;1186;g6fa7d3aa1a_2_9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6fa7d3aa1a_2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6fa7d3aa1a_2_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3" name="Google Shape;1193;g6fa7d3aa1a_2_9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707eac4373_6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1" name="Google Shape;951;g707eac4373_6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g707eac4373_6_2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9" name="Google Shape;1199;g707eac4373_6_2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6fa7d3aa1a_2_10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5" name="Google Shape;1205;g6fa7d3aa1a_2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g707eac4373_6_2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1" name="Google Shape;1211;g707eac4373_6_2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g707eac4373_6_2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7" name="Google Shape;1217;g707eac4373_6_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707eac4373_6_29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3" name="Google Shape;1223;g707eac4373_6_2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
        <p:cNvGrpSpPr/>
        <p:nvPr/>
      </p:nvGrpSpPr>
      <p:grpSpPr>
        <a:xfrm>
          <a:off x="0" y="0"/>
          <a:ext cx="0" cy="0"/>
          <a:chOff x="0" y="0"/>
          <a:chExt cx="0" cy="0"/>
        </a:xfrm>
      </p:grpSpPr>
      <p:sp>
        <p:nvSpPr>
          <p:cNvPr id="1228" name="Google Shape;1228;g707eac4373_6_30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29" name="Google Shape;1229;g707eac4373_6_3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707eac4373_6_3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35" name="Google Shape;1235;g707eac4373_6_3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707eac4373_6_3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1" name="Google Shape;1241;g707eac4373_6_3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707eac4373_6_3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7" name="Google Shape;1247;g707eac4373_6_3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6fa7d3aa1a_2_1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3" name="Google Shape;1253;g6fa7d3aa1a_2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g707eac4373_6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8" name="Google Shape;958;g707eac4373_6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707eac4373_6_3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9" name="Google Shape;1259;g707eac4373_6_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3"/>
        <p:cNvGrpSpPr/>
        <p:nvPr/>
      </p:nvGrpSpPr>
      <p:grpSpPr>
        <a:xfrm>
          <a:off x="0" y="0"/>
          <a:ext cx="0" cy="0"/>
          <a:chOff x="0" y="0"/>
          <a:chExt cx="0" cy="0"/>
        </a:xfrm>
      </p:grpSpPr>
      <p:sp>
        <p:nvSpPr>
          <p:cNvPr id="1264" name="Google Shape;1264;g707eac4373_6_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5" name="Google Shape;1265;g707eac4373_6_3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707eac4373_6_3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1" name="Google Shape;1271;g707eac4373_6_3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707eac4373_6_3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7" name="Google Shape;1277;g707eac4373_6_3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707eac4373_6_3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3" name="Google Shape;1283;g707eac4373_6_3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g707eac4373_6_3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9" name="Google Shape;1289;g707eac4373_6_3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707eac4373_6_3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5" name="Google Shape;1295;g707eac4373_6_3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6fa7d3aa1a_2_1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1" name="Google Shape;1301;g6fa7d3aa1a_2_1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5"/>
        <p:cNvGrpSpPr/>
        <p:nvPr/>
      </p:nvGrpSpPr>
      <p:grpSpPr>
        <a:xfrm>
          <a:off x="0" y="0"/>
          <a:ext cx="0" cy="0"/>
          <a:chOff x="0" y="0"/>
          <a:chExt cx="0" cy="0"/>
        </a:xfrm>
      </p:grpSpPr>
      <p:sp>
        <p:nvSpPr>
          <p:cNvPr id="1306" name="Google Shape;1306;g707eac4373_6_3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07" name="Google Shape;1307;g707eac4373_6_3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g707eac4373_6_3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13" name="Google Shape;1313;g707eac4373_6_3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707eac4373_6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4" name="Google Shape;964;g707eac4373_6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7"/>
        <p:cNvGrpSpPr/>
        <p:nvPr/>
      </p:nvGrpSpPr>
      <p:grpSpPr>
        <a:xfrm>
          <a:off x="0" y="0"/>
          <a:ext cx="0" cy="0"/>
          <a:chOff x="0" y="0"/>
          <a:chExt cx="0" cy="0"/>
        </a:xfrm>
      </p:grpSpPr>
      <p:sp>
        <p:nvSpPr>
          <p:cNvPr id="1318" name="Google Shape;1318;g6fa7d3aa1a_2_1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9" name="Google Shape;1319;g6fa7d3aa1a_2_1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0" name="Google Shape;1320;g6fa7d3aa1a_2_12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60</a:t>
            </a:fld>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707eac4373_6_3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6" name="Google Shape;1326;g707eac4373_6_3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2" name="Google Shape;1332;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g707eac4373_6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g707eac4373_6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Look for different ways to display your data or text by using alternatives to simple bullets.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adjust the number in the arrow to text or another number, click on the text box around the number, revise.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add an arrow, click on the arrow, ensure the arrow is highlighted, COPY and PASTE and move to the desired placement, or DELETE if there are too many arrows.</a:t>
            </a:r>
            <a:endParaRPr dirty="0"/>
          </a:p>
          <a:p>
            <a:pPr marL="0" lvl="0" indent="0" algn="l" rtl="0">
              <a:spcBef>
                <a:spcPts val="0"/>
              </a:spcBef>
              <a:spcAft>
                <a:spcPts val="0"/>
              </a:spcAft>
              <a:buNone/>
            </a:pPr>
            <a:endParaRPr dirty="0"/>
          </a:p>
        </p:txBody>
      </p:sp>
      <p:sp>
        <p:nvSpPr>
          <p:cNvPr id="971" name="Google Shape;971;g707eac4373_6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g707eac4373_6_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2" name="Google Shape;992;g707eac4373_6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8" name="Google Shape;99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http://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18.png"/><Relationship Id="rId16" Type="http://schemas.openxmlformats.org/officeDocument/2006/relationships/image" Target="../media/image33.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31.png"/><Relationship Id="rId5" Type="http://schemas.openxmlformats.org/officeDocument/2006/relationships/image" Target="../media/image29.png"/><Relationship Id="rId15" Type="http://schemas.openxmlformats.org/officeDocument/2006/relationships/hyperlink" Target="http://youtube.com/user/ICANNnews" TargetMode="External"/><Relationship Id="rId10" Type="http://schemas.openxmlformats.org/officeDocument/2006/relationships/hyperlink" Target="http://twitter.com/icann" TargetMode="External"/><Relationship Id="rId19" Type="http://schemas.openxmlformats.org/officeDocument/2006/relationships/image" Target="../media/image34.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32.png"/><Relationship Id="rId22"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20"/>
        <p:cNvGrpSpPr/>
        <p:nvPr/>
      </p:nvGrpSpPr>
      <p:grpSpPr>
        <a:xfrm>
          <a:off x="0" y="0"/>
          <a:ext cx="0" cy="0"/>
          <a:chOff x="0" y="0"/>
          <a:chExt cx="0" cy="0"/>
        </a:xfrm>
      </p:grpSpPr>
      <p:sp>
        <p:nvSpPr>
          <p:cNvPr id="21" name="Google Shape;21;p2"/>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2"/>
          <p:cNvSpPr txBox="1">
            <a:spLocks noGrp="1"/>
          </p:cNvSpPr>
          <p:nvPr>
            <p:ph type="body" idx="1"/>
          </p:nvPr>
        </p:nvSpPr>
        <p:spPr>
          <a:xfrm>
            <a:off x="610726" y="3562904"/>
            <a:ext cx="7744845"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610726" y="4252817"/>
            <a:ext cx="7744845" cy="27360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610726" y="4553317"/>
            <a:ext cx="7744845" cy="40378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2">
            <a:alphaModFix/>
          </a:blip>
          <a:srcRect/>
          <a:stretch/>
        </p:blipFill>
        <p:spPr>
          <a:xfrm>
            <a:off x="636999" y="5507609"/>
            <a:ext cx="1189827" cy="949200"/>
          </a:xfrm>
          <a:prstGeom prst="rect">
            <a:avLst/>
          </a:prstGeom>
          <a:noFill/>
          <a:ln>
            <a:noFill/>
          </a:ln>
        </p:spPr>
      </p:pic>
      <p:sp>
        <p:nvSpPr>
          <p:cNvPr id="26" name="Google Shape;26;p2"/>
          <p:cNvSpPr txBox="1">
            <a:spLocks noGrp="1"/>
          </p:cNvSpPr>
          <p:nvPr>
            <p:ph type="body" idx="4"/>
          </p:nvPr>
        </p:nvSpPr>
        <p:spPr>
          <a:xfrm>
            <a:off x="610726" y="2854692"/>
            <a:ext cx="7744845"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03"/>
        <p:cNvGrpSpPr/>
        <p:nvPr/>
      </p:nvGrpSpPr>
      <p:grpSpPr>
        <a:xfrm>
          <a:off x="0" y="0"/>
          <a:ext cx="0" cy="0"/>
          <a:chOff x="0" y="0"/>
          <a:chExt cx="0" cy="0"/>
        </a:xfrm>
      </p:grpSpPr>
      <p:pic>
        <p:nvPicPr>
          <p:cNvPr id="104" name="Google Shape;104;p1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5" name="Google Shape;105;p1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06" name="Google Shape;106;p11"/>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07" name="Google Shape;107;p11"/>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08" name="Google Shape;108;p11"/>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09" name="Google Shape;109;p1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10" name="Google Shape;110;p11"/>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11" name="Google Shape;111;p1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12" name="Google Shape;112;p1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13" name="Google Shape;113;p1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14" name="Google Shape;114;p1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15" name="Google Shape;115;p1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16" name="Google Shape;116;p11"/>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17" name="Google Shape;117;p11"/>
          <p:cNvCxnSpPr>
            <a:endCxn id="118"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18" name="Google Shape;118;p11"/>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19" name="Google Shape;119;p11"/>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20" name="Google Shape;120;p11"/>
          <p:cNvSpPr txBox="1">
            <a:spLocks noGrp="1"/>
          </p:cNvSpPr>
          <p:nvPr>
            <p:ph type="title"/>
          </p:nvPr>
        </p:nvSpPr>
        <p:spPr>
          <a:xfrm>
            <a:off x="584938" y="824754"/>
            <a:ext cx="7932000" cy="17683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21" name="Google Shape;121;p1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22" name="Google Shape;122;p11"/>
          <p:cNvSpPr txBox="1">
            <a:spLocks noGrp="1"/>
          </p:cNvSpPr>
          <p:nvPr>
            <p:ph type="body" idx="1"/>
          </p:nvPr>
        </p:nvSpPr>
        <p:spPr>
          <a:xfrm>
            <a:off x="600074" y="2765533"/>
            <a:ext cx="7907338" cy="92792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23"/>
        <p:cNvGrpSpPr/>
        <p:nvPr/>
      </p:nvGrpSpPr>
      <p:grpSpPr>
        <a:xfrm>
          <a:off x="0" y="0"/>
          <a:ext cx="0" cy="0"/>
          <a:chOff x="0" y="0"/>
          <a:chExt cx="0" cy="0"/>
        </a:xfrm>
      </p:grpSpPr>
      <p:pic>
        <p:nvPicPr>
          <p:cNvPr id="124" name="Google Shape;124;p1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25" name="Google Shape;125;p1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26" name="Google Shape;126;p12"/>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27" name="Google Shape;127;p12"/>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28" name="Google Shape;128;p12"/>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29" name="Google Shape;129;p12"/>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30" name="Google Shape;130;p12"/>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31" name="Google Shape;131;p1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32" name="Google Shape;132;p1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33" name="Google Shape;133;p1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34" name="Google Shape;134;p1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35" name="Google Shape;135;p1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36" name="Google Shape;136;p12"/>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37" name="Google Shape;137;p12"/>
          <p:cNvCxnSpPr>
            <a:endCxn id="138"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38" name="Google Shape;138;p12"/>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39" name="Google Shape;139;p12"/>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40" name="Google Shape;140;p12"/>
          <p:cNvSpPr txBox="1">
            <a:spLocks noGrp="1"/>
          </p:cNvSpPr>
          <p:nvPr>
            <p:ph type="title"/>
          </p:nvPr>
        </p:nvSpPr>
        <p:spPr>
          <a:xfrm>
            <a:off x="584938" y="833718"/>
            <a:ext cx="7932000" cy="175934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1" name="Google Shape;141;p1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42" name="Google Shape;142;p12"/>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43"/>
        <p:cNvGrpSpPr/>
        <p:nvPr/>
      </p:nvGrpSpPr>
      <p:grpSpPr>
        <a:xfrm>
          <a:off x="0" y="0"/>
          <a:ext cx="0" cy="0"/>
          <a:chOff x="0" y="0"/>
          <a:chExt cx="0" cy="0"/>
        </a:xfrm>
      </p:grpSpPr>
      <p:pic>
        <p:nvPicPr>
          <p:cNvPr id="144" name="Google Shape;144;p1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45" name="Google Shape;145;p1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46" name="Google Shape;146;p13"/>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47" name="Google Shape;147;p13"/>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48" name="Google Shape;148;p13"/>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49" name="Google Shape;149;p13"/>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0" name="Google Shape;150;p13"/>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51" name="Google Shape;151;p1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2" name="Google Shape;152;p1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53" name="Google Shape;153;p1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54" name="Google Shape;154;p1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5" name="Google Shape;155;p1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56" name="Google Shape;156;p13"/>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57" name="Google Shape;157;p13"/>
          <p:cNvCxnSpPr>
            <a:endCxn id="158"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8" name="Google Shape;158;p13"/>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59" name="Google Shape;159;p13"/>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60" name="Google Shape;160;p13"/>
          <p:cNvSpPr txBox="1">
            <a:spLocks noGrp="1"/>
          </p:cNvSpPr>
          <p:nvPr>
            <p:ph type="title"/>
          </p:nvPr>
        </p:nvSpPr>
        <p:spPr>
          <a:xfrm>
            <a:off x="584938" y="788894"/>
            <a:ext cx="7932000" cy="180417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1" name="Google Shape;161;p1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62" name="Google Shape;162;p13"/>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63"/>
        <p:cNvGrpSpPr/>
        <p:nvPr/>
      </p:nvGrpSpPr>
      <p:grpSpPr>
        <a:xfrm>
          <a:off x="0" y="0"/>
          <a:ext cx="0" cy="0"/>
          <a:chOff x="0" y="0"/>
          <a:chExt cx="0" cy="0"/>
        </a:xfrm>
      </p:grpSpPr>
      <p:pic>
        <p:nvPicPr>
          <p:cNvPr id="164" name="Google Shape;164;p1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5" name="Google Shape;165;p1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66" name="Google Shape;166;p14"/>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67" name="Google Shape;167;p14"/>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68" name="Google Shape;168;p14"/>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69" name="Google Shape;169;p14"/>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70" name="Google Shape;170;p14"/>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71" name="Google Shape;171;p1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72" name="Google Shape;172;p1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73" name="Google Shape;173;p1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74" name="Google Shape;174;p1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75" name="Google Shape;175;p1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76" name="Google Shape;176;p14"/>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77" name="Google Shape;177;p14"/>
          <p:cNvCxnSpPr>
            <a:endCxn id="178"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78" name="Google Shape;178;p14"/>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79" name="Google Shape;179;p14"/>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180" name="Google Shape;180;p14"/>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81" name="Google Shape;181;p1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182" name="Google Shape;182;p14"/>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183"/>
        <p:cNvGrpSpPr/>
        <p:nvPr/>
      </p:nvGrpSpPr>
      <p:grpSpPr>
        <a:xfrm>
          <a:off x="0" y="0"/>
          <a:ext cx="0" cy="0"/>
          <a:chOff x="0" y="0"/>
          <a:chExt cx="0" cy="0"/>
        </a:xfrm>
      </p:grpSpPr>
      <p:pic>
        <p:nvPicPr>
          <p:cNvPr id="184" name="Google Shape;184;p1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85" name="Google Shape;185;p1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186" name="Google Shape;186;p15"/>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87" name="Google Shape;187;p15"/>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88" name="Google Shape;188;p15"/>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89" name="Google Shape;189;p15"/>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90" name="Google Shape;190;p15"/>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91" name="Google Shape;191;p1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92" name="Google Shape;192;p1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193" name="Google Shape;193;p1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194" name="Google Shape;194;p1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95" name="Google Shape;195;p1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196" name="Google Shape;196;p15"/>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197" name="Google Shape;197;p15"/>
          <p:cNvCxnSpPr>
            <a:endCxn id="198"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15"/>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199" name="Google Shape;199;p15"/>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15"/>
          <p:cNvSpPr txBox="1">
            <a:spLocks noGrp="1"/>
          </p:cNvSpPr>
          <p:nvPr>
            <p:ph type="title"/>
          </p:nvPr>
        </p:nvSpPr>
        <p:spPr>
          <a:xfrm>
            <a:off x="584938" y="797860"/>
            <a:ext cx="7932000" cy="179520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1" name="Google Shape;201;p1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02" name="Google Shape;202;p15"/>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03"/>
        <p:cNvGrpSpPr/>
        <p:nvPr/>
      </p:nvGrpSpPr>
      <p:grpSpPr>
        <a:xfrm>
          <a:off x="0" y="0"/>
          <a:ext cx="0" cy="0"/>
          <a:chOff x="0" y="0"/>
          <a:chExt cx="0" cy="0"/>
        </a:xfrm>
      </p:grpSpPr>
      <p:pic>
        <p:nvPicPr>
          <p:cNvPr id="204" name="Google Shape;204;p1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05" name="Google Shape;205;p1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06" name="Google Shape;206;p16"/>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07" name="Google Shape;207;p16"/>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208" name="Google Shape;208;p16"/>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209" name="Google Shape;209;p16"/>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10" name="Google Shape;210;p16"/>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211" name="Google Shape;211;p1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12" name="Google Shape;212;p1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13" name="Google Shape;213;p1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14" name="Google Shape;214;p1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215" name="Google Shape;215;p1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216" name="Google Shape;216;p16"/>
          <p:cNvSpPr/>
          <p:nvPr/>
        </p:nvSpPr>
        <p:spPr>
          <a:xfrm flipH="1">
            <a:off x="8705212"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17" name="Google Shape;217;p16"/>
          <p:cNvCxnSpPr>
            <a:endCxn id="218" idx="0"/>
          </p:cNvCxnSpPr>
          <p:nvPr/>
        </p:nvCxnSpPr>
        <p:spPr>
          <a:xfrm rot="10800000">
            <a:off x="41834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8" name="Google Shape;218;p16"/>
          <p:cNvSpPr/>
          <p:nvPr/>
        </p:nvSpPr>
        <p:spPr>
          <a:xfrm rot="-5400000">
            <a:off x="418349" y="2673528"/>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219" name="Google Shape;219;p16"/>
          <p:cNvCxnSpPr/>
          <p:nvPr/>
        </p:nvCxnSpPr>
        <p:spPr>
          <a:xfrm rot="10800000">
            <a:off x="479233" y="2673528"/>
            <a:ext cx="8201217" cy="0"/>
          </a:xfrm>
          <a:prstGeom prst="straightConnector1">
            <a:avLst/>
          </a:prstGeom>
          <a:noFill/>
          <a:ln w="12700" cap="flat" cmpd="sng">
            <a:solidFill>
              <a:schemeClr val="lt1"/>
            </a:solidFill>
            <a:prstDash val="solid"/>
            <a:round/>
            <a:headEnd type="none" w="sm" len="sm"/>
            <a:tailEnd type="none" w="sm" len="sm"/>
          </a:ln>
        </p:spPr>
      </p:cxnSp>
      <p:sp>
        <p:nvSpPr>
          <p:cNvPr id="220" name="Google Shape;220;p16"/>
          <p:cNvSpPr txBox="1">
            <a:spLocks noGrp="1"/>
          </p:cNvSpPr>
          <p:nvPr>
            <p:ph type="title"/>
          </p:nvPr>
        </p:nvSpPr>
        <p:spPr>
          <a:xfrm>
            <a:off x="584938" y="770966"/>
            <a:ext cx="7932000" cy="182210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21" name="Google Shape;221;p1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22" name="Google Shape;222;p16"/>
          <p:cNvSpPr txBox="1">
            <a:spLocks noGrp="1"/>
          </p:cNvSpPr>
          <p:nvPr>
            <p:ph type="body" idx="1"/>
          </p:nvPr>
        </p:nvSpPr>
        <p:spPr>
          <a:xfrm>
            <a:off x="600074" y="2765533"/>
            <a:ext cx="7907338" cy="9144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Divider 1">
  <p:cSld name="Agenda Divider 1">
    <p:spTree>
      <p:nvGrpSpPr>
        <p:cNvPr id="1" name="Shape 223"/>
        <p:cNvGrpSpPr/>
        <p:nvPr/>
      </p:nvGrpSpPr>
      <p:grpSpPr>
        <a:xfrm>
          <a:off x="0" y="0"/>
          <a:ext cx="0" cy="0"/>
          <a:chOff x="0" y="0"/>
          <a:chExt cx="0" cy="0"/>
        </a:xfrm>
      </p:grpSpPr>
      <p:pic>
        <p:nvPicPr>
          <p:cNvPr id="224" name="Google Shape;224;p1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25" name="Google Shape;225;p17"/>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26" name="Google Shape;226;p17"/>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27" name="Google Shape;227;p17"/>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28" name="Google Shape;228;p1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229" name="Google Shape;229;p17"/>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0" name="Google Shape;230;p17"/>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1"/>
        <p:cNvGrpSpPr/>
        <p:nvPr/>
      </p:nvGrpSpPr>
      <p:grpSpPr>
        <a:xfrm>
          <a:off x="0" y="0"/>
          <a:ext cx="0" cy="0"/>
          <a:chOff x="0" y="0"/>
          <a:chExt cx="0" cy="0"/>
        </a:xfrm>
      </p:grpSpPr>
      <p:pic>
        <p:nvPicPr>
          <p:cNvPr id="232" name="Google Shape;232;p1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33" name="Google Shape;233;p18"/>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34" name="Google Shape;234;p18"/>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35" name="Google Shape;235;p18"/>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36" name="Google Shape;236;p1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237" name="Google Shape;237;p18"/>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8" name="Google Shape;238;p18"/>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39"/>
        <p:cNvGrpSpPr/>
        <p:nvPr/>
      </p:nvGrpSpPr>
      <p:grpSpPr>
        <a:xfrm>
          <a:off x="0" y="0"/>
          <a:ext cx="0" cy="0"/>
          <a:chOff x="0" y="0"/>
          <a:chExt cx="0" cy="0"/>
        </a:xfrm>
      </p:grpSpPr>
      <p:pic>
        <p:nvPicPr>
          <p:cNvPr id="240" name="Google Shape;240;p1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1" name="Google Shape;241;p19"/>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42" name="Google Shape;242;p19"/>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43" name="Google Shape;243;p19"/>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44" name="Google Shape;244;p1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245" name="Google Shape;245;p19"/>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6" name="Google Shape;246;p19"/>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Divider 4">
  <p:cSld name="Agenda Divider 4">
    <p:spTree>
      <p:nvGrpSpPr>
        <p:cNvPr id="1" name="Shape 247"/>
        <p:cNvGrpSpPr/>
        <p:nvPr/>
      </p:nvGrpSpPr>
      <p:grpSpPr>
        <a:xfrm>
          <a:off x="0" y="0"/>
          <a:ext cx="0" cy="0"/>
          <a:chOff x="0" y="0"/>
          <a:chExt cx="0" cy="0"/>
        </a:xfrm>
      </p:grpSpPr>
      <p:pic>
        <p:nvPicPr>
          <p:cNvPr id="248" name="Google Shape;248;p2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49" name="Google Shape;249;p20"/>
          <p:cNvSpPr/>
          <p:nvPr/>
        </p:nvSpPr>
        <p:spPr>
          <a:xfrm>
            <a:off x="0" y="6320547"/>
            <a:ext cx="9144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250" name="Google Shape;250;p20"/>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251" name="Google Shape;251;p20"/>
          <p:cNvCxnSpPr/>
          <p:nvPr/>
        </p:nvCxnSpPr>
        <p:spPr>
          <a:xfrm>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252" name="Google Shape;252;p2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253" name="Google Shape;253;p20"/>
          <p:cNvSpPr txBox="1">
            <a:spLocks noGrp="1"/>
          </p:cNvSpPr>
          <p:nvPr>
            <p:ph type="body" idx="1"/>
          </p:nvPr>
        </p:nvSpPr>
        <p:spPr>
          <a:xfrm>
            <a:off x="573740" y="3030398"/>
            <a:ext cx="6247234" cy="178364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4" name="Google Shape;254;p20"/>
          <p:cNvSpPr txBox="1">
            <a:spLocks noGrp="1"/>
          </p:cNvSpPr>
          <p:nvPr>
            <p:ph type="title"/>
          </p:nvPr>
        </p:nvSpPr>
        <p:spPr>
          <a:xfrm>
            <a:off x="564637" y="1308847"/>
            <a:ext cx="6256337" cy="170153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27"/>
        <p:cNvGrpSpPr/>
        <p:nvPr/>
      </p:nvGrpSpPr>
      <p:grpSpPr>
        <a:xfrm>
          <a:off x="0" y="0"/>
          <a:ext cx="0" cy="0"/>
          <a:chOff x="0" y="0"/>
          <a:chExt cx="0" cy="0"/>
        </a:xfrm>
      </p:grpSpPr>
      <p:sp>
        <p:nvSpPr>
          <p:cNvPr id="28" name="Google Shape;28;p3"/>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29" name="Google Shape;29;p3"/>
          <p:cNvSpPr txBox="1">
            <a:spLocks noGrp="1"/>
          </p:cNvSpPr>
          <p:nvPr>
            <p:ph type="title"/>
          </p:nvPr>
        </p:nvSpPr>
        <p:spPr>
          <a:xfrm>
            <a:off x="610724" y="0"/>
            <a:ext cx="7744845" cy="25333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3"/>
          <p:cNvSpPr txBox="1">
            <a:spLocks noGrp="1"/>
          </p:cNvSpPr>
          <p:nvPr>
            <p:ph type="body" idx="1"/>
          </p:nvPr>
        </p:nvSpPr>
        <p:spPr>
          <a:xfrm>
            <a:off x="610724" y="3562904"/>
            <a:ext cx="7744845"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 name="Google Shape;31;p3"/>
          <p:cNvSpPr txBox="1">
            <a:spLocks noGrp="1"/>
          </p:cNvSpPr>
          <p:nvPr>
            <p:ph type="body" idx="2"/>
          </p:nvPr>
        </p:nvSpPr>
        <p:spPr>
          <a:xfrm>
            <a:off x="610724" y="4252817"/>
            <a:ext cx="7744845" cy="27360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3"/>
          <p:cNvSpPr txBox="1">
            <a:spLocks noGrp="1"/>
          </p:cNvSpPr>
          <p:nvPr>
            <p:ph type="body" idx="3"/>
          </p:nvPr>
        </p:nvSpPr>
        <p:spPr>
          <a:xfrm>
            <a:off x="610724" y="4544352"/>
            <a:ext cx="7744845" cy="40378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33" name="Google Shape;33;p3"/>
          <p:cNvPicPr preferRelativeResize="0"/>
          <p:nvPr/>
        </p:nvPicPr>
        <p:blipFill rotWithShape="1">
          <a:blip r:embed="rId2">
            <a:alphaModFix/>
          </a:blip>
          <a:srcRect/>
          <a:stretch/>
        </p:blipFill>
        <p:spPr>
          <a:xfrm>
            <a:off x="641992" y="5512926"/>
            <a:ext cx="1193800" cy="952500"/>
          </a:xfrm>
          <a:prstGeom prst="rect">
            <a:avLst/>
          </a:prstGeom>
          <a:noFill/>
          <a:ln>
            <a:noFill/>
          </a:ln>
        </p:spPr>
      </p:pic>
      <p:sp>
        <p:nvSpPr>
          <p:cNvPr id="34" name="Google Shape;34;p3"/>
          <p:cNvSpPr txBox="1">
            <a:spLocks noGrp="1"/>
          </p:cNvSpPr>
          <p:nvPr>
            <p:ph type="body" idx="4"/>
          </p:nvPr>
        </p:nvSpPr>
        <p:spPr>
          <a:xfrm>
            <a:off x="610724" y="2854692"/>
            <a:ext cx="7744845"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5"/>
        <p:cNvGrpSpPr/>
        <p:nvPr/>
      </p:nvGrpSpPr>
      <p:grpSpPr>
        <a:xfrm>
          <a:off x="0" y="0"/>
          <a:ext cx="0" cy="0"/>
          <a:chOff x="0" y="0"/>
          <a:chExt cx="0" cy="0"/>
        </a:xfrm>
      </p:grpSpPr>
      <p:pic>
        <p:nvPicPr>
          <p:cNvPr id="256" name="Google Shape;256;p2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57" name="Google Shape;257;p2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58" name="Google Shape;258;p2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259" name="Google Shape;259;p2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260" name="Google Shape;260;p2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61" name="Google Shape;261;p2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62" name="Google Shape;262;p2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64" name="Google Shape;264;p2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265" name="Google Shape;265;p2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66" name="Google Shape;266;p21"/>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67" name="Google Shape;267;p21"/>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68" name="Google Shape;268;p2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9" name="Google Shape;269;p21"/>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0" name="Google Shape;270;p21"/>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1"/>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2" name="Google Shape;272;p21"/>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3" name="Google Shape;273;p2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74" name="Google Shape;274;p21"/>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75" name="Google Shape;275;p21"/>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6" name="Google Shape;276;p21"/>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7"/>
        <p:cNvGrpSpPr/>
        <p:nvPr/>
      </p:nvGrpSpPr>
      <p:grpSpPr>
        <a:xfrm>
          <a:off x="0" y="0"/>
          <a:ext cx="0" cy="0"/>
          <a:chOff x="0" y="0"/>
          <a:chExt cx="0" cy="0"/>
        </a:xfrm>
      </p:grpSpPr>
      <p:pic>
        <p:nvPicPr>
          <p:cNvPr id="278" name="Google Shape;278;p2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79" name="Google Shape;279;p2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0" name="Google Shape;280;p2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281" name="Google Shape;281;p2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282" name="Google Shape;282;p2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3" name="Google Shape;283;p2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284" name="Google Shape;284;p2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286" name="Google Shape;286;p2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287" name="Google Shape;287;p2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288" name="Google Shape;288;p2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289" name="Google Shape;289;p22"/>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90" name="Google Shape;290;p22"/>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91" name="Google Shape;291;p2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2" name="Google Shape;292;p22"/>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2"/>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4" name="Google Shape;294;p22"/>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5" name="Google Shape;295;p22"/>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6" name="Google Shape;296;p22"/>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297" name="Google Shape;297;p22"/>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8" name="Google Shape;298;p22"/>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9"/>
        <p:cNvGrpSpPr/>
        <p:nvPr/>
      </p:nvGrpSpPr>
      <p:grpSpPr>
        <a:xfrm>
          <a:off x="0" y="0"/>
          <a:ext cx="0" cy="0"/>
          <a:chOff x="0" y="0"/>
          <a:chExt cx="0" cy="0"/>
        </a:xfrm>
      </p:grpSpPr>
      <p:pic>
        <p:nvPicPr>
          <p:cNvPr id="300" name="Google Shape;300;p2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01" name="Google Shape;301;p2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2" name="Google Shape;302;p2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03" name="Google Shape;303;p2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04" name="Google Shape;304;p2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5" name="Google Shape;305;p2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06" name="Google Shape;306;p2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08" name="Google Shape;308;p2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09" name="Google Shape;309;p2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10" name="Google Shape;310;p2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11" name="Google Shape;311;p23"/>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2" name="Google Shape;312;p23"/>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3" name="Google Shape;313;p2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4" name="Google Shape;314;p23"/>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3"/>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6" name="Google Shape;316;p23"/>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7" name="Google Shape;317;p23"/>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8" name="Google Shape;318;p23"/>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19" name="Google Shape;319;p23"/>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0" name="Google Shape;320;p23"/>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21"/>
        <p:cNvGrpSpPr/>
        <p:nvPr/>
      </p:nvGrpSpPr>
      <p:grpSpPr>
        <a:xfrm>
          <a:off x="0" y="0"/>
          <a:ext cx="0" cy="0"/>
          <a:chOff x="0" y="0"/>
          <a:chExt cx="0" cy="0"/>
        </a:xfrm>
      </p:grpSpPr>
      <p:pic>
        <p:nvPicPr>
          <p:cNvPr id="322" name="Google Shape;322;p2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23" name="Google Shape;323;p2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4" name="Google Shape;324;p2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25" name="Google Shape;325;p2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26" name="Google Shape;326;p2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27" name="Google Shape;327;p2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28" name="Google Shape;328;p2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30" name="Google Shape;330;p2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31" name="Google Shape;331;p2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32" name="Google Shape;332;p2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33" name="Google Shape;333;p24"/>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34" name="Google Shape;334;p24"/>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35" name="Google Shape;335;p2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6" name="Google Shape;336;p24"/>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4"/>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8" name="Google Shape;338;p24"/>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9" name="Google Shape;339;p24"/>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0" name="Google Shape;340;p24"/>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41" name="Google Shape;341;p24"/>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42" name="Google Shape;342;p24"/>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43"/>
        <p:cNvGrpSpPr/>
        <p:nvPr/>
      </p:nvGrpSpPr>
      <p:grpSpPr>
        <a:xfrm>
          <a:off x="0" y="0"/>
          <a:ext cx="0" cy="0"/>
          <a:chOff x="0" y="0"/>
          <a:chExt cx="0" cy="0"/>
        </a:xfrm>
      </p:grpSpPr>
      <p:pic>
        <p:nvPicPr>
          <p:cNvPr id="344" name="Google Shape;344;p2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45" name="Google Shape;345;p25"/>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46" name="Google Shape;346;p25"/>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47" name="Google Shape;347;p25"/>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48" name="Google Shape;348;p2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49" name="Google Shape;349;p2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50" name="Google Shape;350;p2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52" name="Google Shape;352;p2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53" name="Google Shape;353;p2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54" name="Google Shape;354;p2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55" name="Google Shape;355;p25"/>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56" name="Google Shape;356;p25"/>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57" name="Google Shape;357;p25"/>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8" name="Google Shape;358;p25"/>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5"/>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0" name="Google Shape;360;p25"/>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1" name="Google Shape;361;p25"/>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2" name="Google Shape;362;p25"/>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63" name="Google Shape;363;p25"/>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4" name="Google Shape;364;p25"/>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5"/>
        <p:cNvGrpSpPr/>
        <p:nvPr/>
      </p:nvGrpSpPr>
      <p:grpSpPr>
        <a:xfrm>
          <a:off x="0" y="0"/>
          <a:ext cx="0" cy="0"/>
          <a:chOff x="0" y="0"/>
          <a:chExt cx="0" cy="0"/>
        </a:xfrm>
      </p:grpSpPr>
      <p:pic>
        <p:nvPicPr>
          <p:cNvPr id="366" name="Google Shape;366;p2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67" name="Google Shape;367;p26"/>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68" name="Google Shape;368;p26"/>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69" name="Google Shape;369;p26"/>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70" name="Google Shape;370;p2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71" name="Google Shape;371;p2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72" name="Google Shape;372;p2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2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74" name="Google Shape;374;p2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75" name="Google Shape;375;p2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76" name="Google Shape;376;p2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77" name="Google Shape;377;p26"/>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78" name="Google Shape;378;p26"/>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79" name="Google Shape;379;p26"/>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0" name="Google Shape;380;p26"/>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26"/>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2" name="Google Shape;382;p26"/>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3" name="Google Shape;383;p26"/>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4" name="Google Shape;384;p26"/>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385" name="Google Shape;385;p26"/>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6" name="Google Shape;386;p26"/>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7"/>
        <p:cNvGrpSpPr/>
        <p:nvPr/>
      </p:nvGrpSpPr>
      <p:grpSpPr>
        <a:xfrm>
          <a:off x="0" y="0"/>
          <a:ext cx="0" cy="0"/>
          <a:chOff x="0" y="0"/>
          <a:chExt cx="0" cy="0"/>
        </a:xfrm>
      </p:grpSpPr>
      <p:pic>
        <p:nvPicPr>
          <p:cNvPr id="388" name="Google Shape;388;p2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9" name="Google Shape;389;p2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0" name="Google Shape;390;p2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391" name="Google Shape;391;p2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392" name="Google Shape;392;p2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3" name="Google Shape;393;p2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394" name="Google Shape;394;p2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2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96" name="Google Shape;396;p2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397" name="Google Shape;397;p2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398" name="Google Shape;398;p2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399" name="Google Shape;399;p27"/>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0" name="Google Shape;400;p27"/>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1" name="Google Shape;401;p2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2" name="Google Shape;402;p27"/>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27"/>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4" name="Google Shape;404;p27"/>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5" name="Google Shape;405;p27"/>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6" name="Google Shape;406;p27"/>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7" name="Google Shape;407;p27"/>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8" name="Google Shape;408;p27"/>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9"/>
        <p:cNvGrpSpPr/>
        <p:nvPr/>
      </p:nvGrpSpPr>
      <p:grpSpPr>
        <a:xfrm>
          <a:off x="0" y="0"/>
          <a:ext cx="0" cy="0"/>
          <a:chOff x="0" y="0"/>
          <a:chExt cx="0" cy="0"/>
        </a:xfrm>
      </p:grpSpPr>
      <p:pic>
        <p:nvPicPr>
          <p:cNvPr id="410" name="Google Shape;410;p28"/>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411" name="Google Shape;411;p2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2" name="Google Shape;412;p2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413" name="Google Shape;413;p2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414" name="Google Shape;414;p2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5" name="Google Shape;415;p2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16" name="Google Shape;416;p2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2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8" name="Google Shape;418;p2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419" name="Google Shape;419;p2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20" name="Google Shape;420;p2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21" name="Google Shape;421;p28"/>
          <p:cNvSpPr>
            <a:spLocks noGrp="1"/>
          </p:cNvSpPr>
          <p:nvPr>
            <p:ph type="pic" idx="2"/>
          </p:nvPr>
        </p:nvSpPr>
        <p:spPr>
          <a:xfrm>
            <a:off x="663390" y="113823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22" name="Google Shape;422;p28"/>
          <p:cNvSpPr>
            <a:spLocks noGrp="1"/>
          </p:cNvSpPr>
          <p:nvPr>
            <p:ph type="pic" idx="3"/>
          </p:nvPr>
        </p:nvSpPr>
        <p:spPr>
          <a:xfrm>
            <a:off x="663390" y="2949104"/>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23" name="Google Shape;423;p2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4" name="Google Shape;424;p28"/>
          <p:cNvSpPr txBox="1">
            <a:spLocks noGrp="1"/>
          </p:cNvSpPr>
          <p:nvPr>
            <p:ph type="body" idx="1"/>
          </p:nvPr>
        </p:nvSpPr>
        <p:spPr>
          <a:xfrm>
            <a:off x="2170502" y="1189268"/>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28"/>
          <p:cNvSpPr txBox="1">
            <a:spLocks noGrp="1"/>
          </p:cNvSpPr>
          <p:nvPr>
            <p:ph type="body" idx="4"/>
          </p:nvPr>
        </p:nvSpPr>
        <p:spPr>
          <a:xfrm>
            <a:off x="2170502" y="300013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6" name="Google Shape;426;p28"/>
          <p:cNvSpPr txBox="1">
            <a:spLocks noGrp="1"/>
          </p:cNvSpPr>
          <p:nvPr>
            <p:ph type="body" idx="5"/>
          </p:nvPr>
        </p:nvSpPr>
        <p:spPr>
          <a:xfrm>
            <a:off x="2170502" y="1602729"/>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7" name="Google Shape;427;p28"/>
          <p:cNvSpPr txBox="1">
            <a:spLocks noGrp="1"/>
          </p:cNvSpPr>
          <p:nvPr>
            <p:ph type="body" idx="6"/>
          </p:nvPr>
        </p:nvSpPr>
        <p:spPr>
          <a:xfrm>
            <a:off x="2170502" y="3404632"/>
            <a:ext cx="5341922" cy="822098"/>
          </a:xfrm>
          <a:prstGeom prst="rect">
            <a:avLst/>
          </a:prstGeom>
          <a:noFill/>
          <a:ln>
            <a:noFill/>
          </a:ln>
        </p:spPr>
        <p:txBody>
          <a:bodyPr spcFirstLastPara="1" wrap="square" lIns="91425" tIns="0" rIns="91425" bIns="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8" name="Google Shape;428;p28"/>
          <p:cNvSpPr>
            <a:spLocks noGrp="1"/>
          </p:cNvSpPr>
          <p:nvPr>
            <p:ph type="pic" idx="7"/>
          </p:nvPr>
        </p:nvSpPr>
        <p:spPr>
          <a:xfrm>
            <a:off x="663390" y="4758343"/>
            <a:ext cx="1290918" cy="1290917"/>
          </a:xfrm>
          <a:prstGeom prst="flowChartConnector">
            <a:avLst/>
          </a:prstGeom>
          <a:noFill/>
          <a:ln w="5715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29" name="Google Shape;429;p28"/>
          <p:cNvSpPr txBox="1">
            <a:spLocks noGrp="1"/>
          </p:cNvSpPr>
          <p:nvPr>
            <p:ph type="body" idx="8"/>
          </p:nvPr>
        </p:nvSpPr>
        <p:spPr>
          <a:xfrm>
            <a:off x="2170502" y="4809386"/>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0" name="Google Shape;430;p28"/>
          <p:cNvSpPr txBox="1">
            <a:spLocks noGrp="1"/>
          </p:cNvSpPr>
          <p:nvPr>
            <p:ph type="body" idx="9"/>
          </p:nvPr>
        </p:nvSpPr>
        <p:spPr>
          <a:xfrm>
            <a:off x="2170502" y="5213883"/>
            <a:ext cx="5341922" cy="822098"/>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31"/>
        <p:cNvGrpSpPr/>
        <p:nvPr/>
      </p:nvGrpSpPr>
      <p:grpSpPr>
        <a:xfrm>
          <a:off x="0" y="0"/>
          <a:ext cx="0" cy="0"/>
          <a:chOff x="0" y="0"/>
          <a:chExt cx="0" cy="0"/>
        </a:xfrm>
      </p:grpSpPr>
      <p:pic>
        <p:nvPicPr>
          <p:cNvPr id="432" name="Google Shape;432;p29"/>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33" name="Google Shape;433;p2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34" name="Google Shape;434;p29"/>
          <p:cNvSpPr>
            <a:spLocks noGrp="1"/>
          </p:cNvSpPr>
          <p:nvPr>
            <p:ph type="pic" idx="2"/>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35" name="Google Shape;435;p29"/>
          <p:cNvSpPr>
            <a:spLocks noGrp="1"/>
          </p:cNvSpPr>
          <p:nvPr>
            <p:ph type="pic" idx="3"/>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36" name="Google Shape;436;p29"/>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7" name="Google Shape;437;p29"/>
          <p:cNvSpPr txBox="1">
            <a:spLocks noGrp="1"/>
          </p:cNvSpPr>
          <p:nvPr>
            <p:ph type="body" idx="4"/>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8" name="Google Shape;438;p29"/>
          <p:cNvSpPr txBox="1">
            <a:spLocks noGrp="1"/>
          </p:cNvSpPr>
          <p:nvPr>
            <p:ph type="body" idx="5"/>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29"/>
          <p:cNvSpPr txBox="1">
            <a:spLocks noGrp="1"/>
          </p:cNvSpPr>
          <p:nvPr>
            <p:ph type="body" idx="6"/>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0" name="Google Shape;440;p2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41" name="Google Shape;441;p2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42" name="Google Shape;442;p2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2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44" name="Google Shape;444;p2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45" name="Google Shape;445;p2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29"/>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47" name="Google Shape;447;p29"/>
          <p:cNvCxnSpPr>
            <a:endCxn id="448"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48" name="Google Shape;448;p29"/>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49" name="Google Shape;449;p29"/>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50" name="Google Shape;450;p29"/>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51" name="Google Shape;451;p29"/>
          <p:cNvSpPr>
            <a:spLocks noGrp="1"/>
          </p:cNvSpPr>
          <p:nvPr>
            <p:ph type="pic" idx="7"/>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52" name="Google Shape;452;p29"/>
          <p:cNvSpPr txBox="1">
            <a:spLocks noGrp="1"/>
          </p:cNvSpPr>
          <p:nvPr>
            <p:ph type="body" idx="8"/>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3" name="Google Shape;453;p29"/>
          <p:cNvSpPr txBox="1">
            <a:spLocks noGrp="1"/>
          </p:cNvSpPr>
          <p:nvPr>
            <p:ph type="body" idx="9"/>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54"/>
        <p:cNvGrpSpPr/>
        <p:nvPr/>
      </p:nvGrpSpPr>
      <p:grpSpPr>
        <a:xfrm>
          <a:off x="0" y="0"/>
          <a:ext cx="0" cy="0"/>
          <a:chOff x="0" y="0"/>
          <a:chExt cx="0" cy="0"/>
        </a:xfrm>
      </p:grpSpPr>
      <p:pic>
        <p:nvPicPr>
          <p:cNvPr id="455" name="Google Shape;455;p30"/>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56" name="Google Shape;456;p3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57" name="Google Shape;457;p3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58" name="Google Shape;458;p3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59" name="Google Shape;459;p3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60" name="Google Shape;460;p3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61" name="Google Shape;461;p3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462" name="Google Shape;462;p3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63" name="Google Shape;463;p30"/>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64" name="Google Shape;464;p30"/>
          <p:cNvCxnSpPr>
            <a:endCxn id="465"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65" name="Google Shape;465;p30"/>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66" name="Google Shape;466;p30"/>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67" name="Google Shape;467;p30"/>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8" name="Google Shape;468;p30"/>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9" name="Google Shape;469;p30"/>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0" name="Google Shape;470;p30"/>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1" name="Google Shape;471;p30"/>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2" name="Google Shape;472;p30"/>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3" name="Google Shape;473;p30"/>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4" name="Google Shape;474;p30"/>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75" name="Google Shape;475;p30"/>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76" name="Google Shape;476;p30"/>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35"/>
        <p:cNvGrpSpPr/>
        <p:nvPr/>
      </p:nvGrpSpPr>
      <p:grpSpPr>
        <a:xfrm>
          <a:off x="0" y="0"/>
          <a:ext cx="0" cy="0"/>
          <a:chOff x="0" y="0"/>
          <a:chExt cx="0" cy="0"/>
        </a:xfrm>
      </p:grpSpPr>
      <p:sp>
        <p:nvSpPr>
          <p:cNvPr id="36" name="Google Shape;36;p4"/>
          <p:cNvSpPr/>
          <p:nvPr/>
        </p:nvSpPr>
        <p:spPr>
          <a:xfrm>
            <a:off x="1811695"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37" name="Google Shape;37;p4"/>
          <p:cNvCxnSpPr/>
          <p:nvPr/>
        </p:nvCxnSpPr>
        <p:spPr>
          <a:xfrm rot="10800000">
            <a:off x="0" y="6124511"/>
            <a:ext cx="1790417" cy="0"/>
          </a:xfrm>
          <a:prstGeom prst="straightConnector1">
            <a:avLst/>
          </a:prstGeom>
          <a:noFill/>
          <a:ln w="12700" cap="flat" cmpd="sng">
            <a:solidFill>
              <a:srgbClr val="0B3458"/>
            </a:solidFill>
            <a:prstDash val="solid"/>
            <a:round/>
            <a:headEnd type="none" w="sm" len="sm"/>
            <a:tailEnd type="none" w="sm" len="sm"/>
          </a:ln>
        </p:spPr>
      </p:cxnSp>
      <p:cxnSp>
        <p:nvCxnSpPr>
          <p:cNvPr id="38" name="Google Shape;38;p4"/>
          <p:cNvCxnSpPr/>
          <p:nvPr/>
        </p:nvCxnSpPr>
        <p:spPr>
          <a:xfrm rot="10800000">
            <a:off x="1878696" y="6124511"/>
            <a:ext cx="6693408" cy="0"/>
          </a:xfrm>
          <a:prstGeom prst="straightConnector1">
            <a:avLst/>
          </a:prstGeom>
          <a:noFill/>
          <a:ln w="12700" cap="flat" cmpd="sng">
            <a:solidFill>
              <a:srgbClr val="0B3458"/>
            </a:solidFill>
            <a:prstDash val="solid"/>
            <a:round/>
            <a:headEnd type="none" w="sm" len="sm"/>
            <a:tailEnd type="none" w="sm" len="sm"/>
          </a:ln>
        </p:spPr>
      </p:cxnSp>
      <p:sp>
        <p:nvSpPr>
          <p:cNvPr id="39" name="Google Shape;39;p4"/>
          <p:cNvSpPr/>
          <p:nvPr/>
        </p:nvSpPr>
        <p:spPr>
          <a:xfrm flipH="1">
            <a:off x="8610117"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sp>
        <p:nvSpPr>
          <p:cNvPr id="40" name="Google Shape;40;p4"/>
          <p:cNvSpPr/>
          <p:nvPr/>
        </p:nvSpPr>
        <p:spPr>
          <a:xfrm flipH="1">
            <a:off x="8610117"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1" name="Google Shape;41;p4"/>
          <p:cNvCxnSpPr/>
          <p:nvPr/>
        </p:nvCxnSpPr>
        <p:spPr>
          <a:xfrm rot="10800000">
            <a:off x="1834554" y="3552825"/>
            <a:ext cx="0" cy="2529961"/>
          </a:xfrm>
          <a:prstGeom prst="straightConnector1">
            <a:avLst/>
          </a:prstGeom>
          <a:noFill/>
          <a:ln w="12700" cap="flat" cmpd="sng">
            <a:solidFill>
              <a:srgbClr val="0B3458"/>
            </a:solidFill>
            <a:prstDash val="solid"/>
            <a:round/>
            <a:headEnd type="none" w="sm" len="sm"/>
            <a:tailEnd type="none" w="sm" len="sm"/>
          </a:ln>
        </p:spPr>
      </p:cxnSp>
      <p:sp>
        <p:nvSpPr>
          <p:cNvPr id="42" name="Google Shape;42;p4"/>
          <p:cNvSpPr/>
          <p:nvPr/>
        </p:nvSpPr>
        <p:spPr>
          <a:xfrm rot="-5400000">
            <a:off x="1834554" y="3494144"/>
            <a:ext cx="121764" cy="121764"/>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3" name="Google Shape;43;p4"/>
          <p:cNvCxnSpPr/>
          <p:nvPr/>
        </p:nvCxnSpPr>
        <p:spPr>
          <a:xfrm rot="10800000">
            <a:off x="1895439" y="3494144"/>
            <a:ext cx="6691671" cy="0"/>
          </a:xfrm>
          <a:prstGeom prst="straightConnector1">
            <a:avLst/>
          </a:prstGeom>
          <a:noFill/>
          <a:ln w="12700" cap="flat" cmpd="sng">
            <a:solidFill>
              <a:srgbClr val="0B3458"/>
            </a:solidFill>
            <a:prstDash val="solid"/>
            <a:round/>
            <a:headEnd type="none" w="sm" len="sm"/>
            <a:tailEnd type="none" w="sm" len="sm"/>
          </a:ln>
        </p:spPr>
      </p:cxnSp>
      <p:pic>
        <p:nvPicPr>
          <p:cNvPr id="44" name="Google Shape;44;p4"/>
          <p:cNvPicPr preferRelativeResize="0"/>
          <p:nvPr/>
        </p:nvPicPr>
        <p:blipFill rotWithShape="1">
          <a:blip r:embed="rId2">
            <a:alphaModFix/>
          </a:blip>
          <a:srcRect/>
          <a:stretch/>
        </p:blipFill>
        <p:spPr>
          <a:xfrm>
            <a:off x="352076" y="4878249"/>
            <a:ext cx="1189829" cy="949200"/>
          </a:xfrm>
          <a:prstGeom prst="rect">
            <a:avLst/>
          </a:prstGeom>
          <a:noFill/>
          <a:ln>
            <a:noFill/>
          </a:ln>
        </p:spPr>
      </p:pic>
      <p:sp>
        <p:nvSpPr>
          <p:cNvPr id="45" name="Google Shape;45;p4"/>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4"/>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7" name="Google Shape;47;p4"/>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4"/>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4"/>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7"/>
        <p:cNvGrpSpPr/>
        <p:nvPr/>
      </p:nvGrpSpPr>
      <p:grpSpPr>
        <a:xfrm>
          <a:off x="0" y="0"/>
          <a:ext cx="0" cy="0"/>
          <a:chOff x="0" y="0"/>
          <a:chExt cx="0" cy="0"/>
        </a:xfrm>
      </p:grpSpPr>
      <p:pic>
        <p:nvPicPr>
          <p:cNvPr id="478" name="Google Shape;478;p31"/>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479" name="Google Shape;479;p3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480" name="Google Shape;480;p3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481" name="Google Shape;481;p3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482" name="Google Shape;482;p3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483" name="Google Shape;483;p3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484" name="Google Shape;484;p3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485" name="Google Shape;485;p3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486" name="Google Shape;486;p31"/>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487" name="Google Shape;487;p31"/>
          <p:cNvCxnSpPr>
            <a:endCxn id="488"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488" name="Google Shape;488;p31"/>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489" name="Google Shape;489;p31"/>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490" name="Google Shape;490;p31"/>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1" name="Google Shape;491;p31"/>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2" name="Google Shape;492;p31"/>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3" name="Google Shape;493;p31"/>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4" name="Google Shape;494;p31"/>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5" name="Google Shape;495;p31"/>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6" name="Google Shape;496;p31"/>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7" name="Google Shape;497;p31"/>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8" name="Google Shape;498;p31"/>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9" name="Google Shape;499;p31"/>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500"/>
        <p:cNvGrpSpPr/>
        <p:nvPr/>
      </p:nvGrpSpPr>
      <p:grpSpPr>
        <a:xfrm>
          <a:off x="0" y="0"/>
          <a:ext cx="0" cy="0"/>
          <a:chOff x="0" y="0"/>
          <a:chExt cx="0" cy="0"/>
        </a:xfrm>
      </p:grpSpPr>
      <p:pic>
        <p:nvPicPr>
          <p:cNvPr id="501" name="Google Shape;501;p32"/>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02" name="Google Shape;502;p3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03" name="Google Shape;503;p3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04" name="Google Shape;504;p3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05" name="Google Shape;505;p3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06" name="Google Shape;506;p3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07" name="Google Shape;507;p3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08" name="Google Shape;508;p3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09" name="Google Shape;509;p32"/>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10" name="Google Shape;510;p32"/>
          <p:cNvCxnSpPr>
            <a:endCxn id="511"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11" name="Google Shape;511;p32"/>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12" name="Google Shape;512;p32"/>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13" name="Google Shape;513;p32"/>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4" name="Google Shape;514;p32"/>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Google Shape;515;p32"/>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6" name="Google Shape;516;p32"/>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7" name="Google Shape;517;p32"/>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8" name="Google Shape;518;p32"/>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9" name="Google Shape;519;p32"/>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0" name="Google Shape;520;p32"/>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21" name="Google Shape;521;p32"/>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22" name="Google Shape;522;p32"/>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23"/>
        <p:cNvGrpSpPr/>
        <p:nvPr/>
      </p:nvGrpSpPr>
      <p:grpSpPr>
        <a:xfrm>
          <a:off x="0" y="0"/>
          <a:ext cx="0" cy="0"/>
          <a:chOff x="0" y="0"/>
          <a:chExt cx="0" cy="0"/>
        </a:xfrm>
      </p:grpSpPr>
      <p:pic>
        <p:nvPicPr>
          <p:cNvPr id="524" name="Google Shape;524;p33"/>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25" name="Google Shape;525;p3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26" name="Google Shape;526;p3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27" name="Google Shape;527;p3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28" name="Google Shape;528;p3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29" name="Google Shape;529;p3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30" name="Google Shape;530;p3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31" name="Google Shape;531;p3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32" name="Google Shape;532;p33"/>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33" name="Google Shape;533;p33"/>
          <p:cNvCxnSpPr>
            <a:endCxn id="534"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34" name="Google Shape;534;p33"/>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35" name="Google Shape;535;p33"/>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36" name="Google Shape;536;p33"/>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7" name="Google Shape;537;p33"/>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8" name="Google Shape;538;p33"/>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9" name="Google Shape;539;p33"/>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0" name="Google Shape;540;p33"/>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1" name="Google Shape;541;p33"/>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2" name="Google Shape;542;p33"/>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3" name="Google Shape;543;p33"/>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44" name="Google Shape;544;p33"/>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45" name="Google Shape;545;p33"/>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6"/>
        <p:cNvGrpSpPr/>
        <p:nvPr/>
      </p:nvGrpSpPr>
      <p:grpSpPr>
        <a:xfrm>
          <a:off x="0" y="0"/>
          <a:ext cx="0" cy="0"/>
          <a:chOff x="0" y="0"/>
          <a:chExt cx="0" cy="0"/>
        </a:xfrm>
      </p:grpSpPr>
      <p:pic>
        <p:nvPicPr>
          <p:cNvPr id="547" name="Google Shape;547;p34"/>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48" name="Google Shape;548;p3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49" name="Google Shape;549;p3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50" name="Google Shape;550;p3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51" name="Google Shape;551;p3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52" name="Google Shape;552;p3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53" name="Google Shape;553;p3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554" name="Google Shape;554;p3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55" name="Google Shape;555;p34"/>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56" name="Google Shape;556;p34"/>
          <p:cNvCxnSpPr>
            <a:endCxn id="557"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557" name="Google Shape;557;p34"/>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558" name="Google Shape;558;p34"/>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59" name="Google Shape;559;p34"/>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0" name="Google Shape;560;p34"/>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1" name="Google Shape;561;p34"/>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2" name="Google Shape;562;p34"/>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3" name="Google Shape;563;p34"/>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4" name="Google Shape;564;p34"/>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5" name="Google Shape;565;p34"/>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6" name="Google Shape;566;p34"/>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67" name="Google Shape;567;p34"/>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68" name="Google Shape;568;p34"/>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9"/>
        <p:cNvGrpSpPr/>
        <p:nvPr/>
      </p:nvGrpSpPr>
      <p:grpSpPr>
        <a:xfrm>
          <a:off x="0" y="0"/>
          <a:ext cx="0" cy="0"/>
          <a:chOff x="0" y="0"/>
          <a:chExt cx="0" cy="0"/>
        </a:xfrm>
      </p:grpSpPr>
      <p:pic>
        <p:nvPicPr>
          <p:cNvPr id="570" name="Google Shape;570;p3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571" name="Google Shape;571;p35"/>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72" name="Google Shape;572;p3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73" name="Google Shape;573;p35"/>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74" name="Google Shape;574;p35"/>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75" name="Google Shape;575;p35"/>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76" name="Google Shape;576;p35"/>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77" name="Google Shape;577;p35"/>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578" name="Google Shape;578;p35"/>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79" name="Google Shape;579;p35"/>
          <p:cNvCxnSpPr/>
          <p:nvPr/>
        </p:nvCxnSpPr>
        <p:spPr>
          <a:xfrm rot="10800000">
            <a:off x="418349" y="1933515"/>
            <a:ext cx="0" cy="4337110"/>
          </a:xfrm>
          <a:prstGeom prst="straightConnector1">
            <a:avLst/>
          </a:prstGeom>
          <a:noFill/>
          <a:ln w="12700" cap="flat" cmpd="sng">
            <a:solidFill>
              <a:schemeClr val="lt1"/>
            </a:solidFill>
            <a:prstDash val="solid"/>
            <a:round/>
            <a:headEnd type="none" w="sm" len="sm"/>
            <a:tailEnd type="none" w="sm" len="sm"/>
          </a:ln>
        </p:spPr>
      </p:cxnSp>
      <p:sp>
        <p:nvSpPr>
          <p:cNvPr id="580" name="Google Shape;580;p35"/>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581" name="Google Shape;581;p35"/>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582" name="Google Shape;582;p35"/>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sp>
        <p:nvSpPr>
          <p:cNvPr id="583" name="Google Shape;583;p35"/>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4" name="Google Shape;584;p35"/>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5" name="Google Shape;585;p35"/>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6" name="Google Shape;586;p35"/>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7" name="Google Shape;587;p35"/>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8" name="Google Shape;588;p35"/>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9" name="Google Shape;589;p35"/>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90" name="Google Shape;590;p35"/>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591" name="Google Shape;591;p35"/>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92"/>
        <p:cNvGrpSpPr/>
        <p:nvPr/>
      </p:nvGrpSpPr>
      <p:grpSpPr>
        <a:xfrm>
          <a:off x="0" y="0"/>
          <a:ext cx="0" cy="0"/>
          <a:chOff x="0" y="0"/>
          <a:chExt cx="0" cy="0"/>
        </a:xfrm>
      </p:grpSpPr>
      <p:pic>
        <p:nvPicPr>
          <p:cNvPr id="593" name="Google Shape;593;p36"/>
          <p:cNvPicPr preferRelativeResize="0"/>
          <p:nvPr/>
        </p:nvPicPr>
        <p:blipFill rotWithShape="1">
          <a:blip r:embed="rId2">
            <a:alphaModFix/>
          </a:blip>
          <a:srcRect/>
          <a:stretch/>
        </p:blipFill>
        <p:spPr>
          <a:xfrm>
            <a:off x="-2" y="-1"/>
            <a:ext cx="9144000" cy="6858000"/>
          </a:xfrm>
          <a:prstGeom prst="rect">
            <a:avLst/>
          </a:prstGeom>
          <a:noFill/>
          <a:ln>
            <a:noFill/>
          </a:ln>
        </p:spPr>
      </p:pic>
      <p:pic>
        <p:nvPicPr>
          <p:cNvPr id="594" name="Google Shape;594;p36"/>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595" name="Google Shape;595;p3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596" name="Google Shape;596;p36"/>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597" name="Google Shape;597;p36"/>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598" name="Google Shape;598;p36"/>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599" name="Google Shape;599;p36"/>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00" name="Google Shape;600;p36"/>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sp>
        <p:nvSpPr>
          <p:cNvPr id="601" name="Google Shape;601;p36"/>
          <p:cNvSpPr/>
          <p:nvPr/>
        </p:nvSpPr>
        <p:spPr>
          <a:xfrm flipH="1">
            <a:off x="8705212" y="184886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02" name="Google Shape;602;p36"/>
          <p:cNvCxnSpPr>
            <a:endCxn id="603" idx="0"/>
          </p:cNvCxnSpPr>
          <p:nvPr/>
        </p:nvCxnSpPr>
        <p:spPr>
          <a:xfrm rot="10800000">
            <a:off x="418349" y="1933515"/>
            <a:ext cx="0" cy="4337100"/>
          </a:xfrm>
          <a:prstGeom prst="straightConnector1">
            <a:avLst/>
          </a:prstGeom>
          <a:noFill/>
          <a:ln w="12700" cap="flat" cmpd="sng">
            <a:solidFill>
              <a:schemeClr val="lt1"/>
            </a:solidFill>
            <a:prstDash val="solid"/>
            <a:round/>
            <a:headEnd type="none" w="sm" len="sm"/>
            <a:tailEnd type="none" w="sm" len="sm"/>
          </a:ln>
        </p:spPr>
      </p:cxnSp>
      <p:sp>
        <p:nvSpPr>
          <p:cNvPr id="603" name="Google Shape;603;p36"/>
          <p:cNvSpPr/>
          <p:nvPr/>
        </p:nvSpPr>
        <p:spPr>
          <a:xfrm rot="-5400000">
            <a:off x="418349" y="1872633"/>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dk1"/>
              </a:solidFill>
              <a:latin typeface="Arial"/>
              <a:ea typeface="Arial"/>
              <a:cs typeface="Arial"/>
              <a:sym typeface="Arial"/>
            </a:endParaRPr>
          </a:p>
        </p:txBody>
      </p:sp>
      <p:cxnSp>
        <p:nvCxnSpPr>
          <p:cNvPr id="604" name="Google Shape;604;p36"/>
          <p:cNvCxnSpPr/>
          <p:nvPr/>
        </p:nvCxnSpPr>
        <p:spPr>
          <a:xfrm rot="10800000">
            <a:off x="479233" y="1872633"/>
            <a:ext cx="8201217" cy="0"/>
          </a:xfrm>
          <a:prstGeom prst="straightConnector1">
            <a:avLst/>
          </a:prstGeom>
          <a:noFill/>
          <a:ln w="12700" cap="flat" cmpd="sng">
            <a:solidFill>
              <a:schemeClr val="lt1"/>
            </a:solidFill>
            <a:prstDash val="solid"/>
            <a:round/>
            <a:headEnd type="none" w="sm" len="sm"/>
            <a:tailEnd type="none" w="sm" len="sm"/>
          </a:ln>
        </p:spPr>
      </p:cxnSp>
      <p:sp>
        <p:nvSpPr>
          <p:cNvPr id="605" name="Google Shape;605;p36"/>
          <p:cNvSpPr txBox="1">
            <a:spLocks noGrp="1"/>
          </p:cNvSpPr>
          <p:nvPr>
            <p:ph type="title"/>
          </p:nvPr>
        </p:nvSpPr>
        <p:spPr>
          <a:xfrm>
            <a:off x="592790" y="490635"/>
            <a:ext cx="78867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6" name="Google Shape;606;p36"/>
          <p:cNvSpPr txBox="1">
            <a:spLocks noGrp="1"/>
          </p:cNvSpPr>
          <p:nvPr>
            <p:ph type="body" idx="1"/>
          </p:nvPr>
        </p:nvSpPr>
        <p:spPr>
          <a:xfrm>
            <a:off x="1811911" y="208574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7" name="Google Shape;607;p36"/>
          <p:cNvSpPr txBox="1">
            <a:spLocks noGrp="1"/>
          </p:cNvSpPr>
          <p:nvPr>
            <p:ph type="body" idx="2"/>
          </p:nvPr>
        </p:nvSpPr>
        <p:spPr>
          <a:xfrm>
            <a:off x="1811911" y="3520097"/>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8" name="Google Shape;608;p36"/>
          <p:cNvSpPr txBox="1">
            <a:spLocks noGrp="1"/>
          </p:cNvSpPr>
          <p:nvPr>
            <p:ph type="body" idx="3"/>
          </p:nvPr>
        </p:nvSpPr>
        <p:spPr>
          <a:xfrm>
            <a:off x="1811911" y="2499208"/>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9" name="Google Shape;609;p36"/>
          <p:cNvSpPr txBox="1">
            <a:spLocks noGrp="1"/>
          </p:cNvSpPr>
          <p:nvPr>
            <p:ph type="body" idx="4"/>
          </p:nvPr>
        </p:nvSpPr>
        <p:spPr>
          <a:xfrm>
            <a:off x="1811911" y="3924594"/>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0" name="Google Shape;610;p36"/>
          <p:cNvSpPr txBox="1">
            <a:spLocks noGrp="1"/>
          </p:cNvSpPr>
          <p:nvPr>
            <p:ph type="body" idx="5"/>
          </p:nvPr>
        </p:nvSpPr>
        <p:spPr>
          <a:xfrm>
            <a:off x="1811911" y="4945485"/>
            <a:ext cx="534192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1" name="Google Shape;611;p36"/>
          <p:cNvSpPr txBox="1">
            <a:spLocks noGrp="1"/>
          </p:cNvSpPr>
          <p:nvPr>
            <p:ph type="body" idx="6"/>
          </p:nvPr>
        </p:nvSpPr>
        <p:spPr>
          <a:xfrm>
            <a:off x="1811911" y="5349982"/>
            <a:ext cx="534192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2" name="Google Shape;612;p36"/>
          <p:cNvSpPr>
            <a:spLocks noGrp="1"/>
          </p:cNvSpPr>
          <p:nvPr>
            <p:ph type="pic" idx="7"/>
          </p:nvPr>
        </p:nvSpPr>
        <p:spPr>
          <a:xfrm>
            <a:off x="685304" y="2088493"/>
            <a:ext cx="950976" cy="950976"/>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13" name="Google Shape;613;p36"/>
          <p:cNvSpPr>
            <a:spLocks noGrp="1"/>
          </p:cNvSpPr>
          <p:nvPr>
            <p:ph type="pic" idx="8"/>
          </p:nvPr>
        </p:nvSpPr>
        <p:spPr>
          <a:xfrm>
            <a:off x="685803" y="3514161"/>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614" name="Google Shape;614;p36"/>
          <p:cNvSpPr>
            <a:spLocks noGrp="1"/>
          </p:cNvSpPr>
          <p:nvPr>
            <p:ph type="pic" idx="9"/>
          </p:nvPr>
        </p:nvSpPr>
        <p:spPr>
          <a:xfrm>
            <a:off x="685803" y="4939549"/>
            <a:ext cx="949979" cy="949978"/>
          </a:xfrm>
          <a:prstGeom prst="flowChartConnector">
            <a:avLst/>
          </a:prstGeom>
          <a:noFill/>
          <a:ln w="2857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5.1">
  <p:cSld name="Presenters Divider 5.1">
    <p:spTree>
      <p:nvGrpSpPr>
        <p:cNvPr id="1" name="Shape 615"/>
        <p:cNvGrpSpPr/>
        <p:nvPr/>
      </p:nvGrpSpPr>
      <p:grpSpPr>
        <a:xfrm>
          <a:off x="0" y="0"/>
          <a:ext cx="0" cy="0"/>
          <a:chOff x="0" y="0"/>
          <a:chExt cx="0" cy="0"/>
        </a:xfrm>
      </p:grpSpPr>
      <p:pic>
        <p:nvPicPr>
          <p:cNvPr id="616" name="Google Shape;616;p3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17" name="Google Shape;617;p37"/>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18" name="Google Shape;618;p37"/>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19" name="Google Shape;619;p37"/>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20" name="Google Shape;620;p37"/>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21" name="Google Shape;621;p37"/>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22" name="Google Shape;622;p37"/>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23" name="Google Shape;623;p37"/>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24" name="Google Shape;624;p37"/>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25" name="Google Shape;625;p37"/>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26" name="Google Shape;626;p3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7" name="Google Shape;627;p37"/>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8" name="Google Shape;628;p37"/>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29" name="Google Shape;629;p37"/>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0" name="Google Shape;630;p37"/>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1" name="Google Shape;631;p37"/>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32" name="Google Shape;632;p37"/>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3" name="Google Shape;633;p37"/>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5.2">
  <p:cSld name="Presenters Divider 5.2">
    <p:spTree>
      <p:nvGrpSpPr>
        <p:cNvPr id="1" name="Shape 634"/>
        <p:cNvGrpSpPr/>
        <p:nvPr/>
      </p:nvGrpSpPr>
      <p:grpSpPr>
        <a:xfrm>
          <a:off x="0" y="0"/>
          <a:ext cx="0" cy="0"/>
          <a:chOff x="0" y="0"/>
          <a:chExt cx="0" cy="0"/>
        </a:xfrm>
      </p:grpSpPr>
      <p:pic>
        <p:nvPicPr>
          <p:cNvPr id="635" name="Google Shape;635;p3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36" name="Google Shape;636;p3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37" name="Google Shape;637;p3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38" name="Google Shape;638;p3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39" name="Google Shape;639;p38"/>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40" name="Google Shape;640;p38"/>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41" name="Google Shape;641;p38"/>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42" name="Google Shape;642;p38"/>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43" name="Google Shape;643;p38"/>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44" name="Google Shape;644;p38"/>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45" name="Google Shape;645;p38"/>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46" name="Google Shape;646;p38"/>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7" name="Google Shape;647;p38"/>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8" name="Google Shape;648;p38"/>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9" name="Google Shape;649;p38"/>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0" name="Google Shape;650;p3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51" name="Google Shape;651;p38"/>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2" name="Google Shape;652;p38"/>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5.3">
  <p:cSld name="Presenters Divider 5.3">
    <p:spTree>
      <p:nvGrpSpPr>
        <p:cNvPr id="1" name="Shape 653"/>
        <p:cNvGrpSpPr/>
        <p:nvPr/>
      </p:nvGrpSpPr>
      <p:grpSpPr>
        <a:xfrm>
          <a:off x="0" y="0"/>
          <a:ext cx="0" cy="0"/>
          <a:chOff x="0" y="0"/>
          <a:chExt cx="0" cy="0"/>
        </a:xfrm>
      </p:grpSpPr>
      <p:pic>
        <p:nvPicPr>
          <p:cNvPr id="654" name="Google Shape;654;p3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55" name="Google Shape;655;p39"/>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56" name="Google Shape;656;p39"/>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57" name="Google Shape;657;p39"/>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58" name="Google Shape;658;p39"/>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59" name="Google Shape;659;p39"/>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60" name="Google Shape;660;p39"/>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61" name="Google Shape;661;p39"/>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62" name="Google Shape;662;p39"/>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63" name="Google Shape;663;p39"/>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64" name="Google Shape;664;p39"/>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5" name="Google Shape;665;p39"/>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6" name="Google Shape;666;p39"/>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7" name="Google Shape;667;p39"/>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8" name="Google Shape;668;p39"/>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69" name="Google Shape;669;p3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70" name="Google Shape;670;p39"/>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1" name="Google Shape;671;p39"/>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5.4">
  <p:cSld name="Presenters Divider 5.4">
    <p:spTree>
      <p:nvGrpSpPr>
        <p:cNvPr id="1" name="Shape 672"/>
        <p:cNvGrpSpPr/>
        <p:nvPr/>
      </p:nvGrpSpPr>
      <p:grpSpPr>
        <a:xfrm>
          <a:off x="0" y="0"/>
          <a:ext cx="0" cy="0"/>
          <a:chOff x="0" y="0"/>
          <a:chExt cx="0" cy="0"/>
        </a:xfrm>
      </p:grpSpPr>
      <p:pic>
        <p:nvPicPr>
          <p:cNvPr id="673" name="Google Shape;673;p4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74" name="Google Shape;674;p40"/>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75" name="Google Shape;675;p40"/>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76" name="Google Shape;676;p40"/>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77" name="Google Shape;677;p40"/>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78" name="Google Shape;678;p40"/>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79" name="Google Shape;679;p40"/>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80" name="Google Shape;680;p40"/>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81" name="Google Shape;681;p40"/>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682" name="Google Shape;682;p40"/>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683" name="Google Shape;683;p4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4" name="Google Shape;684;p40"/>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5" name="Google Shape;685;p40"/>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6" name="Google Shape;686;p40"/>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7" name="Google Shape;687;p40"/>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8" name="Google Shape;688;p4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689" name="Google Shape;689;p40"/>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0" name="Google Shape;690;p40"/>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50"/>
        <p:cNvGrpSpPr/>
        <p:nvPr/>
      </p:nvGrpSpPr>
      <p:grpSpPr>
        <a:xfrm>
          <a:off x="0" y="0"/>
          <a:ext cx="0" cy="0"/>
          <a:chOff x="0" y="0"/>
          <a:chExt cx="0" cy="0"/>
        </a:xfrm>
      </p:grpSpPr>
      <p:pic>
        <p:nvPicPr>
          <p:cNvPr id="51" name="Google Shape;51;p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2" name="Google Shape;52;p5"/>
          <p:cNvSpPr/>
          <p:nvPr/>
        </p:nvSpPr>
        <p:spPr>
          <a:xfrm>
            <a:off x="1811695"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53" name="Google Shape;53;p5"/>
          <p:cNvCxnSpPr/>
          <p:nvPr/>
        </p:nvCxnSpPr>
        <p:spPr>
          <a:xfrm rot="10800000">
            <a:off x="0" y="6124511"/>
            <a:ext cx="1790417"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5"/>
          <p:cNvCxnSpPr/>
          <p:nvPr/>
        </p:nvCxnSpPr>
        <p:spPr>
          <a:xfrm rot="10800000">
            <a:off x="1878696" y="6124511"/>
            <a:ext cx="6693408" cy="0"/>
          </a:xfrm>
          <a:prstGeom prst="straightConnector1">
            <a:avLst/>
          </a:prstGeom>
          <a:noFill/>
          <a:ln w="12700" cap="flat" cmpd="sng">
            <a:solidFill>
              <a:schemeClr val="lt1"/>
            </a:solidFill>
            <a:prstDash val="solid"/>
            <a:round/>
            <a:headEnd type="none" w="sm" len="sm"/>
            <a:tailEnd type="none" w="sm" len="sm"/>
          </a:ln>
        </p:spPr>
      </p:cxnSp>
      <p:sp>
        <p:nvSpPr>
          <p:cNvPr id="55" name="Google Shape;55;p5"/>
          <p:cNvSpPr/>
          <p:nvPr/>
        </p:nvSpPr>
        <p:spPr>
          <a:xfrm flipH="1">
            <a:off x="8610117"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56" name="Google Shape;56;p5"/>
          <p:cNvSpPr/>
          <p:nvPr/>
        </p:nvSpPr>
        <p:spPr>
          <a:xfrm flipH="1">
            <a:off x="8610117"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57" name="Google Shape;57;p5"/>
          <p:cNvCxnSpPr/>
          <p:nvPr/>
        </p:nvCxnSpPr>
        <p:spPr>
          <a:xfrm rot="10800000">
            <a:off x="1834554" y="3552825"/>
            <a:ext cx="0" cy="2529961"/>
          </a:xfrm>
          <a:prstGeom prst="straightConnector1">
            <a:avLst/>
          </a:prstGeom>
          <a:noFill/>
          <a:ln w="12700" cap="flat" cmpd="sng">
            <a:solidFill>
              <a:schemeClr val="lt1"/>
            </a:solidFill>
            <a:prstDash val="solid"/>
            <a:round/>
            <a:headEnd type="none" w="sm" len="sm"/>
            <a:tailEnd type="none" w="sm" len="sm"/>
          </a:ln>
        </p:spPr>
      </p:cxnSp>
      <p:sp>
        <p:nvSpPr>
          <p:cNvPr id="58" name="Google Shape;58;p5"/>
          <p:cNvSpPr/>
          <p:nvPr/>
        </p:nvSpPr>
        <p:spPr>
          <a:xfrm rot="-5400000">
            <a:off x="1834554" y="3494144"/>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dk1"/>
              </a:solidFill>
              <a:latin typeface="Arial"/>
              <a:ea typeface="Arial"/>
              <a:cs typeface="Arial"/>
              <a:sym typeface="Arial"/>
            </a:endParaRPr>
          </a:p>
        </p:txBody>
      </p:sp>
      <p:cxnSp>
        <p:nvCxnSpPr>
          <p:cNvPr id="59" name="Google Shape;59;p5"/>
          <p:cNvCxnSpPr/>
          <p:nvPr/>
        </p:nvCxnSpPr>
        <p:spPr>
          <a:xfrm rot="10800000">
            <a:off x="1895439" y="3494144"/>
            <a:ext cx="6691671" cy="0"/>
          </a:xfrm>
          <a:prstGeom prst="straightConnector1">
            <a:avLst/>
          </a:prstGeom>
          <a:noFill/>
          <a:ln w="12700" cap="flat" cmpd="sng">
            <a:solidFill>
              <a:schemeClr val="lt1"/>
            </a:solidFill>
            <a:prstDash val="solid"/>
            <a:round/>
            <a:headEnd type="none" w="sm" len="sm"/>
            <a:tailEnd type="none" w="sm" len="sm"/>
          </a:ln>
        </p:spPr>
      </p:cxnSp>
      <p:pic>
        <p:nvPicPr>
          <p:cNvPr id="60" name="Google Shape;60;p5"/>
          <p:cNvPicPr preferRelativeResize="0"/>
          <p:nvPr/>
        </p:nvPicPr>
        <p:blipFill rotWithShape="1">
          <a:blip r:embed="rId3">
            <a:alphaModFix/>
          </a:blip>
          <a:srcRect/>
          <a:stretch/>
        </p:blipFill>
        <p:spPr>
          <a:xfrm>
            <a:off x="348105" y="4878249"/>
            <a:ext cx="1193800" cy="952500"/>
          </a:xfrm>
          <a:prstGeom prst="rect">
            <a:avLst/>
          </a:prstGeom>
          <a:noFill/>
          <a:ln>
            <a:noFill/>
          </a:ln>
        </p:spPr>
      </p:pic>
      <p:sp>
        <p:nvSpPr>
          <p:cNvPr id="61" name="Google Shape;61;p5"/>
          <p:cNvSpPr txBox="1">
            <a:spLocks noGrp="1"/>
          </p:cNvSpPr>
          <p:nvPr>
            <p:ph type="title"/>
          </p:nvPr>
        </p:nvSpPr>
        <p:spPr>
          <a:xfrm>
            <a:off x="2061883" y="761997"/>
            <a:ext cx="6382512" cy="2533369"/>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2" name="Google Shape;62;p5"/>
          <p:cNvSpPr txBox="1">
            <a:spLocks noGrp="1"/>
          </p:cNvSpPr>
          <p:nvPr>
            <p:ph type="body" idx="1"/>
          </p:nvPr>
        </p:nvSpPr>
        <p:spPr>
          <a:xfrm>
            <a:off x="2070848" y="4593844"/>
            <a:ext cx="6382512"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5"/>
          <p:cNvSpPr txBox="1">
            <a:spLocks noGrp="1"/>
          </p:cNvSpPr>
          <p:nvPr>
            <p:ph type="body" idx="2"/>
          </p:nvPr>
        </p:nvSpPr>
        <p:spPr>
          <a:xfrm>
            <a:off x="2070848" y="5301687"/>
            <a:ext cx="6382512" cy="27360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5"/>
          <p:cNvSpPr txBox="1">
            <a:spLocks noGrp="1"/>
          </p:cNvSpPr>
          <p:nvPr>
            <p:ph type="body" idx="3"/>
          </p:nvPr>
        </p:nvSpPr>
        <p:spPr>
          <a:xfrm>
            <a:off x="2070848" y="5584257"/>
            <a:ext cx="6382512" cy="403785"/>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 name="Google Shape;65;p5"/>
          <p:cNvSpPr txBox="1">
            <a:spLocks noGrp="1"/>
          </p:cNvSpPr>
          <p:nvPr>
            <p:ph type="body" idx="4"/>
          </p:nvPr>
        </p:nvSpPr>
        <p:spPr>
          <a:xfrm>
            <a:off x="2070848" y="3652549"/>
            <a:ext cx="6382512" cy="716808"/>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5.5">
  <p:cSld name="Presenters Divider 5.5">
    <p:spTree>
      <p:nvGrpSpPr>
        <p:cNvPr id="1" name="Shape 691"/>
        <p:cNvGrpSpPr/>
        <p:nvPr/>
      </p:nvGrpSpPr>
      <p:grpSpPr>
        <a:xfrm>
          <a:off x="0" y="0"/>
          <a:ext cx="0" cy="0"/>
          <a:chOff x="0" y="0"/>
          <a:chExt cx="0" cy="0"/>
        </a:xfrm>
      </p:grpSpPr>
      <p:pic>
        <p:nvPicPr>
          <p:cNvPr id="692" name="Google Shape;692;p4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93" name="Google Shape;693;p41"/>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694" name="Google Shape;694;p41"/>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695" name="Google Shape;695;p41"/>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696" name="Google Shape;696;p41"/>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697" name="Google Shape;697;p41"/>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698" name="Google Shape;698;p41"/>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699" name="Google Shape;699;p41"/>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00" name="Google Shape;700;p41"/>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01" name="Google Shape;701;p41"/>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02" name="Google Shape;702;p41"/>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3" name="Google Shape;703;p41"/>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4" name="Google Shape;704;p41"/>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5" name="Google Shape;705;p41"/>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6" name="Google Shape;706;p41"/>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7" name="Google Shape;707;p4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08" name="Google Shape;708;p41"/>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09" name="Google Shape;709;p41"/>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5.6">
  <p:cSld name="Presenters Divider 5.6">
    <p:spTree>
      <p:nvGrpSpPr>
        <p:cNvPr id="1" name="Shape 710"/>
        <p:cNvGrpSpPr/>
        <p:nvPr/>
      </p:nvGrpSpPr>
      <p:grpSpPr>
        <a:xfrm>
          <a:off x="0" y="0"/>
          <a:ext cx="0" cy="0"/>
          <a:chOff x="0" y="0"/>
          <a:chExt cx="0" cy="0"/>
        </a:xfrm>
      </p:grpSpPr>
      <p:pic>
        <p:nvPicPr>
          <p:cNvPr id="711" name="Google Shape;711;p4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12" name="Google Shape;712;p42"/>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13" name="Google Shape;713;p42"/>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14" name="Google Shape;714;p42"/>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15" name="Google Shape;715;p42"/>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16" name="Google Shape;716;p42"/>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17" name="Google Shape;717;p42"/>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18" name="Google Shape;718;p42"/>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19" name="Google Shape;719;p42"/>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20" name="Google Shape;720;p42"/>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21" name="Google Shape;721;p42"/>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2" name="Google Shape;722;p42"/>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3" name="Google Shape;723;p42"/>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4" name="Google Shape;724;p42"/>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5" name="Google Shape;725;p42"/>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6" name="Google Shape;726;p42"/>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27" name="Google Shape;727;p42"/>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28" name="Google Shape;728;p42"/>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5.7">
  <p:cSld name="Presenters Divider 5.7">
    <p:spTree>
      <p:nvGrpSpPr>
        <p:cNvPr id="1" name="Shape 729"/>
        <p:cNvGrpSpPr/>
        <p:nvPr/>
      </p:nvGrpSpPr>
      <p:grpSpPr>
        <a:xfrm>
          <a:off x="0" y="0"/>
          <a:ext cx="0" cy="0"/>
          <a:chOff x="0" y="0"/>
          <a:chExt cx="0" cy="0"/>
        </a:xfrm>
      </p:grpSpPr>
      <p:pic>
        <p:nvPicPr>
          <p:cNvPr id="730" name="Google Shape;730;p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31" name="Google Shape;731;p43"/>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32" name="Google Shape;732;p43"/>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33" name="Google Shape;733;p43"/>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34" name="Google Shape;734;p43"/>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35" name="Google Shape;735;p43"/>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36" name="Google Shape;736;p43"/>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37" name="Google Shape;737;p43"/>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38" name="Google Shape;738;p43"/>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39" name="Google Shape;739;p43"/>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40" name="Google Shape;740;p43"/>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1" name="Google Shape;741;p43"/>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2" name="Google Shape;742;p43"/>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3" name="Google Shape;743;p43"/>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4" name="Google Shape;744;p43"/>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5" name="Google Shape;745;p43"/>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46" name="Google Shape;746;p43"/>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7" name="Google Shape;747;p43"/>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5.8">
  <p:cSld name="Presenters Divider 5.8">
    <p:spTree>
      <p:nvGrpSpPr>
        <p:cNvPr id="1" name="Shape 748"/>
        <p:cNvGrpSpPr/>
        <p:nvPr/>
      </p:nvGrpSpPr>
      <p:grpSpPr>
        <a:xfrm>
          <a:off x="0" y="0"/>
          <a:ext cx="0" cy="0"/>
          <a:chOff x="0" y="0"/>
          <a:chExt cx="0" cy="0"/>
        </a:xfrm>
      </p:grpSpPr>
      <p:pic>
        <p:nvPicPr>
          <p:cNvPr id="749" name="Google Shape;749;p44"/>
          <p:cNvPicPr preferRelativeResize="0"/>
          <p:nvPr/>
        </p:nvPicPr>
        <p:blipFill rotWithShape="1">
          <a:blip r:embed="rId2">
            <a:alphaModFix/>
          </a:blip>
          <a:srcRect/>
          <a:stretch/>
        </p:blipFill>
        <p:spPr>
          <a:xfrm>
            <a:off x="-2" y="-1"/>
            <a:ext cx="9144000" cy="6858000"/>
          </a:xfrm>
          <a:prstGeom prst="rect">
            <a:avLst/>
          </a:prstGeom>
          <a:noFill/>
          <a:ln>
            <a:noFill/>
          </a:ln>
        </p:spPr>
      </p:pic>
      <p:sp>
        <p:nvSpPr>
          <p:cNvPr id="750" name="Google Shape;750;p44"/>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51" name="Google Shape;751;p44"/>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52" name="Google Shape;752;p44"/>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sp>
        <p:nvSpPr>
          <p:cNvPr id="753" name="Google Shape;753;p44"/>
          <p:cNvSpPr/>
          <p:nvPr/>
        </p:nvSpPr>
        <p:spPr>
          <a:xfrm>
            <a:off x="395490"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54" name="Google Shape;754;p44"/>
          <p:cNvCxnSpPr/>
          <p:nvPr/>
        </p:nvCxnSpPr>
        <p:spPr>
          <a:xfrm rot="10800000">
            <a:off x="2422" y="6320547"/>
            <a:ext cx="371789" cy="0"/>
          </a:xfrm>
          <a:prstGeom prst="straightConnector1">
            <a:avLst/>
          </a:prstGeom>
          <a:noFill/>
          <a:ln w="12700" cap="flat" cmpd="sng">
            <a:solidFill>
              <a:schemeClr val="lt1"/>
            </a:solidFill>
            <a:prstDash val="solid"/>
            <a:round/>
            <a:headEnd type="none" w="sm" len="sm"/>
            <a:tailEnd type="none" w="sm" len="sm"/>
          </a:ln>
        </p:spPr>
      </p:cxnSp>
      <p:cxnSp>
        <p:nvCxnSpPr>
          <p:cNvPr id="755" name="Google Shape;755;p44"/>
          <p:cNvCxnSpPr/>
          <p:nvPr/>
        </p:nvCxnSpPr>
        <p:spPr>
          <a:xfrm rot="10800000">
            <a:off x="462491" y="6320547"/>
            <a:ext cx="8217959" cy="0"/>
          </a:xfrm>
          <a:prstGeom prst="straightConnector1">
            <a:avLst/>
          </a:prstGeom>
          <a:noFill/>
          <a:ln w="12700" cap="flat" cmpd="sng">
            <a:solidFill>
              <a:schemeClr val="lt1"/>
            </a:solidFill>
            <a:prstDash val="solid"/>
            <a:round/>
            <a:headEnd type="none" w="sm" len="sm"/>
            <a:tailEnd type="none" w="sm" len="sm"/>
          </a:ln>
        </p:spPr>
      </p:cxnSp>
      <p:sp>
        <p:nvSpPr>
          <p:cNvPr id="756" name="Google Shape;756;p44"/>
          <p:cNvSpPr/>
          <p:nvPr/>
        </p:nvSpPr>
        <p:spPr>
          <a:xfrm flipH="1">
            <a:off x="8705212"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757" name="Google Shape;757;p44"/>
          <p:cNvCxnSpPr/>
          <p:nvPr/>
        </p:nvCxnSpPr>
        <p:spPr>
          <a:xfrm>
            <a:off x="8772211" y="6320547"/>
            <a:ext cx="371789" cy="0"/>
          </a:xfrm>
          <a:prstGeom prst="straightConnector1">
            <a:avLst/>
          </a:prstGeom>
          <a:noFill/>
          <a:ln w="12700" cap="flat" cmpd="sng">
            <a:solidFill>
              <a:schemeClr val="lt1"/>
            </a:solidFill>
            <a:prstDash val="solid"/>
            <a:round/>
            <a:headEnd type="none" w="sm" len="sm"/>
            <a:tailEnd type="none" w="sm" len="sm"/>
          </a:ln>
        </p:spPr>
      </p:cxnSp>
      <p:pic>
        <p:nvPicPr>
          <p:cNvPr id="758" name="Google Shape;758;p44"/>
          <p:cNvPicPr preferRelativeResize="0"/>
          <p:nvPr/>
        </p:nvPicPr>
        <p:blipFill rotWithShape="1">
          <a:blip r:embed="rId3">
            <a:alphaModFix/>
          </a:blip>
          <a:srcRect/>
          <a:stretch/>
        </p:blipFill>
        <p:spPr>
          <a:xfrm>
            <a:off x="233675" y="6462763"/>
            <a:ext cx="365760" cy="291830"/>
          </a:xfrm>
          <a:prstGeom prst="rect">
            <a:avLst/>
          </a:prstGeom>
          <a:noFill/>
          <a:ln>
            <a:noFill/>
          </a:ln>
        </p:spPr>
      </p:pic>
      <p:sp>
        <p:nvSpPr>
          <p:cNvPr id="759" name="Google Shape;759;p4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0" name="Google Shape;760;p44"/>
          <p:cNvSpPr txBox="1">
            <a:spLocks noGrp="1"/>
          </p:cNvSpPr>
          <p:nvPr>
            <p:ph type="body" idx="1"/>
          </p:nvPr>
        </p:nvSpPr>
        <p:spPr>
          <a:xfrm>
            <a:off x="417667" y="131478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1" name="Google Shape;761;p44"/>
          <p:cNvSpPr txBox="1">
            <a:spLocks noGrp="1"/>
          </p:cNvSpPr>
          <p:nvPr>
            <p:ph type="body" idx="2"/>
          </p:nvPr>
        </p:nvSpPr>
        <p:spPr>
          <a:xfrm>
            <a:off x="417667" y="2784994"/>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2" name="Google Shape;762;p44"/>
          <p:cNvSpPr txBox="1">
            <a:spLocks noGrp="1"/>
          </p:cNvSpPr>
          <p:nvPr>
            <p:ph type="body" idx="3"/>
          </p:nvPr>
        </p:nvSpPr>
        <p:spPr>
          <a:xfrm>
            <a:off x="417667" y="1728243"/>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3" name="Google Shape;763;p44"/>
          <p:cNvSpPr txBox="1">
            <a:spLocks noGrp="1"/>
          </p:cNvSpPr>
          <p:nvPr>
            <p:ph type="body" idx="4"/>
          </p:nvPr>
        </p:nvSpPr>
        <p:spPr>
          <a:xfrm>
            <a:off x="417667" y="3189491"/>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4" name="Google Shape;764;p44"/>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lt1"/>
                </a:solidFill>
                <a:latin typeface="Arial"/>
                <a:ea typeface="Arial"/>
                <a:cs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dirty="0">
              <a:solidFill>
                <a:schemeClr val="lt1"/>
              </a:solidFill>
              <a:latin typeface="Arial"/>
              <a:ea typeface="Arial"/>
              <a:cs typeface="Arial"/>
              <a:sym typeface="Arial"/>
            </a:endParaRPr>
          </a:p>
        </p:txBody>
      </p:sp>
      <p:sp>
        <p:nvSpPr>
          <p:cNvPr id="765" name="Google Shape;765;p44"/>
          <p:cNvSpPr txBox="1">
            <a:spLocks noGrp="1"/>
          </p:cNvSpPr>
          <p:nvPr>
            <p:ph type="body" idx="5"/>
          </p:nvPr>
        </p:nvSpPr>
        <p:spPr>
          <a:xfrm>
            <a:off x="417667" y="4228312"/>
            <a:ext cx="7049932"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6" name="Google Shape;766;p44"/>
          <p:cNvSpPr txBox="1">
            <a:spLocks noGrp="1"/>
          </p:cNvSpPr>
          <p:nvPr>
            <p:ph type="body" idx="6"/>
          </p:nvPr>
        </p:nvSpPr>
        <p:spPr>
          <a:xfrm>
            <a:off x="417667" y="4632809"/>
            <a:ext cx="7049932"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767"/>
        <p:cNvGrpSpPr/>
        <p:nvPr/>
      </p:nvGrpSpPr>
      <p:grpSpPr>
        <a:xfrm>
          <a:off x="0" y="0"/>
          <a:ext cx="0" cy="0"/>
          <a:chOff x="0" y="0"/>
          <a:chExt cx="0" cy="0"/>
        </a:xfrm>
      </p:grpSpPr>
      <p:pic>
        <p:nvPicPr>
          <p:cNvPr id="768" name="Google Shape;768;p45"/>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769" name="Google Shape;769;p45"/>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sp>
        <p:nvSpPr>
          <p:cNvPr id="770" name="Google Shape;770;p45"/>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771"/>
        <p:cNvGrpSpPr/>
        <p:nvPr/>
      </p:nvGrpSpPr>
      <p:grpSpPr>
        <a:xfrm>
          <a:off x="0" y="0"/>
          <a:ext cx="0" cy="0"/>
          <a:chOff x="0" y="0"/>
          <a:chExt cx="0" cy="0"/>
        </a:xfrm>
      </p:grpSpPr>
      <p:sp>
        <p:nvSpPr>
          <p:cNvPr id="772" name="Google Shape;772;p46"/>
          <p:cNvSpPr/>
          <p:nvPr/>
        </p:nvSpPr>
        <p:spPr>
          <a:xfrm>
            <a:off x="0" y="6329943"/>
            <a:ext cx="9144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pic>
        <p:nvPicPr>
          <p:cNvPr id="773" name="Google Shape;773;p46"/>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774" name="Google Shape;774;p46"/>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dirty="0">
              <a:solidFill>
                <a:srgbClr val="002B49"/>
              </a:solidFill>
              <a:latin typeface="Arial"/>
              <a:ea typeface="Arial"/>
              <a:cs typeface="Arial"/>
              <a:sym typeface="Arial"/>
            </a:endParaRPr>
          </a:p>
        </p:txBody>
      </p:sp>
      <p:cxnSp>
        <p:nvCxnSpPr>
          <p:cNvPr id="775" name="Google Shape;775;p46"/>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776" name="Google Shape;776;p46"/>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777" name="Google Shape;777;p46"/>
          <p:cNvSpPr>
            <a:spLocks noGrp="1"/>
          </p:cNvSpPr>
          <p:nvPr>
            <p:ph type="pic" idx="2"/>
          </p:nvPr>
        </p:nvSpPr>
        <p:spPr>
          <a:xfrm>
            <a:off x="0" y="623477"/>
            <a:ext cx="4598988" cy="5687676"/>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778" name="Google Shape;778;p46"/>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79"/>
        <p:cNvGrpSpPr/>
        <p:nvPr/>
      </p:nvGrpSpPr>
      <p:grpSpPr>
        <a:xfrm>
          <a:off x="0" y="0"/>
          <a:ext cx="0" cy="0"/>
          <a:chOff x="0" y="0"/>
          <a:chExt cx="0" cy="0"/>
        </a:xfrm>
      </p:grpSpPr>
      <p:sp>
        <p:nvSpPr>
          <p:cNvPr id="780" name="Google Shape;780;p47"/>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rgbClr val="FFFFFF"/>
              </a:solidFill>
              <a:latin typeface="Arial"/>
              <a:ea typeface="Arial"/>
              <a:cs typeface="Arial"/>
              <a:sym typeface="Arial"/>
            </a:endParaRPr>
          </a:p>
        </p:txBody>
      </p:sp>
      <p:sp>
        <p:nvSpPr>
          <p:cNvPr id="781" name="Google Shape;781;p47"/>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dirty="0">
              <a:solidFill>
                <a:srgbClr val="FFFFFF"/>
              </a:solidFill>
              <a:latin typeface="Arial"/>
              <a:ea typeface="Arial"/>
              <a:cs typeface="Arial"/>
              <a:sym typeface="Arial"/>
            </a:endParaRPr>
          </a:p>
        </p:txBody>
      </p:sp>
      <p:pic>
        <p:nvPicPr>
          <p:cNvPr id="782" name="Google Shape;782;p47" descr="ICANN_Logo_W.eps"/>
          <p:cNvPicPr preferRelativeResize="0"/>
          <p:nvPr/>
        </p:nvPicPr>
        <p:blipFill rotWithShape="1">
          <a:blip r:embed="rId2">
            <a:alphaModFix/>
          </a:blip>
          <a:srcRect/>
          <a:stretch/>
        </p:blipFill>
        <p:spPr>
          <a:xfrm>
            <a:off x="161982" y="871077"/>
            <a:ext cx="1962493" cy="1523172"/>
          </a:xfrm>
          <a:prstGeom prst="rect">
            <a:avLst/>
          </a:prstGeom>
          <a:noFill/>
          <a:ln>
            <a:noFill/>
          </a:ln>
        </p:spPr>
      </p:pic>
      <p:sp>
        <p:nvSpPr>
          <p:cNvPr id="783" name="Google Shape;783;p47"/>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784"/>
        <p:cNvGrpSpPr/>
        <p:nvPr/>
      </p:nvGrpSpPr>
      <p:grpSpPr>
        <a:xfrm>
          <a:off x="0" y="0"/>
          <a:ext cx="0" cy="0"/>
          <a:chOff x="0" y="0"/>
          <a:chExt cx="0" cy="0"/>
        </a:xfrm>
      </p:grpSpPr>
      <p:sp>
        <p:nvSpPr>
          <p:cNvPr id="785" name="Google Shape;785;p48"/>
          <p:cNvSpPr/>
          <p:nvPr/>
        </p:nvSpPr>
        <p:spPr>
          <a:xfrm>
            <a:off x="0" y="0"/>
            <a:ext cx="9144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86" name="Google Shape;786;p48"/>
          <p:cNvSpPr txBox="1"/>
          <p:nvPr/>
        </p:nvSpPr>
        <p:spPr>
          <a:xfrm>
            <a:off x="2191310" y="2425013"/>
            <a:ext cx="6330715"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00" dirty="0">
                <a:solidFill>
                  <a:schemeClr val="lt1"/>
                </a:solidFill>
                <a:latin typeface="Arial"/>
                <a:ea typeface="Arial"/>
                <a:cs typeface="Arial"/>
                <a:sym typeface="Arial"/>
              </a:rPr>
              <a:t>Visit us at </a:t>
            </a:r>
            <a:r>
              <a:rPr lang="en-US" sz="1500" b="1" dirty="0" err="1">
                <a:solidFill>
                  <a:schemeClr val="lt1"/>
                </a:solidFill>
                <a:latin typeface="Arial"/>
                <a:ea typeface="Arial"/>
                <a:cs typeface="Arial"/>
                <a:sym typeface="Arial"/>
              </a:rPr>
              <a:t>icann.org</a:t>
            </a:r>
            <a:endParaRPr sz="1500" b="1" dirty="0">
              <a:solidFill>
                <a:schemeClr val="lt1"/>
              </a:solidFill>
              <a:latin typeface="Arial"/>
              <a:ea typeface="Arial"/>
              <a:cs typeface="Arial"/>
              <a:sym typeface="Arial"/>
            </a:endParaRPr>
          </a:p>
        </p:txBody>
      </p:sp>
      <p:sp>
        <p:nvSpPr>
          <p:cNvPr id="787" name="Google Shape;787;p48"/>
          <p:cNvSpPr txBox="1"/>
          <p:nvPr/>
        </p:nvSpPr>
        <p:spPr>
          <a:xfrm>
            <a:off x="374212" y="862601"/>
            <a:ext cx="7403218" cy="39311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sz="2700" b="1">
              <a:solidFill>
                <a:schemeClr val="lt1"/>
              </a:solidFill>
              <a:latin typeface="Arial"/>
              <a:ea typeface="Arial"/>
              <a:cs typeface="Arial"/>
              <a:sym typeface="Arial"/>
            </a:endParaRPr>
          </a:p>
        </p:txBody>
      </p:sp>
      <p:sp>
        <p:nvSpPr>
          <p:cNvPr id="788" name="Google Shape;788;p48"/>
          <p:cNvSpPr/>
          <p:nvPr/>
        </p:nvSpPr>
        <p:spPr>
          <a:xfrm>
            <a:off x="39549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a:solidFill>
                <a:schemeClr val="lt1"/>
              </a:solidFill>
              <a:latin typeface="Arial"/>
              <a:ea typeface="Arial"/>
              <a:cs typeface="Arial"/>
              <a:sym typeface="Arial"/>
            </a:endParaRPr>
          </a:p>
        </p:txBody>
      </p:sp>
      <p:cxnSp>
        <p:nvCxnSpPr>
          <p:cNvPr id="789" name="Google Shape;789;p48"/>
          <p:cNvCxnSpPr/>
          <p:nvPr/>
        </p:nvCxnSpPr>
        <p:spPr>
          <a:xfrm rot="10800000">
            <a:off x="2422" y="608083"/>
            <a:ext cx="371789" cy="0"/>
          </a:xfrm>
          <a:prstGeom prst="straightConnector1">
            <a:avLst/>
          </a:prstGeom>
          <a:noFill/>
          <a:ln w="12700" cap="flat" cmpd="sng">
            <a:solidFill>
              <a:schemeClr val="lt1"/>
            </a:solidFill>
            <a:prstDash val="solid"/>
            <a:round/>
            <a:headEnd type="none" w="sm" len="sm"/>
            <a:tailEnd type="none" w="sm" len="sm"/>
          </a:ln>
        </p:spPr>
      </p:cxnSp>
      <p:cxnSp>
        <p:nvCxnSpPr>
          <p:cNvPr id="790" name="Google Shape;790;p48"/>
          <p:cNvCxnSpPr/>
          <p:nvPr/>
        </p:nvCxnSpPr>
        <p:spPr>
          <a:xfrm rot="10800000">
            <a:off x="462492" y="608083"/>
            <a:ext cx="8681508" cy="0"/>
          </a:xfrm>
          <a:prstGeom prst="straightConnector1">
            <a:avLst/>
          </a:prstGeom>
          <a:noFill/>
          <a:ln w="12700" cap="flat" cmpd="sng">
            <a:solidFill>
              <a:schemeClr val="lt1"/>
            </a:solidFill>
            <a:prstDash val="solid"/>
            <a:round/>
            <a:headEnd type="none" w="sm" len="sm"/>
            <a:tailEnd type="none" w="sm" len="sm"/>
          </a:ln>
        </p:spPr>
      </p:cxnSp>
      <p:pic>
        <p:nvPicPr>
          <p:cNvPr id="791" name="Google Shape;791;p48"/>
          <p:cNvPicPr preferRelativeResize="0"/>
          <p:nvPr/>
        </p:nvPicPr>
        <p:blipFill rotWithShape="1">
          <a:blip r:embed="rId2">
            <a:alphaModFix/>
          </a:blip>
          <a:srcRect/>
          <a:stretch/>
        </p:blipFill>
        <p:spPr>
          <a:xfrm>
            <a:off x="2079799" y="1039938"/>
            <a:ext cx="4287549" cy="760694"/>
          </a:xfrm>
          <a:prstGeom prst="rect">
            <a:avLst/>
          </a:prstGeom>
          <a:noFill/>
          <a:ln>
            <a:noFill/>
          </a:ln>
        </p:spPr>
      </p:pic>
      <p:sp>
        <p:nvSpPr>
          <p:cNvPr id="792" name="Google Shape;792;p48"/>
          <p:cNvSpPr/>
          <p:nvPr/>
        </p:nvSpPr>
        <p:spPr>
          <a:xfrm>
            <a:off x="1811695"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93" name="Google Shape;793;p48"/>
          <p:cNvCxnSpPr/>
          <p:nvPr/>
        </p:nvCxnSpPr>
        <p:spPr>
          <a:xfrm rot="10800000">
            <a:off x="0" y="6320453"/>
            <a:ext cx="1790417" cy="0"/>
          </a:xfrm>
          <a:prstGeom prst="straightConnector1">
            <a:avLst/>
          </a:prstGeom>
          <a:noFill/>
          <a:ln w="12700" cap="flat" cmpd="sng">
            <a:solidFill>
              <a:schemeClr val="lt1"/>
            </a:solidFill>
            <a:prstDash val="solid"/>
            <a:round/>
            <a:headEnd type="none" w="sm" len="sm"/>
            <a:tailEnd type="none" w="sm" len="sm"/>
          </a:ln>
        </p:spPr>
      </p:cxnSp>
      <p:cxnSp>
        <p:nvCxnSpPr>
          <p:cNvPr id="794" name="Google Shape;794;p48"/>
          <p:cNvCxnSpPr/>
          <p:nvPr/>
        </p:nvCxnSpPr>
        <p:spPr>
          <a:xfrm rot="10800000">
            <a:off x="1878696" y="6320453"/>
            <a:ext cx="6693408" cy="0"/>
          </a:xfrm>
          <a:prstGeom prst="straightConnector1">
            <a:avLst/>
          </a:prstGeom>
          <a:noFill/>
          <a:ln w="12700" cap="flat" cmpd="sng">
            <a:solidFill>
              <a:schemeClr val="lt1"/>
            </a:solidFill>
            <a:prstDash val="solid"/>
            <a:round/>
            <a:headEnd type="none" w="sm" len="sm"/>
            <a:tailEnd type="none" w="sm" len="sm"/>
          </a:ln>
        </p:spPr>
      </p:cxnSp>
      <p:sp>
        <p:nvSpPr>
          <p:cNvPr id="795" name="Google Shape;795;p48"/>
          <p:cNvSpPr/>
          <p:nvPr/>
        </p:nvSpPr>
        <p:spPr>
          <a:xfrm flipH="1">
            <a:off x="8610117"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6" name="Google Shape;796;p48"/>
          <p:cNvSpPr/>
          <p:nvPr/>
        </p:nvSpPr>
        <p:spPr>
          <a:xfrm flipH="1">
            <a:off x="8610117"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797" name="Google Shape;797;p48"/>
          <p:cNvCxnSpPr>
            <a:endCxn id="798" idx="0"/>
          </p:cNvCxnSpPr>
          <p:nvPr/>
        </p:nvCxnSpPr>
        <p:spPr>
          <a:xfrm rot="10800000">
            <a:off x="1834554" y="2281331"/>
            <a:ext cx="0" cy="3997500"/>
          </a:xfrm>
          <a:prstGeom prst="straightConnector1">
            <a:avLst/>
          </a:prstGeom>
          <a:noFill/>
          <a:ln w="12700" cap="flat" cmpd="sng">
            <a:solidFill>
              <a:schemeClr val="lt1"/>
            </a:solidFill>
            <a:prstDash val="solid"/>
            <a:round/>
            <a:headEnd type="none" w="sm" len="sm"/>
            <a:tailEnd type="none" w="sm" len="sm"/>
          </a:ln>
        </p:spPr>
      </p:cxnSp>
      <p:sp>
        <p:nvSpPr>
          <p:cNvPr id="798" name="Google Shape;798;p48"/>
          <p:cNvSpPr/>
          <p:nvPr/>
        </p:nvSpPr>
        <p:spPr>
          <a:xfrm rot="-5400000">
            <a:off x="1834554" y="2220449"/>
            <a:ext cx="121764" cy="121764"/>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799" name="Google Shape;799;p48"/>
          <p:cNvCxnSpPr/>
          <p:nvPr/>
        </p:nvCxnSpPr>
        <p:spPr>
          <a:xfrm rot="10800000">
            <a:off x="1895439" y="2220449"/>
            <a:ext cx="6691671" cy="0"/>
          </a:xfrm>
          <a:prstGeom prst="straightConnector1">
            <a:avLst/>
          </a:prstGeom>
          <a:noFill/>
          <a:ln w="12700" cap="flat" cmpd="sng">
            <a:solidFill>
              <a:schemeClr val="lt1"/>
            </a:solidFill>
            <a:prstDash val="solid"/>
            <a:round/>
            <a:headEnd type="none" w="sm" len="sm"/>
            <a:tailEnd type="none" w="sm" len="sm"/>
          </a:ln>
        </p:spPr>
      </p:cxnSp>
      <p:cxnSp>
        <p:nvCxnSpPr>
          <p:cNvPr id="800" name="Google Shape;800;p48"/>
          <p:cNvCxnSpPr/>
          <p:nvPr/>
        </p:nvCxnSpPr>
        <p:spPr>
          <a:xfrm rot="10800000">
            <a:off x="8686803" y="6320453"/>
            <a:ext cx="457197" cy="0"/>
          </a:xfrm>
          <a:prstGeom prst="straightConnector1">
            <a:avLst/>
          </a:prstGeom>
          <a:noFill/>
          <a:ln w="12700" cap="flat" cmpd="sng">
            <a:solidFill>
              <a:schemeClr val="lt1"/>
            </a:solidFill>
            <a:prstDash val="solid"/>
            <a:round/>
            <a:headEnd type="none" w="sm" len="sm"/>
            <a:tailEnd type="none" w="sm" len="sm"/>
          </a:ln>
        </p:spPr>
      </p:cxnSp>
      <p:cxnSp>
        <p:nvCxnSpPr>
          <p:cNvPr id="801" name="Google Shape;801;p48"/>
          <p:cNvCxnSpPr/>
          <p:nvPr/>
        </p:nvCxnSpPr>
        <p:spPr>
          <a:xfrm rot="10800000">
            <a:off x="8678063" y="2219538"/>
            <a:ext cx="465937" cy="0"/>
          </a:xfrm>
          <a:prstGeom prst="straightConnector1">
            <a:avLst/>
          </a:prstGeom>
          <a:noFill/>
          <a:ln w="12700" cap="flat" cmpd="sng">
            <a:solidFill>
              <a:schemeClr val="lt1"/>
            </a:solidFill>
            <a:prstDash val="solid"/>
            <a:round/>
            <a:headEnd type="none" w="sm" len="sm"/>
            <a:tailEnd type="none" w="sm" len="sm"/>
          </a:ln>
        </p:spPr>
      </p:cxnSp>
      <p:sp>
        <p:nvSpPr>
          <p:cNvPr id="802" name="Google Shape;802;p48"/>
          <p:cNvSpPr txBox="1">
            <a:spLocks noGrp="1"/>
          </p:cNvSpPr>
          <p:nvPr>
            <p:ph type="title"/>
          </p:nvPr>
        </p:nvSpPr>
        <p:spPr>
          <a:xfrm>
            <a:off x="374904" y="42394"/>
            <a:ext cx="885601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803" name="Google Shape;803;p48"/>
          <p:cNvGrpSpPr/>
          <p:nvPr/>
        </p:nvGrpSpPr>
        <p:grpSpPr>
          <a:xfrm>
            <a:off x="2188569" y="3214997"/>
            <a:ext cx="6160437" cy="2426437"/>
            <a:chOff x="2188569" y="3214997"/>
            <a:chExt cx="6160437" cy="2426437"/>
          </a:xfrm>
        </p:grpSpPr>
        <p:pic>
          <p:nvPicPr>
            <p:cNvPr id="804" name="Google Shape;804;p48"/>
            <p:cNvPicPr preferRelativeResize="0"/>
            <p:nvPr/>
          </p:nvPicPr>
          <p:blipFill rotWithShape="1">
            <a:blip r:embed="rId3">
              <a:alphaModFix/>
            </a:blip>
            <a:srcRect/>
            <a:stretch/>
          </p:blipFill>
          <p:spPr>
            <a:xfrm>
              <a:off x="5562183" y="5245434"/>
              <a:ext cx="2365413" cy="396000"/>
            </a:xfrm>
            <a:prstGeom prst="rect">
              <a:avLst/>
            </a:prstGeom>
            <a:noFill/>
            <a:ln>
              <a:noFill/>
            </a:ln>
          </p:spPr>
        </p:pic>
        <p:pic>
          <p:nvPicPr>
            <p:cNvPr id="805" name="Google Shape;805;p48"/>
            <p:cNvPicPr preferRelativeResize="0"/>
            <p:nvPr/>
          </p:nvPicPr>
          <p:blipFill rotWithShape="1">
            <a:blip r:embed="rId4">
              <a:alphaModFix/>
            </a:blip>
            <a:srcRect/>
            <a:stretch/>
          </p:blipFill>
          <p:spPr>
            <a:xfrm>
              <a:off x="5562183" y="3216852"/>
              <a:ext cx="2310353" cy="396000"/>
            </a:xfrm>
            <a:prstGeom prst="rect">
              <a:avLst/>
            </a:prstGeom>
            <a:noFill/>
            <a:ln>
              <a:noFill/>
            </a:ln>
          </p:spPr>
        </p:pic>
        <p:pic>
          <p:nvPicPr>
            <p:cNvPr id="806" name="Google Shape;806;p48"/>
            <p:cNvPicPr preferRelativeResize="0"/>
            <p:nvPr/>
          </p:nvPicPr>
          <p:blipFill rotWithShape="1">
            <a:blip r:embed="rId5">
              <a:alphaModFix/>
            </a:blip>
            <a:srcRect/>
            <a:stretch/>
          </p:blipFill>
          <p:spPr>
            <a:xfrm>
              <a:off x="5562183" y="3893046"/>
              <a:ext cx="2786823" cy="396000"/>
            </a:xfrm>
            <a:prstGeom prst="rect">
              <a:avLst/>
            </a:prstGeom>
            <a:noFill/>
            <a:ln>
              <a:noFill/>
            </a:ln>
          </p:spPr>
        </p:pic>
        <p:pic>
          <p:nvPicPr>
            <p:cNvPr id="807" name="Google Shape;807;p48"/>
            <p:cNvPicPr preferRelativeResize="0"/>
            <p:nvPr/>
          </p:nvPicPr>
          <p:blipFill rotWithShape="1">
            <a:blip r:embed="rId6">
              <a:alphaModFix/>
            </a:blip>
            <a:srcRect/>
            <a:stretch/>
          </p:blipFill>
          <p:spPr>
            <a:xfrm>
              <a:off x="5562183" y="4569240"/>
              <a:ext cx="1893176" cy="396000"/>
            </a:xfrm>
            <a:prstGeom prst="rect">
              <a:avLst/>
            </a:prstGeom>
            <a:noFill/>
            <a:ln>
              <a:noFill/>
            </a:ln>
          </p:spPr>
        </p:pic>
        <p:pic>
          <p:nvPicPr>
            <p:cNvPr id="808" name="Google Shape;808;p48"/>
            <p:cNvPicPr preferRelativeResize="0"/>
            <p:nvPr/>
          </p:nvPicPr>
          <p:blipFill rotWithShape="1">
            <a:blip r:embed="rId7">
              <a:alphaModFix/>
            </a:blip>
            <a:srcRect/>
            <a:stretch/>
          </p:blipFill>
          <p:spPr>
            <a:xfrm>
              <a:off x="2191308" y="3891809"/>
              <a:ext cx="2291295" cy="396000"/>
            </a:xfrm>
            <a:prstGeom prst="rect">
              <a:avLst/>
            </a:prstGeom>
            <a:noFill/>
            <a:ln>
              <a:noFill/>
            </a:ln>
          </p:spPr>
        </p:pic>
        <p:pic>
          <p:nvPicPr>
            <p:cNvPr id="809" name="Google Shape;809;p48"/>
            <p:cNvPicPr preferRelativeResize="0"/>
            <p:nvPr/>
          </p:nvPicPr>
          <p:blipFill rotWithShape="1">
            <a:blip r:embed="rId8">
              <a:alphaModFix/>
            </a:blip>
            <a:srcRect/>
            <a:stretch/>
          </p:blipFill>
          <p:spPr>
            <a:xfrm>
              <a:off x="2188569" y="4568621"/>
              <a:ext cx="2344236" cy="396000"/>
            </a:xfrm>
            <a:prstGeom prst="rect">
              <a:avLst/>
            </a:prstGeom>
            <a:noFill/>
            <a:ln>
              <a:noFill/>
            </a:ln>
          </p:spPr>
        </p:pic>
        <p:pic>
          <p:nvPicPr>
            <p:cNvPr id="810" name="Google Shape;810;p48"/>
            <p:cNvPicPr preferRelativeResize="0"/>
            <p:nvPr/>
          </p:nvPicPr>
          <p:blipFill rotWithShape="1">
            <a:blip r:embed="rId9">
              <a:alphaModFix/>
            </a:blip>
            <a:srcRect/>
            <a:stretch/>
          </p:blipFill>
          <p:spPr>
            <a:xfrm>
              <a:off x="2188569" y="5245434"/>
              <a:ext cx="1717413" cy="396000"/>
            </a:xfrm>
            <a:prstGeom prst="rect">
              <a:avLst/>
            </a:prstGeom>
            <a:noFill/>
            <a:ln>
              <a:noFill/>
            </a:ln>
          </p:spPr>
        </p:pic>
        <p:pic>
          <p:nvPicPr>
            <p:cNvPr id="811" name="Google Shape;811;p48"/>
            <p:cNvPicPr preferRelativeResize="0"/>
            <p:nvPr/>
          </p:nvPicPr>
          <p:blipFill rotWithShape="1">
            <a:blip r:embed="rId10">
              <a:alphaModFix/>
            </a:blip>
            <a:srcRect/>
            <a:stretch/>
          </p:blipFill>
          <p:spPr>
            <a:xfrm>
              <a:off x="2191310" y="3214997"/>
              <a:ext cx="1145646" cy="396000"/>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812"/>
        <p:cNvGrpSpPr/>
        <p:nvPr/>
      </p:nvGrpSpPr>
      <p:grpSpPr>
        <a:xfrm>
          <a:off x="0" y="0"/>
          <a:ext cx="0" cy="0"/>
          <a:chOff x="0" y="0"/>
          <a:chExt cx="0" cy="0"/>
        </a:xfrm>
      </p:grpSpPr>
      <p:pic>
        <p:nvPicPr>
          <p:cNvPr id="813" name="Google Shape;813;p49"/>
          <p:cNvPicPr preferRelativeResize="0"/>
          <p:nvPr/>
        </p:nvPicPr>
        <p:blipFill rotWithShape="1">
          <a:blip r:embed="rId2">
            <a:alphaModFix/>
          </a:blip>
          <a:srcRect/>
          <a:stretch/>
        </p:blipFill>
        <p:spPr>
          <a:xfrm>
            <a:off x="2582" y="608083"/>
            <a:ext cx="9141417" cy="5719111"/>
          </a:xfrm>
          <a:prstGeom prst="rect">
            <a:avLst/>
          </a:prstGeom>
          <a:noFill/>
          <a:ln>
            <a:noFill/>
          </a:ln>
        </p:spPr>
      </p:pic>
      <p:pic>
        <p:nvPicPr>
          <p:cNvPr id="814" name="Google Shape;814;p49"/>
          <p:cNvPicPr preferRelativeResize="0"/>
          <p:nvPr/>
        </p:nvPicPr>
        <p:blipFill rotWithShape="1">
          <a:blip r:embed="rId3">
            <a:alphaModFix/>
          </a:blip>
          <a:srcRect/>
          <a:stretch/>
        </p:blipFill>
        <p:spPr>
          <a:xfrm>
            <a:off x="237744" y="6460580"/>
            <a:ext cx="368521" cy="293992"/>
          </a:xfrm>
          <a:prstGeom prst="rect">
            <a:avLst/>
          </a:prstGeom>
          <a:noFill/>
          <a:ln>
            <a:noFill/>
          </a:ln>
        </p:spPr>
      </p:pic>
      <p:cxnSp>
        <p:nvCxnSpPr>
          <p:cNvPr id="815" name="Google Shape;815;p49"/>
          <p:cNvCxnSpPr/>
          <p:nvPr/>
        </p:nvCxnSpPr>
        <p:spPr>
          <a:xfrm rot="10800000">
            <a:off x="0" y="608083"/>
            <a:ext cx="9144000" cy="0"/>
          </a:xfrm>
          <a:prstGeom prst="straightConnector1">
            <a:avLst/>
          </a:prstGeom>
          <a:noFill/>
          <a:ln w="12700" cap="flat" cmpd="sng">
            <a:solidFill>
              <a:srgbClr val="0B3458"/>
            </a:solidFill>
            <a:prstDash val="solid"/>
            <a:round/>
            <a:headEnd type="none" w="sm" len="sm"/>
            <a:tailEnd type="none" w="sm" len="sm"/>
          </a:ln>
        </p:spPr>
      </p:cxnSp>
      <p:cxnSp>
        <p:nvCxnSpPr>
          <p:cNvPr id="816" name="Google Shape;816;p49"/>
          <p:cNvCxnSpPr/>
          <p:nvPr/>
        </p:nvCxnSpPr>
        <p:spPr>
          <a:xfrm rot="10800000">
            <a:off x="0" y="6320547"/>
            <a:ext cx="9144000" cy="0"/>
          </a:xfrm>
          <a:prstGeom prst="straightConnector1">
            <a:avLst/>
          </a:prstGeom>
          <a:noFill/>
          <a:ln w="12700" cap="flat" cmpd="sng">
            <a:solidFill>
              <a:srgbClr val="0B3458"/>
            </a:solidFill>
            <a:prstDash val="solid"/>
            <a:round/>
            <a:headEnd type="none" w="sm" len="sm"/>
            <a:tailEnd type="none" w="sm" len="sm"/>
          </a:ln>
        </p:spPr>
      </p:cxnSp>
      <p:sp>
        <p:nvSpPr>
          <p:cNvPr id="817" name="Google Shape;817;p49"/>
          <p:cNvSpPr txBox="1">
            <a:spLocks noGrp="1"/>
          </p:cNvSpPr>
          <p:nvPr>
            <p:ph type="title"/>
          </p:nvPr>
        </p:nvSpPr>
        <p:spPr>
          <a:xfrm>
            <a:off x="374904" y="46179"/>
            <a:ext cx="8012951" cy="450663"/>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8" name="Google Shape;818;p4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2B49"/>
                </a:solidFill>
                <a:latin typeface="Arial"/>
                <a:ea typeface="Arial"/>
                <a:cs typeface="Arial"/>
                <a:sym typeface="Arial"/>
              </a:rPr>
              <a:t>   | </a:t>
            </a:r>
            <a:fld id="{00000000-1234-1234-1234-123412341234}" type="slidenum">
              <a:rPr lang="en-US" sz="1200">
                <a:solidFill>
                  <a:srgbClr val="002B49"/>
                </a:solidFill>
                <a:latin typeface="Arial"/>
                <a:ea typeface="Arial"/>
                <a:cs typeface="Arial"/>
                <a:sym typeface="Arial"/>
              </a:rPr>
              <a:t>‹#›</a:t>
            </a:fld>
            <a:endParaRPr sz="1200">
              <a:solidFill>
                <a:srgbClr val="002B49"/>
              </a:solidFill>
              <a:latin typeface="Arial"/>
              <a:ea typeface="Arial"/>
              <a:cs typeface="Arial"/>
              <a:sym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Engage with ICANN White">
  <p:cSld name="2_Engage with ICANN White">
    <p:spTree>
      <p:nvGrpSpPr>
        <p:cNvPr id="1" name="Shape 819"/>
        <p:cNvGrpSpPr/>
        <p:nvPr/>
      </p:nvGrpSpPr>
      <p:grpSpPr>
        <a:xfrm>
          <a:off x="0" y="0"/>
          <a:ext cx="0" cy="0"/>
          <a:chOff x="0" y="0"/>
          <a:chExt cx="0" cy="0"/>
        </a:xfrm>
      </p:grpSpPr>
      <p:sp>
        <p:nvSpPr>
          <p:cNvPr id="820" name="Google Shape;820;p50"/>
          <p:cNvSpPr/>
          <p:nvPr/>
        </p:nvSpPr>
        <p:spPr>
          <a:xfrm>
            <a:off x="2313656" y="685224"/>
            <a:ext cx="6830343"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sp>
        <p:nvSpPr>
          <p:cNvPr id="821" name="Google Shape;821;p50"/>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Visit us at </a:t>
            </a:r>
            <a:r>
              <a:rPr lang="en-US" sz="2000" b="1">
                <a:solidFill>
                  <a:schemeClr val="lt1"/>
                </a:solidFill>
                <a:latin typeface="Arial"/>
                <a:ea typeface="Arial"/>
                <a:cs typeface="Arial"/>
                <a:sym typeface="Arial"/>
              </a:rPr>
              <a:t>icann.org</a:t>
            </a:r>
            <a:endParaRPr sz="2000" b="1">
              <a:solidFill>
                <a:schemeClr val="lt1"/>
              </a:solidFill>
              <a:latin typeface="Arial"/>
              <a:ea typeface="Arial"/>
              <a:cs typeface="Arial"/>
              <a:sym typeface="Arial"/>
            </a:endParaRPr>
          </a:p>
        </p:txBody>
      </p:sp>
      <p:sp>
        <p:nvSpPr>
          <p:cNvPr id="822" name="Google Shape;822;p50"/>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2497" b="1">
                <a:solidFill>
                  <a:schemeClr val="lt1"/>
                </a:solidFill>
                <a:latin typeface="Arial"/>
                <a:ea typeface="Arial"/>
                <a:cs typeface="Arial"/>
                <a:sym typeface="Arial"/>
              </a:rPr>
              <a:t>Thank You and Questions</a:t>
            </a:r>
            <a:endParaRPr/>
          </a:p>
        </p:txBody>
      </p:sp>
      <p:sp>
        <p:nvSpPr>
          <p:cNvPr id="823" name="Google Shape;823;p50"/>
          <p:cNvSpPr/>
          <p:nvPr/>
        </p:nvSpPr>
        <p:spPr>
          <a:xfrm>
            <a:off x="1" y="685224"/>
            <a:ext cx="2232955"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Arial"/>
              <a:ea typeface="Arial"/>
              <a:cs typeface="Arial"/>
              <a:sym typeface="Arial"/>
            </a:endParaRPr>
          </a:p>
        </p:txBody>
      </p:sp>
      <p:pic>
        <p:nvPicPr>
          <p:cNvPr id="824" name="Google Shape;824;p50" descr="ICANN_Logo_W.eps"/>
          <p:cNvPicPr preferRelativeResize="0"/>
          <p:nvPr/>
        </p:nvPicPr>
        <p:blipFill rotWithShape="1">
          <a:blip r:embed="rId2">
            <a:alphaModFix/>
          </a:blip>
          <a:srcRect/>
          <a:stretch/>
        </p:blipFill>
        <p:spPr>
          <a:xfrm>
            <a:off x="161982" y="871077"/>
            <a:ext cx="1962493" cy="1523172"/>
          </a:xfrm>
          <a:prstGeom prst="rect">
            <a:avLst/>
          </a:prstGeom>
          <a:noFill/>
          <a:ln>
            <a:noFill/>
          </a:ln>
        </p:spPr>
      </p:pic>
      <p:sp>
        <p:nvSpPr>
          <p:cNvPr id="825" name="Google Shape;825;p50"/>
          <p:cNvSpPr txBox="1">
            <a:spLocks noGrp="1"/>
          </p:cNvSpPr>
          <p:nvPr>
            <p:ph type="body" idx="1"/>
          </p:nvPr>
        </p:nvSpPr>
        <p:spPr>
          <a:xfrm>
            <a:off x="2543489" y="1865312"/>
            <a:ext cx="5973449" cy="346541"/>
          </a:xfrm>
          <a:prstGeom prst="rect">
            <a:avLst/>
          </a:prstGeom>
          <a:noFill/>
          <a:ln>
            <a:noFill/>
          </a:ln>
        </p:spPr>
        <p:txBody>
          <a:bodyPr spcFirstLastPara="1" wrap="square" lIns="0" tIns="0" rIns="0" bIns="0" anchor="t" anchorCtr="0">
            <a:no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6" name="Google Shape;826;p50"/>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827" name="Google Shape;827;p50"/>
          <p:cNvGrpSpPr/>
          <p:nvPr/>
        </p:nvGrpSpPr>
        <p:grpSpPr>
          <a:xfrm>
            <a:off x="2543489" y="3169143"/>
            <a:ext cx="6809361" cy="2600048"/>
            <a:chOff x="2543489" y="3169143"/>
            <a:chExt cx="6809361" cy="2600048"/>
          </a:xfrm>
        </p:grpSpPr>
        <p:grpSp>
          <p:nvGrpSpPr>
            <p:cNvPr id="828" name="Google Shape;828;p50"/>
            <p:cNvGrpSpPr/>
            <p:nvPr/>
          </p:nvGrpSpPr>
          <p:grpSpPr>
            <a:xfrm>
              <a:off x="2543489" y="5403431"/>
              <a:ext cx="3416667" cy="365760"/>
              <a:chOff x="5325979" y="4715893"/>
              <a:chExt cx="3416667" cy="365760"/>
            </a:xfrm>
          </p:grpSpPr>
          <p:sp>
            <p:nvSpPr>
              <p:cNvPr id="829" name="Google Shape;829;p50"/>
              <p:cNvSpPr txBox="1"/>
              <p:nvPr/>
            </p:nvSpPr>
            <p:spPr>
              <a:xfrm>
                <a:off x="5793339" y="4734885"/>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3"/>
                  </a:rPr>
                  <a:t>flickr.com/icann</a:t>
                </a:r>
                <a:endParaRPr sz="1400">
                  <a:solidFill>
                    <a:srgbClr val="0A304B"/>
                  </a:solidFill>
                  <a:latin typeface="Arial"/>
                  <a:ea typeface="Arial"/>
                  <a:cs typeface="Arial"/>
                  <a:sym typeface="Arial"/>
                </a:endParaRPr>
              </a:p>
            </p:txBody>
          </p:sp>
          <p:pic>
            <p:nvPicPr>
              <p:cNvPr id="830" name="Google Shape;830;p50"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831" name="Google Shape;831;p50"/>
            <p:cNvGrpSpPr/>
            <p:nvPr/>
          </p:nvGrpSpPr>
          <p:grpSpPr>
            <a:xfrm>
              <a:off x="5716248" y="3169143"/>
              <a:ext cx="3636602" cy="365760"/>
              <a:chOff x="1235726" y="5571713"/>
              <a:chExt cx="3636602" cy="365760"/>
            </a:xfrm>
          </p:grpSpPr>
          <p:sp>
            <p:nvSpPr>
              <p:cNvPr id="832" name="Google Shape;832;p50"/>
              <p:cNvSpPr txBox="1"/>
              <p:nvPr/>
            </p:nvSpPr>
            <p:spPr>
              <a:xfrm>
                <a:off x="1703086" y="5592033"/>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6"/>
                  </a:rPr>
                  <a:t>linkedin/company/icann</a:t>
                </a:r>
                <a:endParaRPr sz="1400">
                  <a:solidFill>
                    <a:srgbClr val="0A304B"/>
                  </a:solidFill>
                  <a:latin typeface="Arial"/>
                  <a:ea typeface="Arial"/>
                  <a:cs typeface="Arial"/>
                  <a:sym typeface="Arial"/>
                </a:endParaRPr>
              </a:p>
            </p:txBody>
          </p:sp>
          <p:pic>
            <p:nvPicPr>
              <p:cNvPr id="833" name="Google Shape;833;p50"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grpSp>
          <p:nvGrpSpPr>
            <p:cNvPr id="834" name="Google Shape;834;p50"/>
            <p:cNvGrpSpPr/>
            <p:nvPr/>
          </p:nvGrpSpPr>
          <p:grpSpPr>
            <a:xfrm>
              <a:off x="2543489" y="3169143"/>
              <a:ext cx="2809587" cy="365760"/>
              <a:chOff x="1235726" y="3073176"/>
              <a:chExt cx="2809587" cy="365760"/>
            </a:xfrm>
          </p:grpSpPr>
          <p:sp>
            <p:nvSpPr>
              <p:cNvPr id="835" name="Google Shape;835;p50"/>
              <p:cNvSpPr txBox="1"/>
              <p:nvPr/>
            </p:nvSpPr>
            <p:spPr>
              <a:xfrm>
                <a:off x="1703087" y="3093496"/>
                <a:ext cx="2342226"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9"/>
                  </a:rPr>
                  <a:t>@icann</a:t>
                </a:r>
                <a:endParaRPr sz="1400">
                  <a:solidFill>
                    <a:srgbClr val="0A304B"/>
                  </a:solidFill>
                  <a:latin typeface="Arial"/>
                  <a:ea typeface="Arial"/>
                  <a:cs typeface="Arial"/>
                  <a:sym typeface="Arial"/>
                </a:endParaRPr>
              </a:p>
            </p:txBody>
          </p:sp>
          <p:pic>
            <p:nvPicPr>
              <p:cNvPr id="836" name="Google Shape;836;p50" descr="1420948433_social_style_3_twiter-128.png">
                <a:hlinkClick r:id="rId10"/>
              </p:cNvPr>
              <p:cNvPicPr preferRelativeResize="0"/>
              <p:nvPr/>
            </p:nvPicPr>
            <p:blipFill rotWithShape="1">
              <a:blip r:embed="rId11">
                <a:alphaModFix/>
              </a:blip>
              <a:srcRect/>
              <a:stretch/>
            </p:blipFill>
            <p:spPr>
              <a:xfrm>
                <a:off x="1235726" y="3073176"/>
                <a:ext cx="365760" cy="365760"/>
              </a:xfrm>
              <a:prstGeom prst="rect">
                <a:avLst/>
              </a:prstGeom>
              <a:noFill/>
              <a:ln>
                <a:noFill/>
              </a:ln>
            </p:spPr>
          </p:pic>
        </p:grpSp>
        <p:grpSp>
          <p:nvGrpSpPr>
            <p:cNvPr id="837" name="Google Shape;837;p50"/>
            <p:cNvGrpSpPr/>
            <p:nvPr/>
          </p:nvGrpSpPr>
          <p:grpSpPr>
            <a:xfrm>
              <a:off x="2543489" y="3913906"/>
              <a:ext cx="3730320" cy="365760"/>
              <a:chOff x="1235727" y="3892739"/>
              <a:chExt cx="3730320" cy="365760"/>
            </a:xfrm>
          </p:grpSpPr>
          <p:sp>
            <p:nvSpPr>
              <p:cNvPr id="838" name="Google Shape;838;p50"/>
              <p:cNvSpPr txBox="1"/>
              <p:nvPr/>
            </p:nvSpPr>
            <p:spPr>
              <a:xfrm>
                <a:off x="1703086" y="3913059"/>
                <a:ext cx="3262961"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2"/>
                  </a:rPr>
                  <a:t>facebook.com/icannorg </a:t>
                </a:r>
                <a:endParaRPr sz="1400">
                  <a:solidFill>
                    <a:srgbClr val="0A304B"/>
                  </a:solidFill>
                  <a:latin typeface="Arial"/>
                  <a:ea typeface="Arial"/>
                  <a:cs typeface="Arial"/>
                  <a:sym typeface="Arial"/>
                </a:endParaRPr>
              </a:p>
            </p:txBody>
          </p:sp>
          <p:pic>
            <p:nvPicPr>
              <p:cNvPr id="839" name="Google Shape;839;p50" descr="1420948141_social_style_3_facebook-128.png">
                <a:hlinkClick r:id="rId13"/>
              </p:cNvPr>
              <p:cNvPicPr preferRelativeResize="0"/>
              <p:nvPr/>
            </p:nvPicPr>
            <p:blipFill rotWithShape="1">
              <a:blip r:embed="rId14">
                <a:alphaModFix/>
              </a:blip>
              <a:srcRect/>
              <a:stretch/>
            </p:blipFill>
            <p:spPr>
              <a:xfrm>
                <a:off x="1235727" y="3892739"/>
                <a:ext cx="365760" cy="365760"/>
              </a:xfrm>
              <a:prstGeom prst="rect">
                <a:avLst/>
              </a:prstGeom>
              <a:noFill/>
              <a:ln>
                <a:noFill/>
              </a:ln>
            </p:spPr>
          </p:pic>
        </p:grpSp>
        <p:grpSp>
          <p:nvGrpSpPr>
            <p:cNvPr id="840" name="Google Shape;840;p50"/>
            <p:cNvGrpSpPr/>
            <p:nvPr/>
          </p:nvGrpSpPr>
          <p:grpSpPr>
            <a:xfrm>
              <a:off x="2543489" y="4658669"/>
              <a:ext cx="3636602" cy="365760"/>
              <a:chOff x="1235726" y="4721075"/>
              <a:chExt cx="3636602" cy="365760"/>
            </a:xfrm>
          </p:grpSpPr>
          <p:pic>
            <p:nvPicPr>
              <p:cNvPr id="841" name="Google Shape;841;p50" descr="1420948149_social_style_3_youtube-128.png">
                <a:hlinkClick r:id="rId15"/>
              </p:cNvPr>
              <p:cNvPicPr preferRelativeResize="0"/>
              <p:nvPr/>
            </p:nvPicPr>
            <p:blipFill rotWithShape="1">
              <a:blip r:embed="rId16">
                <a:alphaModFix/>
              </a:blip>
              <a:srcRect/>
              <a:stretch/>
            </p:blipFill>
            <p:spPr>
              <a:xfrm>
                <a:off x="1235726" y="4721075"/>
                <a:ext cx="365760" cy="365760"/>
              </a:xfrm>
              <a:prstGeom prst="rect">
                <a:avLst/>
              </a:prstGeom>
              <a:noFill/>
              <a:ln>
                <a:noFill/>
              </a:ln>
            </p:spPr>
          </p:pic>
          <p:sp>
            <p:nvSpPr>
              <p:cNvPr id="842" name="Google Shape;842;p50"/>
              <p:cNvSpPr txBox="1"/>
              <p:nvPr/>
            </p:nvSpPr>
            <p:spPr>
              <a:xfrm>
                <a:off x="1703086" y="4734885"/>
                <a:ext cx="3169242"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7"/>
                  </a:rPr>
                  <a:t>youtube.com/icannnews</a:t>
                </a:r>
                <a:endParaRPr sz="1400">
                  <a:solidFill>
                    <a:srgbClr val="0A304B"/>
                  </a:solidFill>
                  <a:latin typeface="Arial"/>
                  <a:ea typeface="Arial"/>
                  <a:cs typeface="Arial"/>
                  <a:sym typeface="Arial"/>
                </a:endParaRPr>
              </a:p>
            </p:txBody>
          </p:sp>
        </p:grpSp>
        <p:grpSp>
          <p:nvGrpSpPr>
            <p:cNvPr id="843" name="Google Shape;843;p50"/>
            <p:cNvGrpSpPr/>
            <p:nvPr/>
          </p:nvGrpSpPr>
          <p:grpSpPr>
            <a:xfrm>
              <a:off x="5716248" y="4658669"/>
              <a:ext cx="2586167" cy="365760"/>
              <a:chOff x="5325979" y="3073176"/>
              <a:chExt cx="2586167" cy="365760"/>
            </a:xfrm>
          </p:grpSpPr>
          <p:sp>
            <p:nvSpPr>
              <p:cNvPr id="844" name="Google Shape;844;p50"/>
              <p:cNvSpPr txBox="1"/>
              <p:nvPr/>
            </p:nvSpPr>
            <p:spPr>
              <a:xfrm>
                <a:off x="5793339" y="3093496"/>
                <a:ext cx="21188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18"/>
                  </a:rPr>
                  <a:t>soundcloud/icann</a:t>
                </a:r>
                <a:endParaRPr sz="1400">
                  <a:solidFill>
                    <a:srgbClr val="0A304B"/>
                  </a:solidFill>
                  <a:latin typeface="Arial"/>
                  <a:ea typeface="Arial"/>
                  <a:cs typeface="Arial"/>
                  <a:sym typeface="Arial"/>
                </a:endParaRPr>
              </a:p>
            </p:txBody>
          </p:sp>
          <p:pic>
            <p:nvPicPr>
              <p:cNvPr id="845" name="Google Shape;845;p50"/>
              <p:cNvPicPr preferRelativeResize="0"/>
              <p:nvPr/>
            </p:nvPicPr>
            <p:blipFill rotWithShape="1">
              <a:blip r:embed="rId19">
                <a:alphaModFix/>
              </a:blip>
              <a:srcRect/>
              <a:stretch/>
            </p:blipFill>
            <p:spPr>
              <a:xfrm>
                <a:off x="5325979" y="3073176"/>
                <a:ext cx="365760" cy="365760"/>
              </a:xfrm>
              <a:prstGeom prst="rect">
                <a:avLst/>
              </a:prstGeom>
              <a:noFill/>
              <a:ln>
                <a:noFill/>
              </a:ln>
            </p:spPr>
          </p:pic>
        </p:grpSp>
        <p:grpSp>
          <p:nvGrpSpPr>
            <p:cNvPr id="846" name="Google Shape;846;p50"/>
            <p:cNvGrpSpPr/>
            <p:nvPr/>
          </p:nvGrpSpPr>
          <p:grpSpPr>
            <a:xfrm>
              <a:off x="5716248" y="3913906"/>
              <a:ext cx="3416667" cy="365760"/>
              <a:chOff x="5325979" y="5571713"/>
              <a:chExt cx="3416667" cy="365760"/>
            </a:xfrm>
          </p:grpSpPr>
          <p:sp>
            <p:nvSpPr>
              <p:cNvPr id="847" name="Google Shape;847;p50"/>
              <p:cNvSpPr txBox="1"/>
              <p:nvPr/>
            </p:nvSpPr>
            <p:spPr>
              <a:xfrm>
                <a:off x="5793339" y="5592033"/>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20"/>
                  </a:rPr>
                  <a:t>slideshare/icannpresentations</a:t>
                </a:r>
                <a:endParaRPr sz="1400">
                  <a:solidFill>
                    <a:srgbClr val="0A304B"/>
                  </a:solidFill>
                  <a:latin typeface="Arial"/>
                  <a:ea typeface="Arial"/>
                  <a:cs typeface="Arial"/>
                  <a:sym typeface="Arial"/>
                </a:endParaRPr>
              </a:p>
            </p:txBody>
          </p:sp>
          <p:pic>
            <p:nvPicPr>
              <p:cNvPr id="848" name="Google Shape;848;p50" descr="1420948164_social_style_3_in-128.png">
                <a:hlinkClick r:id="rId7"/>
              </p:cNvPr>
              <p:cNvPicPr preferRelativeResize="0"/>
              <p:nvPr/>
            </p:nvPicPr>
            <p:blipFill rotWithShape="1">
              <a:blip r:embed="rId8">
                <a:alphaModFix/>
              </a:blip>
              <a:srcRect/>
              <a:stretch/>
            </p:blipFill>
            <p:spPr>
              <a:xfrm>
                <a:off x="5325979" y="5571713"/>
                <a:ext cx="365760" cy="365760"/>
              </a:xfrm>
              <a:prstGeom prst="rect">
                <a:avLst/>
              </a:prstGeom>
              <a:noFill/>
              <a:ln>
                <a:noFill/>
              </a:ln>
            </p:spPr>
          </p:pic>
        </p:grpSp>
        <p:grpSp>
          <p:nvGrpSpPr>
            <p:cNvPr id="849" name="Google Shape;849;p50"/>
            <p:cNvGrpSpPr/>
            <p:nvPr/>
          </p:nvGrpSpPr>
          <p:grpSpPr>
            <a:xfrm>
              <a:off x="5716248" y="5403431"/>
              <a:ext cx="3416667" cy="358717"/>
              <a:chOff x="6434703" y="4228306"/>
              <a:chExt cx="3416667" cy="358717"/>
            </a:xfrm>
          </p:grpSpPr>
          <p:sp>
            <p:nvSpPr>
              <p:cNvPr id="850" name="Google Shape;850;p50"/>
              <p:cNvSpPr txBox="1"/>
              <p:nvPr/>
            </p:nvSpPr>
            <p:spPr>
              <a:xfrm>
                <a:off x="6902063" y="4247298"/>
                <a:ext cx="2949307" cy="339725"/>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rgbClr val="0A304B"/>
                  </a:buClr>
                  <a:buSzPts val="1400"/>
                  <a:buFont typeface="Arial"/>
                  <a:buNone/>
                </a:pPr>
                <a:r>
                  <a:rPr lang="en-US" sz="1400" u="sng">
                    <a:solidFill>
                      <a:srgbClr val="0A304B"/>
                    </a:solidFill>
                    <a:latin typeface="Arial"/>
                    <a:ea typeface="Arial"/>
                    <a:cs typeface="Arial"/>
                    <a:sym typeface="Arial"/>
                    <a:hlinkClick r:id="rId21"/>
                  </a:rPr>
                  <a:t>instagram.com/icannorg</a:t>
                </a:r>
                <a:endParaRPr sz="1400">
                  <a:solidFill>
                    <a:srgbClr val="0A304B"/>
                  </a:solidFill>
                  <a:latin typeface="Arial"/>
                  <a:ea typeface="Arial"/>
                  <a:cs typeface="Arial"/>
                  <a:sym typeface="Arial"/>
                </a:endParaRPr>
              </a:p>
            </p:txBody>
          </p:sp>
          <p:pic>
            <p:nvPicPr>
              <p:cNvPr id="851" name="Google Shape;851;p50"/>
              <p:cNvPicPr preferRelativeResize="0"/>
              <p:nvPr/>
            </p:nvPicPr>
            <p:blipFill rotWithShape="1">
              <a:blip r:embed="rId22">
                <a:alphaModFix/>
              </a:blip>
              <a:srcRect/>
              <a:stretch/>
            </p:blipFill>
            <p:spPr>
              <a:xfrm>
                <a:off x="6434703" y="4228306"/>
                <a:ext cx="358717" cy="358717"/>
              </a:xfrm>
              <a:prstGeom prst="rect">
                <a:avLst/>
              </a:prstGeom>
              <a:noFill/>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66"/>
        <p:cNvGrpSpPr/>
        <p:nvPr/>
      </p:nvGrpSpPr>
      <p:grpSpPr>
        <a:xfrm>
          <a:off x="0" y="0"/>
          <a:ext cx="0" cy="0"/>
          <a:chOff x="0" y="0"/>
          <a:chExt cx="0" cy="0"/>
        </a:xfrm>
      </p:grpSpPr>
      <p:sp>
        <p:nvSpPr>
          <p:cNvPr id="67" name="Google Shape;67;p6"/>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58"/>
        <p:cNvGrpSpPr/>
        <p:nvPr/>
      </p:nvGrpSpPr>
      <p:grpSpPr>
        <a:xfrm>
          <a:off x="0" y="0"/>
          <a:ext cx="0" cy="0"/>
          <a:chOff x="0" y="0"/>
          <a:chExt cx="0" cy="0"/>
        </a:xfrm>
      </p:grpSpPr>
      <p:sp>
        <p:nvSpPr>
          <p:cNvPr id="859" name="Google Shape;859;p5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0" name="Google Shape;860;p5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861" name="Google Shape;861;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2" name="Google Shape;862;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3" name="Google Shape;863;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4"/>
        <p:cNvGrpSpPr/>
        <p:nvPr/>
      </p:nvGrpSpPr>
      <p:grpSpPr>
        <a:xfrm>
          <a:off x="0" y="0"/>
          <a:ext cx="0" cy="0"/>
          <a:chOff x="0" y="0"/>
          <a:chExt cx="0" cy="0"/>
        </a:xfrm>
      </p:grpSpPr>
      <p:sp>
        <p:nvSpPr>
          <p:cNvPr id="865" name="Google Shape;865;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6" name="Google Shape;866;p5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67" name="Google Shape;867;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8" name="Google Shape;868;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9" name="Google Shape;86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0"/>
        <p:cNvGrpSpPr/>
        <p:nvPr/>
      </p:nvGrpSpPr>
      <p:grpSpPr>
        <a:xfrm>
          <a:off x="0" y="0"/>
          <a:ext cx="0" cy="0"/>
          <a:chOff x="0" y="0"/>
          <a:chExt cx="0" cy="0"/>
        </a:xfrm>
      </p:grpSpPr>
      <p:sp>
        <p:nvSpPr>
          <p:cNvPr id="871" name="Google Shape;871;p5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2" name="Google Shape;872;p5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873" name="Google Shape;873;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4" name="Google Shape;874;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5" name="Google Shape;875;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6"/>
        <p:cNvGrpSpPr/>
        <p:nvPr/>
      </p:nvGrpSpPr>
      <p:grpSpPr>
        <a:xfrm>
          <a:off x="0" y="0"/>
          <a:ext cx="0" cy="0"/>
          <a:chOff x="0" y="0"/>
          <a:chExt cx="0" cy="0"/>
        </a:xfrm>
      </p:grpSpPr>
      <p:sp>
        <p:nvSpPr>
          <p:cNvPr id="877" name="Google Shape;877;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8" name="Google Shape;878;p5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79" name="Google Shape;879;p5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80" name="Google Shape;880;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1" name="Google Shape;881;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2" name="Google Shape;882;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83"/>
        <p:cNvGrpSpPr/>
        <p:nvPr/>
      </p:nvGrpSpPr>
      <p:grpSpPr>
        <a:xfrm>
          <a:off x="0" y="0"/>
          <a:ext cx="0" cy="0"/>
          <a:chOff x="0" y="0"/>
          <a:chExt cx="0" cy="0"/>
        </a:xfrm>
      </p:grpSpPr>
      <p:sp>
        <p:nvSpPr>
          <p:cNvPr id="884" name="Google Shape;884;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5" name="Google Shape;885;p5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6" name="Google Shape;886;p5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7" name="Google Shape;887;p5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88" name="Google Shape;888;p5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9" name="Google Shape;889;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0" name="Google Shape;890;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1" name="Google Shape;891;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2"/>
        <p:cNvGrpSpPr/>
        <p:nvPr/>
      </p:nvGrpSpPr>
      <p:grpSpPr>
        <a:xfrm>
          <a:off x="0" y="0"/>
          <a:ext cx="0" cy="0"/>
          <a:chOff x="0" y="0"/>
          <a:chExt cx="0" cy="0"/>
        </a:xfrm>
      </p:grpSpPr>
      <p:sp>
        <p:nvSpPr>
          <p:cNvPr id="893" name="Google Shape;893;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4" name="Google Shape;894;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5" name="Google Shape;895;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6" name="Google Shape;896;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97"/>
        <p:cNvGrpSpPr/>
        <p:nvPr/>
      </p:nvGrpSpPr>
      <p:grpSpPr>
        <a:xfrm>
          <a:off x="0" y="0"/>
          <a:ext cx="0" cy="0"/>
          <a:chOff x="0" y="0"/>
          <a:chExt cx="0" cy="0"/>
        </a:xfrm>
      </p:grpSpPr>
      <p:sp>
        <p:nvSpPr>
          <p:cNvPr id="898" name="Google Shape;898;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9" name="Google Shape;899;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0" name="Google Shape;900;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01"/>
        <p:cNvGrpSpPr/>
        <p:nvPr/>
      </p:nvGrpSpPr>
      <p:grpSpPr>
        <a:xfrm>
          <a:off x="0" y="0"/>
          <a:ext cx="0" cy="0"/>
          <a:chOff x="0" y="0"/>
          <a:chExt cx="0" cy="0"/>
        </a:xfrm>
      </p:grpSpPr>
      <p:sp>
        <p:nvSpPr>
          <p:cNvPr id="902" name="Google Shape;902;p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3" name="Google Shape;903;p5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904" name="Google Shape;904;p5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05" name="Google Shape;90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6" name="Google Shape;90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7" name="Google Shape;90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8"/>
        <p:cNvGrpSpPr/>
        <p:nvPr/>
      </p:nvGrpSpPr>
      <p:grpSpPr>
        <a:xfrm>
          <a:off x="0" y="0"/>
          <a:ext cx="0" cy="0"/>
          <a:chOff x="0" y="0"/>
          <a:chExt cx="0" cy="0"/>
        </a:xfrm>
      </p:grpSpPr>
      <p:sp>
        <p:nvSpPr>
          <p:cNvPr id="909" name="Google Shape;909;p6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0" name="Google Shape;910;p6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1" name="Google Shape;911;p6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12" name="Google Shape;912;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3" name="Google Shape;913;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4" name="Google Shape;914;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5"/>
        <p:cNvGrpSpPr/>
        <p:nvPr/>
      </p:nvGrpSpPr>
      <p:grpSpPr>
        <a:xfrm>
          <a:off x="0" y="0"/>
          <a:ext cx="0" cy="0"/>
          <a:chOff x="0" y="0"/>
          <a:chExt cx="0" cy="0"/>
        </a:xfrm>
      </p:grpSpPr>
      <p:sp>
        <p:nvSpPr>
          <p:cNvPr id="916" name="Google Shape;916;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6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8" name="Google Shape;918;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9" name="Google Shape;919;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0" name="Google Shape;920;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Google Shape;70;p7"/>
          <p:cNvSpPr txBox="1">
            <a:spLocks noGrp="1"/>
          </p:cNvSpPr>
          <p:nvPr>
            <p:ph type="body" idx="1"/>
          </p:nvPr>
        </p:nvSpPr>
        <p:spPr>
          <a:xfrm>
            <a:off x="609600" y="1470212"/>
            <a:ext cx="7907338" cy="4571813"/>
          </a:xfrm>
          <a:prstGeom prst="rect">
            <a:avLst/>
          </a:prstGeom>
          <a:noFill/>
          <a:ln>
            <a:noFill/>
          </a:ln>
        </p:spPr>
        <p:txBody>
          <a:bodyPr spcFirstLastPara="1" wrap="square" lIns="0" tIns="0" rIns="0" bIns="0" anchor="t" anchorCtr="0">
            <a:no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1"/>
        <p:cNvGrpSpPr/>
        <p:nvPr/>
      </p:nvGrpSpPr>
      <p:grpSpPr>
        <a:xfrm>
          <a:off x="0" y="0"/>
          <a:ext cx="0" cy="0"/>
          <a:chOff x="0" y="0"/>
          <a:chExt cx="0" cy="0"/>
        </a:xfrm>
      </p:grpSpPr>
      <p:sp>
        <p:nvSpPr>
          <p:cNvPr id="922" name="Google Shape;922;p6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3" name="Google Shape;923;p6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4" name="Google Shape;924;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5" name="Google Shape;925;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6" name="Google Shape;926;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71"/>
        <p:cNvGrpSpPr/>
        <p:nvPr/>
      </p:nvGrpSpPr>
      <p:grpSpPr>
        <a:xfrm>
          <a:off x="0" y="0"/>
          <a:ext cx="0" cy="0"/>
          <a:chOff x="0" y="0"/>
          <a:chExt cx="0" cy="0"/>
        </a:xfrm>
      </p:grpSpPr>
      <p:sp>
        <p:nvSpPr>
          <p:cNvPr id="72" name="Google Shape;72;p8"/>
          <p:cNvSpPr>
            <a:spLocks noGrp="1"/>
          </p:cNvSpPr>
          <p:nvPr>
            <p:ph type="pic" idx="2"/>
          </p:nvPr>
        </p:nvSpPr>
        <p:spPr>
          <a:xfrm>
            <a:off x="-18288" y="615707"/>
            <a:ext cx="9180576" cy="5705856"/>
          </a:xfrm>
          <a:prstGeom prst="rect">
            <a:avLst/>
          </a:prstGeom>
          <a:noFill/>
          <a:ln w="19050" cap="flat" cmpd="sng">
            <a:solidFill>
              <a:srgbClr val="0B3458"/>
            </a:solidFill>
            <a:prstDash val="solid"/>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pic>
        <p:nvPicPr>
          <p:cNvPr id="73" name="Google Shape;73;p8"/>
          <p:cNvPicPr preferRelativeResize="0"/>
          <p:nvPr/>
        </p:nvPicPr>
        <p:blipFill rotWithShape="1">
          <a:blip r:embed="rId2">
            <a:alphaModFix/>
          </a:blip>
          <a:srcRect/>
          <a:stretch/>
        </p:blipFill>
        <p:spPr>
          <a:xfrm>
            <a:off x="237744" y="6460580"/>
            <a:ext cx="368521" cy="293992"/>
          </a:xfrm>
          <a:prstGeom prst="rect">
            <a:avLst/>
          </a:prstGeom>
          <a:noFill/>
          <a:ln>
            <a:noFill/>
          </a:ln>
        </p:spPr>
      </p:pic>
      <p:sp>
        <p:nvSpPr>
          <p:cNvPr id="74" name="Google Shape;74;p8"/>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
        <p:nvSpPr>
          <p:cNvPr id="75" name="Google Shape;75;p8"/>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76"/>
        <p:cNvGrpSpPr/>
        <p:nvPr/>
      </p:nvGrpSpPr>
      <p:grpSpPr>
        <a:xfrm>
          <a:off x="0" y="0"/>
          <a:ext cx="0" cy="0"/>
          <a:chOff x="0" y="0"/>
          <a:chExt cx="0" cy="0"/>
        </a:xfrm>
      </p:grpSpPr>
      <p:pic>
        <p:nvPicPr>
          <p:cNvPr id="77" name="Google Shape;77;p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78" name="Google Shape;78;p9"/>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79" name="Google Shape;79;p9"/>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80" name="Google Shape;80;p9"/>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81" name="Google Shape;81;p9"/>
          <p:cNvPicPr preferRelativeResize="0"/>
          <p:nvPr/>
        </p:nvPicPr>
        <p:blipFill rotWithShape="1">
          <a:blip r:embed="rId3">
            <a:alphaModFix/>
          </a:blip>
          <a:srcRect/>
          <a:stretch/>
        </p:blipFill>
        <p:spPr>
          <a:xfrm>
            <a:off x="237744" y="6460580"/>
            <a:ext cx="368521" cy="293992"/>
          </a:xfrm>
          <a:prstGeom prst="rect">
            <a:avLst/>
          </a:prstGeom>
          <a:noFill/>
          <a:ln>
            <a:noFill/>
          </a:ln>
        </p:spPr>
      </p:pic>
      <p:sp>
        <p:nvSpPr>
          <p:cNvPr id="82" name="Google Shape;82;p9"/>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83" name="Google Shape;83;p9"/>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84" name="Google Shape;84;p9"/>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85" name="Google Shape;85;p9"/>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86" name="Google Shape;86;p9"/>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87" name="Google Shape;87;p9"/>
          <p:cNvSpPr/>
          <p:nvPr/>
        </p:nvSpPr>
        <p:spPr>
          <a:xfrm>
            <a:off x="2422" y="749729"/>
            <a:ext cx="9144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90"/>
        <p:cNvGrpSpPr/>
        <p:nvPr/>
      </p:nvGrpSpPr>
      <p:grpSpPr>
        <a:xfrm>
          <a:off x="0" y="0"/>
          <a:ext cx="0" cy="0"/>
          <a:chOff x="0" y="0"/>
          <a:chExt cx="0" cy="0"/>
        </a:xfrm>
      </p:grpSpPr>
      <p:pic>
        <p:nvPicPr>
          <p:cNvPr id="91" name="Google Shape;91;p10"/>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92" name="Google Shape;92;p10"/>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dirty="0">
              <a:solidFill>
                <a:schemeClr val="lt1"/>
              </a:solidFill>
              <a:latin typeface="Arial"/>
              <a:ea typeface="Arial"/>
              <a:cs typeface="Arial"/>
              <a:sym typeface="Arial"/>
            </a:endParaRPr>
          </a:p>
        </p:txBody>
      </p:sp>
      <p:cxnSp>
        <p:nvCxnSpPr>
          <p:cNvPr id="93" name="Google Shape;93;p10"/>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94" name="Google Shape;94;p10"/>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95" name="Google Shape;95;p10"/>
          <p:cNvPicPr preferRelativeResize="0"/>
          <p:nvPr/>
        </p:nvPicPr>
        <p:blipFill rotWithShape="1">
          <a:blip r:embed="rId3">
            <a:alphaModFix/>
          </a:blip>
          <a:srcRect/>
          <a:stretch/>
        </p:blipFill>
        <p:spPr>
          <a:xfrm>
            <a:off x="237744" y="6460580"/>
            <a:ext cx="368521" cy="293992"/>
          </a:xfrm>
          <a:prstGeom prst="rect">
            <a:avLst/>
          </a:prstGeom>
          <a:noFill/>
          <a:ln>
            <a:noFill/>
          </a:ln>
        </p:spPr>
      </p:pic>
      <p:sp>
        <p:nvSpPr>
          <p:cNvPr id="96" name="Google Shape;96;p10"/>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97" name="Google Shape;97;p10"/>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98" name="Google Shape;98;p10"/>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99" name="Google Shape;99;p10"/>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00" name="Google Shape;100;p10"/>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01" name="Google Shape;101;p10"/>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10"/>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9549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1" name="Google Shape;11;p1"/>
          <p:cNvCxnSpPr/>
          <p:nvPr/>
        </p:nvCxnSpPr>
        <p:spPr>
          <a:xfrm rot="10800000">
            <a:off x="2422" y="608083"/>
            <a:ext cx="371789" cy="0"/>
          </a:xfrm>
          <a:prstGeom prst="straightConnector1">
            <a:avLst/>
          </a:prstGeom>
          <a:noFill/>
          <a:ln w="12700" cap="flat" cmpd="sng">
            <a:solidFill>
              <a:srgbClr val="0B3458"/>
            </a:solidFill>
            <a:prstDash val="solid"/>
            <a:round/>
            <a:headEnd type="none" w="sm" len="sm"/>
            <a:tailEnd type="none" w="sm" len="sm"/>
          </a:ln>
        </p:spPr>
      </p:cxnSp>
      <p:cxnSp>
        <p:nvCxnSpPr>
          <p:cNvPr id="12" name="Google Shape;12;p1"/>
          <p:cNvCxnSpPr/>
          <p:nvPr/>
        </p:nvCxnSpPr>
        <p:spPr>
          <a:xfrm rot="10800000">
            <a:off x="462492" y="608083"/>
            <a:ext cx="8681508" cy="0"/>
          </a:xfrm>
          <a:prstGeom prst="straightConnector1">
            <a:avLst/>
          </a:prstGeom>
          <a:noFill/>
          <a:ln w="12700" cap="flat" cmpd="sng">
            <a:solidFill>
              <a:srgbClr val="0B3458"/>
            </a:solidFill>
            <a:prstDash val="solid"/>
            <a:round/>
            <a:headEnd type="none" w="sm" len="sm"/>
            <a:tailEnd type="none" w="sm" len="sm"/>
          </a:ln>
        </p:spPr>
      </p:cxnSp>
      <p:pic>
        <p:nvPicPr>
          <p:cNvPr id="13" name="Google Shape;13;p1"/>
          <p:cNvPicPr preferRelativeResize="0"/>
          <p:nvPr/>
        </p:nvPicPr>
        <p:blipFill rotWithShape="1">
          <a:blip r:embed="rId51">
            <a:alphaModFix/>
          </a:blip>
          <a:srcRect/>
          <a:stretch/>
        </p:blipFill>
        <p:spPr>
          <a:xfrm>
            <a:off x="237744" y="6460580"/>
            <a:ext cx="368520" cy="293992"/>
          </a:xfrm>
          <a:prstGeom prst="rect">
            <a:avLst/>
          </a:prstGeom>
          <a:noFill/>
          <a:ln>
            <a:noFill/>
          </a:ln>
        </p:spPr>
      </p:pic>
      <p:sp>
        <p:nvSpPr>
          <p:cNvPr id="14" name="Google Shape;14;p1"/>
          <p:cNvSpPr/>
          <p:nvPr/>
        </p:nvSpPr>
        <p:spPr>
          <a:xfrm>
            <a:off x="39549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5" name="Google Shape;15;p1"/>
          <p:cNvCxnSpPr/>
          <p:nvPr/>
        </p:nvCxnSpPr>
        <p:spPr>
          <a:xfrm rot="10800000">
            <a:off x="2422" y="6320547"/>
            <a:ext cx="371789" cy="0"/>
          </a:xfrm>
          <a:prstGeom prst="straightConnector1">
            <a:avLst/>
          </a:prstGeom>
          <a:noFill/>
          <a:ln w="12700" cap="flat" cmpd="sng">
            <a:solidFill>
              <a:srgbClr val="0B3458"/>
            </a:solidFill>
            <a:prstDash val="solid"/>
            <a:round/>
            <a:headEnd type="none" w="sm" len="sm"/>
            <a:tailEnd type="none" w="sm" len="sm"/>
          </a:ln>
        </p:spPr>
      </p:cxnSp>
      <p:cxnSp>
        <p:nvCxnSpPr>
          <p:cNvPr id="16" name="Google Shape;16;p1"/>
          <p:cNvCxnSpPr/>
          <p:nvPr/>
        </p:nvCxnSpPr>
        <p:spPr>
          <a:xfrm rot="10800000">
            <a:off x="462491" y="6320547"/>
            <a:ext cx="8217959" cy="0"/>
          </a:xfrm>
          <a:prstGeom prst="straightConnector1">
            <a:avLst/>
          </a:prstGeom>
          <a:noFill/>
          <a:ln w="12700" cap="flat" cmpd="sng">
            <a:solidFill>
              <a:srgbClr val="0B3458"/>
            </a:solidFill>
            <a:prstDash val="solid"/>
            <a:round/>
            <a:headEnd type="none" w="sm" len="sm"/>
            <a:tailEnd type="none" w="sm" len="sm"/>
          </a:ln>
        </p:spPr>
      </p:cxnSp>
      <p:sp>
        <p:nvSpPr>
          <p:cNvPr id="17" name="Google Shape;17;p1"/>
          <p:cNvSpPr/>
          <p:nvPr/>
        </p:nvSpPr>
        <p:spPr>
          <a:xfrm flipH="1">
            <a:off x="8705212"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cxnSp>
        <p:nvCxnSpPr>
          <p:cNvPr id="18" name="Google Shape;18;p1"/>
          <p:cNvCxnSpPr/>
          <p:nvPr/>
        </p:nvCxnSpPr>
        <p:spPr>
          <a:xfrm>
            <a:off x="8772211" y="6320547"/>
            <a:ext cx="371789" cy="0"/>
          </a:xfrm>
          <a:prstGeom prst="straightConnector1">
            <a:avLst/>
          </a:prstGeom>
          <a:noFill/>
          <a:ln w="12700" cap="flat" cmpd="sng">
            <a:solidFill>
              <a:srgbClr val="0B3458"/>
            </a:solidFill>
            <a:prstDash val="solid"/>
            <a:round/>
            <a:headEnd type="none" w="sm" len="sm"/>
            <a:tailEnd type="none" w="sm" len="sm"/>
          </a:ln>
        </p:spPr>
      </p:cxnSp>
      <p:sp>
        <p:nvSpPr>
          <p:cNvPr id="19" name="Google Shape;19;p1"/>
          <p:cNvSpPr txBox="1"/>
          <p:nvPr/>
        </p:nvSpPr>
        <p:spPr>
          <a:xfrm>
            <a:off x="8493978" y="6445465"/>
            <a:ext cx="794877"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rgbClr val="002B49"/>
                </a:solidFill>
                <a:latin typeface="Arial"/>
                <a:ea typeface="Arial"/>
                <a:cs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sz="1200" b="0" i="0" u="none" strike="noStrike" cap="none" dirty="0">
              <a:solidFill>
                <a:srgbClr val="002B49"/>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2"/>
        <p:cNvGrpSpPr/>
        <p:nvPr/>
      </p:nvGrpSpPr>
      <p:grpSpPr>
        <a:xfrm>
          <a:off x="0" y="0"/>
          <a:ext cx="0" cy="0"/>
          <a:chOff x="0" y="0"/>
          <a:chExt cx="0" cy="0"/>
        </a:xfrm>
      </p:grpSpPr>
      <p:sp>
        <p:nvSpPr>
          <p:cNvPr id="853" name="Google Shape;853;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4" name="Google Shape;854;p5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5" name="Google Shape;855;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56" name="Google Shape;856;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57" name="Google Shape;857;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3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docs.google.com/document/d/1_L-WrOnckWN2mBQwPaO-foYHIQ8F78ESM81JOCtbx0A/edit#heading=h.o41lnhl9ps30"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docs.google.com/document/d/1_L-WrOnckWN2mBQwPaO-foYHIQ8F78ESM81JOCtbx0A/edit#heading=h.qwz8sxmkko1w"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icann.org/resources/pages/strategic-engagement-2013-10-10-en"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63" descr="A large city landscape&#10;&#10;Description automatically generated"/>
          <p:cNvPicPr preferRelativeResize="0"/>
          <p:nvPr/>
        </p:nvPicPr>
        <p:blipFill rotWithShape="1">
          <a:blip r:embed="rId3">
            <a:alphaModFix/>
          </a:blip>
          <a:srcRect/>
          <a:stretch/>
        </p:blipFill>
        <p:spPr>
          <a:xfrm>
            <a:off x="0" y="3048"/>
            <a:ext cx="9144000" cy="6851904"/>
          </a:xfrm>
          <a:prstGeom prst="rect">
            <a:avLst/>
          </a:prstGeom>
          <a:noFill/>
          <a:ln>
            <a:noFill/>
          </a:ln>
        </p:spPr>
      </p:pic>
      <p:pic>
        <p:nvPicPr>
          <p:cNvPr id="932" name="Google Shape;932;p63"/>
          <p:cNvPicPr preferRelativeResize="0"/>
          <p:nvPr/>
        </p:nvPicPr>
        <p:blipFill rotWithShape="1">
          <a:blip r:embed="rId4">
            <a:alphaModFix/>
          </a:blip>
          <a:srcRect/>
          <a:stretch/>
        </p:blipFill>
        <p:spPr>
          <a:xfrm>
            <a:off x="4293988" y="152871"/>
            <a:ext cx="4592512" cy="27406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72"/>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SSR1 Implementation and Impact</a:t>
            </a:r>
            <a:endParaRPr dirty="0"/>
          </a:p>
        </p:txBody>
      </p:sp>
      <p:sp>
        <p:nvSpPr>
          <p:cNvPr id="1009" name="Google Shape;1009;p72"/>
          <p:cNvSpPr txBox="1">
            <a:spLocks noGrp="1"/>
          </p:cNvSpPr>
          <p:nvPr>
            <p:ph type="body" idx="1"/>
          </p:nvPr>
        </p:nvSpPr>
        <p:spPr>
          <a:xfrm>
            <a:off x="609600" y="1470212"/>
            <a:ext cx="7907400" cy="4571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3000" dirty="0"/>
              <a:t>ICANN org should continue its work to implement all relevant SSR1 Recommendations</a:t>
            </a:r>
            <a:endParaRPr sz="3000" dirty="0"/>
          </a:p>
          <a:p>
            <a:pPr marL="0" lvl="0" indent="0" algn="l" rtl="0">
              <a:spcBef>
                <a:spcPts val="0"/>
              </a:spcBef>
              <a:spcAft>
                <a:spcPts val="0"/>
              </a:spcAft>
              <a:buNone/>
            </a:pPr>
            <a:endParaRPr sz="2400" dirty="0"/>
          </a:p>
          <a:p>
            <a:pPr marL="457200" lvl="0" indent="-381000" algn="l" rtl="0">
              <a:spcBef>
                <a:spcPts val="0"/>
              </a:spcBef>
              <a:spcAft>
                <a:spcPts val="0"/>
              </a:spcAft>
              <a:buSzPts val="2400"/>
              <a:buChar char="-"/>
            </a:pPr>
            <a:r>
              <a:rPr lang="en-US" sz="2400" dirty="0"/>
              <a:t>Complete the implementation of all relevant SSR1 recommendations. The SSR2 Review Team’s observations of the status and the road to implement the recommendation will be detailed in the report (where the original guidance was not sufficiently measurable.)</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73"/>
          <p:cNvSpPr txBox="1">
            <a:spLocks noGrp="1"/>
          </p:cNvSpPr>
          <p:nvPr>
            <p:ph type="title"/>
          </p:nvPr>
        </p:nvSpPr>
        <p:spPr>
          <a:xfrm>
            <a:off x="584938" y="797860"/>
            <a:ext cx="7932000" cy="1795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Workstream 1</a:t>
            </a:r>
            <a:endParaRPr dirty="0"/>
          </a:p>
        </p:txBody>
      </p:sp>
      <p:sp>
        <p:nvSpPr>
          <p:cNvPr id="1016" name="Google Shape;1016;p73"/>
          <p:cNvSpPr txBox="1">
            <a:spLocks noGrp="1"/>
          </p:cNvSpPr>
          <p:nvPr>
            <p:ph type="body" idx="1"/>
          </p:nvPr>
        </p:nvSpPr>
        <p:spPr>
          <a:xfrm>
            <a:off x="600074" y="2765533"/>
            <a:ext cx="7907400" cy="914400"/>
          </a:xfrm>
          <a:prstGeom prst="rect">
            <a:avLst/>
          </a:prstGeom>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b="1" dirty="0"/>
              <a:t>SSR2 Recommendations Expanding on Original SSR1 Recommendations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74"/>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Expanded SSR1 Recommendation 9 </a:t>
            </a:r>
            <a:endParaRPr sz="2520" dirty="0"/>
          </a:p>
        </p:txBody>
      </p:sp>
      <p:sp>
        <p:nvSpPr>
          <p:cNvPr id="1022" name="Google Shape;1022;p74"/>
          <p:cNvSpPr txBox="1">
            <a:spLocks noGrp="1"/>
          </p:cNvSpPr>
          <p:nvPr>
            <p:ph type="body" idx="1"/>
          </p:nvPr>
        </p:nvSpPr>
        <p:spPr>
          <a:xfrm>
            <a:off x="115825" y="737650"/>
            <a:ext cx="8738400" cy="5423664"/>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1000"/>
              </a:spcBef>
              <a:spcAft>
                <a:spcPts val="0"/>
              </a:spcAft>
              <a:buNone/>
            </a:pPr>
            <a:r>
              <a:rPr lang="en-US" sz="2400" b="1" dirty="0"/>
              <a:t>Information Security Management Systems and Security Certifications</a:t>
            </a:r>
          </a:p>
          <a:p>
            <a:pPr marL="0" lvl="0" indent="0" algn="ctr" rtl="0">
              <a:lnSpc>
                <a:spcPct val="90000"/>
              </a:lnSpc>
              <a:spcBef>
                <a:spcPts val="1000"/>
              </a:spcBef>
              <a:spcAft>
                <a:spcPts val="0"/>
              </a:spcAft>
              <a:buNone/>
            </a:pPr>
            <a:endParaRPr sz="900" dirty="0"/>
          </a:p>
          <a:p>
            <a:pPr marL="457200" lvl="0" indent="-342900" algn="l" rtl="0">
              <a:spcBef>
                <a:spcPts val="600"/>
              </a:spcBef>
              <a:spcAft>
                <a:spcPts val="600"/>
              </a:spcAft>
              <a:buSzPts val="1800"/>
              <a:buFont typeface="Arial"/>
              <a:buChar char="-"/>
            </a:pPr>
            <a:r>
              <a:rPr lang="en-US" sz="1800" dirty="0"/>
              <a:t>Establish a road map of industry standard security audits and certification activities that are being undertaken, including milestone dates for obtaining each certification and continuous improvement</a:t>
            </a:r>
            <a:endParaRPr sz="1800" dirty="0"/>
          </a:p>
          <a:p>
            <a:pPr marL="457200" lvl="0" indent="-342900" algn="l" rtl="0">
              <a:spcBef>
                <a:spcPts val="600"/>
              </a:spcBef>
              <a:spcAft>
                <a:spcPts val="600"/>
              </a:spcAft>
              <a:buSzPts val="1800"/>
              <a:buFont typeface="Arial"/>
              <a:buChar char="-"/>
            </a:pPr>
            <a:r>
              <a:rPr lang="en-US" sz="1800" dirty="0"/>
              <a:t>Put together a plan for certifications and training requirements for roles in the organization, track completion rates, provide reasoning for their choices, and document how the certifications fit into ICANN org’s security and risk management strategies </a:t>
            </a:r>
            <a:endParaRPr sz="1800" dirty="0"/>
          </a:p>
          <a:p>
            <a:pPr marL="457200" lvl="0" indent="-342900" algn="l" rtl="0">
              <a:spcBef>
                <a:spcPts val="600"/>
              </a:spcBef>
              <a:spcAft>
                <a:spcPts val="600"/>
              </a:spcAft>
              <a:buSzPts val="1800"/>
              <a:buFont typeface="Arial"/>
              <a:buChar char="-"/>
            </a:pPr>
            <a:r>
              <a:rPr lang="en-US" sz="1800" dirty="0"/>
              <a:t>Provide reasoning for their choices, demonstrating how they fit into its security and risk management strategies</a:t>
            </a:r>
            <a:endParaRPr sz="1800" dirty="0"/>
          </a:p>
          <a:p>
            <a:pPr marL="457200" lvl="0" indent="-342900" algn="l" rtl="0">
              <a:spcBef>
                <a:spcPts val="600"/>
              </a:spcBef>
              <a:spcAft>
                <a:spcPts val="600"/>
              </a:spcAft>
              <a:buSzPts val="1800"/>
              <a:buFont typeface="Arial"/>
              <a:buChar char="-"/>
            </a:pPr>
            <a:r>
              <a:rPr lang="en-US" sz="1800" dirty="0"/>
              <a:t>Implement an Information Security Management System and undergo a third party audit and certification</a:t>
            </a:r>
            <a:endParaRPr sz="1800" dirty="0"/>
          </a:p>
          <a:p>
            <a:pPr marL="457200" lvl="0" indent="-342900" algn="l" rtl="0">
              <a:spcBef>
                <a:spcPts val="600"/>
              </a:spcBef>
              <a:spcAft>
                <a:spcPts val="600"/>
              </a:spcAft>
              <a:buSzPts val="1800"/>
              <a:buFont typeface="Arial"/>
              <a:buChar char="-"/>
            </a:pPr>
            <a:r>
              <a:rPr lang="en-US" sz="1800" dirty="0"/>
              <a:t>Be audited and certified along the lines of industry security standards, and assess certification options with commonly accepted international standards (e.g., ITIL, ISO 27001)</a:t>
            </a:r>
            <a:endParaRPr sz="1800" dirty="0"/>
          </a:p>
          <a:p>
            <a:pPr marL="0" lvl="0" indent="0" algn="l" rtl="0">
              <a:lnSpc>
                <a:spcPct val="90000"/>
              </a:lnSpc>
              <a:spcBef>
                <a:spcPts val="1000"/>
              </a:spcBef>
              <a:spcAft>
                <a:spcPts val="0"/>
              </a:spcAft>
              <a:buNone/>
            </a:pPr>
            <a:endParaRPr sz="1800" dirty="0">
              <a:latin typeface="Calibri"/>
              <a:ea typeface="Calibri"/>
              <a:cs typeface="Calibri"/>
              <a:sym typeface="Calibri"/>
            </a:endParaRPr>
          </a:p>
          <a:p>
            <a:pPr marL="0" lvl="0" indent="0" algn="l" rtl="0">
              <a:lnSpc>
                <a:spcPct val="90000"/>
              </a:lnSpc>
              <a:spcBef>
                <a:spcPts val="1000"/>
              </a:spcBef>
              <a:spcAft>
                <a:spcPts val="0"/>
              </a:spcAft>
              <a:buNone/>
            </a:pPr>
            <a:endParaRPr sz="2800" dirty="0">
              <a:latin typeface="Calibri"/>
              <a:ea typeface="Calibri"/>
              <a:cs typeface="Calibri"/>
              <a:sym typeface="Calibri"/>
            </a:endParaRPr>
          </a:p>
          <a:p>
            <a:pPr marL="457200" lvl="0" indent="0" algn="l" rtl="0">
              <a:lnSpc>
                <a:spcPct val="90000"/>
              </a:lnSpc>
              <a:spcBef>
                <a:spcPts val="1000"/>
              </a:spcBef>
              <a:spcAft>
                <a:spcPts val="0"/>
              </a:spcAft>
              <a:buNone/>
            </a:pPr>
            <a:endParaRPr sz="2800" dirty="0">
              <a:latin typeface="Calibri"/>
              <a:ea typeface="Calibri"/>
              <a:cs typeface="Calibri"/>
              <a:sym typeface="Calibri"/>
            </a:endParaRPr>
          </a:p>
          <a:p>
            <a:pPr marL="342900" lvl="0" indent="0" algn="l" rtl="0">
              <a:spcBef>
                <a:spcPts val="2000"/>
              </a:spcBef>
              <a:spcAft>
                <a:spcPts val="0"/>
              </a:spcAft>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sp>
        <p:nvSpPr>
          <p:cNvPr id="1027" name="Google Shape;1027;p75"/>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Expanded SSR1 Recommendations 12, 15, and 16</a:t>
            </a:r>
            <a:endParaRPr sz="2520" dirty="0"/>
          </a:p>
        </p:txBody>
      </p:sp>
      <p:sp>
        <p:nvSpPr>
          <p:cNvPr id="1028" name="Google Shape;1028;p75"/>
          <p:cNvSpPr txBox="1">
            <a:spLocks noGrp="1"/>
          </p:cNvSpPr>
          <p:nvPr>
            <p:ph type="body" idx="1"/>
          </p:nvPr>
        </p:nvSpPr>
        <p:spPr>
          <a:xfrm>
            <a:off x="115825" y="737650"/>
            <a:ext cx="8738400" cy="2956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1000"/>
              </a:spcBef>
              <a:spcAft>
                <a:spcPts val="0"/>
              </a:spcAft>
              <a:buNone/>
            </a:pPr>
            <a:r>
              <a:rPr lang="en-US" sz="2400" b="1" dirty="0"/>
              <a:t>SSR Strategy and Framework</a:t>
            </a:r>
            <a:endParaRPr sz="2400" b="1" dirty="0"/>
          </a:p>
          <a:p>
            <a:pPr marL="0" lvl="0" indent="0" algn="ctr" rtl="0">
              <a:lnSpc>
                <a:spcPct val="90000"/>
              </a:lnSpc>
              <a:spcBef>
                <a:spcPts val="1000"/>
              </a:spcBef>
              <a:spcAft>
                <a:spcPts val="0"/>
              </a:spcAft>
              <a:buNone/>
            </a:pPr>
            <a:endParaRPr sz="1800" b="1" dirty="0"/>
          </a:p>
          <a:p>
            <a:pPr marL="457200" lvl="0" indent="-368300" algn="l" rtl="0">
              <a:spcBef>
                <a:spcPts val="600"/>
              </a:spcBef>
              <a:spcAft>
                <a:spcPts val="600"/>
              </a:spcAft>
              <a:buSzPts val="2200"/>
              <a:buFont typeface="Arial"/>
              <a:buChar char="-"/>
            </a:pPr>
            <a:r>
              <a:rPr lang="en-US" sz="2200" dirty="0"/>
              <a:t>Address security issues clearly, publicly, and promote security best practices across all contracted parties </a:t>
            </a:r>
            <a:endParaRPr sz="2200" dirty="0"/>
          </a:p>
          <a:p>
            <a:pPr marL="457200" lvl="0" indent="-368300" algn="l" rtl="0">
              <a:spcBef>
                <a:spcPts val="600"/>
              </a:spcBef>
              <a:spcAft>
                <a:spcPts val="600"/>
              </a:spcAft>
              <a:buSzPts val="2200"/>
              <a:buFont typeface="Arial"/>
              <a:buChar char="-"/>
            </a:pPr>
            <a:r>
              <a:rPr lang="en-US" sz="2200" dirty="0"/>
              <a:t>Work with the community to develop and continuously update an overarching SSR strategy and framework; capture SSR-related best practices in a consensus document; establish clear, measurable, and trackable objectives; implement the practices in contracts, agreements, and MOUs </a:t>
            </a:r>
            <a:endParaRPr sz="2200" dirty="0"/>
          </a:p>
          <a:p>
            <a:pPr marL="457200" lvl="0" indent="-368300" algn="l" rtl="0">
              <a:spcBef>
                <a:spcPts val="600"/>
              </a:spcBef>
              <a:spcAft>
                <a:spcPts val="600"/>
              </a:spcAft>
              <a:buSzPts val="2200"/>
              <a:buFont typeface="Arial"/>
              <a:buChar char="-"/>
            </a:pPr>
            <a:r>
              <a:rPr lang="en-US" sz="2200" dirty="0"/>
              <a:t>Implement coordinated vulnerability disclosure reporting </a:t>
            </a:r>
            <a:endParaRPr sz="2200" dirty="0"/>
          </a:p>
          <a:p>
            <a:pPr marL="457200" lvl="0" indent="-368300" algn="l" rtl="0">
              <a:lnSpc>
                <a:spcPct val="115000"/>
              </a:lnSpc>
              <a:spcBef>
                <a:spcPts val="600"/>
              </a:spcBef>
              <a:spcAft>
                <a:spcPts val="600"/>
              </a:spcAft>
              <a:buSzPts val="2200"/>
              <a:buFont typeface="Arial"/>
              <a:buChar char="-"/>
            </a:pPr>
            <a:r>
              <a:rPr lang="en-US" sz="2200" dirty="0"/>
              <a:t>Establish a clear communication plan for reports to the community, and produce regular (at least annual) and timely reports containing anonymous metrics of the vulnerability disclosure process </a:t>
            </a:r>
            <a:endParaRPr sz="2200" dirty="0"/>
          </a:p>
          <a:p>
            <a:pPr marL="457200" lvl="0" indent="0" algn="l" rtl="0">
              <a:lnSpc>
                <a:spcPct val="90000"/>
              </a:lnSpc>
              <a:spcBef>
                <a:spcPts val="1000"/>
              </a:spcBef>
              <a:spcAft>
                <a:spcPts val="0"/>
              </a:spcAft>
              <a:buNone/>
            </a:pPr>
            <a:endParaRPr sz="1800" dirty="0"/>
          </a:p>
          <a:p>
            <a:pPr marL="457200" lvl="0" indent="0" algn="l" rtl="0">
              <a:lnSpc>
                <a:spcPct val="90000"/>
              </a:lnSpc>
              <a:spcBef>
                <a:spcPts val="1000"/>
              </a:spcBef>
              <a:spcAft>
                <a:spcPts val="0"/>
              </a:spcAft>
              <a:buNone/>
            </a:pPr>
            <a:endParaRPr sz="1800" dirty="0">
              <a:latin typeface="Calibri"/>
              <a:ea typeface="Calibri"/>
              <a:cs typeface="Calibri"/>
              <a:sym typeface="Calibri"/>
            </a:endParaRPr>
          </a:p>
          <a:p>
            <a:pPr marL="0" lvl="0" indent="0" algn="l" rtl="0">
              <a:lnSpc>
                <a:spcPct val="90000"/>
              </a:lnSpc>
              <a:spcBef>
                <a:spcPts val="1000"/>
              </a:spcBef>
              <a:spcAft>
                <a:spcPts val="0"/>
              </a:spcAft>
              <a:buNone/>
            </a:pPr>
            <a:endParaRPr sz="2800" dirty="0">
              <a:latin typeface="Calibri"/>
              <a:ea typeface="Calibri"/>
              <a:cs typeface="Calibri"/>
              <a:sym typeface="Calibri"/>
            </a:endParaRPr>
          </a:p>
          <a:p>
            <a:pPr marL="457200" lvl="0" indent="0" algn="l" rtl="0">
              <a:lnSpc>
                <a:spcPct val="90000"/>
              </a:lnSpc>
              <a:spcBef>
                <a:spcPts val="1000"/>
              </a:spcBef>
              <a:spcAft>
                <a:spcPts val="0"/>
              </a:spcAft>
              <a:buNone/>
            </a:pPr>
            <a:endParaRPr sz="2800" dirty="0">
              <a:latin typeface="Calibri"/>
              <a:ea typeface="Calibri"/>
              <a:cs typeface="Calibri"/>
              <a:sym typeface="Calibri"/>
            </a:endParaRPr>
          </a:p>
          <a:p>
            <a:pPr marL="342900" lvl="0" indent="0" algn="l" rtl="0">
              <a:spcBef>
                <a:spcPts val="200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76"/>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Expanded SSR1 Recommendation 20 and 22</a:t>
            </a:r>
            <a:endParaRPr sz="2520" dirty="0"/>
          </a:p>
        </p:txBody>
      </p:sp>
      <p:sp>
        <p:nvSpPr>
          <p:cNvPr id="1034" name="Google Shape;1034;p76"/>
          <p:cNvSpPr txBox="1">
            <a:spLocks noGrp="1"/>
          </p:cNvSpPr>
          <p:nvPr>
            <p:ph type="body" idx="1"/>
          </p:nvPr>
        </p:nvSpPr>
        <p:spPr>
          <a:xfrm>
            <a:off x="115825" y="737650"/>
            <a:ext cx="8738400" cy="2956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1000"/>
              </a:spcBef>
              <a:spcAft>
                <a:spcPts val="0"/>
              </a:spcAft>
              <a:buNone/>
            </a:pPr>
            <a:r>
              <a:rPr lang="en-US" sz="2400" b="1" dirty="0"/>
              <a:t>Budget Transparency and Budgeting SSR in new gTLDs</a:t>
            </a:r>
            <a:endParaRPr sz="2400" b="1" dirty="0"/>
          </a:p>
          <a:p>
            <a:pPr marL="0" lvl="0" indent="0" algn="ctr" rtl="0">
              <a:lnSpc>
                <a:spcPct val="90000"/>
              </a:lnSpc>
              <a:spcBef>
                <a:spcPts val="1000"/>
              </a:spcBef>
              <a:spcAft>
                <a:spcPts val="0"/>
              </a:spcAft>
              <a:buNone/>
            </a:pPr>
            <a:endParaRPr sz="2400" b="1" dirty="0"/>
          </a:p>
          <a:p>
            <a:pPr marL="457200" lvl="0" indent="-381000" algn="l" rtl="0">
              <a:spcBef>
                <a:spcPts val="1400"/>
              </a:spcBef>
              <a:spcAft>
                <a:spcPts val="0"/>
              </a:spcAft>
              <a:buSzPts val="2400"/>
              <a:buFont typeface="Arial"/>
              <a:buChar char="-"/>
            </a:pPr>
            <a:r>
              <a:rPr lang="en-US" sz="2400" dirty="0"/>
              <a:t>Be more transparent with the budget for parts of ICANN org related to implementing the SSR Framework and performing SSR-related functions, including those associated with the introduction of new gTLDs </a:t>
            </a:r>
            <a:endParaRPr sz="2800" dirty="0"/>
          </a:p>
          <a:p>
            <a:pPr marL="342900" lvl="0" indent="0" algn="l" rtl="0">
              <a:spcBef>
                <a:spcPts val="2000"/>
              </a:spcBef>
              <a:spcAft>
                <a:spcPts val="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77"/>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Expanded SSR1 Recommendation 27</a:t>
            </a:r>
            <a:endParaRPr sz="2520" dirty="0"/>
          </a:p>
        </p:txBody>
      </p:sp>
      <p:sp>
        <p:nvSpPr>
          <p:cNvPr id="1040" name="Google Shape;1040;p77"/>
          <p:cNvSpPr txBox="1">
            <a:spLocks noGrp="1"/>
          </p:cNvSpPr>
          <p:nvPr>
            <p:ph type="body" idx="1"/>
          </p:nvPr>
        </p:nvSpPr>
        <p:spPr>
          <a:xfrm>
            <a:off x="115825" y="737650"/>
            <a:ext cx="8738400" cy="29562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1000"/>
              </a:spcBef>
              <a:spcAft>
                <a:spcPts val="0"/>
              </a:spcAft>
              <a:buNone/>
            </a:pPr>
            <a:r>
              <a:rPr lang="en-US" sz="2400" b="1" dirty="0"/>
              <a:t>Risk Management</a:t>
            </a:r>
            <a:endParaRPr sz="2400" b="1" dirty="0"/>
          </a:p>
          <a:p>
            <a:pPr marL="0" lvl="0" indent="0" algn="ctr" rtl="0">
              <a:spcBef>
                <a:spcPts val="600"/>
              </a:spcBef>
              <a:spcAft>
                <a:spcPts val="600"/>
              </a:spcAft>
              <a:buNone/>
            </a:pPr>
            <a:endParaRPr sz="2400" b="1" dirty="0"/>
          </a:p>
          <a:p>
            <a:pPr marL="457200" lvl="0" indent="-381000" algn="l" rtl="0">
              <a:spcBef>
                <a:spcPts val="600"/>
              </a:spcBef>
              <a:spcAft>
                <a:spcPts val="600"/>
              </a:spcAft>
              <a:buSzPts val="2400"/>
              <a:buFont typeface="Arial"/>
              <a:buChar char="-"/>
            </a:pPr>
            <a:r>
              <a:rPr lang="en-US" sz="2400" dirty="0"/>
              <a:t>Centralize and strategically coordinate ICANN’s Risk Management Framework </a:t>
            </a:r>
            <a:endParaRPr sz="2400" dirty="0"/>
          </a:p>
          <a:p>
            <a:pPr marL="457200" lvl="0" indent="-381000" algn="l" rtl="0">
              <a:spcBef>
                <a:spcPts val="600"/>
              </a:spcBef>
              <a:spcAft>
                <a:spcPts val="600"/>
              </a:spcAft>
              <a:buSzPts val="2400"/>
              <a:buFont typeface="Arial"/>
              <a:buChar char="-"/>
            </a:pPr>
            <a:r>
              <a:rPr lang="en-US" sz="2400" dirty="0"/>
              <a:t>Clearly articulate their risk framework and strategically align the framework against the requirements and objectives of the organization, describe relevant measures of success, and how these are assessed</a:t>
            </a:r>
            <a:endParaRPr sz="2400" dirty="0"/>
          </a:p>
          <a:p>
            <a:pPr marL="45720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p78"/>
          <p:cNvSpPr txBox="1">
            <a:spLocks noGrp="1"/>
          </p:cNvSpPr>
          <p:nvPr>
            <p:ph type="title"/>
          </p:nvPr>
        </p:nvSpPr>
        <p:spPr>
          <a:xfrm>
            <a:off x="584938" y="833718"/>
            <a:ext cx="7932000" cy="1759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Arial"/>
              <a:buNone/>
            </a:pPr>
            <a:r>
              <a:rPr lang="en-US" dirty="0"/>
              <a:t>Workstream 2</a:t>
            </a:r>
            <a:endParaRPr dirty="0"/>
          </a:p>
        </p:txBody>
      </p:sp>
      <p:sp>
        <p:nvSpPr>
          <p:cNvPr id="1046" name="Google Shape;1046;p78"/>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Arial"/>
              <a:buNone/>
            </a:pPr>
            <a:r>
              <a:rPr lang="en-US" dirty="0"/>
              <a:t>Key SSR Issues within ICANN</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79"/>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Recommendations Areas for Workstream 2</a:t>
            </a:r>
            <a:endParaRPr sz="2520" dirty="0"/>
          </a:p>
        </p:txBody>
      </p:sp>
      <p:sp>
        <p:nvSpPr>
          <p:cNvPr id="1052" name="Google Shape;1052;p79"/>
          <p:cNvSpPr txBox="1">
            <a:spLocks noGrp="1"/>
          </p:cNvSpPr>
          <p:nvPr>
            <p:ph type="body" idx="1"/>
          </p:nvPr>
        </p:nvSpPr>
        <p:spPr>
          <a:xfrm>
            <a:off x="618300" y="769804"/>
            <a:ext cx="7818000" cy="295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None/>
            </a:pPr>
            <a:r>
              <a:rPr lang="en-US" sz="2800" i="1" dirty="0"/>
              <a:t>Covered by ICANN Bylaw 4.6(c) (ii) A, 4.6(c) (ii) B as well as 4.6(c) (iii)</a:t>
            </a:r>
            <a:endParaRPr sz="2800" i="1" dirty="0"/>
          </a:p>
          <a:p>
            <a:pPr marL="0" lvl="0" indent="0" algn="l" rtl="0">
              <a:lnSpc>
                <a:spcPct val="90000"/>
              </a:lnSpc>
              <a:spcBef>
                <a:spcPts val="1000"/>
              </a:spcBef>
              <a:spcAft>
                <a:spcPts val="0"/>
              </a:spcAft>
              <a:buNone/>
            </a:pPr>
            <a:endParaRPr sz="2800" i="1" dirty="0"/>
          </a:p>
          <a:p>
            <a:pPr marL="0" lvl="0" indent="0" algn="l" rtl="0">
              <a:lnSpc>
                <a:spcPct val="90000"/>
              </a:lnSpc>
              <a:spcBef>
                <a:spcPts val="1000"/>
              </a:spcBef>
              <a:spcAft>
                <a:spcPts val="0"/>
              </a:spcAft>
              <a:buNone/>
            </a:pPr>
            <a:r>
              <a:rPr lang="en-US" sz="2800" dirty="0"/>
              <a:t>Topics covered include:</a:t>
            </a:r>
            <a:endParaRPr sz="2800" dirty="0"/>
          </a:p>
          <a:p>
            <a:pPr marL="457200" lvl="0" indent="-406400" algn="l" rtl="0">
              <a:lnSpc>
                <a:spcPct val="90000"/>
              </a:lnSpc>
              <a:spcBef>
                <a:spcPts val="500"/>
              </a:spcBef>
              <a:spcAft>
                <a:spcPts val="0"/>
              </a:spcAft>
              <a:buSzPts val="2800"/>
              <a:buFont typeface="Arial"/>
              <a:buChar char="-"/>
            </a:pPr>
            <a:r>
              <a:rPr lang="en-US" sz="2400" dirty="0"/>
              <a:t>C-Suite Security Position</a:t>
            </a:r>
            <a:endParaRPr sz="2400" dirty="0"/>
          </a:p>
          <a:p>
            <a:pPr marL="457200" lvl="0" indent="-406400" algn="l" rtl="0">
              <a:lnSpc>
                <a:spcPct val="90000"/>
              </a:lnSpc>
              <a:spcBef>
                <a:spcPts val="0"/>
              </a:spcBef>
              <a:spcAft>
                <a:spcPts val="0"/>
              </a:spcAft>
              <a:buSzPts val="2800"/>
              <a:buFont typeface="Arial"/>
              <a:buChar char="-"/>
            </a:pPr>
            <a:r>
              <a:rPr lang="en-US" sz="2400" dirty="0"/>
              <a:t>Security Risk Management</a:t>
            </a:r>
            <a:endParaRPr sz="2400" dirty="0"/>
          </a:p>
          <a:p>
            <a:pPr marL="457200" lvl="0" indent="-381000" algn="l" rtl="0">
              <a:lnSpc>
                <a:spcPct val="90000"/>
              </a:lnSpc>
              <a:spcBef>
                <a:spcPts val="0"/>
              </a:spcBef>
              <a:spcAft>
                <a:spcPts val="0"/>
              </a:spcAft>
              <a:buSzPts val="2400"/>
              <a:buChar char="-"/>
            </a:pPr>
            <a:r>
              <a:rPr lang="en-US" sz="2400" dirty="0"/>
              <a:t>Business Continuity Management</a:t>
            </a:r>
            <a:endParaRPr sz="2400" dirty="0"/>
          </a:p>
          <a:p>
            <a:pPr marL="457200" lvl="0" indent="-406400" algn="l" rtl="0">
              <a:lnSpc>
                <a:spcPct val="90000"/>
              </a:lnSpc>
              <a:spcBef>
                <a:spcPts val="0"/>
              </a:spcBef>
              <a:spcAft>
                <a:spcPts val="0"/>
              </a:spcAft>
              <a:buSzPts val="2800"/>
              <a:buFont typeface="Arial"/>
              <a:buChar char="-"/>
            </a:pPr>
            <a:r>
              <a:rPr lang="en-US" sz="2400" dirty="0"/>
              <a:t>Disaster Recovery Planning</a:t>
            </a:r>
            <a:endParaRPr sz="2400" dirty="0"/>
          </a:p>
          <a:p>
            <a:pPr marL="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80"/>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C-Suite Security Position </a:t>
            </a:r>
            <a:endParaRPr sz="2520" dirty="0"/>
          </a:p>
        </p:txBody>
      </p:sp>
      <p:sp>
        <p:nvSpPr>
          <p:cNvPr id="1058" name="Google Shape;1058;p80"/>
          <p:cNvSpPr txBox="1">
            <a:spLocks noGrp="1"/>
          </p:cNvSpPr>
          <p:nvPr>
            <p:ph type="body" idx="1"/>
          </p:nvPr>
        </p:nvSpPr>
        <p:spPr>
          <a:xfrm>
            <a:off x="115825" y="1103970"/>
            <a:ext cx="8738400" cy="2589879"/>
          </a:xfrm>
          <a:prstGeom prst="rect">
            <a:avLst/>
          </a:prstGeom>
          <a:noFill/>
          <a:ln>
            <a:noFill/>
          </a:ln>
        </p:spPr>
        <p:txBody>
          <a:bodyPr spcFirstLastPara="1" wrap="square" lIns="0" tIns="0" rIns="0" bIns="0" anchor="t" anchorCtr="0">
            <a:noAutofit/>
          </a:bodyPr>
          <a:lstStyle/>
          <a:p>
            <a:pPr marL="457200" lvl="0" indent="-368300" rtl="0">
              <a:spcBef>
                <a:spcPts val="0"/>
              </a:spcBef>
              <a:spcAft>
                <a:spcPts val="0"/>
              </a:spcAft>
              <a:buSzPts val="2200"/>
              <a:buFont typeface="Arial"/>
              <a:buChar char="-"/>
            </a:pPr>
            <a:r>
              <a:rPr lang="en-US" sz="2200" dirty="0"/>
              <a:t>Create the </a:t>
            </a:r>
            <a:r>
              <a:rPr lang="en-US" sz="2200"/>
              <a:t>position then </a:t>
            </a:r>
            <a:r>
              <a:rPr lang="en-US" sz="2200" dirty="0"/>
              <a:t>hire or appoint an individual responsible for both strategic and tactical security and risk management across the security domain of the organization and the global identifier system </a:t>
            </a:r>
            <a:endParaRPr sz="2200" dirty="0"/>
          </a:p>
          <a:p>
            <a:pPr marL="457200" lvl="0" indent="0" rtl="0">
              <a:spcBef>
                <a:spcPts val="0"/>
              </a:spcBef>
              <a:spcAft>
                <a:spcPts val="0"/>
              </a:spcAft>
              <a:buNone/>
            </a:pPr>
            <a:endParaRPr sz="2000" dirty="0"/>
          </a:p>
          <a:p>
            <a:pPr marL="914400" lvl="0" indent="-368300" rtl="0">
              <a:spcBef>
                <a:spcPts val="600"/>
              </a:spcBef>
              <a:spcAft>
                <a:spcPts val="600"/>
              </a:spcAft>
              <a:buSzPts val="2200"/>
              <a:buFont typeface="Courier New" panose="02070309020205020404" pitchFamily="49" charset="0"/>
              <a:buChar char="o"/>
            </a:pPr>
            <a:r>
              <a:rPr lang="en-US" sz="2000" dirty="0"/>
              <a:t>position would fulfil the responsibilities of a chief security officer and chief information security officer </a:t>
            </a:r>
            <a:endParaRPr sz="2000" dirty="0"/>
          </a:p>
          <a:p>
            <a:pPr marL="914400" lvl="0" indent="-368300" rtl="0">
              <a:spcBef>
                <a:spcPts val="600"/>
              </a:spcBef>
              <a:spcAft>
                <a:spcPts val="600"/>
              </a:spcAft>
              <a:buSzPts val="2200"/>
              <a:buFont typeface="Courier New" panose="02070309020205020404" pitchFamily="49" charset="0"/>
              <a:buChar char="o"/>
            </a:pPr>
            <a:r>
              <a:rPr lang="en-US" sz="2000" dirty="0"/>
              <a:t>position should manage ICANN org’s Security Function, oversee the interactions of security staff in all relevant areas, provide regular reports to the community</a:t>
            </a:r>
            <a:endParaRPr sz="2000" dirty="0"/>
          </a:p>
          <a:p>
            <a:pPr marL="914400" lvl="0" indent="-368300" rtl="0">
              <a:spcBef>
                <a:spcPts val="600"/>
              </a:spcBef>
              <a:spcAft>
                <a:spcPts val="600"/>
              </a:spcAft>
              <a:buSzPts val="2200"/>
              <a:buFont typeface="Courier New" panose="02070309020205020404" pitchFamily="49" charset="0"/>
              <a:buChar char="o"/>
            </a:pPr>
            <a:r>
              <a:rPr lang="en-US" sz="2000" dirty="0"/>
              <a:t>position should take part in all security-relevant contractual negotiations (e.g., supply chains for hardware and software and associated service level agreements) undertaken by ICANN org, feeding into all security-related contractual terms </a:t>
            </a:r>
            <a:endParaRPr sz="2000" dirty="0"/>
          </a:p>
          <a:p>
            <a:pPr marL="45720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1063"/>
        <p:cNvGrpSpPr/>
        <p:nvPr/>
      </p:nvGrpSpPr>
      <p:grpSpPr>
        <a:xfrm>
          <a:off x="0" y="0"/>
          <a:ext cx="0" cy="0"/>
          <a:chOff x="0" y="0"/>
          <a:chExt cx="0" cy="0"/>
        </a:xfrm>
      </p:grpSpPr>
      <p:sp>
        <p:nvSpPr>
          <p:cNvPr id="1064" name="Google Shape;1064;p81"/>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Full text - C-Suite</a:t>
            </a:r>
            <a:endParaRPr dirty="0"/>
          </a:p>
        </p:txBody>
      </p:sp>
      <p:sp>
        <p:nvSpPr>
          <p:cNvPr id="1065" name="Google Shape;1065;p81"/>
          <p:cNvSpPr txBox="1">
            <a:spLocks noGrp="1"/>
          </p:cNvSpPr>
          <p:nvPr>
            <p:ph type="body" idx="1"/>
          </p:nvPr>
        </p:nvSpPr>
        <p:spPr>
          <a:xfrm>
            <a:off x="609600" y="1470212"/>
            <a:ext cx="7907400" cy="45717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US" sz="1800" dirty="0">
                <a:latin typeface="Calibri"/>
                <a:ea typeface="Calibri"/>
                <a:cs typeface="Calibri"/>
                <a:sym typeface="Calibri"/>
              </a:rPr>
              <a:t>The review team considers it necessary to have an officer at the C-Suite level to coordinate security and security risk activities and implement ICANN’s strategic security objectives. ICANN should create the position of, and then hire or appoint an individual responsible for both strategic and tactical security and risk management across the security domain of the  organization and the global identifier system. This position would fulfil the responsibilities of a Chief Security Officer (CSO) and Chief Information Security Officer (CISO) This position should manage ICANN org’s Security Function and oversee the interactions of security staff in all relevant areas and provide regular reports to the community.</a:t>
            </a:r>
            <a:endParaRPr sz="1800" dirty="0"/>
          </a:p>
          <a:p>
            <a:pPr marL="0" lvl="0" indent="0" algn="l" rtl="0">
              <a:lnSpc>
                <a:spcPct val="115000"/>
              </a:lnSpc>
              <a:spcBef>
                <a:spcPts val="0"/>
              </a:spcBef>
              <a:spcAft>
                <a:spcPts val="0"/>
              </a:spcAft>
              <a:buNone/>
            </a:pPr>
            <a:endParaRPr sz="1800" dirty="0"/>
          </a:p>
          <a:p>
            <a:pPr marL="0" lvl="0" indent="0" algn="just" rtl="0">
              <a:spcBef>
                <a:spcPts val="800"/>
              </a:spcBef>
              <a:spcAft>
                <a:spcPts val="0"/>
              </a:spcAft>
              <a:buNone/>
            </a:pPr>
            <a:r>
              <a:rPr lang="en-US" sz="1800" dirty="0">
                <a:latin typeface="Calibri"/>
                <a:ea typeface="Calibri"/>
                <a:cs typeface="Calibri"/>
                <a:sym typeface="Calibri"/>
              </a:rPr>
              <a:t>The Security Function should take part in all security-relevant contractual negotiations (e.g., supply chains for hardware and software and associated service level agreements) undertaken by ICANN org, feeding into all security-related contractual terms. </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64"/>
          <p:cNvSpPr txBox="1">
            <a:spLocks noGrp="1"/>
          </p:cNvSpPr>
          <p:nvPr>
            <p:ph type="title"/>
          </p:nvPr>
        </p:nvSpPr>
        <p:spPr>
          <a:xfrm>
            <a:off x="610726" y="0"/>
            <a:ext cx="7744845" cy="2533369"/>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0B3458"/>
              </a:buClr>
              <a:buSzPts val="3600"/>
              <a:buFont typeface="Arial"/>
              <a:buNone/>
            </a:pPr>
            <a:r>
              <a:rPr lang="en-US" dirty="0"/>
              <a:t>Second Security, Stability, and Resiliency Review Team (SSR2)</a:t>
            </a:r>
            <a:endParaRPr dirty="0"/>
          </a:p>
        </p:txBody>
      </p:sp>
      <p:sp>
        <p:nvSpPr>
          <p:cNvPr id="938" name="Google Shape;938;p64"/>
          <p:cNvSpPr txBox="1">
            <a:spLocks noGrp="1"/>
          </p:cNvSpPr>
          <p:nvPr>
            <p:ph type="body" idx="1"/>
          </p:nvPr>
        </p:nvSpPr>
        <p:spPr>
          <a:xfrm>
            <a:off x="610726" y="3562904"/>
            <a:ext cx="7744845" cy="71680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1800"/>
              <a:buNone/>
            </a:pPr>
            <a:r>
              <a:rPr lang="en-US" dirty="0"/>
              <a:t> </a:t>
            </a:r>
            <a:endParaRPr dirty="0"/>
          </a:p>
        </p:txBody>
      </p:sp>
      <p:sp>
        <p:nvSpPr>
          <p:cNvPr id="939" name="Google Shape;939;p64"/>
          <p:cNvSpPr txBox="1">
            <a:spLocks noGrp="1"/>
          </p:cNvSpPr>
          <p:nvPr>
            <p:ph type="body" idx="2"/>
          </p:nvPr>
        </p:nvSpPr>
        <p:spPr>
          <a:xfrm>
            <a:off x="610726" y="4252817"/>
            <a:ext cx="7744845" cy="27360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rgbClr val="0B3458"/>
              </a:buClr>
              <a:buSzPts val="1800"/>
              <a:buNone/>
            </a:pPr>
            <a:r>
              <a:rPr lang="en-US" dirty="0"/>
              <a:t> </a:t>
            </a:r>
            <a:endParaRPr dirty="0"/>
          </a:p>
        </p:txBody>
      </p:sp>
      <p:sp>
        <p:nvSpPr>
          <p:cNvPr id="940" name="Google Shape;940;p64"/>
          <p:cNvSpPr txBox="1">
            <a:spLocks noGrp="1"/>
          </p:cNvSpPr>
          <p:nvPr>
            <p:ph type="body" idx="3"/>
          </p:nvPr>
        </p:nvSpPr>
        <p:spPr>
          <a:xfrm>
            <a:off x="610726" y="4553317"/>
            <a:ext cx="7744845" cy="40378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1800"/>
              <a:buNone/>
            </a:pPr>
            <a:r>
              <a:rPr lang="en-US" dirty="0"/>
              <a:t>3 November 2019</a:t>
            </a:r>
            <a:endParaRPr dirty="0"/>
          </a:p>
          <a:p>
            <a:pPr marL="0" lvl="0" indent="0" algn="l" rtl="0">
              <a:spcBef>
                <a:spcPts val="0"/>
              </a:spcBef>
              <a:spcAft>
                <a:spcPts val="0"/>
              </a:spcAft>
              <a:buClr>
                <a:srgbClr val="0B3458"/>
              </a:buClr>
              <a:buSzPts val="1800"/>
              <a:buNone/>
            </a:pPr>
            <a:endParaRPr dirty="0"/>
          </a:p>
        </p:txBody>
      </p:sp>
      <p:sp>
        <p:nvSpPr>
          <p:cNvPr id="941" name="Google Shape;941;p64"/>
          <p:cNvSpPr txBox="1">
            <a:spLocks noGrp="1"/>
          </p:cNvSpPr>
          <p:nvPr>
            <p:ph type="body" idx="4"/>
          </p:nvPr>
        </p:nvSpPr>
        <p:spPr>
          <a:xfrm>
            <a:off x="610726" y="2854692"/>
            <a:ext cx="7744845" cy="716808"/>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1800"/>
              <a:buNone/>
            </a:pPr>
            <a:r>
              <a:rPr lang="en-US" dirty="0"/>
              <a:t>Community Engagement Session @ ICANN66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82"/>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Security Risk Management</a:t>
            </a:r>
            <a:endParaRPr sz="2520" dirty="0"/>
          </a:p>
        </p:txBody>
      </p:sp>
      <p:sp>
        <p:nvSpPr>
          <p:cNvPr id="1071" name="Google Shape;1071;p82"/>
          <p:cNvSpPr txBox="1">
            <a:spLocks noGrp="1"/>
          </p:cNvSpPr>
          <p:nvPr>
            <p:ph type="body" idx="1"/>
          </p:nvPr>
        </p:nvSpPr>
        <p:spPr>
          <a:xfrm>
            <a:off x="115825" y="737650"/>
            <a:ext cx="8738400" cy="2956200"/>
          </a:xfrm>
          <a:prstGeom prst="rect">
            <a:avLst/>
          </a:prstGeom>
          <a:noFill/>
          <a:ln>
            <a:noFill/>
          </a:ln>
        </p:spPr>
        <p:txBody>
          <a:bodyPr spcFirstLastPara="1" wrap="square" lIns="0" tIns="0" rIns="0" bIns="0" anchor="t" anchorCtr="0">
            <a:noAutofit/>
          </a:bodyPr>
          <a:lstStyle/>
          <a:p>
            <a:pPr marL="457200" lvl="0" indent="-355600" algn="l" rtl="0">
              <a:lnSpc>
                <a:spcPct val="90000"/>
              </a:lnSpc>
              <a:spcBef>
                <a:spcPts val="600"/>
              </a:spcBef>
              <a:spcAft>
                <a:spcPts val="600"/>
              </a:spcAft>
              <a:buSzPts val="2000"/>
              <a:buChar char="-"/>
            </a:pPr>
            <a:r>
              <a:rPr lang="en-US" sz="2000" dirty="0"/>
              <a:t>Clearly articulate and strategically align the Security Risk Management Framework against the requirements and objectives of the organization, describe relevant measures of success, and how these are to be assessed</a:t>
            </a:r>
            <a:endParaRPr sz="2000" dirty="0"/>
          </a:p>
          <a:p>
            <a:pPr marL="914400" lvl="1" indent="-355600" algn="l" rtl="0">
              <a:lnSpc>
                <a:spcPct val="90000"/>
              </a:lnSpc>
              <a:spcBef>
                <a:spcPts val="600"/>
              </a:spcBef>
              <a:spcAft>
                <a:spcPts val="600"/>
              </a:spcAft>
              <a:buSzPts val="2000"/>
              <a:buFont typeface="Arial"/>
              <a:buChar char="○"/>
            </a:pPr>
            <a:r>
              <a:rPr lang="en-US" sz="1800" dirty="0"/>
              <a:t>Adopt and implement ISO 31000 “Risk Management”, the ISO/IEC 27000 family “Information Security Management Systems”, and ISO 22301 Business Continuity Management, and validate with appropriate independent audits </a:t>
            </a:r>
            <a:endParaRPr sz="1800" dirty="0"/>
          </a:p>
          <a:p>
            <a:pPr marL="914400" lvl="1" indent="-355600" algn="l" rtl="0">
              <a:lnSpc>
                <a:spcPct val="90000"/>
              </a:lnSpc>
              <a:spcBef>
                <a:spcPts val="600"/>
              </a:spcBef>
              <a:spcAft>
                <a:spcPts val="600"/>
              </a:spcAft>
              <a:buSzPts val="2000"/>
              <a:buFont typeface="Arial"/>
              <a:buChar char="○"/>
            </a:pPr>
            <a:r>
              <a:rPr lang="en-US" sz="1800" dirty="0"/>
              <a:t>Security risk matrix and registers should be created / updated and used to prioritize and guide the activities of the ICANN org. Findings should feed into BC/DR and the ISMS</a:t>
            </a:r>
            <a:endParaRPr sz="1800" dirty="0"/>
          </a:p>
          <a:p>
            <a:pPr marL="914400" lvl="1" indent="-355600" algn="l" rtl="0">
              <a:lnSpc>
                <a:spcPct val="90000"/>
              </a:lnSpc>
              <a:spcBef>
                <a:spcPts val="600"/>
              </a:spcBef>
              <a:spcAft>
                <a:spcPts val="600"/>
              </a:spcAft>
              <a:buSzPts val="2000"/>
              <a:buFont typeface="Arial"/>
              <a:buChar char="○"/>
            </a:pPr>
            <a:r>
              <a:rPr lang="en-US" sz="1800" dirty="0"/>
              <a:t>ICANN should name or appoint a dedicated, responsible person in charge of security risk management  </a:t>
            </a:r>
            <a:endParaRPr sz="1800" dirty="0"/>
          </a:p>
          <a:p>
            <a:pPr marL="914400" lvl="1" indent="-355600" algn="l" rtl="0">
              <a:lnSpc>
                <a:spcPct val="90000"/>
              </a:lnSpc>
              <a:spcBef>
                <a:spcPts val="600"/>
              </a:spcBef>
              <a:spcAft>
                <a:spcPts val="600"/>
              </a:spcAft>
              <a:buSzPts val="2000"/>
              <a:buFont typeface="Arial"/>
              <a:buChar char="○"/>
            </a:pPr>
            <a:r>
              <a:rPr lang="en-US" sz="1800" dirty="0"/>
              <a:t>The report from the DNS Risk Framework Working Group and the 2016 Identifier Systems Security, Stability and Resiliency Framework for FY15-16 should be considered for the development of the Security Risk Management Framework</a:t>
            </a:r>
            <a:endParaRPr sz="1800" dirty="0"/>
          </a:p>
          <a:p>
            <a:pPr marL="457200" lvl="0" indent="0" algn="l" rtl="0">
              <a:lnSpc>
                <a:spcPct val="90000"/>
              </a:lnSpc>
              <a:spcBef>
                <a:spcPts val="600"/>
              </a:spcBef>
              <a:spcAft>
                <a:spcPts val="60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1076"/>
        <p:cNvGrpSpPr/>
        <p:nvPr/>
      </p:nvGrpSpPr>
      <p:grpSpPr>
        <a:xfrm>
          <a:off x="0" y="0"/>
          <a:ext cx="0" cy="0"/>
          <a:chOff x="0" y="0"/>
          <a:chExt cx="0" cy="0"/>
        </a:xfrm>
      </p:grpSpPr>
      <p:sp>
        <p:nvSpPr>
          <p:cNvPr id="1077" name="Google Shape;1077;p83"/>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Full text - Security Risk Management</a:t>
            </a:r>
            <a:endParaRPr dirty="0"/>
          </a:p>
        </p:txBody>
      </p:sp>
      <p:sp>
        <p:nvSpPr>
          <p:cNvPr id="1078" name="Google Shape;1078;p83"/>
          <p:cNvSpPr txBox="1">
            <a:spLocks noGrp="1"/>
          </p:cNvSpPr>
          <p:nvPr>
            <p:ph type="body" idx="1"/>
          </p:nvPr>
        </p:nvSpPr>
        <p:spPr>
          <a:xfrm>
            <a:off x="609600" y="912349"/>
            <a:ext cx="7907400" cy="5129700"/>
          </a:xfrm>
          <a:prstGeom prst="rect">
            <a:avLst/>
          </a:prstGeom>
        </p:spPr>
        <p:txBody>
          <a:bodyPr spcFirstLastPara="1" wrap="square" lIns="0" tIns="0" rIns="0" bIns="0" anchor="t" anchorCtr="0">
            <a:noAutofit/>
          </a:bodyPr>
          <a:lstStyle/>
          <a:p>
            <a:pPr marL="0" lvl="0" indent="0" algn="just" rtl="0">
              <a:spcBef>
                <a:spcPts val="0"/>
              </a:spcBef>
              <a:spcAft>
                <a:spcPts val="0"/>
              </a:spcAft>
              <a:buNone/>
            </a:pPr>
            <a:r>
              <a:rPr lang="en-US" sz="1800" dirty="0">
                <a:latin typeface="Calibri"/>
                <a:ea typeface="Calibri"/>
                <a:cs typeface="Calibri"/>
                <a:sym typeface="Calibri"/>
              </a:rPr>
              <a:t>ICANN’s Security Risk Management Framework should be clearly articulated, aligned strategically against the requirements and objectives of the organization, describe relevant measures of success, and how these are to be assessed. The foundation of this was described in detail in </a:t>
            </a:r>
            <a:r>
              <a:rPr lang="en-US" sz="1800" dirty="0">
                <a:solidFill>
                  <a:srgbClr val="2F5496"/>
                </a:solidFill>
                <a:uFill>
                  <a:noFill/>
                </a:uFill>
                <a:hlinkClick r:id="rId3"/>
              </a:rPr>
              <a:t>SSR1 Recommendation 9 - Information Security Management Systems and Security Certifications</a:t>
            </a:r>
            <a:r>
              <a:rPr lang="en-US" sz="1800" dirty="0">
                <a:latin typeface="Calibri"/>
                <a:ea typeface="Calibri"/>
                <a:cs typeface="Calibri"/>
                <a:sym typeface="Calibri"/>
              </a:rPr>
              <a:t>. More specifically: </a:t>
            </a:r>
            <a:endParaRPr sz="1800" dirty="0">
              <a:latin typeface="Calibri"/>
              <a:ea typeface="Calibri"/>
              <a:cs typeface="Calibri"/>
              <a:sym typeface="Calibri"/>
            </a:endParaRPr>
          </a:p>
          <a:p>
            <a:pPr marL="0" lvl="0" indent="0" algn="just" rtl="0">
              <a:spcBef>
                <a:spcPts val="0"/>
              </a:spcBef>
              <a:spcAft>
                <a:spcPts val="0"/>
              </a:spcAft>
              <a:buNone/>
            </a:pPr>
            <a:endParaRPr sz="1800" dirty="0">
              <a:latin typeface="Calibri"/>
              <a:ea typeface="Calibri"/>
              <a:cs typeface="Calibri"/>
              <a:sym typeface="Calibri"/>
            </a:endParaRPr>
          </a:p>
          <a:p>
            <a:pPr marL="457200" lvl="0" indent="-342900" algn="just" rtl="0">
              <a:spcBef>
                <a:spcPts val="0"/>
              </a:spcBef>
              <a:spcAft>
                <a:spcPts val="0"/>
              </a:spcAft>
              <a:buSzPts val="1800"/>
              <a:buFont typeface="Calibri"/>
              <a:buChar char="-"/>
            </a:pPr>
            <a:r>
              <a:rPr lang="en-US" sz="1800" dirty="0">
                <a:latin typeface="Calibri"/>
                <a:ea typeface="Calibri"/>
                <a:cs typeface="Calibri"/>
                <a:sym typeface="Calibri"/>
              </a:rPr>
              <a:t>ICANN org should adopt and implement ISO 31000 “Risk Management”, and validate and certify their implementation with appropriate independent audits. Risk management efforts should feed into Business Continuity and Disaster Recovery Plans and Provisions. </a:t>
            </a:r>
            <a:endParaRPr sz="1800" dirty="0">
              <a:latin typeface="Calibri"/>
              <a:ea typeface="Calibri"/>
              <a:cs typeface="Calibri"/>
              <a:sym typeface="Calibri"/>
            </a:endParaRPr>
          </a:p>
          <a:p>
            <a:pPr marL="457200" lvl="0" indent="-342900" algn="just" rtl="0">
              <a:spcBef>
                <a:spcPts val="0"/>
              </a:spcBef>
              <a:spcAft>
                <a:spcPts val="0"/>
              </a:spcAft>
              <a:buSzPts val="1800"/>
              <a:buFont typeface="Calibri"/>
              <a:buChar char="-"/>
            </a:pPr>
            <a:r>
              <a:rPr lang="en-US" sz="1800" dirty="0">
                <a:latin typeface="Calibri"/>
                <a:ea typeface="Calibri"/>
                <a:cs typeface="Calibri"/>
                <a:sym typeface="Calibri"/>
              </a:rPr>
              <a:t>Security risk matrix and registers should be created / updated and used to prioritize and guide the activities of the ICANN org. ICANN org should report on updates of their methodology and updates to the risk matrix and register, e.g., by the Board Risk Committee. Findings should feed into BC/DR and the ISMS.</a:t>
            </a:r>
            <a:endParaRPr sz="1800" dirty="0">
              <a:latin typeface="Calibri"/>
              <a:ea typeface="Calibri"/>
              <a:cs typeface="Calibri"/>
              <a:sym typeface="Calibri"/>
            </a:endParaRPr>
          </a:p>
          <a:p>
            <a:pPr marL="457200" lvl="0" indent="-342900" algn="just" rtl="0">
              <a:spcBef>
                <a:spcPts val="0"/>
              </a:spcBef>
              <a:spcAft>
                <a:spcPts val="0"/>
              </a:spcAft>
              <a:buSzPts val="1800"/>
              <a:buFont typeface="Calibri"/>
              <a:buChar char="-"/>
            </a:pPr>
            <a:r>
              <a:rPr lang="en-US" sz="1800" dirty="0">
                <a:latin typeface="Calibri"/>
                <a:ea typeface="Calibri"/>
                <a:cs typeface="Calibri"/>
                <a:sym typeface="Calibri"/>
              </a:rPr>
              <a:t>To retain consistency and accountability, ICANN should name or appoint a dedicated, responsible person in charge of security risk management, e.g., reporting  to the C-Suite Security role as described in the recommendation “</a:t>
            </a:r>
            <a:r>
              <a:rPr lang="en-US" sz="1800" dirty="0">
                <a:solidFill>
                  <a:srgbClr val="2F5496"/>
                </a:solidFill>
                <a:uFill>
                  <a:noFill/>
                </a:uFill>
                <a:hlinkClick r:id="rId4"/>
              </a:rPr>
              <a:t>Security Position, C-Suite</a:t>
            </a:r>
            <a:r>
              <a:rPr lang="en-US" sz="1800" dirty="0">
                <a:latin typeface="Calibri"/>
                <a:ea typeface="Calibri"/>
                <a:cs typeface="Calibri"/>
                <a:sym typeface="Calibri"/>
              </a:rPr>
              <a:t>”</a:t>
            </a:r>
            <a:endParaRPr sz="1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84"/>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Business Continuity Management</a:t>
            </a:r>
            <a:endParaRPr dirty="0"/>
          </a:p>
        </p:txBody>
      </p:sp>
      <p:sp>
        <p:nvSpPr>
          <p:cNvPr id="1085" name="Google Shape;1085;p84"/>
          <p:cNvSpPr txBox="1">
            <a:spLocks noGrp="1"/>
          </p:cNvSpPr>
          <p:nvPr>
            <p:ph type="body" idx="1"/>
          </p:nvPr>
        </p:nvSpPr>
        <p:spPr>
          <a:xfrm>
            <a:off x="609600" y="1182029"/>
            <a:ext cx="7907400" cy="4859883"/>
          </a:xfrm>
          <a:prstGeom prst="rect">
            <a:avLst/>
          </a:prstGeom>
        </p:spPr>
        <p:txBody>
          <a:bodyPr spcFirstLastPara="1" wrap="square" lIns="0" tIns="0" rIns="0" bIns="0" anchor="t" anchorCtr="0">
            <a:noAutofit/>
          </a:bodyPr>
          <a:lstStyle/>
          <a:p>
            <a:pPr marL="457200" marR="0" lvl="0" indent="-342900" algn="l" rtl="0">
              <a:lnSpc>
                <a:spcPct val="90000"/>
              </a:lnSpc>
              <a:spcBef>
                <a:spcPts val="600"/>
              </a:spcBef>
              <a:spcAft>
                <a:spcPts val="600"/>
              </a:spcAft>
              <a:buSzPts val="1800"/>
              <a:buFont typeface="Arial"/>
              <a:buChar char="-"/>
            </a:pPr>
            <a:r>
              <a:rPr lang="en-US" sz="2400" dirty="0"/>
              <a:t>Establish a Business Continuity Plan (BCP) for Public Technical Identifiers (PTI) operations (IANA functions)</a:t>
            </a:r>
            <a:endParaRPr sz="2400" dirty="0"/>
          </a:p>
          <a:p>
            <a:pPr marL="914400" marR="0" lvl="1" indent="-342900" algn="l" rtl="0">
              <a:lnSpc>
                <a:spcPct val="90000"/>
              </a:lnSpc>
              <a:spcBef>
                <a:spcPts val="600"/>
              </a:spcBef>
              <a:spcAft>
                <a:spcPts val="600"/>
              </a:spcAft>
              <a:buSzPts val="1800"/>
              <a:buFont typeface="Courier New" panose="02070309020205020404" pitchFamily="49" charset="0"/>
              <a:buChar char="o"/>
            </a:pPr>
            <a:r>
              <a:rPr lang="en-US" sz="2000" dirty="0"/>
              <a:t>includes all relevant systems that contribute to the Security and Stability of the DNS and also Root Zone Management, in line with ISO 22301 “Business Continuity Management”</a:t>
            </a:r>
            <a:endParaRPr sz="2000" dirty="0"/>
          </a:p>
          <a:p>
            <a:pPr marL="457200" marR="0" lvl="0" indent="-342900" algn="l" rtl="0">
              <a:lnSpc>
                <a:spcPct val="90000"/>
              </a:lnSpc>
              <a:spcBef>
                <a:spcPts val="600"/>
              </a:spcBef>
              <a:spcAft>
                <a:spcPts val="600"/>
              </a:spcAft>
              <a:buSzPts val="1800"/>
              <a:buFont typeface="Arial"/>
              <a:buChar char="-"/>
            </a:pPr>
            <a:r>
              <a:rPr lang="en-US" sz="2400" dirty="0"/>
              <a:t>Establish a BCP for the systems owned by, or under the purview of ICANN org, based on ISO 22301 “Business Continuity Management”</a:t>
            </a:r>
            <a:endParaRPr sz="2400" dirty="0"/>
          </a:p>
          <a:p>
            <a:pPr marL="457200" marR="0" lvl="0" indent="-342900" algn="l" rtl="0">
              <a:lnSpc>
                <a:spcPct val="90000"/>
              </a:lnSpc>
              <a:spcBef>
                <a:spcPts val="600"/>
              </a:spcBef>
              <a:spcAft>
                <a:spcPts val="600"/>
              </a:spcAft>
              <a:buSzPts val="1800"/>
              <a:buFont typeface="Arial"/>
              <a:buChar char="-"/>
            </a:pPr>
            <a:r>
              <a:rPr lang="en-US" sz="2400" dirty="0"/>
              <a:t>Publish evidence (e.g., a summary of their BCP and Provisions) </a:t>
            </a:r>
            <a:endParaRPr sz="2400" dirty="0"/>
          </a:p>
          <a:p>
            <a:pPr marL="457200" marR="0" lvl="0" indent="-342900" algn="l" rtl="0">
              <a:lnSpc>
                <a:spcPct val="90000"/>
              </a:lnSpc>
              <a:spcBef>
                <a:spcPts val="600"/>
              </a:spcBef>
              <a:spcAft>
                <a:spcPts val="600"/>
              </a:spcAft>
              <a:buSzPts val="1800"/>
              <a:buFont typeface="Arial"/>
              <a:buChar char="-"/>
            </a:pPr>
            <a:r>
              <a:rPr lang="en-US" sz="2400" dirty="0"/>
              <a:t>Engage an external auditor to verify compliance aspects of the implementation of the resulting BCP</a:t>
            </a:r>
            <a:endParaRPr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090"/>
        <p:cNvGrpSpPr/>
        <p:nvPr/>
      </p:nvGrpSpPr>
      <p:grpSpPr>
        <a:xfrm>
          <a:off x="0" y="0"/>
          <a:ext cx="0" cy="0"/>
          <a:chOff x="0" y="0"/>
          <a:chExt cx="0" cy="0"/>
        </a:xfrm>
      </p:grpSpPr>
      <p:sp>
        <p:nvSpPr>
          <p:cNvPr id="1091" name="Google Shape;1091;p85"/>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Full text - Business Continuity Management</a:t>
            </a:r>
            <a:endParaRPr dirty="0"/>
          </a:p>
        </p:txBody>
      </p:sp>
      <p:sp>
        <p:nvSpPr>
          <p:cNvPr id="1092" name="Google Shape;1092;p85"/>
          <p:cNvSpPr txBox="1">
            <a:spLocks noGrp="1"/>
          </p:cNvSpPr>
          <p:nvPr>
            <p:ph type="body" idx="1"/>
          </p:nvPr>
        </p:nvSpPr>
        <p:spPr>
          <a:xfrm>
            <a:off x="609600" y="1470212"/>
            <a:ext cx="7907400" cy="4571700"/>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en-US" sz="1800" dirty="0">
                <a:latin typeface="+mn-lt"/>
                <a:ea typeface="Calibri"/>
                <a:cs typeface="Calibri"/>
                <a:sym typeface="Calibri"/>
              </a:rPr>
              <a:t>ICANN org should establish a Business Continuity plan for Public Technical Identifiers (PTI) operations (IANA functions) that includes all relevant systems that contribute to the Security and Stability of the DNS and also Root Zone Management, in line with ISO 22301 “Business Continuity Management”. It should be developed in close cooperation with RSSAC and the root server operators. </a:t>
            </a:r>
            <a:endParaRPr sz="1800" dirty="0">
              <a:latin typeface="+mn-lt"/>
              <a:ea typeface="Calibri"/>
              <a:cs typeface="Calibri"/>
              <a:sym typeface="Calibri"/>
            </a:endParaRPr>
          </a:p>
          <a:p>
            <a:pPr marL="0" lvl="0" indent="0" rtl="0">
              <a:spcBef>
                <a:spcPts val="0"/>
              </a:spcBef>
              <a:spcAft>
                <a:spcPts val="0"/>
              </a:spcAft>
              <a:buNone/>
            </a:pPr>
            <a:endParaRPr sz="1800" dirty="0">
              <a:latin typeface="+mn-lt"/>
              <a:ea typeface="Calibri"/>
              <a:cs typeface="Calibri"/>
              <a:sym typeface="Calibri"/>
            </a:endParaRPr>
          </a:p>
          <a:p>
            <a:pPr marL="0" lvl="0" indent="0" rtl="0">
              <a:spcBef>
                <a:spcPts val="0"/>
              </a:spcBef>
              <a:spcAft>
                <a:spcPts val="0"/>
              </a:spcAft>
              <a:buNone/>
            </a:pPr>
            <a:r>
              <a:rPr lang="en-US" sz="1800" dirty="0">
                <a:latin typeface="+mn-lt"/>
                <a:ea typeface="Calibri"/>
                <a:cs typeface="Calibri"/>
                <a:sym typeface="Calibri"/>
              </a:rPr>
              <a:t>ICANN org should also establish a Business Continuity Plan for the systems owned by, or under the purview of ICANN org, based on ISO 22301 “Business Continuity Management”.</a:t>
            </a:r>
            <a:endParaRPr sz="1800" dirty="0">
              <a:latin typeface="+mn-lt"/>
              <a:ea typeface="Calibri"/>
              <a:cs typeface="Calibri"/>
              <a:sym typeface="Calibri"/>
            </a:endParaRPr>
          </a:p>
          <a:p>
            <a:pPr marL="0" lvl="0" indent="0" rtl="0">
              <a:spcBef>
                <a:spcPts val="0"/>
              </a:spcBef>
              <a:spcAft>
                <a:spcPts val="0"/>
              </a:spcAft>
              <a:buNone/>
            </a:pPr>
            <a:endParaRPr sz="1800" dirty="0">
              <a:latin typeface="+mn-lt"/>
              <a:ea typeface="Calibri"/>
              <a:cs typeface="Calibri"/>
              <a:sym typeface="Calibri"/>
            </a:endParaRPr>
          </a:p>
          <a:p>
            <a:pPr marL="0" lvl="0" indent="0" rtl="0">
              <a:spcBef>
                <a:spcPts val="0"/>
              </a:spcBef>
              <a:spcAft>
                <a:spcPts val="0"/>
              </a:spcAft>
              <a:buNone/>
            </a:pPr>
            <a:r>
              <a:rPr lang="en-US" sz="1800" dirty="0">
                <a:latin typeface="+mn-lt"/>
                <a:ea typeface="Calibri"/>
                <a:cs typeface="Calibri"/>
                <a:sym typeface="Calibri"/>
              </a:rPr>
              <a:t>ICANN org should publish evidence, e.g., a summary of their Business Continuity Plans and Provisions. Doing so would improve transparency and trustworthiness beyond addressing ICANN’s strategic goals and objectives. An external auditor should be engaged to verify compliance aspects of the implementation of the resulting BC plans.</a:t>
            </a:r>
            <a:endParaRPr sz="1800" dirty="0">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86"/>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Disaster Recovery Planning </a:t>
            </a:r>
            <a:endParaRPr sz="2520" dirty="0"/>
          </a:p>
        </p:txBody>
      </p:sp>
      <p:sp>
        <p:nvSpPr>
          <p:cNvPr id="1098" name="Google Shape;1098;p86"/>
          <p:cNvSpPr txBox="1">
            <a:spLocks noGrp="1"/>
          </p:cNvSpPr>
          <p:nvPr>
            <p:ph type="body" idx="1"/>
          </p:nvPr>
        </p:nvSpPr>
        <p:spPr>
          <a:xfrm>
            <a:off x="115825" y="1016000"/>
            <a:ext cx="8738400" cy="5072284"/>
          </a:xfrm>
          <a:prstGeom prst="rect">
            <a:avLst/>
          </a:prstGeom>
          <a:noFill/>
          <a:ln>
            <a:noFill/>
          </a:ln>
        </p:spPr>
        <p:txBody>
          <a:bodyPr spcFirstLastPara="1" wrap="square" lIns="0" tIns="0" rIns="0" bIns="0" anchor="t" anchorCtr="0">
            <a:noAutofit/>
          </a:bodyPr>
          <a:lstStyle/>
          <a:p>
            <a:pPr marL="457200" lvl="0" indent="-342900" rtl="0">
              <a:spcBef>
                <a:spcPts val="600"/>
              </a:spcBef>
              <a:spcAft>
                <a:spcPts val="600"/>
              </a:spcAft>
              <a:buSzPts val="1800"/>
              <a:buFont typeface="Arial"/>
              <a:buChar char="-"/>
            </a:pPr>
            <a:r>
              <a:rPr lang="en-US" sz="2000" dirty="0">
                <a:latin typeface="+mn-lt"/>
                <a:ea typeface="Calibri"/>
                <a:cs typeface="Calibri"/>
                <a:sym typeface="Calibri"/>
              </a:rPr>
              <a:t>Ensure that the DR plan for PTI operations (IANA functions) includes all relevant systems that contribute to the Security and Stability of the DNS and also includes Root Zone Management, and is in line with ISO 27031</a:t>
            </a:r>
            <a:endParaRPr sz="2000" dirty="0">
              <a:latin typeface="+mn-lt"/>
              <a:ea typeface="Calibri"/>
              <a:cs typeface="Calibri"/>
              <a:sym typeface="Calibri"/>
            </a:endParaRPr>
          </a:p>
          <a:p>
            <a:pPr marL="457200" lvl="0" indent="-342900" rtl="0">
              <a:spcBef>
                <a:spcPts val="600"/>
              </a:spcBef>
              <a:spcAft>
                <a:spcPts val="600"/>
              </a:spcAft>
              <a:buSzPts val="1800"/>
              <a:buFont typeface="Arial"/>
              <a:buChar char="-"/>
            </a:pPr>
            <a:r>
              <a:rPr lang="en-US" sz="2000" dirty="0">
                <a:latin typeface="+mn-lt"/>
                <a:ea typeface="Calibri"/>
                <a:cs typeface="Calibri"/>
                <a:sym typeface="Calibri"/>
              </a:rPr>
              <a:t>Establish a DR Plan for all the systems owned by, or under the purview of ICANN org, also in line with ISO 27031 “Guidelines for information and communication technology readiness for business continuity”</a:t>
            </a:r>
            <a:endParaRPr sz="2000" dirty="0">
              <a:latin typeface="+mn-lt"/>
              <a:ea typeface="Calibri"/>
              <a:cs typeface="Calibri"/>
              <a:sym typeface="Calibri"/>
            </a:endParaRPr>
          </a:p>
          <a:p>
            <a:pPr marL="457200" lvl="0" indent="-342900" rtl="0">
              <a:spcBef>
                <a:spcPts val="600"/>
              </a:spcBef>
              <a:spcAft>
                <a:spcPts val="600"/>
              </a:spcAft>
              <a:buSzPts val="1800"/>
              <a:buFont typeface="Arial"/>
              <a:buChar char="-"/>
            </a:pPr>
            <a:r>
              <a:rPr lang="en-US" sz="2000" dirty="0">
                <a:latin typeface="+mn-lt"/>
                <a:ea typeface="Calibri"/>
                <a:cs typeface="Calibri"/>
                <a:sym typeface="Calibri"/>
              </a:rPr>
              <a:t>Have a disaster recovery plan developed within twelve months of the ICANN Board’s adoption of these recommendations around establishing at least a third site for disaster recovery, specifically outside of the United States and its territories and the North American region, including a plan for implementation</a:t>
            </a:r>
            <a:endParaRPr sz="2000" dirty="0">
              <a:latin typeface="+mn-lt"/>
              <a:ea typeface="Calibri"/>
              <a:cs typeface="Calibri"/>
              <a:sym typeface="Calibri"/>
            </a:endParaRPr>
          </a:p>
          <a:p>
            <a:pPr marL="457200" lvl="0" indent="-342900" rtl="0">
              <a:spcBef>
                <a:spcPts val="600"/>
              </a:spcBef>
              <a:spcAft>
                <a:spcPts val="600"/>
              </a:spcAft>
              <a:buSzPts val="1800"/>
              <a:buFont typeface="Arial"/>
              <a:buChar char="-"/>
            </a:pPr>
            <a:r>
              <a:rPr lang="en-US" sz="2000" dirty="0">
                <a:latin typeface="+mn-lt"/>
                <a:ea typeface="Calibri"/>
                <a:cs typeface="Calibri"/>
                <a:sym typeface="Calibri"/>
              </a:rPr>
              <a:t>Publish evidence, e.g., a summary, of their overall disaster recovery plans and provisions</a:t>
            </a:r>
            <a:endParaRPr sz="2000" dirty="0">
              <a:latin typeface="+mn-lt"/>
              <a:ea typeface="Calibri"/>
              <a:cs typeface="Calibri"/>
              <a:sym typeface="Calibri"/>
            </a:endParaRPr>
          </a:p>
          <a:p>
            <a:pPr marL="457200" lvl="0" indent="-342900" rtl="0">
              <a:spcBef>
                <a:spcPts val="600"/>
              </a:spcBef>
              <a:spcAft>
                <a:spcPts val="600"/>
              </a:spcAft>
              <a:buSzPts val="1800"/>
              <a:buFont typeface="Arial"/>
              <a:buChar char="-"/>
            </a:pPr>
            <a:r>
              <a:rPr lang="en-US" sz="2000" dirty="0">
                <a:latin typeface="+mn-lt"/>
                <a:ea typeface="Calibri"/>
                <a:cs typeface="Calibri"/>
                <a:sym typeface="Calibri"/>
              </a:rPr>
              <a:t>Engage an external auditor to verify compliance aspects of the implementation of these DR plans</a:t>
            </a:r>
            <a:endParaRPr sz="2000" dirty="0">
              <a:latin typeface="+mn-lt"/>
            </a:endParaRPr>
          </a:p>
          <a:p>
            <a:pPr marL="342900" lvl="0" indent="0" algn="l" rtl="0">
              <a:spcBef>
                <a:spcPts val="2000"/>
              </a:spcBef>
              <a:spcAft>
                <a:spcPts val="0"/>
              </a:spcAft>
              <a:buNone/>
            </a:pPr>
            <a:endParaRPr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1102"/>
        <p:cNvGrpSpPr/>
        <p:nvPr/>
      </p:nvGrpSpPr>
      <p:grpSpPr>
        <a:xfrm>
          <a:off x="0" y="0"/>
          <a:ext cx="0" cy="0"/>
          <a:chOff x="0" y="0"/>
          <a:chExt cx="0" cy="0"/>
        </a:xfrm>
      </p:grpSpPr>
      <p:sp>
        <p:nvSpPr>
          <p:cNvPr id="1103" name="Google Shape;1103;p87"/>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Disaster Recovery Planning </a:t>
            </a:r>
            <a:endParaRPr sz="2520" dirty="0"/>
          </a:p>
        </p:txBody>
      </p:sp>
      <p:sp>
        <p:nvSpPr>
          <p:cNvPr id="1104" name="Google Shape;1104;p87"/>
          <p:cNvSpPr txBox="1">
            <a:spLocks noGrp="1"/>
          </p:cNvSpPr>
          <p:nvPr>
            <p:ph type="body" idx="1"/>
          </p:nvPr>
        </p:nvSpPr>
        <p:spPr>
          <a:xfrm>
            <a:off x="115825" y="661450"/>
            <a:ext cx="8738400" cy="295620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US" sz="1800" dirty="0">
                <a:latin typeface="Calibri"/>
                <a:ea typeface="Calibri"/>
                <a:cs typeface="Calibri"/>
                <a:sym typeface="Calibri"/>
              </a:rPr>
              <a:t>ICANN org should ensure that the DR plan for PTI operations (IANA functions) includes all relevant systems that contribute to the Security and Stability of the DNS and also includes Root Zone Management, and is in line with ISO 27031 “Guidelines for information and communication technology readiness for business continuity”. It should be developed in close cooperation with RSSAC and the root server operators. ICANN org should also establish a DR Plan for all the systems owned by, or under the purview of ICANN org, also in line with ISO 27031 “Guidelines for information and communication technology readiness for business continuity”.</a:t>
            </a:r>
            <a:endParaRPr sz="1800" dirty="0">
              <a:latin typeface="Calibri"/>
              <a:ea typeface="Calibri"/>
              <a:cs typeface="Calibri"/>
              <a:sym typeface="Calibri"/>
            </a:endParaRPr>
          </a:p>
          <a:p>
            <a:pPr marL="0" lvl="0" indent="0" algn="just" rtl="0">
              <a:spcBef>
                <a:spcPts val="0"/>
              </a:spcBef>
              <a:spcAft>
                <a:spcPts val="0"/>
              </a:spcAft>
              <a:buNone/>
            </a:pPr>
            <a:endParaRPr sz="1800" dirty="0">
              <a:latin typeface="Calibri"/>
              <a:ea typeface="Calibri"/>
              <a:cs typeface="Calibri"/>
              <a:sym typeface="Calibri"/>
            </a:endParaRPr>
          </a:p>
          <a:p>
            <a:pPr marL="0" lvl="0" indent="0" algn="just" rtl="0">
              <a:spcBef>
                <a:spcPts val="0"/>
              </a:spcBef>
              <a:spcAft>
                <a:spcPts val="0"/>
              </a:spcAft>
              <a:buNone/>
            </a:pPr>
            <a:r>
              <a:rPr lang="en-US" sz="1800" dirty="0">
                <a:latin typeface="Calibri"/>
                <a:ea typeface="Calibri"/>
                <a:cs typeface="Calibri"/>
                <a:sym typeface="Calibri"/>
              </a:rPr>
              <a:t>ICANN org should have a disaster recovery plan developed within twelve months of the ICANN Board’s adoption of these recommendations around establishing at least a third site for disaster recovery, specifically outside of the United States and its territories and the North American region, including a plan for implementation.  </a:t>
            </a:r>
            <a:endParaRPr sz="1800" dirty="0">
              <a:latin typeface="Calibri"/>
              <a:ea typeface="Calibri"/>
              <a:cs typeface="Calibri"/>
              <a:sym typeface="Calibri"/>
            </a:endParaRPr>
          </a:p>
          <a:p>
            <a:pPr marL="0" lvl="0" indent="0" algn="just" rtl="0">
              <a:spcBef>
                <a:spcPts val="0"/>
              </a:spcBef>
              <a:spcAft>
                <a:spcPts val="0"/>
              </a:spcAft>
              <a:buNone/>
            </a:pPr>
            <a:endParaRPr sz="1800" dirty="0">
              <a:latin typeface="Calibri"/>
              <a:ea typeface="Calibri"/>
              <a:cs typeface="Calibri"/>
              <a:sym typeface="Calibri"/>
            </a:endParaRPr>
          </a:p>
          <a:p>
            <a:pPr marL="0" lvl="0" indent="0" algn="just" rtl="0">
              <a:spcBef>
                <a:spcPts val="0"/>
              </a:spcBef>
              <a:spcAft>
                <a:spcPts val="0"/>
              </a:spcAft>
              <a:buNone/>
            </a:pPr>
            <a:r>
              <a:rPr lang="en-US" sz="1800" dirty="0">
                <a:latin typeface="Calibri"/>
                <a:ea typeface="Calibri"/>
                <a:cs typeface="Calibri"/>
                <a:sym typeface="Calibri"/>
              </a:rPr>
              <a:t>ICANN org should publish evidence, e.g., a summary, of their overall disaster recovery plans and provisions t. Doing so would improve transparency and trustworthiness beyond addressing ICANN’s strategic goals and objectives. An external auditor should be engaged to verify compliance aspects of the implementation of these DR plans.</a:t>
            </a:r>
            <a:endParaRPr sz="1800" dirty="0"/>
          </a:p>
          <a:p>
            <a:pPr marL="342900" lvl="0" indent="0" algn="l" rtl="0">
              <a:spcBef>
                <a:spcPts val="2000"/>
              </a:spcBef>
              <a:spcAft>
                <a:spcPts val="0"/>
              </a:spcAft>
              <a:buNone/>
            </a:pPr>
            <a:endParaRPr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88"/>
          <p:cNvSpPr txBox="1">
            <a:spLocks noGrp="1"/>
          </p:cNvSpPr>
          <p:nvPr>
            <p:ph type="title"/>
          </p:nvPr>
        </p:nvSpPr>
        <p:spPr>
          <a:xfrm>
            <a:off x="584938" y="797860"/>
            <a:ext cx="7932000" cy="1795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Arial"/>
              <a:buNone/>
            </a:pPr>
            <a:r>
              <a:rPr lang="en-US" dirty="0"/>
              <a:t>Workstream 3</a:t>
            </a:r>
            <a:endParaRPr dirty="0"/>
          </a:p>
        </p:txBody>
      </p:sp>
      <p:sp>
        <p:nvSpPr>
          <p:cNvPr id="1110" name="Google Shape;1110;p88"/>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Arial"/>
              <a:buNone/>
            </a:pPr>
            <a:r>
              <a:rPr lang="en-US" dirty="0"/>
              <a:t>Security, Stability, and Resilience of the DNS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89"/>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Recommendations Areas for Workstream 3</a:t>
            </a:r>
            <a:endParaRPr sz="2520" dirty="0"/>
          </a:p>
        </p:txBody>
      </p:sp>
      <p:sp>
        <p:nvSpPr>
          <p:cNvPr id="1116" name="Google Shape;1116;p89"/>
          <p:cNvSpPr txBox="1">
            <a:spLocks noGrp="1"/>
          </p:cNvSpPr>
          <p:nvPr>
            <p:ph type="body" idx="1"/>
          </p:nvPr>
        </p:nvSpPr>
        <p:spPr>
          <a:xfrm>
            <a:off x="618300" y="769804"/>
            <a:ext cx="7818000" cy="295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None/>
            </a:pPr>
            <a:r>
              <a:rPr lang="en-US" sz="2400" i="1" dirty="0"/>
              <a:t>Covered by ICANN Bylaw 4.6(c) (ii) A, 4.6(c) (ii) B, 4.6(c) (ii) C, and 4.6(c) (iii) </a:t>
            </a:r>
            <a:endParaRPr sz="2400" i="1" dirty="0"/>
          </a:p>
          <a:p>
            <a:pPr marL="0" lvl="0" indent="0" algn="l" rtl="0">
              <a:lnSpc>
                <a:spcPct val="90000"/>
              </a:lnSpc>
              <a:spcBef>
                <a:spcPts val="1000"/>
              </a:spcBef>
              <a:spcAft>
                <a:spcPts val="0"/>
              </a:spcAft>
              <a:buNone/>
            </a:pPr>
            <a:endParaRPr sz="1400" i="1" dirty="0"/>
          </a:p>
          <a:p>
            <a:pPr marL="457200" lvl="0" indent="-368300" algn="l" rtl="0">
              <a:lnSpc>
                <a:spcPct val="90000"/>
              </a:lnSpc>
              <a:spcBef>
                <a:spcPts val="600"/>
              </a:spcBef>
              <a:spcAft>
                <a:spcPts val="600"/>
              </a:spcAft>
              <a:buSzPts val="2200"/>
              <a:buFont typeface="Arial"/>
              <a:buChar char="-"/>
            </a:pPr>
            <a:r>
              <a:rPr lang="en-US" sz="2000" dirty="0"/>
              <a:t>Abuse and Compliance</a:t>
            </a:r>
            <a:endParaRPr sz="2000" dirty="0"/>
          </a:p>
          <a:p>
            <a:pPr marL="914400" lvl="1" indent="-342900" algn="l" rtl="0">
              <a:lnSpc>
                <a:spcPct val="90000"/>
              </a:lnSpc>
              <a:spcBef>
                <a:spcPts val="0"/>
              </a:spcBef>
              <a:buSzPts val="1800"/>
              <a:buFont typeface="Courier New" panose="02070309020205020404" pitchFamily="49" charset="0"/>
              <a:buChar char="o"/>
            </a:pPr>
            <a:r>
              <a:rPr lang="en-US" sz="1800" dirty="0"/>
              <a:t>Abuse Definitions &amp; Reporting</a:t>
            </a:r>
            <a:endParaRPr sz="1800" dirty="0"/>
          </a:p>
          <a:p>
            <a:pPr marL="914400" lvl="1" indent="-342900" algn="l" rtl="0">
              <a:lnSpc>
                <a:spcPct val="90000"/>
              </a:lnSpc>
              <a:spcBef>
                <a:spcPts val="0"/>
              </a:spcBef>
              <a:buSzPts val="1800"/>
              <a:buFont typeface="Courier New" panose="02070309020205020404" pitchFamily="49" charset="0"/>
              <a:buChar char="o"/>
            </a:pPr>
            <a:r>
              <a:rPr lang="en-US" sz="1800" dirty="0"/>
              <a:t>DAAR</a:t>
            </a:r>
            <a:endParaRPr sz="1800" dirty="0"/>
          </a:p>
          <a:p>
            <a:pPr marL="914400" lvl="1" indent="-342900" algn="l" rtl="0">
              <a:lnSpc>
                <a:spcPct val="115000"/>
              </a:lnSpc>
              <a:spcBef>
                <a:spcPts val="0"/>
              </a:spcBef>
              <a:buSzPts val="1800"/>
              <a:buFont typeface="Courier New" panose="02070309020205020404" pitchFamily="49" charset="0"/>
              <a:buChar char="o"/>
            </a:pPr>
            <a:r>
              <a:rPr lang="en-US" sz="1800" dirty="0"/>
              <a:t>Policies, Agreements, Activities with Registrars and Registries</a:t>
            </a:r>
            <a:endParaRPr sz="1800" dirty="0"/>
          </a:p>
          <a:p>
            <a:pPr marL="914400" lvl="1" indent="-342900" algn="l" rtl="0">
              <a:lnSpc>
                <a:spcPct val="90000"/>
              </a:lnSpc>
              <a:spcBef>
                <a:spcPts val="0"/>
              </a:spcBef>
              <a:buSzPts val="1800"/>
              <a:buFont typeface="Courier New" panose="02070309020205020404" pitchFamily="49" charset="0"/>
              <a:buChar char="o"/>
            </a:pPr>
            <a:r>
              <a:rPr lang="en-US" sz="1800" dirty="0"/>
              <a:t>Contracts/Agreements</a:t>
            </a:r>
            <a:endParaRPr sz="1800" dirty="0"/>
          </a:p>
          <a:p>
            <a:pPr marL="914400" lvl="1" indent="-342900" algn="l" rtl="0">
              <a:lnSpc>
                <a:spcPct val="90000"/>
              </a:lnSpc>
              <a:spcBef>
                <a:spcPts val="0"/>
              </a:spcBef>
              <a:buSzPts val="1800"/>
              <a:buFont typeface="Courier New" panose="02070309020205020404" pitchFamily="49" charset="0"/>
              <a:buChar char="o"/>
            </a:pPr>
            <a:r>
              <a:rPr lang="en-US" sz="1800" dirty="0"/>
              <a:t>Incentivization</a:t>
            </a:r>
            <a:endParaRPr sz="1800" dirty="0"/>
          </a:p>
          <a:p>
            <a:pPr marL="914400" lvl="1" indent="-342900" algn="l" rtl="0">
              <a:lnSpc>
                <a:spcPct val="90000"/>
              </a:lnSpc>
              <a:spcBef>
                <a:spcPts val="0"/>
              </a:spcBef>
              <a:buSzPts val="1800"/>
              <a:buFont typeface="Courier New" panose="02070309020205020404" pitchFamily="49" charset="0"/>
              <a:buChar char="o"/>
            </a:pPr>
            <a:r>
              <a:rPr lang="en-US" sz="1800" dirty="0"/>
              <a:t>Abuse Report Portal</a:t>
            </a:r>
            <a:endParaRPr sz="1800" dirty="0"/>
          </a:p>
          <a:p>
            <a:pPr marL="914400" lvl="1" indent="-342900" algn="l" rtl="0">
              <a:lnSpc>
                <a:spcPct val="90000"/>
              </a:lnSpc>
              <a:spcBef>
                <a:spcPts val="0"/>
              </a:spcBef>
              <a:buSzPts val="1800"/>
              <a:buFont typeface="Courier New" panose="02070309020205020404" pitchFamily="49" charset="0"/>
              <a:buChar char="o"/>
            </a:pPr>
            <a:r>
              <a:rPr lang="en-US" sz="1800" dirty="0"/>
              <a:t>Compliance Function</a:t>
            </a:r>
            <a:endParaRPr sz="1800" dirty="0"/>
          </a:p>
          <a:p>
            <a:pPr marL="457200" lvl="0" indent="-368300" algn="l" rtl="0">
              <a:lnSpc>
                <a:spcPct val="90000"/>
              </a:lnSpc>
              <a:spcBef>
                <a:spcPts val="600"/>
              </a:spcBef>
              <a:spcAft>
                <a:spcPts val="600"/>
              </a:spcAft>
              <a:buSzPts val="2200"/>
              <a:buFont typeface="Arial"/>
              <a:buChar char="-"/>
            </a:pPr>
            <a:r>
              <a:rPr lang="en-US" sz="2000" dirty="0"/>
              <a:t>Abusive Naming</a:t>
            </a:r>
            <a:endParaRPr sz="2000" dirty="0"/>
          </a:p>
          <a:p>
            <a:pPr marL="457200" lvl="0" indent="-368300" algn="l" rtl="0">
              <a:lnSpc>
                <a:spcPct val="90000"/>
              </a:lnSpc>
              <a:spcBef>
                <a:spcPts val="600"/>
              </a:spcBef>
              <a:spcAft>
                <a:spcPts val="600"/>
              </a:spcAft>
              <a:buSzPts val="2200"/>
              <a:buFont typeface="Arial"/>
              <a:buChar char="-"/>
            </a:pPr>
            <a:r>
              <a:rPr lang="en-US" sz="2000" dirty="0"/>
              <a:t>Key Rollover</a:t>
            </a:r>
            <a:endParaRPr sz="2000" dirty="0"/>
          </a:p>
          <a:p>
            <a:pPr marL="457200" lvl="0" indent="-368300" algn="l" rtl="0">
              <a:lnSpc>
                <a:spcPct val="90000"/>
              </a:lnSpc>
              <a:spcBef>
                <a:spcPts val="600"/>
              </a:spcBef>
              <a:spcAft>
                <a:spcPts val="600"/>
              </a:spcAft>
              <a:buSzPts val="2200"/>
              <a:buFont typeface="Arial"/>
              <a:buChar char="-"/>
            </a:pPr>
            <a:r>
              <a:rPr lang="en-US" sz="2000" dirty="0"/>
              <a:t>Root Server Operations</a:t>
            </a:r>
            <a:endParaRPr sz="2000" dirty="0"/>
          </a:p>
          <a:p>
            <a:pPr marL="457200" lvl="0" indent="-368300" algn="l" rtl="0">
              <a:lnSpc>
                <a:spcPct val="90000"/>
              </a:lnSpc>
              <a:spcBef>
                <a:spcPts val="600"/>
              </a:spcBef>
              <a:spcAft>
                <a:spcPts val="600"/>
              </a:spcAft>
              <a:buSzPts val="2200"/>
              <a:buFont typeface="Arial"/>
              <a:buChar char="-"/>
            </a:pPr>
            <a:r>
              <a:rPr lang="en-US" sz="2000" dirty="0"/>
              <a:t>Root Zone Data and IANA Registries</a:t>
            </a:r>
            <a:endParaRPr sz="2000" dirty="0"/>
          </a:p>
          <a:p>
            <a:pPr marL="457200" lvl="0" indent="0" algn="l" rtl="0">
              <a:lnSpc>
                <a:spcPct val="90000"/>
              </a:lnSpc>
              <a:spcBef>
                <a:spcPts val="500"/>
              </a:spcBef>
              <a:spcAft>
                <a:spcPts val="0"/>
              </a:spcAft>
              <a:buNone/>
            </a:pPr>
            <a:endParaRPr sz="2800" dirty="0"/>
          </a:p>
          <a:p>
            <a:pPr marL="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90"/>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Abuse Definitions &amp; Reporting  </a:t>
            </a:r>
            <a:endParaRPr sz="2520" dirty="0"/>
          </a:p>
        </p:txBody>
      </p:sp>
      <p:sp>
        <p:nvSpPr>
          <p:cNvPr id="1122" name="Google Shape;1122;p90"/>
          <p:cNvSpPr txBox="1">
            <a:spLocks noGrp="1"/>
          </p:cNvSpPr>
          <p:nvPr>
            <p:ph type="body" idx="1"/>
          </p:nvPr>
        </p:nvSpPr>
        <p:spPr>
          <a:xfrm>
            <a:off x="115825" y="496775"/>
            <a:ext cx="8738400" cy="3120875"/>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1800"/>
              </a:spcBef>
              <a:spcAft>
                <a:spcPts val="0"/>
              </a:spcAft>
              <a:buSzPts val="1800"/>
              <a:buFont typeface="Calibri"/>
              <a:buChar char="-"/>
            </a:pPr>
            <a:r>
              <a:rPr lang="en-US" sz="2000" dirty="0">
                <a:latin typeface="+mn-lt"/>
                <a:ea typeface="Calibri"/>
                <a:cs typeface="Calibri"/>
                <a:sym typeface="Calibri"/>
              </a:rPr>
              <a:t>Undertake the following short-term and long-term actions to address the definition and application of DNS abuse; elicit feedback from the ICANN community</a:t>
            </a:r>
            <a:endParaRPr sz="2000" dirty="0">
              <a:latin typeface="+mn-lt"/>
              <a:ea typeface="Calibri"/>
              <a:cs typeface="Calibri"/>
              <a:sym typeface="Calibri"/>
            </a:endParaRPr>
          </a:p>
          <a:p>
            <a:pPr marL="914400" lvl="1" indent="-342900" algn="l" rtl="0">
              <a:lnSpc>
                <a:spcPct val="115000"/>
              </a:lnSpc>
              <a:spcBef>
                <a:spcPts val="0"/>
              </a:spcBef>
              <a:spcAft>
                <a:spcPts val="0"/>
              </a:spcAft>
              <a:buSzPts val="1800"/>
              <a:buFont typeface="Courier New" panose="02070309020205020404" pitchFamily="49" charset="0"/>
              <a:buChar char="o"/>
            </a:pPr>
            <a:r>
              <a:rPr lang="en-US" sz="1800" dirty="0">
                <a:latin typeface="+mn-lt"/>
                <a:ea typeface="Calibri"/>
                <a:cs typeface="Calibri"/>
                <a:sym typeface="Calibri"/>
              </a:rPr>
              <a:t>ICANN org and Board: implement the CCT Review and RDS (WHOIS) Review recommendations, and other security-related actions based on current, community vetted abuse definitions, without delay</a:t>
            </a:r>
            <a:endParaRPr sz="1800" dirty="0">
              <a:latin typeface="+mn-lt"/>
              <a:ea typeface="Calibri"/>
              <a:cs typeface="Calibri"/>
              <a:sym typeface="Calibri"/>
            </a:endParaRPr>
          </a:p>
          <a:p>
            <a:pPr marL="914400" lvl="1" indent="-342900" algn="l" rtl="0">
              <a:lnSpc>
                <a:spcPct val="115000"/>
              </a:lnSpc>
              <a:spcBef>
                <a:spcPts val="0"/>
              </a:spcBef>
              <a:spcAft>
                <a:spcPts val="0"/>
              </a:spcAft>
              <a:buSzPts val="1800"/>
              <a:buFont typeface="Courier New" panose="02070309020205020404" pitchFamily="49" charset="0"/>
              <a:buChar char="o"/>
            </a:pPr>
            <a:r>
              <a:rPr lang="en-US" sz="1800" dirty="0">
                <a:latin typeface="+mn-lt"/>
                <a:ea typeface="Calibri"/>
                <a:cs typeface="Calibri"/>
                <a:sym typeface="Calibri"/>
              </a:rPr>
              <a:t>ICANN Board: adopt the additional term and evolving external definition of “security threat”—a term used by the ICANN DAAR project, the GAC  (in its Beijing Communique and for Spec 11), and the Convention on Cybercrime -- to use in conjunction with ICANN DNS Abuse definition </a:t>
            </a:r>
            <a:endParaRPr sz="1800" dirty="0">
              <a:latin typeface="+mn-lt"/>
              <a:ea typeface="Calibri"/>
              <a:cs typeface="Calibri"/>
              <a:sym typeface="Calibri"/>
            </a:endParaRPr>
          </a:p>
          <a:p>
            <a:pPr marL="1371600" lvl="2" indent="-342900" algn="l" rtl="0">
              <a:lnSpc>
                <a:spcPct val="115000"/>
              </a:lnSpc>
              <a:spcBef>
                <a:spcPts val="0"/>
              </a:spcBef>
              <a:spcAft>
                <a:spcPts val="0"/>
              </a:spcAft>
              <a:buSzPts val="1800"/>
              <a:buFont typeface="Wingdings" pitchFamily="2" charset="2"/>
              <a:buChar char="§"/>
            </a:pPr>
            <a:r>
              <a:rPr lang="en-US" sz="1800" dirty="0">
                <a:latin typeface="+mn-lt"/>
                <a:ea typeface="Calibri"/>
                <a:cs typeface="Calibri"/>
                <a:sym typeface="Calibri"/>
              </a:rPr>
              <a:t>ICANN Board: entrust SSAC and PSWG to work with eCrime and abuse experts to evolve the definition of DNS Abuse, taking into account the processes and definitions outlined in the </a:t>
            </a:r>
            <a:r>
              <a:rPr lang="en-US" sz="1800" dirty="0">
                <a:solidFill>
                  <a:srgbClr val="161616"/>
                </a:solidFill>
                <a:highlight>
                  <a:srgbClr val="FFFFFF"/>
                </a:highlight>
                <a:latin typeface="+mn-lt"/>
              </a:rPr>
              <a:t>C</a:t>
            </a:r>
            <a:r>
              <a:rPr lang="en-US" sz="1800" dirty="0">
                <a:solidFill>
                  <a:srgbClr val="161616"/>
                </a:solidFill>
                <a:highlight>
                  <a:srgbClr val="FFFFFF"/>
                </a:highlight>
                <a:latin typeface="+mn-lt"/>
                <a:ea typeface="Calibri"/>
                <a:cs typeface="Calibri"/>
                <a:sym typeface="Calibri"/>
              </a:rPr>
              <a:t>onvention on Cybercrime ETS No. 185</a:t>
            </a:r>
            <a:endParaRPr sz="1800" dirty="0">
              <a:latin typeface="+mn-lt"/>
              <a:ea typeface="Calibri"/>
              <a:cs typeface="Calibri"/>
              <a:sym typeface="Calibri"/>
            </a:endParaRPr>
          </a:p>
          <a:p>
            <a:pPr marL="457200" lvl="0" indent="-342900" algn="l" rtl="0">
              <a:lnSpc>
                <a:spcPct val="115000"/>
              </a:lnSpc>
              <a:spcBef>
                <a:spcPts val="0"/>
              </a:spcBef>
              <a:spcAft>
                <a:spcPts val="0"/>
              </a:spcAft>
              <a:buSzPts val="1800"/>
              <a:buFont typeface="Calibri"/>
              <a:buChar char="-"/>
            </a:pPr>
            <a:r>
              <a:rPr lang="en-US" sz="2000" dirty="0">
                <a:latin typeface="+mn-lt"/>
                <a:ea typeface="Calibri"/>
                <a:cs typeface="Calibri"/>
                <a:sym typeface="Calibri"/>
              </a:rPr>
              <a:t>Minimize ambiguous language and reach a universally acceptable agreement on abuse, SSR, and security threats in its contracts with contracted parties and implementation plans</a:t>
            </a:r>
            <a:endParaRPr sz="2000" dirty="0">
              <a:latin typeface="+mn-lt"/>
            </a:endParaRPr>
          </a:p>
          <a:p>
            <a:pPr marL="457200" lvl="0" indent="0" algn="l" rtl="0">
              <a:lnSpc>
                <a:spcPct val="90000"/>
              </a:lnSpc>
              <a:spcBef>
                <a:spcPts val="1000"/>
              </a:spcBef>
              <a:spcAft>
                <a:spcPts val="0"/>
              </a:spcAft>
              <a:buNone/>
            </a:pPr>
            <a:endParaRPr sz="20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1126"/>
        <p:cNvGrpSpPr/>
        <p:nvPr/>
      </p:nvGrpSpPr>
      <p:grpSpPr>
        <a:xfrm>
          <a:off x="0" y="0"/>
          <a:ext cx="0" cy="0"/>
          <a:chOff x="0" y="0"/>
          <a:chExt cx="0" cy="0"/>
        </a:xfrm>
      </p:grpSpPr>
      <p:sp>
        <p:nvSpPr>
          <p:cNvPr id="1127" name="Google Shape;1127;p91"/>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Abuse and Compliance: Abuse Definitions &amp; Reporting  </a:t>
            </a:r>
            <a:endParaRPr sz="2520" dirty="0"/>
          </a:p>
        </p:txBody>
      </p:sp>
      <p:sp>
        <p:nvSpPr>
          <p:cNvPr id="1128" name="Google Shape;1128;p91"/>
          <p:cNvSpPr txBox="1">
            <a:spLocks noGrp="1"/>
          </p:cNvSpPr>
          <p:nvPr>
            <p:ph type="body" idx="1"/>
          </p:nvPr>
        </p:nvSpPr>
        <p:spPr>
          <a:xfrm>
            <a:off x="115825" y="973600"/>
            <a:ext cx="8738400" cy="2644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800"/>
              </a:spcBef>
              <a:spcAft>
                <a:spcPts val="0"/>
              </a:spcAft>
              <a:buNone/>
            </a:pPr>
            <a:r>
              <a:rPr lang="en-US" sz="1800" dirty="0">
                <a:latin typeface="Calibri"/>
                <a:ea typeface="Calibri"/>
                <a:cs typeface="Calibri"/>
                <a:sym typeface="Calibri"/>
              </a:rPr>
              <a:t>ICANN org and Board should undertake the following short-term and long-term actions to address the definition and application of DNS abuse and elicit feedback from the ICANN community:.</a:t>
            </a:r>
            <a:endParaRPr sz="1800" dirty="0">
              <a:latin typeface="Calibri"/>
              <a:ea typeface="Calibri"/>
              <a:cs typeface="Calibri"/>
              <a:sym typeface="Calibri"/>
            </a:endParaRPr>
          </a:p>
          <a:p>
            <a:pPr marL="457200" lvl="0" indent="-342900" algn="l" rtl="0">
              <a:lnSpc>
                <a:spcPct val="115000"/>
              </a:lnSpc>
              <a:spcBef>
                <a:spcPts val="400"/>
              </a:spcBef>
              <a:spcAft>
                <a:spcPts val="0"/>
              </a:spcAft>
              <a:buSzPts val="1800"/>
              <a:buFont typeface="Calibri"/>
              <a:buChar char="●"/>
            </a:pPr>
            <a:r>
              <a:rPr lang="en-US" sz="1800" dirty="0">
                <a:latin typeface="Calibri"/>
                <a:ea typeface="Calibri"/>
                <a:cs typeface="Calibri"/>
                <a:sym typeface="Calibri"/>
              </a:rPr>
              <a:t>ICANN org and Board should implement the CCT Review and RDS (WHOIS) Review recommendations, and other security-related actions based on current, community vetted abuse definitions, without delay.</a:t>
            </a:r>
            <a:endParaRPr sz="1800" dirty="0">
              <a:latin typeface="Calibri"/>
              <a:ea typeface="Calibri"/>
              <a:cs typeface="Calibri"/>
              <a:sym typeface="Calibri"/>
            </a:endParaRPr>
          </a:p>
          <a:p>
            <a:pPr marL="457200" lvl="0" indent="-342900" algn="l" rtl="0">
              <a:lnSpc>
                <a:spcPct val="115000"/>
              </a:lnSpc>
              <a:spcBef>
                <a:spcPts val="0"/>
              </a:spcBef>
              <a:spcAft>
                <a:spcPts val="0"/>
              </a:spcAft>
              <a:buSzPts val="1800"/>
              <a:buFont typeface="Arial"/>
              <a:buChar char="●"/>
            </a:pPr>
            <a:r>
              <a:rPr lang="en-US" sz="1800" dirty="0">
                <a:latin typeface="Calibri"/>
                <a:ea typeface="Calibri"/>
                <a:cs typeface="Calibri"/>
                <a:sym typeface="Calibri"/>
              </a:rPr>
              <a:t>ICANN Board, in parallel, should adopt the additional term and evolving external definition of “security threat”—a term used by the ICANN DAAR project, the GAC  (in its Beijing Communique and for Spec 11), and the Convention on Cybercrime -- to use in conjunction with ICANN DNS Abuse definition. The ICANN Board should entrust SSAC and PSWG to work with eCrime and abuse experts to evolve the definition of  DNS Abuse, taking into account the processes and definitions outlined in the </a:t>
            </a:r>
            <a:r>
              <a:rPr lang="en-US" sz="1800" dirty="0">
                <a:solidFill>
                  <a:srgbClr val="161616"/>
                </a:solidFill>
                <a:highlight>
                  <a:srgbClr val="FFFFFF"/>
                </a:highlight>
              </a:rPr>
              <a:t>C</a:t>
            </a:r>
            <a:r>
              <a:rPr lang="en-US" sz="1800" dirty="0">
                <a:solidFill>
                  <a:srgbClr val="161616"/>
                </a:solidFill>
                <a:highlight>
                  <a:srgbClr val="FFFFFF"/>
                </a:highlight>
                <a:latin typeface="Calibri"/>
                <a:ea typeface="Calibri"/>
                <a:cs typeface="Calibri"/>
                <a:sym typeface="Calibri"/>
              </a:rPr>
              <a:t>onvention on Cybercrime ETS No. 185</a:t>
            </a:r>
            <a:r>
              <a:rPr lang="en-US" sz="1800" dirty="0">
                <a:latin typeface="Calibri"/>
                <a:ea typeface="Calibri"/>
                <a:cs typeface="Calibri"/>
                <a:sym typeface="Calibri"/>
              </a:rPr>
              <a:t>. </a:t>
            </a:r>
            <a:endParaRPr sz="1800" dirty="0">
              <a:latin typeface="Calibri"/>
              <a:ea typeface="Calibri"/>
              <a:cs typeface="Calibri"/>
              <a:sym typeface="Calibri"/>
            </a:endParaRPr>
          </a:p>
          <a:p>
            <a:pPr marL="0" lvl="0" indent="0" algn="l" rtl="0">
              <a:lnSpc>
                <a:spcPct val="115000"/>
              </a:lnSpc>
              <a:spcBef>
                <a:spcPts val="0"/>
              </a:spcBef>
              <a:spcAft>
                <a:spcPts val="0"/>
              </a:spcAft>
              <a:buNone/>
            </a:pPr>
            <a:r>
              <a:rPr lang="en-US" sz="1800" dirty="0">
                <a:latin typeface="Calibri"/>
                <a:ea typeface="Calibri"/>
                <a:cs typeface="Calibri"/>
                <a:sym typeface="Calibri"/>
              </a:rPr>
              <a:t>ICANN should minimize ambiguous language and reach a universally acceptable agreement on abuse, SSR, and security threats in its contracts with contracted parties and implementation plans.  Clear shared definitions will enable ICANN to better address  the global, and evolving security and stability threats. </a:t>
            </a:r>
            <a:endParaRPr sz="1800" dirty="0"/>
          </a:p>
          <a:p>
            <a:pPr marL="457200" lvl="0" indent="0" algn="l" rtl="0">
              <a:lnSpc>
                <a:spcPct val="90000"/>
              </a:lnSpc>
              <a:spcBef>
                <a:spcPts val="1000"/>
              </a:spcBef>
              <a:spcAft>
                <a:spcPts val="0"/>
              </a:spcAft>
              <a:buNone/>
            </a:pPr>
            <a:endParaRPr sz="20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65"/>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Security, Stability, and Resilience</a:t>
            </a:r>
            <a:endParaRPr dirty="0"/>
          </a:p>
        </p:txBody>
      </p:sp>
      <p:sp>
        <p:nvSpPr>
          <p:cNvPr id="948" name="Google Shape;948;p65"/>
          <p:cNvSpPr txBox="1"/>
          <p:nvPr/>
        </p:nvSpPr>
        <p:spPr>
          <a:xfrm>
            <a:off x="404575" y="985150"/>
            <a:ext cx="8305800" cy="5029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dirty="0"/>
              <a:t>SSR is one of 4 bylaw-mandated community reviews identified as key transparency and accountability safeguard post IANA transition</a:t>
            </a:r>
            <a:endParaRPr sz="1800" dirty="0"/>
          </a:p>
          <a:p>
            <a:pPr marL="0" lvl="0" indent="0" algn="l" rtl="0">
              <a:lnSpc>
                <a:spcPct val="115000"/>
              </a:lnSpc>
              <a:spcBef>
                <a:spcPts val="0"/>
              </a:spcBef>
              <a:spcAft>
                <a:spcPts val="0"/>
              </a:spcAft>
              <a:buNone/>
            </a:pPr>
            <a:endParaRPr sz="1100" dirty="0"/>
          </a:p>
          <a:p>
            <a:pPr marL="0" lvl="0" indent="0" algn="l" rtl="0">
              <a:lnSpc>
                <a:spcPct val="115000"/>
              </a:lnSpc>
              <a:spcBef>
                <a:spcPts val="0"/>
              </a:spcBef>
              <a:spcAft>
                <a:spcPts val="0"/>
              </a:spcAft>
              <a:buNone/>
            </a:pPr>
            <a:r>
              <a:rPr lang="en-US" i="1" dirty="0"/>
              <a:t>‘The Board shall cause a periodic review of ICANN’s execution of its commitment to enhance the operational stability, reliability, resiliency, security, and global interoperability of the systems and processes, both internal and external, that directly affect and/or are affected by the Internet’s system of unique identifiers that ICANN coordinates (“SSR Review”).’ -- Section 4.6(c)</a:t>
            </a:r>
            <a:endParaRPr i="1" dirty="0"/>
          </a:p>
          <a:p>
            <a:pPr marL="0" lvl="0" indent="0" algn="l" rtl="0">
              <a:lnSpc>
                <a:spcPct val="115000"/>
              </a:lnSpc>
              <a:spcBef>
                <a:spcPts val="0"/>
              </a:spcBef>
              <a:spcAft>
                <a:spcPts val="0"/>
              </a:spcAft>
              <a:buNone/>
            </a:pPr>
            <a:endParaRPr sz="1100" dirty="0"/>
          </a:p>
          <a:p>
            <a:pPr marL="0" lvl="0" indent="0" algn="l" rtl="0">
              <a:lnSpc>
                <a:spcPct val="115000"/>
              </a:lnSpc>
              <a:spcBef>
                <a:spcPts val="0"/>
              </a:spcBef>
              <a:spcAft>
                <a:spcPts val="0"/>
              </a:spcAft>
              <a:buNone/>
            </a:pPr>
            <a:endParaRPr sz="1800" dirty="0"/>
          </a:p>
          <a:p>
            <a:pPr marL="0" lvl="0" indent="0" algn="l" rtl="0">
              <a:lnSpc>
                <a:spcPct val="115000"/>
              </a:lnSpc>
              <a:spcBef>
                <a:spcPts val="0"/>
              </a:spcBef>
              <a:spcAft>
                <a:spcPts val="0"/>
              </a:spcAft>
              <a:buNone/>
            </a:pPr>
            <a:r>
              <a:rPr lang="en-US" sz="1800" dirty="0"/>
              <a:t>SSR Assessments may include:</a:t>
            </a:r>
            <a:endParaRPr sz="1800" dirty="0"/>
          </a:p>
          <a:p>
            <a:pPr marL="457200" lvl="0" indent="-317500" algn="l" rtl="0">
              <a:lnSpc>
                <a:spcPct val="115000"/>
              </a:lnSpc>
              <a:spcBef>
                <a:spcPts val="1200"/>
              </a:spcBef>
              <a:spcAft>
                <a:spcPts val="0"/>
              </a:spcAft>
              <a:buSzPts val="1400"/>
              <a:buAutoNum type="arabicPeriod"/>
            </a:pPr>
            <a:r>
              <a:rPr lang="en-US" dirty="0"/>
              <a:t>security, operational stability and resiliency matters, both physical and network, relating to the coordination of the Internet’s system of unique identifiers;</a:t>
            </a:r>
            <a:endParaRPr dirty="0"/>
          </a:p>
          <a:p>
            <a:pPr marL="457200" lvl="0" indent="-317500" algn="l" rtl="0">
              <a:lnSpc>
                <a:spcPct val="115000"/>
              </a:lnSpc>
              <a:spcBef>
                <a:spcPts val="0"/>
              </a:spcBef>
              <a:spcAft>
                <a:spcPts val="0"/>
              </a:spcAft>
              <a:buSzPts val="1400"/>
              <a:buAutoNum type="arabicPeriod"/>
            </a:pPr>
            <a:r>
              <a:rPr lang="en-US" dirty="0"/>
              <a:t>conformance with appropriate security contingency planning framework for the Internet’s system of unique identifiers;</a:t>
            </a:r>
            <a:endParaRPr dirty="0"/>
          </a:p>
          <a:p>
            <a:pPr marL="457200" lvl="0" indent="-317500" algn="l" rtl="0">
              <a:lnSpc>
                <a:spcPct val="115000"/>
              </a:lnSpc>
              <a:spcBef>
                <a:spcPts val="0"/>
              </a:spcBef>
              <a:spcAft>
                <a:spcPts val="0"/>
              </a:spcAft>
              <a:buSzPts val="1400"/>
              <a:buAutoNum type="arabicPeriod"/>
            </a:pPr>
            <a:r>
              <a:rPr lang="en-US" dirty="0"/>
              <a:t>maintaining clear and globally interoperable security processes for those portions of the Internet’s system of unique identifiers that ICANN coordinates.</a:t>
            </a:r>
            <a:endParaRPr dirty="0"/>
          </a:p>
          <a:p>
            <a:pPr marL="0" lvl="0" indent="0" algn="l" rtl="0">
              <a:spcBef>
                <a:spcPts val="120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92"/>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DAAR   </a:t>
            </a:r>
            <a:endParaRPr sz="2520" dirty="0"/>
          </a:p>
        </p:txBody>
      </p:sp>
      <p:sp>
        <p:nvSpPr>
          <p:cNvPr id="1134" name="Google Shape;1134;p92"/>
          <p:cNvSpPr txBox="1">
            <a:spLocks noGrp="1"/>
          </p:cNvSpPr>
          <p:nvPr>
            <p:ph type="body" idx="1"/>
          </p:nvPr>
        </p:nvSpPr>
        <p:spPr>
          <a:xfrm>
            <a:off x="115825" y="661450"/>
            <a:ext cx="8738400" cy="2956200"/>
          </a:xfrm>
          <a:prstGeom prst="rect">
            <a:avLst/>
          </a:prstGeom>
          <a:noFill/>
          <a:ln>
            <a:noFill/>
          </a:ln>
        </p:spPr>
        <p:txBody>
          <a:bodyPr spcFirstLastPara="1" wrap="square" lIns="0" tIns="0" rIns="0" bIns="0" anchor="t" anchorCtr="0">
            <a:noAutofit/>
          </a:bodyPr>
          <a:lstStyle/>
          <a:p>
            <a:pPr marL="0" lvl="0" indent="0" algn="l" rtl="0">
              <a:spcBef>
                <a:spcPts val="600"/>
              </a:spcBef>
              <a:spcAft>
                <a:spcPts val="600"/>
              </a:spcAft>
              <a:buNone/>
            </a:pPr>
            <a:endParaRPr sz="1800" dirty="0">
              <a:latin typeface="+mn-lt"/>
              <a:ea typeface="Calibri"/>
              <a:cs typeface="Calibri"/>
              <a:sym typeface="Calibri"/>
            </a:endParaRPr>
          </a:p>
          <a:p>
            <a:pPr marL="457200" lvl="0" indent="-342900" algn="l" rtl="0">
              <a:spcBef>
                <a:spcPts val="600"/>
              </a:spcBef>
              <a:spcAft>
                <a:spcPts val="600"/>
              </a:spcAft>
              <a:buSzPts val="1800"/>
              <a:buChar char="-"/>
            </a:pPr>
            <a:r>
              <a:rPr lang="en-US" sz="2400" dirty="0">
                <a:latin typeface="+mn-lt"/>
                <a:ea typeface="Calibri"/>
                <a:cs typeface="Calibri"/>
                <a:sym typeface="Calibri"/>
              </a:rPr>
              <a:t>The ICANN Board and ICANN org: work with the gNSO, ccNSO, and ccTLDs to improve DAAR and incorporate ccTLD data tracking and reporting in DAAR and integrate pricing data into DAAR</a:t>
            </a:r>
            <a:endParaRPr sz="2400" dirty="0">
              <a:latin typeface="+mn-lt"/>
            </a:endParaRPr>
          </a:p>
          <a:p>
            <a:pPr marL="457200" lvl="0" indent="-342900" algn="l" rtl="0">
              <a:spcBef>
                <a:spcPts val="600"/>
              </a:spcBef>
              <a:spcAft>
                <a:spcPts val="600"/>
              </a:spcAft>
              <a:buSzPts val="1800"/>
              <a:buChar char="-"/>
            </a:pPr>
            <a:r>
              <a:rPr lang="en-US" sz="2400" dirty="0">
                <a:latin typeface="+mn-lt"/>
              </a:rPr>
              <a:t>Identify entities with persistently very high abuse domain registrations</a:t>
            </a:r>
            <a:endParaRPr sz="2400" dirty="0">
              <a:latin typeface="+mn-lt"/>
            </a:endParaRPr>
          </a:p>
          <a:p>
            <a:pPr marL="457200" lvl="0" indent="-342900" algn="l" rtl="0">
              <a:spcBef>
                <a:spcPts val="600"/>
              </a:spcBef>
              <a:spcAft>
                <a:spcPts val="600"/>
              </a:spcAft>
              <a:buSzPts val="1800"/>
              <a:buChar char="-"/>
            </a:pPr>
            <a:r>
              <a:rPr lang="en-US" sz="2400" dirty="0">
                <a:latin typeface="+mn-lt"/>
              </a:rPr>
              <a:t>Publish DAAR reports that identify registries and registrars that most contribute to abuse</a:t>
            </a:r>
            <a:endParaRPr sz="2400" dirty="0">
              <a:latin typeface="+mn-lt"/>
            </a:endParaRPr>
          </a:p>
          <a:p>
            <a:pPr marL="457200" lvl="0" indent="-342900" algn="l" rtl="0">
              <a:spcBef>
                <a:spcPts val="600"/>
              </a:spcBef>
              <a:spcAft>
                <a:spcPts val="600"/>
              </a:spcAft>
              <a:buSzPts val="1800"/>
              <a:buChar char="-"/>
            </a:pPr>
            <a:r>
              <a:rPr lang="en-US" sz="2400" dirty="0">
                <a:latin typeface="+mn-lt"/>
              </a:rPr>
              <a:t>Publish reports that include machine-readable formats of the data, in addition to the graphical data in current reports</a:t>
            </a:r>
            <a:endParaRPr sz="2400" dirty="0">
              <a:latin typeface="+mn-lt"/>
            </a:endParaRPr>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1138"/>
        <p:cNvGrpSpPr/>
        <p:nvPr/>
      </p:nvGrpSpPr>
      <p:grpSpPr>
        <a:xfrm>
          <a:off x="0" y="0"/>
          <a:ext cx="0" cy="0"/>
          <a:chOff x="0" y="0"/>
          <a:chExt cx="0" cy="0"/>
        </a:xfrm>
      </p:grpSpPr>
      <p:sp>
        <p:nvSpPr>
          <p:cNvPr id="1139" name="Google Shape;1139;p93"/>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Abuse and Compliance: DAAR   </a:t>
            </a:r>
            <a:endParaRPr sz="2520" dirty="0"/>
          </a:p>
        </p:txBody>
      </p:sp>
      <p:sp>
        <p:nvSpPr>
          <p:cNvPr id="1140" name="Google Shape;1140;p93"/>
          <p:cNvSpPr txBox="1">
            <a:spLocks noGrp="1"/>
          </p:cNvSpPr>
          <p:nvPr>
            <p:ph type="body" idx="1"/>
          </p:nvPr>
        </p:nvSpPr>
        <p:spPr>
          <a:xfrm>
            <a:off x="115825" y="661450"/>
            <a:ext cx="8738400" cy="2956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000" dirty="0">
                <a:latin typeface="Calibri"/>
                <a:ea typeface="Calibri"/>
                <a:cs typeface="Calibri"/>
                <a:sym typeface="Calibri"/>
              </a:rPr>
              <a:t>The ICANN Board and ICANN org should work with the gNSO, ccNSO and ccTLDs to improve DAAR and  incorporate ccTLD data tracking and reporting in DAAR and integrate pricing data. Currently, </a:t>
            </a:r>
            <a:r>
              <a:rPr lang="en-US" sz="2000" dirty="0"/>
              <a:t>DAAR lacks key indicators and data. Specifically:  </a:t>
            </a:r>
            <a:endParaRPr sz="2000" dirty="0"/>
          </a:p>
          <a:p>
            <a:pPr marL="457200" lvl="0" indent="0" algn="l" rtl="0">
              <a:lnSpc>
                <a:spcPct val="115000"/>
              </a:lnSpc>
              <a:spcBef>
                <a:spcPts val="0"/>
              </a:spcBef>
              <a:spcAft>
                <a:spcPts val="0"/>
              </a:spcAft>
              <a:buNone/>
            </a:pPr>
            <a:endParaRPr sz="2000" dirty="0"/>
          </a:p>
          <a:p>
            <a:pPr marL="457200" lvl="0" indent="-355600" algn="l" rtl="0">
              <a:lnSpc>
                <a:spcPct val="115000"/>
              </a:lnSpc>
              <a:spcBef>
                <a:spcPts val="0"/>
              </a:spcBef>
              <a:spcAft>
                <a:spcPts val="0"/>
              </a:spcAft>
              <a:buSzPts val="2000"/>
              <a:buFont typeface="Arial"/>
              <a:buChar char="●"/>
            </a:pPr>
            <a:r>
              <a:rPr lang="en-US" sz="2000" dirty="0"/>
              <a:t>ICANN should identify entities with persistently very high abuse domain registrations</a:t>
            </a:r>
            <a:endParaRPr sz="2000" dirty="0"/>
          </a:p>
          <a:p>
            <a:pPr marL="457200" lvl="0" indent="-355600" algn="l" rtl="0">
              <a:lnSpc>
                <a:spcPct val="115000"/>
              </a:lnSpc>
              <a:spcBef>
                <a:spcPts val="0"/>
              </a:spcBef>
              <a:spcAft>
                <a:spcPts val="0"/>
              </a:spcAft>
              <a:buSzPts val="2000"/>
              <a:buFont typeface="Arial"/>
              <a:buChar char="●"/>
            </a:pPr>
            <a:r>
              <a:rPr lang="en-US" sz="2000" dirty="0"/>
              <a:t>ICANN should publish DAAR reports that identify registries and registrars that most contribute to abuse</a:t>
            </a:r>
            <a:endParaRPr sz="2000" dirty="0"/>
          </a:p>
          <a:p>
            <a:pPr marL="457200" lvl="0" indent="-355600" algn="l" rtl="0">
              <a:lnSpc>
                <a:spcPct val="115000"/>
              </a:lnSpc>
              <a:spcBef>
                <a:spcPts val="0"/>
              </a:spcBef>
              <a:spcAft>
                <a:spcPts val="0"/>
              </a:spcAft>
              <a:buSzPts val="2000"/>
              <a:buFont typeface="Arial"/>
              <a:buChar char="●"/>
            </a:pPr>
            <a:r>
              <a:rPr lang="en-US" sz="2000" dirty="0"/>
              <a:t>ICANN should publish reports that include machine-readable formats of the data, in addition to the graphical data in current reports</a:t>
            </a:r>
            <a:endParaRPr sz="2000" dirty="0"/>
          </a:p>
          <a:p>
            <a:pPr marL="457200" lvl="0" indent="0" algn="l" rtl="0">
              <a:lnSpc>
                <a:spcPct val="115000"/>
              </a:lnSpc>
              <a:spcBef>
                <a:spcPts val="0"/>
              </a:spcBef>
              <a:spcAft>
                <a:spcPts val="0"/>
              </a:spcAft>
              <a:buNone/>
            </a:pPr>
            <a:endParaRPr sz="2000" dirty="0"/>
          </a:p>
          <a:p>
            <a:pPr marL="457200" lvl="0" indent="0" algn="l" rtl="0">
              <a:lnSpc>
                <a:spcPct val="90000"/>
              </a:lnSpc>
              <a:spcBef>
                <a:spcPts val="1000"/>
              </a:spcBef>
              <a:spcAft>
                <a:spcPts val="0"/>
              </a:spcAft>
              <a:buNone/>
            </a:pPr>
            <a:endParaRPr sz="20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94"/>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Contracts and Agreements</a:t>
            </a:r>
            <a:endParaRPr dirty="0"/>
          </a:p>
        </p:txBody>
      </p:sp>
      <p:sp>
        <p:nvSpPr>
          <p:cNvPr id="1147" name="Google Shape;1147;p94"/>
          <p:cNvSpPr txBox="1">
            <a:spLocks noGrp="1"/>
          </p:cNvSpPr>
          <p:nvPr>
            <p:ph type="body" idx="1"/>
          </p:nvPr>
        </p:nvSpPr>
        <p:spPr>
          <a:xfrm>
            <a:off x="609600" y="810228"/>
            <a:ext cx="7907400" cy="5231684"/>
          </a:xfrm>
          <a:prstGeom prst="rect">
            <a:avLst/>
          </a:prstGeom>
        </p:spPr>
        <p:txBody>
          <a:bodyPr spcFirstLastPara="1" wrap="square" lIns="0" tIns="0" rIns="0" bIns="0" anchor="t" anchorCtr="0">
            <a:noAutofit/>
          </a:bodyPr>
          <a:lstStyle/>
          <a:p>
            <a:pPr marL="457200" lvl="0" indent="-342900" algn="l" rtl="0">
              <a:lnSpc>
                <a:spcPct val="115000"/>
              </a:lnSpc>
              <a:spcBef>
                <a:spcPts val="600"/>
              </a:spcBef>
              <a:spcAft>
                <a:spcPts val="600"/>
              </a:spcAft>
              <a:buSzPts val="1800"/>
              <a:buChar char="-"/>
            </a:pPr>
            <a:r>
              <a:rPr lang="en-US" sz="1800" dirty="0">
                <a:latin typeface="+mn-lt"/>
                <a:ea typeface="Calibri"/>
                <a:cs typeface="Calibri"/>
                <a:sym typeface="Calibri"/>
              </a:rPr>
              <a:t>Incorporate measures to mitigate “DNS abuse” and “security threats” in agreements with contracted parties, including Registry Agreements (base and individual) and the RAA, as necessary contract obligations</a:t>
            </a:r>
            <a:endParaRPr sz="1800" dirty="0">
              <a:latin typeface="+mn-lt"/>
              <a:ea typeface="Calibri"/>
              <a:cs typeface="Calibri"/>
              <a:sym typeface="Calibri"/>
            </a:endParaRPr>
          </a:p>
          <a:p>
            <a:pPr marL="457200" lvl="0" indent="-342900" algn="l" rtl="0">
              <a:lnSpc>
                <a:spcPct val="115000"/>
              </a:lnSpc>
              <a:spcBef>
                <a:spcPts val="600"/>
              </a:spcBef>
              <a:spcAft>
                <a:spcPts val="600"/>
              </a:spcAft>
              <a:buSzPts val="1800"/>
              <a:buFont typeface="Calibri"/>
              <a:buChar char="-"/>
            </a:pPr>
            <a:r>
              <a:rPr lang="en-US" sz="1800" dirty="0">
                <a:latin typeface="+mn-lt"/>
                <a:ea typeface="Calibri"/>
                <a:cs typeface="Calibri"/>
                <a:sym typeface="Calibri"/>
              </a:rPr>
              <a:t>Make SSR requirements mandatory on contract or baseline agreement renewal</a:t>
            </a:r>
            <a:endParaRPr sz="1800" dirty="0">
              <a:latin typeface="+mn-lt"/>
              <a:ea typeface="Calibri"/>
              <a:cs typeface="Calibri"/>
              <a:sym typeface="Calibri"/>
            </a:endParaRPr>
          </a:p>
          <a:p>
            <a:pPr marL="457200" lvl="0" indent="-342900" algn="l" rtl="0">
              <a:lnSpc>
                <a:spcPct val="115000"/>
              </a:lnSpc>
              <a:spcBef>
                <a:spcPts val="600"/>
              </a:spcBef>
              <a:spcAft>
                <a:spcPts val="600"/>
              </a:spcAft>
              <a:buSzPts val="1800"/>
              <a:buFont typeface="Calibri"/>
              <a:buChar char="-"/>
            </a:pPr>
            <a:r>
              <a:rPr lang="en-US" sz="1800" dirty="0">
                <a:latin typeface="+mn-lt"/>
                <a:ea typeface="Calibri"/>
                <a:cs typeface="Calibri"/>
                <a:sym typeface="Calibri"/>
              </a:rPr>
              <a:t>Include SSR concerns and SSR2 recommendations in these negotiations</a:t>
            </a:r>
            <a:endParaRPr sz="1800" dirty="0">
              <a:latin typeface="+mn-lt"/>
              <a:ea typeface="Calibri"/>
              <a:cs typeface="Calibri"/>
              <a:sym typeface="Calibri"/>
            </a:endParaRPr>
          </a:p>
          <a:p>
            <a:pPr marL="457200" lvl="0" indent="-342900" algn="l" rtl="0">
              <a:lnSpc>
                <a:spcPct val="115000"/>
              </a:lnSpc>
              <a:spcBef>
                <a:spcPts val="600"/>
              </a:spcBef>
              <a:spcAft>
                <a:spcPts val="600"/>
              </a:spcAft>
              <a:buSzPts val="1800"/>
              <a:buFont typeface="Calibri"/>
              <a:buChar char="-"/>
            </a:pPr>
            <a:r>
              <a:rPr lang="en-US" sz="1800" dirty="0">
                <a:latin typeface="+mn-lt"/>
                <a:ea typeface="Calibri"/>
                <a:cs typeface="Calibri"/>
                <a:sym typeface="Calibri"/>
              </a:rPr>
              <a:t>Attract and collaborate with ccTLDs and the ccNSO to address DNS abuse and security threats in ccTLDs. Some ccTLDs are creating and using best practices, while others have domain portfolios with unacceptably high levels of abuse</a:t>
            </a:r>
            <a:endParaRPr sz="1800" dirty="0">
              <a:latin typeface="+mn-lt"/>
              <a:ea typeface="Calibri"/>
              <a:cs typeface="Calibri"/>
              <a:sym typeface="Calibri"/>
            </a:endParaRPr>
          </a:p>
          <a:p>
            <a:pPr marL="457200" lvl="0" indent="-342900" algn="l" rtl="0">
              <a:lnSpc>
                <a:spcPct val="115000"/>
              </a:lnSpc>
              <a:spcBef>
                <a:spcPts val="600"/>
              </a:spcBef>
              <a:spcAft>
                <a:spcPts val="600"/>
              </a:spcAft>
              <a:buSzPts val="1800"/>
              <a:buFont typeface="Calibri"/>
              <a:buChar char="-"/>
            </a:pPr>
            <a:r>
              <a:rPr lang="en-US" sz="1800" dirty="0">
                <a:latin typeface="+mn-lt"/>
                <a:ea typeface="Calibri"/>
                <a:cs typeface="Calibri"/>
                <a:sym typeface="Calibri"/>
              </a:rPr>
              <a:t>ICANN Board, community and staff:  work with the ccNSO to advance data tracking and reporting, an assessment of DNS abuse and security threats in ccTLDs, and a ccNSO plan to support ccTLDs in further mitigating DNS abuse and security threats</a:t>
            </a:r>
            <a:endParaRPr sz="1800" dirty="0">
              <a:latin typeface="+mn-lt"/>
            </a:endParaRPr>
          </a:p>
          <a:p>
            <a:pPr marL="457200" lvl="0" indent="0" algn="l" rtl="0">
              <a:lnSpc>
                <a:spcPct val="115000"/>
              </a:lnSpc>
              <a:spcBef>
                <a:spcPts val="800"/>
              </a:spcBef>
              <a:spcAft>
                <a:spcPts val="800"/>
              </a:spcAft>
              <a:buNone/>
            </a:pPr>
            <a:endParaRPr sz="1200" dirty="0">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1152"/>
        <p:cNvGrpSpPr/>
        <p:nvPr/>
      </p:nvGrpSpPr>
      <p:grpSpPr>
        <a:xfrm>
          <a:off x="0" y="0"/>
          <a:ext cx="0" cy="0"/>
          <a:chOff x="0" y="0"/>
          <a:chExt cx="0" cy="0"/>
        </a:xfrm>
      </p:grpSpPr>
      <p:sp>
        <p:nvSpPr>
          <p:cNvPr id="1153" name="Google Shape;1153;p95"/>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Full text - Contracts and Agreements</a:t>
            </a:r>
            <a:endParaRPr dirty="0"/>
          </a:p>
        </p:txBody>
      </p:sp>
      <p:sp>
        <p:nvSpPr>
          <p:cNvPr id="1154" name="Google Shape;1154;p95"/>
          <p:cNvSpPr txBox="1">
            <a:spLocks noGrp="1"/>
          </p:cNvSpPr>
          <p:nvPr>
            <p:ph type="body" idx="1"/>
          </p:nvPr>
        </p:nvSpPr>
        <p:spPr>
          <a:xfrm>
            <a:off x="609600" y="838873"/>
            <a:ext cx="7907400" cy="52029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ICANN org should incorporate measures to mitigate “DNS abuse” and “security threats” (per  recommendation $insert) in agreements with contracted parties, including Registry Agreements (base and individual) and the RAA, as necessary contract obligations. These changes should be demonstrably informed by the ICANN security function and the compliance team, particularly when it comes to enforcement gaps. This should include, as a priority, provisions that establish thresholds of abuse (e.g., 3% of all registrations) at which compliance inquiries are automatically triggered, with a higher threshold (e.g., 10% of all registrations) at which registrars and registries are presumed to be in default of their agreements. This approach also was underscored in the CCT Review (citation and quote!). </a:t>
            </a:r>
            <a:endParaRPr sz="1200" dirty="0">
              <a:latin typeface="Calibri"/>
              <a:ea typeface="Calibri"/>
              <a:cs typeface="Calibri"/>
              <a:sym typeface="Calibri"/>
            </a:endParaRPr>
          </a:p>
          <a:p>
            <a:pPr marL="0" lvl="0" indent="0" algn="l" rtl="0">
              <a:lnSpc>
                <a:spcPct val="115000"/>
              </a:lnSpc>
              <a:spcBef>
                <a:spcPts val="400"/>
              </a:spcBef>
              <a:spcAft>
                <a:spcPts val="0"/>
              </a:spcAft>
              <a:buNone/>
            </a:pPr>
            <a:r>
              <a:rPr lang="en-US" sz="1200" dirty="0">
                <a:latin typeface="Calibri"/>
                <a:ea typeface="Calibri"/>
                <a:cs typeface="Calibri"/>
                <a:sym typeface="Calibri"/>
              </a:rPr>
              <a:t>As current contracts cannot be changed except during negotiation periods, ICANN org should make SSR requirements mandatory on contract or baseline agreement renewal. A “pattern and practice” of abuse cause for contract termination (as in section 5.5.2.4 “TERM, TERMINATION AND DISPUTE RESOLUTION” of the 2013 Registrar Accreditation Agreement), to be introduced on renewal of contracted parties’ contracts and agreements.</a:t>
            </a:r>
            <a:endParaRPr sz="1200" dirty="0">
              <a:latin typeface="Calibri"/>
              <a:ea typeface="Calibri"/>
              <a:cs typeface="Calibri"/>
              <a:sym typeface="Calibri"/>
            </a:endParaRPr>
          </a:p>
          <a:p>
            <a:pPr marL="0" lvl="0" indent="0" algn="l" rtl="0">
              <a:lnSpc>
                <a:spcPct val="115000"/>
              </a:lnSpc>
              <a:spcBef>
                <a:spcPts val="400"/>
              </a:spcBef>
              <a:spcAft>
                <a:spcPts val="0"/>
              </a:spcAft>
              <a:buNone/>
            </a:pPr>
            <a:r>
              <a:rPr lang="en-US" sz="1200" dirty="0">
                <a:latin typeface="Calibri"/>
                <a:ea typeface="Calibri"/>
                <a:cs typeface="Calibri"/>
                <a:sym typeface="Calibri"/>
              </a:rPr>
              <a:t>As renegotiations are imminent due to RDAP and EPDP phase 1, ICANN org should include SSR concerns and SSR2 recommendations in these negotiations. Specifically, ICANN org should: 	</a:t>
            </a:r>
            <a:endParaRPr sz="1200" dirty="0">
              <a:latin typeface="Calibri"/>
              <a:ea typeface="Calibri"/>
              <a:cs typeface="Calibri"/>
              <a:sym typeface="Calibri"/>
            </a:endParaRPr>
          </a:p>
          <a:p>
            <a:pPr marL="457200" lvl="0" indent="-304800" algn="l" rtl="0">
              <a:lnSpc>
                <a:spcPct val="115000"/>
              </a:lnSpc>
              <a:spcBef>
                <a:spcPts val="800"/>
              </a:spcBef>
              <a:spcAft>
                <a:spcPts val="0"/>
              </a:spcAft>
              <a:buSzPts val="1200"/>
              <a:buFont typeface="Calibri"/>
              <a:buChar char="●"/>
            </a:pPr>
            <a:r>
              <a:rPr lang="en-US" sz="1200" dirty="0">
                <a:latin typeface="Calibri"/>
                <a:ea typeface="Calibri"/>
                <a:cs typeface="Calibri"/>
                <a:sym typeface="Calibri"/>
              </a:rPr>
              <a:t>ensure access for parties with legitimate purposes via contractual obligations and with rigorous compliance, rather than as a voluntary implementation. </a:t>
            </a:r>
            <a:endParaRPr sz="1200" dirty="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dirty="0">
                <a:latin typeface="Calibri"/>
                <a:ea typeface="Calibri"/>
                <a:cs typeface="Calibri"/>
                <a:sym typeface="Calibri"/>
              </a:rPr>
              <a:t>RDAP and registrant information access rate limiting practices by contracted parties are impediments to security threat mitigation and should be prohibited for ICANN Compliance and Security, for entities related to the DAAR project and for other reporting systems like DAAR, for security threat investigations, and for law enforcement. </a:t>
            </a:r>
            <a:endParaRPr sz="1200" dirty="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dirty="0">
                <a:latin typeface="Calibri"/>
                <a:ea typeface="Calibri"/>
                <a:cs typeface="Calibri"/>
                <a:sym typeface="Calibri"/>
              </a:rPr>
              <a:t>Establish and rigorously enforce uniform Centralized Zone Data Service requirements to ensure continuous access for these purposes. </a:t>
            </a:r>
            <a:endParaRPr sz="1200" dirty="0">
              <a:latin typeface="Calibri"/>
              <a:ea typeface="Calibri"/>
              <a:cs typeface="Calibri"/>
              <a:sym typeface="Calibri"/>
            </a:endParaRPr>
          </a:p>
          <a:p>
            <a:pPr marL="0" lvl="0" indent="0" algn="l" rtl="0">
              <a:lnSpc>
                <a:spcPct val="115000"/>
              </a:lnSpc>
              <a:spcBef>
                <a:spcPts val="800"/>
              </a:spcBef>
              <a:spcAft>
                <a:spcPts val="800"/>
              </a:spcAft>
              <a:buNone/>
            </a:pPr>
            <a:r>
              <a:rPr lang="en-US" sz="1200" dirty="0">
                <a:latin typeface="Calibri"/>
                <a:ea typeface="Calibri"/>
                <a:cs typeface="Calibri"/>
                <a:sym typeface="Calibri"/>
              </a:rPr>
              <a:t>ICANN org should attract and collaborate with ccTLDs and the ccNSO to address DNS abuse and security threats in ccTLDs. Some ccTLDs are creating and using best practices, while others have domain portfolios with unacceptably high levels of abuse. The ICANN Board, community and staff should work with the ccNSO to advance data tracking and reporting, an assessment of DNS abuse and security threats in ccTLDs, and a ccNSO plan to support ccTLDs in further mitigating DNS abuse and security threats.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96"/>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Incentivization</a:t>
            </a:r>
            <a:endParaRPr dirty="0"/>
          </a:p>
        </p:txBody>
      </p:sp>
      <p:sp>
        <p:nvSpPr>
          <p:cNvPr id="1161" name="Google Shape;1161;p96"/>
          <p:cNvSpPr txBox="1">
            <a:spLocks noGrp="1"/>
          </p:cNvSpPr>
          <p:nvPr>
            <p:ph type="body" idx="1"/>
          </p:nvPr>
        </p:nvSpPr>
        <p:spPr>
          <a:xfrm>
            <a:off x="609600" y="1127760"/>
            <a:ext cx="7907400" cy="4914288"/>
          </a:xfrm>
          <a:prstGeom prst="rect">
            <a:avLst/>
          </a:prstGeom>
        </p:spPr>
        <p:txBody>
          <a:bodyPr spcFirstLastPara="1" wrap="square" lIns="0" tIns="0" rIns="0" bIns="0" anchor="t" anchorCtr="0">
            <a:noAutofit/>
          </a:bodyPr>
          <a:lstStyle/>
          <a:p>
            <a:pPr marL="457200" lvl="0" indent="-342900" algn="l" rtl="0">
              <a:lnSpc>
                <a:spcPct val="115000"/>
              </a:lnSpc>
              <a:spcBef>
                <a:spcPts val="600"/>
              </a:spcBef>
              <a:spcAft>
                <a:spcPts val="600"/>
              </a:spcAft>
              <a:buSzPts val="1800"/>
              <a:buFont typeface="Calibri"/>
              <a:buChar char="-"/>
            </a:pPr>
            <a:r>
              <a:rPr lang="en-US" sz="2000" dirty="0">
                <a:latin typeface="+mn-lt"/>
                <a:ea typeface="Calibri"/>
                <a:cs typeface="Calibri"/>
                <a:sym typeface="Calibri"/>
              </a:rPr>
              <a:t>Create incentives for contracted parties to mitigate abuse and security threats; impose such changes unilaterally and immediately </a:t>
            </a:r>
            <a:endParaRPr sz="2000" dirty="0">
              <a:latin typeface="+mn-lt"/>
              <a:ea typeface="Calibri"/>
              <a:cs typeface="Calibri"/>
              <a:sym typeface="Calibri"/>
            </a:endParaRPr>
          </a:p>
          <a:p>
            <a:pPr marL="457200" lvl="0" indent="-342900" algn="l" rtl="0">
              <a:lnSpc>
                <a:spcPct val="115000"/>
              </a:lnSpc>
              <a:spcBef>
                <a:spcPts val="600"/>
              </a:spcBef>
              <a:spcAft>
                <a:spcPts val="600"/>
              </a:spcAft>
              <a:buSzPts val="1800"/>
              <a:buFont typeface="Calibri"/>
              <a:buChar char="-"/>
            </a:pPr>
            <a:r>
              <a:rPr lang="en-US" sz="2000" dirty="0">
                <a:latin typeface="+mn-lt"/>
                <a:ea typeface="Calibri"/>
                <a:cs typeface="Calibri"/>
                <a:sym typeface="Calibri"/>
              </a:rPr>
              <a:t>Incentivize the mitigation of abuse and security threats utilizing measures where take downs are performed within an appropriate period after registration (e.g., 30 days after the domain is registered)</a:t>
            </a:r>
            <a:endParaRPr sz="2000" dirty="0">
              <a:latin typeface="+mn-lt"/>
              <a:ea typeface="Calibri"/>
              <a:cs typeface="Calibri"/>
              <a:sym typeface="Calibri"/>
            </a:endParaRPr>
          </a:p>
          <a:p>
            <a:pPr marL="457200" lvl="0" indent="-342900" algn="l" rtl="0">
              <a:lnSpc>
                <a:spcPct val="115000"/>
              </a:lnSpc>
              <a:spcBef>
                <a:spcPts val="600"/>
              </a:spcBef>
              <a:spcAft>
                <a:spcPts val="600"/>
              </a:spcAft>
              <a:buSzPts val="1800"/>
              <a:buFont typeface="Calibri"/>
              <a:buChar char="-"/>
            </a:pPr>
            <a:r>
              <a:rPr lang="en-US" sz="2000" dirty="0">
                <a:latin typeface="+mn-lt"/>
                <a:ea typeface="Calibri"/>
                <a:cs typeface="Calibri"/>
                <a:sym typeface="Calibri"/>
              </a:rPr>
              <a:t>Institutionalize training and certifications for contracted parties and key stakeholders -- Registries, Registrars, Privacy/Proxy Service Providers, Internet Service Providers -- in areas identified by DAAR and other sources on common methods of abuse, and mitigation efforts </a:t>
            </a:r>
            <a:endParaRPr sz="2000"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1166"/>
        <p:cNvGrpSpPr/>
        <p:nvPr/>
      </p:nvGrpSpPr>
      <p:grpSpPr>
        <a:xfrm>
          <a:off x="0" y="0"/>
          <a:ext cx="0" cy="0"/>
          <a:chOff x="0" y="0"/>
          <a:chExt cx="0" cy="0"/>
        </a:xfrm>
      </p:grpSpPr>
      <p:sp>
        <p:nvSpPr>
          <p:cNvPr id="1167" name="Google Shape;1167;p97"/>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Full text - Incentivization</a:t>
            </a:r>
            <a:endParaRPr dirty="0"/>
          </a:p>
        </p:txBody>
      </p:sp>
      <p:sp>
        <p:nvSpPr>
          <p:cNvPr id="1168" name="Google Shape;1168;p97"/>
          <p:cNvSpPr txBox="1">
            <a:spLocks noGrp="1"/>
          </p:cNvSpPr>
          <p:nvPr>
            <p:ph type="body" idx="1"/>
          </p:nvPr>
        </p:nvSpPr>
        <p:spPr>
          <a:xfrm>
            <a:off x="618300" y="952684"/>
            <a:ext cx="7907400" cy="52764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800" dirty="0">
                <a:latin typeface="Calibri"/>
                <a:ea typeface="Calibri"/>
                <a:cs typeface="Calibri"/>
                <a:sym typeface="Calibri"/>
              </a:rPr>
              <a:t>Create incentives for contracted parties to mitigate abuse and security threats. Historically, ICANN .org has rewarded contracted parties with fee reductions to incentivize certain business practices (e.g., domain tasting). The existing contract framework enables ICANN to impose such changes unilaterally and immediately. </a:t>
            </a:r>
            <a:endParaRPr sz="1800" dirty="0">
              <a:latin typeface="Calibri"/>
              <a:ea typeface="Calibri"/>
              <a:cs typeface="Calibri"/>
              <a:sym typeface="Calibri"/>
            </a:endParaRPr>
          </a:p>
          <a:p>
            <a:pPr marL="0" lvl="0" indent="0" algn="l" rtl="0">
              <a:lnSpc>
                <a:spcPct val="115000"/>
              </a:lnSpc>
              <a:spcBef>
                <a:spcPts val="0"/>
              </a:spcBef>
              <a:spcAft>
                <a:spcPts val="0"/>
              </a:spcAft>
              <a:buNone/>
            </a:pPr>
            <a:endParaRPr sz="1800" dirty="0">
              <a:latin typeface="Calibri"/>
              <a:ea typeface="Calibri"/>
              <a:cs typeface="Calibri"/>
              <a:sym typeface="Calibri"/>
            </a:endParaRPr>
          </a:p>
          <a:p>
            <a:pPr marL="0" lvl="0" indent="0" algn="l" rtl="0">
              <a:lnSpc>
                <a:spcPct val="115000"/>
              </a:lnSpc>
              <a:spcBef>
                <a:spcPts val="0"/>
              </a:spcBef>
              <a:spcAft>
                <a:spcPts val="0"/>
              </a:spcAft>
              <a:buNone/>
            </a:pPr>
            <a:r>
              <a:rPr lang="en-US" sz="1800" dirty="0">
                <a:latin typeface="Calibri"/>
                <a:ea typeface="Calibri"/>
                <a:cs typeface="Calibri"/>
                <a:sym typeface="Calibri"/>
              </a:rPr>
              <a:t>ICANN org should (in addition to above) incentivize the mitigation of abuse and security threats utilizing measures where take downs are performed within an appropriate period after registration (e.g., 30 days after the domain is registered).</a:t>
            </a:r>
            <a:endParaRPr sz="1800" dirty="0">
              <a:latin typeface="Calibri"/>
              <a:ea typeface="Calibri"/>
              <a:cs typeface="Calibri"/>
              <a:sym typeface="Calibri"/>
            </a:endParaRPr>
          </a:p>
          <a:p>
            <a:pPr marL="0" lvl="0" indent="0" algn="l" rtl="0">
              <a:lnSpc>
                <a:spcPct val="115000"/>
              </a:lnSpc>
              <a:spcBef>
                <a:spcPts val="0"/>
              </a:spcBef>
              <a:spcAft>
                <a:spcPts val="0"/>
              </a:spcAft>
              <a:buNone/>
            </a:pPr>
            <a:br>
              <a:rPr lang="en-US" sz="1800" dirty="0">
                <a:latin typeface="Calibri"/>
                <a:ea typeface="Calibri"/>
                <a:cs typeface="Calibri"/>
                <a:sym typeface="Calibri"/>
              </a:rPr>
            </a:br>
            <a:r>
              <a:rPr lang="en-US" sz="1800" dirty="0">
                <a:latin typeface="Calibri"/>
                <a:ea typeface="Calibri"/>
                <a:cs typeface="Calibri"/>
                <a:sym typeface="Calibri"/>
              </a:rPr>
              <a:t>ICANN org should institutionalize training and certifications for contracted parties and key stakeholders -- Registries, Registrars, Privacy/Proxy Service Providers, Internet Service Providers -- in areas identified by DAAR and other sources on common methods of abuse, and mitigation efforts. Training should include as a starting point: Automatic tracking of complaint numbers and treatment of complaints; Quarterly/Yearly public reports on complaints, actions, etc.; and, analysis.</a:t>
            </a:r>
            <a:endParaRPr sz="1800" b="1" i="1" dirty="0">
              <a:latin typeface="Calibri"/>
              <a:ea typeface="Calibri"/>
              <a:cs typeface="Calibri"/>
              <a:sym typeface="Calibri"/>
            </a:endParaRPr>
          </a:p>
          <a:p>
            <a:pPr marL="0" lvl="0" indent="0" algn="l" rtl="0">
              <a:spcBef>
                <a:spcPts val="2000"/>
              </a:spcBef>
              <a:spcAft>
                <a:spcPts val="0"/>
              </a:spcAft>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98"/>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Abuse Report Portal</a:t>
            </a:r>
            <a:endParaRPr dirty="0"/>
          </a:p>
        </p:txBody>
      </p:sp>
      <p:sp>
        <p:nvSpPr>
          <p:cNvPr id="1175" name="Google Shape;1175;p98"/>
          <p:cNvSpPr txBox="1">
            <a:spLocks noGrp="1"/>
          </p:cNvSpPr>
          <p:nvPr>
            <p:ph type="body" idx="1"/>
          </p:nvPr>
        </p:nvSpPr>
        <p:spPr>
          <a:xfrm>
            <a:off x="609600" y="1470212"/>
            <a:ext cx="7907400" cy="4571700"/>
          </a:xfrm>
          <a:prstGeom prst="rect">
            <a:avLst/>
          </a:prstGeom>
        </p:spPr>
        <p:txBody>
          <a:bodyPr spcFirstLastPara="1" wrap="square" lIns="0" tIns="0" rIns="0" bIns="0" anchor="t" anchorCtr="0">
            <a:noAutofit/>
          </a:bodyPr>
          <a:lstStyle/>
          <a:p>
            <a:pPr marL="457200" lvl="0" indent="-342900" algn="l" rtl="0">
              <a:spcBef>
                <a:spcPts val="600"/>
              </a:spcBef>
              <a:spcAft>
                <a:spcPts val="600"/>
              </a:spcAft>
              <a:buSzPts val="1800"/>
              <a:buFont typeface="Calibri"/>
              <a:buChar char="-"/>
            </a:pPr>
            <a:r>
              <a:rPr lang="en-US" sz="2400" dirty="0">
                <a:latin typeface="+mn-lt"/>
                <a:ea typeface="Calibri"/>
                <a:cs typeface="Calibri"/>
                <a:sym typeface="Calibri"/>
              </a:rPr>
              <a:t>Establish and maintain a central DNS Abuse complaint portal for all complaints that automatically directs all abuse reports to relevant parties</a:t>
            </a:r>
            <a:endParaRPr sz="2400" dirty="0">
              <a:latin typeface="+mn-lt"/>
              <a:ea typeface="Calibri"/>
              <a:cs typeface="Calibri"/>
              <a:sym typeface="Calibri"/>
            </a:endParaRPr>
          </a:p>
          <a:p>
            <a:pPr marL="914400" lvl="1" indent="-342900" algn="l" rtl="0">
              <a:spcBef>
                <a:spcPts val="600"/>
              </a:spcBef>
              <a:spcAft>
                <a:spcPts val="600"/>
              </a:spcAft>
              <a:buSzPts val="1800"/>
              <a:buFont typeface="Courier New" panose="02070309020205020404" pitchFamily="49" charset="0"/>
              <a:buChar char="o"/>
            </a:pPr>
            <a:r>
              <a:rPr lang="en-US" sz="2000" dirty="0">
                <a:latin typeface="+mn-lt"/>
                <a:ea typeface="Calibri"/>
                <a:cs typeface="Calibri"/>
                <a:sym typeface="Calibri"/>
              </a:rPr>
              <a:t>It should be mandatory for all gTLDs; ccTLDs should be invited to join </a:t>
            </a:r>
            <a:endParaRPr sz="20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1180"/>
        <p:cNvGrpSpPr/>
        <p:nvPr/>
      </p:nvGrpSpPr>
      <p:grpSpPr>
        <a:xfrm>
          <a:off x="0" y="0"/>
          <a:ext cx="0" cy="0"/>
          <a:chOff x="0" y="0"/>
          <a:chExt cx="0" cy="0"/>
        </a:xfrm>
      </p:grpSpPr>
      <p:sp>
        <p:nvSpPr>
          <p:cNvPr id="1181" name="Google Shape;1181;p99"/>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Full text - Abuse Report Portal</a:t>
            </a:r>
            <a:endParaRPr dirty="0"/>
          </a:p>
        </p:txBody>
      </p:sp>
      <p:sp>
        <p:nvSpPr>
          <p:cNvPr id="1182" name="Google Shape;1182;p99"/>
          <p:cNvSpPr txBox="1">
            <a:spLocks noGrp="1"/>
          </p:cNvSpPr>
          <p:nvPr>
            <p:ph type="body" idx="1"/>
          </p:nvPr>
        </p:nvSpPr>
        <p:spPr>
          <a:xfrm>
            <a:off x="609600" y="1470212"/>
            <a:ext cx="7907400" cy="4571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2400" dirty="0">
                <a:latin typeface="Calibri"/>
                <a:ea typeface="Calibri"/>
                <a:cs typeface="Calibri"/>
                <a:sym typeface="Calibri"/>
              </a:rPr>
              <a:t>ICANN org should establish and maintain a central DNS Abuse complaint portal for all complaints that automatically directs all abuse reports to relevant parties. The system would purely act as inflow, with only summary and metadata flowing upstream. It should be mandatory for all gTLDs; ccTLDs should be invited to join. </a:t>
            </a:r>
            <a:endParaRP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100"/>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Compliance Function</a:t>
            </a:r>
            <a:endParaRPr dirty="0"/>
          </a:p>
        </p:txBody>
      </p:sp>
      <p:sp>
        <p:nvSpPr>
          <p:cNvPr id="1189" name="Google Shape;1189;p100"/>
          <p:cNvSpPr txBox="1">
            <a:spLocks noGrp="1"/>
          </p:cNvSpPr>
          <p:nvPr>
            <p:ph type="body" idx="1"/>
          </p:nvPr>
        </p:nvSpPr>
        <p:spPr>
          <a:xfrm>
            <a:off x="618300" y="1145894"/>
            <a:ext cx="7907400" cy="5301132"/>
          </a:xfrm>
          <a:prstGeom prst="rect">
            <a:avLst/>
          </a:prstGeom>
        </p:spPr>
        <p:txBody>
          <a:bodyPr spcFirstLastPara="1" wrap="square" lIns="0" tIns="0" rIns="0" bIns="0" anchor="t" anchorCtr="0">
            <a:noAutofit/>
          </a:bodyPr>
          <a:lstStyle/>
          <a:p>
            <a:pPr marL="457200" lvl="0" indent="-342900" algn="l" rtl="0">
              <a:spcBef>
                <a:spcPts val="600"/>
              </a:spcBef>
              <a:spcAft>
                <a:spcPts val="600"/>
              </a:spcAft>
              <a:buSzPts val="1800"/>
              <a:buFont typeface="Calibri"/>
              <a:buChar char="-"/>
            </a:pPr>
            <a:r>
              <a:rPr lang="en-US" sz="2400" dirty="0">
                <a:latin typeface="+mn-lt"/>
                <a:ea typeface="Calibri"/>
                <a:cs typeface="Calibri"/>
                <a:sym typeface="Calibri"/>
              </a:rPr>
              <a:t>Ensure ICANN org’s compliance activities are neutral and effective:</a:t>
            </a:r>
            <a:endParaRPr sz="2400" dirty="0">
              <a:latin typeface="+mn-lt"/>
              <a:ea typeface="Calibri"/>
              <a:cs typeface="Calibri"/>
              <a:sym typeface="Calibri"/>
            </a:endParaRPr>
          </a:p>
          <a:p>
            <a:pPr marL="914400" lvl="1" indent="-342900" algn="l" rtl="0">
              <a:spcBef>
                <a:spcPts val="600"/>
              </a:spcBef>
              <a:spcAft>
                <a:spcPts val="600"/>
              </a:spcAft>
              <a:buSzPts val="1800"/>
              <a:buFont typeface="Courier New" panose="02070309020205020404" pitchFamily="49" charset="0"/>
              <a:buChar char="o"/>
            </a:pPr>
            <a:r>
              <a:rPr lang="en-US" sz="2000" dirty="0">
                <a:latin typeface="+mn-lt"/>
                <a:ea typeface="Calibri"/>
                <a:cs typeface="Calibri"/>
                <a:sym typeface="Calibri"/>
              </a:rPr>
              <a:t>Have compliance activities audited externally, and hold them to a high standard </a:t>
            </a:r>
            <a:endParaRPr sz="2000" dirty="0">
              <a:latin typeface="+mn-lt"/>
              <a:ea typeface="Calibri"/>
              <a:cs typeface="Calibri"/>
              <a:sym typeface="Calibri"/>
            </a:endParaRPr>
          </a:p>
          <a:p>
            <a:pPr marL="914400" lvl="0" indent="-342900" algn="l" rtl="0">
              <a:spcBef>
                <a:spcPts val="600"/>
              </a:spcBef>
              <a:spcAft>
                <a:spcPts val="600"/>
              </a:spcAft>
              <a:buSzPts val="1800"/>
              <a:buFont typeface="Courier New" panose="02070309020205020404" pitchFamily="49" charset="0"/>
              <a:buChar char="o"/>
            </a:pPr>
            <a:r>
              <a:rPr lang="en-US" sz="2000" dirty="0">
                <a:latin typeface="+mn-lt"/>
                <a:ea typeface="Calibri"/>
                <a:cs typeface="Calibri"/>
                <a:sym typeface="Calibri"/>
              </a:rPr>
              <a:t>ICANN Board: empower the Compliance Office to react to complaints and require Compliance to initiate investigation and enforce contractual obligations against those aiding and abetting systemic abuse, as defined by the SLA</a:t>
            </a:r>
            <a:endParaRPr sz="2000" dirty="0">
              <a:latin typeface="+mn-lt"/>
              <a:ea typeface="Calibri"/>
              <a:cs typeface="Calibri"/>
              <a:sym typeface="Calibri"/>
            </a:endParaRPr>
          </a:p>
          <a:p>
            <a:pPr marL="914400" lvl="0" indent="-342900" algn="l" rtl="0">
              <a:spcBef>
                <a:spcPts val="600"/>
              </a:spcBef>
              <a:spcAft>
                <a:spcPts val="600"/>
              </a:spcAft>
              <a:buSzPts val="1800"/>
              <a:buFont typeface="Courier New" panose="02070309020205020404" pitchFamily="49" charset="0"/>
              <a:buChar char="o"/>
            </a:pPr>
            <a:r>
              <a:rPr lang="en-US" sz="2000" dirty="0">
                <a:latin typeface="+mn-lt"/>
                <a:ea typeface="Calibri"/>
                <a:cs typeface="Calibri"/>
                <a:sym typeface="Calibri"/>
              </a:rPr>
              <a:t>Default approach used by the Compliance Office should involve SLAs on enforcement and reporting, clear and efficient, processes, a fully informed complainant, measurable satisfaction, and maximum public disclosure</a:t>
            </a:r>
            <a:endParaRPr sz="2000"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1194"/>
        <p:cNvGrpSpPr/>
        <p:nvPr/>
      </p:nvGrpSpPr>
      <p:grpSpPr>
        <a:xfrm>
          <a:off x="0" y="0"/>
          <a:ext cx="0" cy="0"/>
          <a:chOff x="0" y="0"/>
          <a:chExt cx="0" cy="0"/>
        </a:xfrm>
      </p:grpSpPr>
      <p:sp>
        <p:nvSpPr>
          <p:cNvPr id="1195" name="Google Shape;1195;p101"/>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Full text - Compliance Function</a:t>
            </a:r>
            <a:endParaRPr dirty="0"/>
          </a:p>
        </p:txBody>
      </p:sp>
      <p:sp>
        <p:nvSpPr>
          <p:cNvPr id="1196" name="Google Shape;1196;p101"/>
          <p:cNvSpPr txBox="1">
            <a:spLocks noGrp="1"/>
          </p:cNvSpPr>
          <p:nvPr>
            <p:ph type="body" idx="1"/>
          </p:nvPr>
        </p:nvSpPr>
        <p:spPr>
          <a:xfrm>
            <a:off x="609600" y="1470212"/>
            <a:ext cx="7907400" cy="45717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800" dirty="0">
                <a:latin typeface="Calibri"/>
                <a:ea typeface="Calibri"/>
                <a:cs typeface="Calibri"/>
                <a:sym typeface="Calibri"/>
              </a:rPr>
              <a:t>ICANN org needs to  substantially ensure its compliance activities are neutral and effective.  Since ICANN derives most of its funding from registrars and registries, it should have compliance activities audited externally, and hold them to a high standard. </a:t>
            </a:r>
            <a:endParaRPr sz="1800" dirty="0">
              <a:latin typeface="Calibri"/>
              <a:ea typeface="Calibri"/>
              <a:cs typeface="Calibri"/>
              <a:sym typeface="Calibri"/>
            </a:endParaRPr>
          </a:p>
          <a:p>
            <a:pPr marL="0" lvl="0" indent="0" algn="l" rtl="0">
              <a:lnSpc>
                <a:spcPct val="115000"/>
              </a:lnSpc>
              <a:spcBef>
                <a:spcPts val="0"/>
              </a:spcBef>
              <a:spcAft>
                <a:spcPts val="0"/>
              </a:spcAft>
              <a:buNone/>
            </a:pPr>
            <a:endParaRPr sz="1800" dirty="0">
              <a:latin typeface="Calibri"/>
              <a:ea typeface="Calibri"/>
              <a:cs typeface="Calibri"/>
              <a:sym typeface="Calibri"/>
            </a:endParaRPr>
          </a:p>
          <a:p>
            <a:pPr marL="0" lvl="0" indent="0" algn="l" rtl="0">
              <a:lnSpc>
                <a:spcPct val="115000"/>
              </a:lnSpc>
              <a:spcBef>
                <a:spcPts val="0"/>
              </a:spcBef>
              <a:spcAft>
                <a:spcPts val="0"/>
              </a:spcAft>
              <a:buNone/>
            </a:pPr>
            <a:r>
              <a:rPr lang="en-US" sz="1800" dirty="0">
                <a:latin typeface="Calibri"/>
                <a:ea typeface="Calibri"/>
                <a:cs typeface="Calibri"/>
                <a:sym typeface="Calibri"/>
              </a:rPr>
              <a:t>The ICANN Board should empower the Compliance Office to react to complaints and require Compliance to initiate investigation and enforce contractual obligations against those aiding and abetting systemic abuse, as defined by the SLA. This could include step by step authority for the escalation of enforcement measures and implementable actions that ICANN org can use in response to  failure to remedy within specified timeframes. </a:t>
            </a:r>
            <a:endParaRPr sz="1800" dirty="0">
              <a:latin typeface="Calibri"/>
              <a:ea typeface="Calibri"/>
              <a:cs typeface="Calibri"/>
              <a:sym typeface="Calibri"/>
            </a:endParaRPr>
          </a:p>
          <a:p>
            <a:pPr marL="457200" lvl="0" indent="0" algn="l" rtl="0">
              <a:lnSpc>
                <a:spcPct val="115000"/>
              </a:lnSpc>
              <a:spcBef>
                <a:spcPts val="0"/>
              </a:spcBef>
              <a:spcAft>
                <a:spcPts val="0"/>
              </a:spcAft>
              <a:buNone/>
            </a:pPr>
            <a:endParaRPr sz="1800" dirty="0">
              <a:latin typeface="Calibri"/>
              <a:ea typeface="Calibri"/>
              <a:cs typeface="Calibri"/>
              <a:sym typeface="Calibri"/>
            </a:endParaRPr>
          </a:p>
          <a:p>
            <a:pPr marL="0" lvl="0" indent="0" algn="l" rtl="0">
              <a:lnSpc>
                <a:spcPct val="115000"/>
              </a:lnSpc>
              <a:spcBef>
                <a:spcPts val="0"/>
              </a:spcBef>
              <a:spcAft>
                <a:spcPts val="0"/>
              </a:spcAft>
              <a:buNone/>
            </a:pPr>
            <a:r>
              <a:rPr lang="en-US" sz="1800" dirty="0">
                <a:latin typeface="Calibri"/>
                <a:ea typeface="Calibri"/>
                <a:cs typeface="Calibri"/>
                <a:sym typeface="Calibri"/>
              </a:rPr>
              <a:t>The default approach used by the Compliance Office should involve SLAs on enforcement and reporting, clear and efficient, processes, a fully informed complainant, measurable satisfaction, and maximum public disclosure</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66"/>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SSR2 Review Team</a:t>
            </a:r>
            <a:endParaRPr dirty="0"/>
          </a:p>
        </p:txBody>
      </p:sp>
      <p:graphicFrame>
        <p:nvGraphicFramePr>
          <p:cNvPr id="954" name="Google Shape;954;p66"/>
          <p:cNvGraphicFramePr/>
          <p:nvPr>
            <p:extLst>
              <p:ext uri="{D42A27DB-BD31-4B8C-83A1-F6EECF244321}">
                <p14:modId xmlns:p14="http://schemas.microsoft.com/office/powerpoint/2010/main" val="4115238161"/>
              </p:ext>
            </p:extLst>
          </p:nvPr>
        </p:nvGraphicFramePr>
        <p:xfrm>
          <a:off x="412750" y="757850"/>
          <a:ext cx="4042625" cy="5017635"/>
        </p:xfrm>
        <a:graphic>
          <a:graphicData uri="http://schemas.openxmlformats.org/drawingml/2006/table">
            <a:tbl>
              <a:tblPr>
                <a:noFill/>
                <a:tableStyleId>{2AC9907D-54E4-43E1-971A-CB7F30CD6EB5}</a:tableStyleId>
              </a:tblPr>
              <a:tblGrid>
                <a:gridCol w="1832575">
                  <a:extLst>
                    <a:ext uri="{9D8B030D-6E8A-4147-A177-3AD203B41FA5}">
                      <a16:colId xmlns:a16="http://schemas.microsoft.com/office/drawing/2014/main" val="20000"/>
                    </a:ext>
                  </a:extLst>
                </a:gridCol>
                <a:gridCol w="1274500">
                  <a:extLst>
                    <a:ext uri="{9D8B030D-6E8A-4147-A177-3AD203B41FA5}">
                      <a16:colId xmlns:a16="http://schemas.microsoft.com/office/drawing/2014/main" val="20001"/>
                    </a:ext>
                  </a:extLst>
                </a:gridCol>
                <a:gridCol w="935550">
                  <a:extLst>
                    <a:ext uri="{9D8B030D-6E8A-4147-A177-3AD203B41FA5}">
                      <a16:colId xmlns:a16="http://schemas.microsoft.com/office/drawing/2014/main" val="20002"/>
                    </a:ext>
                  </a:extLst>
                </a:gridCol>
              </a:tblGrid>
              <a:tr h="295275">
                <a:tc>
                  <a:txBody>
                    <a:bodyPr/>
                    <a:lstStyle/>
                    <a:p>
                      <a:pPr marL="0" lvl="0" indent="0" algn="l" rtl="0">
                        <a:lnSpc>
                          <a:spcPct val="115000"/>
                        </a:lnSpc>
                        <a:spcBef>
                          <a:spcPts val="0"/>
                        </a:spcBef>
                        <a:spcAft>
                          <a:spcPts val="0"/>
                        </a:spcAft>
                        <a:buNone/>
                      </a:pPr>
                      <a:r>
                        <a:rPr lang="en-US" b="1" dirty="0">
                          <a:solidFill>
                            <a:srgbClr val="FFFFFF"/>
                          </a:solidFill>
                        </a:rPr>
                        <a:t>RT Member</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tc>
                  <a:txBody>
                    <a:bodyPr/>
                    <a:lstStyle/>
                    <a:p>
                      <a:pPr marL="0" lvl="0" indent="0" algn="l" rtl="0">
                        <a:lnSpc>
                          <a:spcPct val="115000"/>
                        </a:lnSpc>
                        <a:spcBef>
                          <a:spcPts val="0"/>
                        </a:spcBef>
                        <a:spcAft>
                          <a:spcPts val="0"/>
                        </a:spcAft>
                        <a:buNone/>
                      </a:pPr>
                      <a:r>
                        <a:rPr lang="en-US" b="1" dirty="0">
                          <a:solidFill>
                            <a:srgbClr val="FFFFFF"/>
                          </a:solidFill>
                        </a:rPr>
                        <a:t>SO / AC Affiliation</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tc>
                  <a:txBody>
                    <a:bodyPr/>
                    <a:lstStyle/>
                    <a:p>
                      <a:pPr marL="0" lvl="0" indent="0" algn="l" rtl="0">
                        <a:lnSpc>
                          <a:spcPct val="115000"/>
                        </a:lnSpc>
                        <a:spcBef>
                          <a:spcPts val="0"/>
                        </a:spcBef>
                        <a:spcAft>
                          <a:spcPts val="0"/>
                        </a:spcAft>
                        <a:buNone/>
                      </a:pPr>
                      <a:r>
                        <a:rPr lang="en-US" b="1" dirty="0">
                          <a:solidFill>
                            <a:srgbClr val="FFFFFF"/>
                          </a:solidFill>
                        </a:rPr>
                        <a:t>Region</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extLst>
                  <a:ext uri="{0D108BD9-81ED-4DB2-BD59-A6C34878D82A}">
                    <a16:rowId xmlns:a16="http://schemas.microsoft.com/office/drawing/2014/main" val="10000"/>
                  </a:ext>
                </a:extLst>
              </a:tr>
              <a:tr h="249300">
                <a:tc>
                  <a:txBody>
                    <a:bodyPr/>
                    <a:lstStyle/>
                    <a:p>
                      <a:pPr marL="0" lvl="0" indent="0" algn="l" rtl="0">
                        <a:lnSpc>
                          <a:spcPct val="115000"/>
                        </a:lnSpc>
                        <a:spcBef>
                          <a:spcPts val="0"/>
                        </a:spcBef>
                        <a:spcAft>
                          <a:spcPts val="0"/>
                        </a:spcAft>
                        <a:buNone/>
                      </a:pPr>
                      <a:r>
                        <a:rPr lang="en-US" b="1" dirty="0">
                          <a:solidFill>
                            <a:srgbClr val="0D436C"/>
                          </a:solidFill>
                        </a:rPr>
                        <a:t>Alain Aina</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ccNSO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AF</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227275">
                <a:tc>
                  <a:txBody>
                    <a:bodyPr/>
                    <a:lstStyle/>
                    <a:p>
                      <a:pPr marL="0" lvl="0" indent="0" algn="l" rtl="0">
                        <a:lnSpc>
                          <a:spcPct val="115000"/>
                        </a:lnSpc>
                        <a:spcBef>
                          <a:spcPts val="0"/>
                        </a:spcBef>
                        <a:spcAft>
                          <a:spcPts val="0"/>
                        </a:spcAft>
                        <a:buNone/>
                      </a:pPr>
                      <a:r>
                        <a:rPr lang="en-US" b="1" dirty="0">
                          <a:solidFill>
                            <a:srgbClr val="0D436C"/>
                          </a:solidFill>
                        </a:rPr>
                        <a:t>Noorul Ameen</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AP</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14325">
                <a:tc>
                  <a:txBody>
                    <a:bodyPr/>
                    <a:lstStyle/>
                    <a:p>
                      <a:pPr marL="0" lvl="0" indent="0" algn="l" rtl="0">
                        <a:lnSpc>
                          <a:spcPct val="115000"/>
                        </a:lnSpc>
                        <a:spcBef>
                          <a:spcPts val="0"/>
                        </a:spcBef>
                        <a:spcAft>
                          <a:spcPts val="0"/>
                        </a:spcAft>
                        <a:buNone/>
                      </a:pPr>
                      <a:r>
                        <a:rPr lang="en-US" b="1" dirty="0">
                          <a:solidFill>
                            <a:srgbClr val="0D436C"/>
                          </a:solidFill>
                        </a:rPr>
                        <a:t>Kerry-Ann Barrett</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LAC</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14325">
                <a:tc>
                  <a:txBody>
                    <a:bodyPr/>
                    <a:lstStyle/>
                    <a:p>
                      <a:pPr marL="0" lvl="0" indent="0" algn="l" rtl="0">
                        <a:lnSpc>
                          <a:spcPct val="115000"/>
                        </a:lnSpc>
                        <a:spcBef>
                          <a:spcPts val="0"/>
                        </a:spcBef>
                        <a:spcAft>
                          <a:spcPts val="0"/>
                        </a:spcAft>
                        <a:buNone/>
                      </a:pPr>
                      <a:r>
                        <a:rPr lang="en-US" b="1" dirty="0">
                          <a:solidFill>
                            <a:srgbClr val="0D436C"/>
                          </a:solidFill>
                        </a:rPr>
                        <a:t>KC Claffy</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SSAC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314325">
                <a:tc>
                  <a:txBody>
                    <a:bodyPr/>
                    <a:lstStyle/>
                    <a:p>
                      <a:pPr marL="0" lvl="0" indent="0" algn="l" rtl="0">
                        <a:lnSpc>
                          <a:spcPct val="115000"/>
                        </a:lnSpc>
                        <a:spcBef>
                          <a:spcPts val="0"/>
                        </a:spcBef>
                        <a:spcAft>
                          <a:spcPts val="0"/>
                        </a:spcAft>
                        <a:buNone/>
                      </a:pPr>
                      <a:r>
                        <a:rPr lang="en-US" b="1" dirty="0">
                          <a:solidFill>
                            <a:srgbClr val="0D436C"/>
                          </a:solidFill>
                        </a:rPr>
                        <a:t>Russ Housley (Chair)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SSAC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314325">
                <a:tc>
                  <a:txBody>
                    <a:bodyPr/>
                    <a:lstStyle/>
                    <a:p>
                      <a:pPr marL="0" lvl="0" indent="0" algn="l" rtl="0">
                        <a:lnSpc>
                          <a:spcPct val="115000"/>
                        </a:lnSpc>
                        <a:spcBef>
                          <a:spcPts val="0"/>
                        </a:spcBef>
                        <a:spcAft>
                          <a:spcPts val="0"/>
                        </a:spcAft>
                        <a:buNone/>
                      </a:pPr>
                      <a:r>
                        <a:rPr lang="en-US" b="1" dirty="0">
                          <a:solidFill>
                            <a:srgbClr val="0D436C"/>
                          </a:solidFill>
                        </a:rPr>
                        <a:t>Danko Jevtovic</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Board</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314325">
                <a:tc>
                  <a:txBody>
                    <a:bodyPr/>
                    <a:lstStyle/>
                    <a:p>
                      <a:pPr marL="0" lvl="0" indent="0" algn="l" rtl="0">
                        <a:lnSpc>
                          <a:spcPct val="115000"/>
                        </a:lnSpc>
                        <a:spcBef>
                          <a:spcPts val="0"/>
                        </a:spcBef>
                        <a:spcAft>
                          <a:spcPts val="0"/>
                        </a:spcAft>
                        <a:buNone/>
                      </a:pPr>
                      <a:r>
                        <a:rPr lang="en-US" b="1" dirty="0">
                          <a:solidFill>
                            <a:srgbClr val="0D436C"/>
                          </a:solidFill>
                        </a:rPr>
                        <a:t>Žarko Kecić</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ccNSO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r h="314325">
                <a:tc>
                  <a:txBody>
                    <a:bodyPr/>
                    <a:lstStyle/>
                    <a:p>
                      <a:pPr marL="0" lvl="0" indent="0" algn="l" rtl="0">
                        <a:lnSpc>
                          <a:spcPct val="115000"/>
                        </a:lnSpc>
                        <a:spcBef>
                          <a:spcPts val="0"/>
                        </a:spcBef>
                        <a:spcAft>
                          <a:spcPts val="0"/>
                        </a:spcAft>
                        <a:buNone/>
                      </a:pPr>
                      <a:r>
                        <a:rPr lang="en-US" b="1" dirty="0">
                          <a:solidFill>
                            <a:srgbClr val="0D436C"/>
                          </a:solidFill>
                        </a:rPr>
                        <a:t>Boban Krsic</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ccNSO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8"/>
                  </a:ext>
                </a:extLst>
              </a:tr>
              <a:tr h="430500">
                <a:tc>
                  <a:txBody>
                    <a:bodyPr/>
                    <a:lstStyle/>
                    <a:p>
                      <a:pPr marL="0" lvl="0" indent="0" algn="l" rtl="0">
                        <a:lnSpc>
                          <a:spcPct val="115000"/>
                        </a:lnSpc>
                        <a:spcBef>
                          <a:spcPts val="0"/>
                        </a:spcBef>
                        <a:spcAft>
                          <a:spcPts val="0"/>
                        </a:spcAft>
                        <a:buNone/>
                      </a:pPr>
                      <a:r>
                        <a:rPr lang="en-US" b="1" dirty="0">
                          <a:solidFill>
                            <a:srgbClr val="0D436C"/>
                          </a:solidFill>
                        </a:rPr>
                        <a:t>Jabhera Matogoro</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ALAC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AF</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9"/>
                  </a:ext>
                </a:extLst>
              </a:tr>
              <a:tr h="430500">
                <a:tc>
                  <a:txBody>
                    <a:bodyPr/>
                    <a:lstStyle/>
                    <a:p>
                      <a:pPr marL="0" lvl="0" indent="0" algn="l" rtl="0">
                        <a:lnSpc>
                          <a:spcPct val="115000"/>
                        </a:lnSpc>
                        <a:spcBef>
                          <a:spcPts val="0"/>
                        </a:spcBef>
                        <a:spcAft>
                          <a:spcPts val="0"/>
                        </a:spcAft>
                        <a:buNone/>
                      </a:pPr>
                      <a:r>
                        <a:rPr lang="en-US" b="1" dirty="0">
                          <a:solidFill>
                            <a:srgbClr val="0D436C"/>
                          </a:solidFill>
                        </a:rPr>
                        <a:t>Scott McCormick</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graphicFrame>
        <p:nvGraphicFramePr>
          <p:cNvPr id="955" name="Google Shape;955;p66"/>
          <p:cNvGraphicFramePr/>
          <p:nvPr>
            <p:extLst>
              <p:ext uri="{D42A27DB-BD31-4B8C-83A1-F6EECF244321}">
                <p14:modId xmlns:p14="http://schemas.microsoft.com/office/powerpoint/2010/main" val="1693452365"/>
              </p:ext>
            </p:extLst>
          </p:nvPr>
        </p:nvGraphicFramePr>
        <p:xfrm>
          <a:off x="4770200" y="757850"/>
          <a:ext cx="4042625" cy="4730768"/>
        </p:xfrm>
        <a:graphic>
          <a:graphicData uri="http://schemas.openxmlformats.org/drawingml/2006/table">
            <a:tbl>
              <a:tblPr>
                <a:noFill/>
                <a:tableStyleId>{2AC9907D-54E4-43E1-971A-CB7F30CD6EB5}</a:tableStyleId>
              </a:tblPr>
              <a:tblGrid>
                <a:gridCol w="1832575">
                  <a:extLst>
                    <a:ext uri="{9D8B030D-6E8A-4147-A177-3AD203B41FA5}">
                      <a16:colId xmlns:a16="http://schemas.microsoft.com/office/drawing/2014/main" val="20000"/>
                    </a:ext>
                  </a:extLst>
                </a:gridCol>
                <a:gridCol w="1274500">
                  <a:extLst>
                    <a:ext uri="{9D8B030D-6E8A-4147-A177-3AD203B41FA5}">
                      <a16:colId xmlns:a16="http://schemas.microsoft.com/office/drawing/2014/main" val="20001"/>
                    </a:ext>
                  </a:extLst>
                </a:gridCol>
                <a:gridCol w="935550">
                  <a:extLst>
                    <a:ext uri="{9D8B030D-6E8A-4147-A177-3AD203B41FA5}">
                      <a16:colId xmlns:a16="http://schemas.microsoft.com/office/drawing/2014/main" val="20002"/>
                    </a:ext>
                  </a:extLst>
                </a:gridCol>
              </a:tblGrid>
              <a:tr h="295275">
                <a:tc>
                  <a:txBody>
                    <a:bodyPr/>
                    <a:lstStyle/>
                    <a:p>
                      <a:pPr marL="0" lvl="0" indent="0" algn="l" rtl="0">
                        <a:lnSpc>
                          <a:spcPct val="115000"/>
                        </a:lnSpc>
                        <a:spcBef>
                          <a:spcPts val="0"/>
                        </a:spcBef>
                        <a:spcAft>
                          <a:spcPts val="0"/>
                        </a:spcAft>
                        <a:buNone/>
                      </a:pPr>
                      <a:r>
                        <a:rPr lang="en-US" b="1" dirty="0">
                          <a:solidFill>
                            <a:srgbClr val="FFFFFF"/>
                          </a:solidFill>
                        </a:rPr>
                        <a:t>RT Member</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tc>
                  <a:txBody>
                    <a:bodyPr/>
                    <a:lstStyle/>
                    <a:p>
                      <a:pPr marL="0" lvl="0" indent="0" algn="l" rtl="0">
                        <a:lnSpc>
                          <a:spcPct val="115000"/>
                        </a:lnSpc>
                        <a:spcBef>
                          <a:spcPts val="0"/>
                        </a:spcBef>
                        <a:spcAft>
                          <a:spcPts val="0"/>
                        </a:spcAft>
                        <a:buNone/>
                      </a:pPr>
                      <a:r>
                        <a:rPr lang="en-US" b="1" dirty="0">
                          <a:solidFill>
                            <a:srgbClr val="FFFFFF"/>
                          </a:solidFill>
                        </a:rPr>
                        <a:t>SO / AC Affiliation</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tc>
                  <a:txBody>
                    <a:bodyPr/>
                    <a:lstStyle/>
                    <a:p>
                      <a:pPr marL="0" lvl="0" indent="0" algn="l" rtl="0">
                        <a:lnSpc>
                          <a:spcPct val="115000"/>
                        </a:lnSpc>
                        <a:spcBef>
                          <a:spcPts val="0"/>
                        </a:spcBef>
                        <a:spcAft>
                          <a:spcPts val="0"/>
                        </a:spcAft>
                        <a:buNone/>
                      </a:pPr>
                      <a:r>
                        <a:rPr lang="en-US" b="1" dirty="0">
                          <a:solidFill>
                            <a:srgbClr val="FFFFFF"/>
                          </a:solidFill>
                        </a:rPr>
                        <a:t>Region</a:t>
                      </a:r>
                      <a:endParaRPr b="1" dirty="0">
                        <a:solidFill>
                          <a:srgbClr val="FFFFFF"/>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solidFill>
                      <a:srgbClr val="4A86E8"/>
                    </a:solidFill>
                  </a:tcPr>
                </a:tc>
                <a:extLst>
                  <a:ext uri="{0D108BD9-81ED-4DB2-BD59-A6C34878D82A}">
                    <a16:rowId xmlns:a16="http://schemas.microsoft.com/office/drawing/2014/main" val="10000"/>
                  </a:ext>
                </a:extLst>
              </a:tr>
              <a:tr h="323850">
                <a:tc>
                  <a:txBody>
                    <a:bodyPr/>
                    <a:lstStyle/>
                    <a:p>
                      <a:pPr marL="0" lvl="0" indent="0" algn="l" rtl="0">
                        <a:lnSpc>
                          <a:spcPct val="115000"/>
                        </a:lnSpc>
                        <a:spcBef>
                          <a:spcPts val="0"/>
                        </a:spcBef>
                        <a:spcAft>
                          <a:spcPts val="0"/>
                        </a:spcAft>
                        <a:buNone/>
                      </a:pPr>
                      <a:r>
                        <a:rPr lang="en-US" b="1" dirty="0">
                          <a:solidFill>
                            <a:srgbClr val="0D436C"/>
                          </a:solidFill>
                        </a:rPr>
                        <a:t>Denise Michel (Vice-Chair)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1"/>
                  </a:ext>
                </a:extLst>
              </a:tr>
              <a:tr h="314325">
                <a:tc>
                  <a:txBody>
                    <a:bodyPr/>
                    <a:lstStyle/>
                    <a:p>
                      <a:pPr marL="0" lvl="0" indent="0" algn="l" rtl="0">
                        <a:lnSpc>
                          <a:spcPct val="115000"/>
                        </a:lnSpc>
                        <a:spcBef>
                          <a:spcPts val="0"/>
                        </a:spcBef>
                        <a:spcAft>
                          <a:spcPts val="0"/>
                        </a:spcAft>
                        <a:buNone/>
                      </a:pPr>
                      <a:r>
                        <a:rPr lang="en-US" b="1" dirty="0">
                          <a:solidFill>
                            <a:srgbClr val="0D436C"/>
                          </a:solidFill>
                        </a:rPr>
                        <a:t>Eric Osterweil (Vice-Chair)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RSSAC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314325">
                <a:tc>
                  <a:txBody>
                    <a:bodyPr/>
                    <a:lstStyle/>
                    <a:p>
                      <a:pPr marL="0" lvl="0" indent="0" algn="l" rtl="0">
                        <a:lnSpc>
                          <a:spcPct val="115000"/>
                        </a:lnSpc>
                        <a:spcBef>
                          <a:spcPts val="0"/>
                        </a:spcBef>
                        <a:spcAft>
                          <a:spcPts val="0"/>
                        </a:spcAft>
                        <a:buNone/>
                      </a:pPr>
                      <a:r>
                        <a:rPr lang="en-US" b="1" dirty="0">
                          <a:solidFill>
                            <a:srgbClr val="0D436C"/>
                          </a:solidFill>
                        </a:rPr>
                        <a:t>Ramkrishna Pariyar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ALAC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AP</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14325">
                <a:tc>
                  <a:txBody>
                    <a:bodyPr/>
                    <a:lstStyle/>
                    <a:p>
                      <a:pPr marL="0" lvl="0" indent="0" algn="l" rtl="0">
                        <a:lnSpc>
                          <a:spcPct val="115000"/>
                        </a:lnSpc>
                        <a:spcBef>
                          <a:spcPts val="0"/>
                        </a:spcBef>
                        <a:spcAft>
                          <a:spcPts val="0"/>
                        </a:spcAft>
                        <a:buNone/>
                      </a:pPr>
                      <a:r>
                        <a:rPr lang="en-US" b="1" dirty="0">
                          <a:solidFill>
                            <a:srgbClr val="0D436C"/>
                          </a:solidFill>
                        </a:rPr>
                        <a:t>Rao Naveed bin Rais</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AP</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314325">
                <a:tc>
                  <a:txBody>
                    <a:bodyPr/>
                    <a:lstStyle/>
                    <a:p>
                      <a:pPr marL="0" lvl="0" indent="0" algn="l" rtl="0">
                        <a:lnSpc>
                          <a:spcPct val="115000"/>
                        </a:lnSpc>
                        <a:spcBef>
                          <a:spcPts val="0"/>
                        </a:spcBef>
                        <a:spcAft>
                          <a:spcPts val="0"/>
                        </a:spcAft>
                        <a:buNone/>
                      </a:pPr>
                      <a:r>
                        <a:rPr lang="en-US" b="1" dirty="0">
                          <a:solidFill>
                            <a:srgbClr val="0D436C"/>
                          </a:solidFill>
                        </a:rPr>
                        <a:t>Kaveh Ranjbar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Board</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5"/>
                  </a:ext>
                </a:extLst>
              </a:tr>
              <a:tr h="314325">
                <a:tc>
                  <a:txBody>
                    <a:bodyPr/>
                    <a:lstStyle/>
                    <a:p>
                      <a:pPr marL="0" lvl="0" indent="0" algn="l" rtl="0">
                        <a:lnSpc>
                          <a:spcPct val="115000"/>
                        </a:lnSpc>
                        <a:spcBef>
                          <a:spcPts val="0"/>
                        </a:spcBef>
                        <a:spcAft>
                          <a:spcPts val="0"/>
                        </a:spcAft>
                        <a:buNone/>
                      </a:pPr>
                      <a:r>
                        <a:rPr lang="en-US" b="1" dirty="0">
                          <a:solidFill>
                            <a:srgbClr val="0D436C"/>
                          </a:solidFill>
                        </a:rPr>
                        <a:t>Norm Ritchie</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GNSO</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NA</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6"/>
                  </a:ext>
                </a:extLst>
              </a:tr>
              <a:tr h="314325">
                <a:tc>
                  <a:txBody>
                    <a:bodyPr/>
                    <a:lstStyle/>
                    <a:p>
                      <a:pPr marL="0" lvl="0" indent="0" algn="l" rtl="0">
                        <a:lnSpc>
                          <a:spcPct val="115000"/>
                        </a:lnSpc>
                        <a:spcBef>
                          <a:spcPts val="0"/>
                        </a:spcBef>
                        <a:spcAft>
                          <a:spcPts val="0"/>
                        </a:spcAft>
                        <a:buNone/>
                      </a:pPr>
                      <a:r>
                        <a:rPr lang="en-US" b="1" dirty="0">
                          <a:solidFill>
                            <a:srgbClr val="0D436C"/>
                          </a:solidFill>
                        </a:rPr>
                        <a:t>Laurin Weissinger (Vice-Chair)</a:t>
                      </a:r>
                      <a:endParaRPr b="1" dirty="0">
                        <a:solidFill>
                          <a:srgbClr val="0D436C"/>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1A87C9"/>
                          </a:solidFill>
                        </a:rPr>
                        <a:t>ALAC</a:t>
                      </a:r>
                      <a:endParaRPr b="1" dirty="0">
                        <a:solidFill>
                          <a:srgbClr val="1A87C9"/>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b="1" dirty="0">
                          <a:solidFill>
                            <a:srgbClr val="DB6033"/>
                          </a:solidFill>
                        </a:rPr>
                        <a:t>EUR</a:t>
                      </a:r>
                      <a:endParaRPr b="1" dirty="0">
                        <a:solidFill>
                          <a:srgbClr val="DB6033"/>
                        </a:solidFill>
                      </a:endParaRPr>
                    </a:p>
                  </a:txBody>
                  <a:tcPr marL="91425" marR="91425" marT="91425" marB="91425">
                    <a:lnL w="12650" cap="flat" cmpd="sng">
                      <a:solidFill>
                        <a:srgbClr val="BFBFBF"/>
                      </a:solidFill>
                      <a:prstDash val="solid"/>
                      <a:round/>
                      <a:headEnd type="none" w="sm" len="sm"/>
                      <a:tailEnd type="none" w="sm" len="sm"/>
                    </a:lnL>
                    <a:lnR w="12650" cap="flat" cmpd="sng">
                      <a:solidFill>
                        <a:srgbClr val="BFBFBF"/>
                      </a:solidFill>
                      <a:prstDash val="solid"/>
                      <a:round/>
                      <a:headEnd type="none" w="sm" len="sm"/>
                      <a:tailEnd type="none" w="sm" len="sm"/>
                    </a:lnR>
                    <a:lnT w="12650" cap="flat" cmpd="sng">
                      <a:solidFill>
                        <a:srgbClr val="BFBFBF"/>
                      </a:solidFill>
                      <a:prstDash val="solid"/>
                      <a:round/>
                      <a:headEnd type="none" w="sm" len="sm"/>
                      <a:tailEnd type="none" w="sm" len="sm"/>
                    </a:lnT>
                    <a:lnB w="1265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02"/>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Abusive Naming </a:t>
            </a:r>
            <a:endParaRPr sz="2520" dirty="0"/>
          </a:p>
        </p:txBody>
      </p:sp>
      <p:sp>
        <p:nvSpPr>
          <p:cNvPr id="1202" name="Google Shape;1202;p102"/>
          <p:cNvSpPr txBox="1">
            <a:spLocks noGrp="1"/>
          </p:cNvSpPr>
          <p:nvPr>
            <p:ph type="body" idx="1"/>
          </p:nvPr>
        </p:nvSpPr>
        <p:spPr>
          <a:xfrm>
            <a:off x="202800" y="833513"/>
            <a:ext cx="8738400" cy="4463860"/>
          </a:xfrm>
          <a:prstGeom prst="rect">
            <a:avLst/>
          </a:prstGeom>
          <a:noFill/>
          <a:ln>
            <a:noFill/>
          </a:ln>
        </p:spPr>
        <p:txBody>
          <a:bodyPr spcFirstLastPara="1" wrap="square" lIns="0" tIns="0" rIns="0" bIns="0" anchor="t" anchorCtr="0">
            <a:noAutofit/>
          </a:bodyPr>
          <a:lstStyle/>
          <a:p>
            <a:pPr marL="457200" lvl="0" indent="-342900" algn="l" rtl="0">
              <a:spcBef>
                <a:spcPts val="600"/>
              </a:spcBef>
              <a:spcAft>
                <a:spcPts val="600"/>
              </a:spcAft>
              <a:buSzPts val="1800"/>
              <a:buFont typeface="Arial"/>
              <a:buChar char="-"/>
            </a:pPr>
            <a:r>
              <a:rPr lang="en-US" sz="2000">
                <a:latin typeface="+mn-lt"/>
                <a:ea typeface="Calibri"/>
                <a:cs typeface="Calibri"/>
                <a:sym typeface="Calibri"/>
              </a:rPr>
              <a:t>Build upon the current activities to investigate typical misleading naming, in cooperation with researchers and stakeholders, wherever applicable </a:t>
            </a:r>
          </a:p>
          <a:p>
            <a:pPr marL="457200" lvl="0" indent="-342900" algn="l" rtl="0">
              <a:spcBef>
                <a:spcPts val="600"/>
              </a:spcBef>
              <a:spcAft>
                <a:spcPts val="600"/>
              </a:spcAft>
              <a:buSzPts val="1800"/>
              <a:buFont typeface="Arial"/>
              <a:buChar char="-"/>
            </a:pPr>
            <a:r>
              <a:rPr lang="en-US" sz="2000">
                <a:latin typeface="+mn-lt"/>
                <a:ea typeface="Calibri"/>
                <a:cs typeface="Calibri"/>
                <a:sym typeface="Calibri"/>
              </a:rPr>
              <a:t>When misleading naming rises to the level of abusive naming, include this type of abuse in their DAAR reporting, and develop policies and mitigation best practices </a:t>
            </a:r>
          </a:p>
          <a:p>
            <a:pPr marL="457200" lvl="0" indent="-342900" algn="l" rtl="0">
              <a:spcBef>
                <a:spcPts val="600"/>
              </a:spcBef>
              <a:spcAft>
                <a:spcPts val="600"/>
              </a:spcAft>
              <a:buSzPts val="1800"/>
              <a:buFont typeface="Arial"/>
              <a:buChar char="-"/>
            </a:pPr>
            <a:r>
              <a:rPr lang="en-US" sz="2000">
                <a:latin typeface="+mn-lt"/>
                <a:ea typeface="Calibri"/>
                <a:cs typeface="Calibri"/>
                <a:sym typeface="Calibri"/>
              </a:rPr>
              <a:t>Measure the number of abusive naming complaints made at the portal and shared that information with the community in a form that allows independent third parties to analyze, mitigate, and prevent harm from use of such domain names </a:t>
            </a:r>
          </a:p>
          <a:p>
            <a:pPr marL="457200" lvl="0" indent="-342900" algn="l" rtl="0">
              <a:spcBef>
                <a:spcPts val="600"/>
              </a:spcBef>
              <a:spcAft>
                <a:spcPts val="600"/>
              </a:spcAft>
              <a:buSzPts val="1800"/>
              <a:buFont typeface="Arial"/>
              <a:buChar char="-"/>
            </a:pPr>
            <a:r>
              <a:rPr lang="en-US" sz="2000">
                <a:latin typeface="+mn-lt"/>
                <a:ea typeface="Calibri"/>
                <a:cs typeface="Calibri"/>
                <a:sym typeface="Calibri"/>
              </a:rPr>
              <a:t>The current "Guidelines for the Implementation of IDNs" should be updated to include a section on names containing trademarks, TLD-chaining and the use of (hard-to-spot) typos; contractually enforce "Guidelines for the Implementation of IDNs" for gTLDs and recommend that ccTLDs do the same; the guidelines should apply to IDNs and all other names to avoid pure ASCII domains to be abused due to being visually indistinguishable </a:t>
            </a:r>
            <a:endParaRPr lang="en-US" sz="2000">
              <a:latin typeface="+mn-lt"/>
            </a:endParaRPr>
          </a:p>
          <a:p>
            <a:pPr marL="457200" lvl="0" indent="0" algn="l" rtl="0">
              <a:lnSpc>
                <a:spcPct val="90000"/>
              </a:lnSpc>
              <a:spcBef>
                <a:spcPts val="1000"/>
              </a:spcBef>
              <a:spcAft>
                <a:spcPts val="0"/>
              </a:spcAft>
              <a:buNone/>
            </a:pPr>
            <a:endParaRPr sz="22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206"/>
        <p:cNvGrpSpPr/>
        <p:nvPr/>
      </p:nvGrpSpPr>
      <p:grpSpPr>
        <a:xfrm>
          <a:off x="0" y="0"/>
          <a:ext cx="0" cy="0"/>
          <a:chOff x="0" y="0"/>
          <a:chExt cx="0" cy="0"/>
        </a:xfrm>
      </p:grpSpPr>
      <p:sp>
        <p:nvSpPr>
          <p:cNvPr id="1207" name="Google Shape;1207;p103"/>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Abusive Naming </a:t>
            </a:r>
            <a:endParaRPr sz="2520" dirty="0"/>
          </a:p>
        </p:txBody>
      </p:sp>
      <p:sp>
        <p:nvSpPr>
          <p:cNvPr id="1208" name="Google Shape;1208;p103"/>
          <p:cNvSpPr txBox="1">
            <a:spLocks noGrp="1"/>
          </p:cNvSpPr>
          <p:nvPr>
            <p:ph type="body" idx="1"/>
          </p:nvPr>
        </p:nvSpPr>
        <p:spPr>
          <a:xfrm>
            <a:off x="115825" y="661450"/>
            <a:ext cx="8738400" cy="2956200"/>
          </a:xfrm>
          <a:prstGeom prst="rect">
            <a:avLst/>
          </a:prstGeom>
          <a:noFill/>
          <a:ln>
            <a:noFill/>
          </a:ln>
        </p:spPr>
        <p:txBody>
          <a:bodyPr spcFirstLastPara="1" wrap="square" lIns="0" tIns="0" rIns="0" bIns="0" anchor="t" anchorCtr="0">
            <a:noAutofit/>
          </a:bodyPr>
          <a:lstStyle/>
          <a:p>
            <a:pPr marL="457200" lvl="0" indent="-342900" algn="just" rtl="0">
              <a:spcBef>
                <a:spcPts val="0"/>
              </a:spcBef>
              <a:spcAft>
                <a:spcPts val="0"/>
              </a:spcAft>
              <a:buSzPts val="1800"/>
              <a:buFont typeface="Arial"/>
              <a:buChar char="-"/>
            </a:pPr>
            <a:r>
              <a:rPr lang="en-US" sz="1800" dirty="0">
                <a:latin typeface="Calibri"/>
                <a:ea typeface="Calibri"/>
                <a:cs typeface="Calibri"/>
                <a:sym typeface="Calibri"/>
              </a:rPr>
              <a:t>ICANN should build upon the current activities to investigate typical misleading naming, in cooperation with researchers and stakeholders, wherever applicable. When misleading naming rises to the level of abusive naming, ICANN should include this type of abuse in their DAAR reporting, and develop policies and mitigation best practices. Misleading naming includes, but is not limited to, "visually indistinguishable" names (comprising all character sets supported by the DNS and IDN, Unicode &amp; ASCII), TLD-chaining (e.g., google.com.to), names containing trademarks, and the use of (hard to spot) typos. ICANN should measure the number of abusive naming complaints made at the portal and shared that information with the community in a form that allows independent third parties to analyze, mitigate, and prevent harm from use of such domain names. </a:t>
            </a:r>
            <a:endParaRPr sz="1800" dirty="0">
              <a:latin typeface="Calibri"/>
              <a:ea typeface="Calibri"/>
              <a:cs typeface="Calibri"/>
              <a:sym typeface="Calibri"/>
            </a:endParaRPr>
          </a:p>
          <a:p>
            <a:pPr marL="457200" lvl="0" indent="0" algn="just" rtl="0">
              <a:spcBef>
                <a:spcPts val="0"/>
              </a:spcBef>
              <a:spcAft>
                <a:spcPts val="0"/>
              </a:spcAft>
              <a:buNone/>
            </a:pPr>
            <a:endParaRPr sz="1800" dirty="0">
              <a:latin typeface="Calibri"/>
              <a:ea typeface="Calibri"/>
              <a:cs typeface="Calibri"/>
              <a:sym typeface="Calibri"/>
            </a:endParaRPr>
          </a:p>
          <a:p>
            <a:pPr marL="457200" lvl="0" indent="-342900" algn="just" rtl="0">
              <a:spcBef>
                <a:spcPts val="0"/>
              </a:spcBef>
              <a:spcAft>
                <a:spcPts val="0"/>
              </a:spcAft>
              <a:buSzPts val="1800"/>
              <a:buFont typeface="Arial"/>
              <a:buChar char="-"/>
            </a:pPr>
            <a:r>
              <a:rPr lang="en-US" sz="1800" dirty="0">
                <a:latin typeface="Calibri"/>
                <a:ea typeface="Calibri"/>
                <a:cs typeface="Calibri"/>
                <a:sym typeface="Calibri"/>
              </a:rPr>
              <a:t>The current "Guidelines for the Implementation of IDNs" should be updated to include a section on names containing trademarks, TLD-chaining and the use of (hard-to-spot) typos. Furthermore, ICANN should contractually enforce "Guidelines for the Implementation of IDNs" for gTLDS and recommend that ccTLDs do the same; the guidelines should apply to IDNs and all other names to avoid pure ASCII domains to be abused due to being visually indistinguishable. </a:t>
            </a:r>
            <a:endParaRPr sz="1800" dirty="0">
              <a:latin typeface="Calibri"/>
              <a:ea typeface="Calibri"/>
              <a:cs typeface="Calibri"/>
              <a:sym typeface="Calibri"/>
            </a:endParaRPr>
          </a:p>
          <a:p>
            <a:pPr marL="457200" lvl="0" indent="0" algn="just" rtl="0">
              <a:spcBef>
                <a:spcPts val="0"/>
              </a:spcBef>
              <a:spcAft>
                <a:spcPts val="0"/>
              </a:spcAft>
              <a:buNone/>
            </a:pPr>
            <a:endParaRPr sz="1800" dirty="0">
              <a:latin typeface="Calibri"/>
              <a:ea typeface="Calibri"/>
              <a:cs typeface="Calibri"/>
              <a:sym typeface="Calibri"/>
            </a:endParaRPr>
          </a:p>
          <a:p>
            <a:pPr marL="457200" lvl="0" indent="-342900" algn="just" rtl="0">
              <a:spcBef>
                <a:spcPts val="0"/>
              </a:spcBef>
              <a:spcAft>
                <a:spcPts val="0"/>
              </a:spcAft>
              <a:buSzPts val="1800"/>
              <a:buFont typeface="Arial"/>
              <a:buChar char="-"/>
            </a:pPr>
            <a:r>
              <a:rPr lang="en-US" sz="1800" dirty="0">
                <a:latin typeface="Calibri"/>
                <a:ea typeface="Calibri"/>
                <a:cs typeface="Calibri"/>
                <a:sym typeface="Calibri"/>
              </a:rPr>
              <a:t>This process should function as follows: If a requested name is recognized as suspicious (e.g., similar or visually indistinguishable from a registered trademark or well-known brand, a well-known name with a typo, chaining of TLDs, etc.), registration should be denied, tracked after registration, or otherwise addressed. There should be an appeals process with human oversight.</a:t>
            </a:r>
            <a:endParaRPr sz="1800" dirty="0"/>
          </a:p>
          <a:p>
            <a:pPr marL="457200" lvl="0" indent="0" algn="l" rtl="0">
              <a:lnSpc>
                <a:spcPct val="90000"/>
              </a:lnSpc>
              <a:spcBef>
                <a:spcPts val="1000"/>
              </a:spcBef>
              <a:spcAft>
                <a:spcPts val="0"/>
              </a:spcAft>
              <a:buNone/>
            </a:pPr>
            <a:endParaRPr sz="22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04"/>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DNS Testbed </a:t>
            </a:r>
            <a:endParaRPr sz="2520" dirty="0"/>
          </a:p>
        </p:txBody>
      </p:sp>
      <p:sp>
        <p:nvSpPr>
          <p:cNvPr id="1214" name="Google Shape;1214;p104"/>
          <p:cNvSpPr txBox="1">
            <a:spLocks noGrp="1"/>
          </p:cNvSpPr>
          <p:nvPr>
            <p:ph type="body" idx="1"/>
          </p:nvPr>
        </p:nvSpPr>
        <p:spPr>
          <a:xfrm>
            <a:off x="148800" y="1749500"/>
            <a:ext cx="8738400" cy="2956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600"/>
              </a:spcAft>
              <a:buSzPts val="2400"/>
              <a:buFont typeface="Arial"/>
              <a:buChar char="-"/>
            </a:pPr>
            <a:r>
              <a:rPr lang="en-US" sz="2400" dirty="0"/>
              <a:t>Complete the development of a suite for DNS regression testing</a:t>
            </a:r>
            <a:endParaRPr sz="2400" dirty="0"/>
          </a:p>
          <a:p>
            <a:pPr marL="457200" lvl="0" indent="-381000" algn="l" rtl="0">
              <a:spcBef>
                <a:spcPts val="600"/>
              </a:spcBef>
              <a:spcAft>
                <a:spcPts val="600"/>
              </a:spcAft>
              <a:buSzPts val="2400"/>
              <a:buFont typeface="Arial"/>
              <a:buChar char="-"/>
            </a:pPr>
            <a:r>
              <a:rPr lang="en-US" sz="2400" dirty="0"/>
              <a:t>Perform functional testing of different configurations and software versions</a:t>
            </a:r>
            <a:endParaRPr sz="1600" dirty="0"/>
          </a:p>
          <a:p>
            <a:pPr marL="457200" lvl="0" indent="0" algn="l" rtl="0">
              <a:lnSpc>
                <a:spcPct val="90000"/>
              </a:lnSpc>
              <a:spcBef>
                <a:spcPts val="1000"/>
              </a:spcBef>
              <a:spcAft>
                <a:spcPts val="0"/>
              </a:spcAft>
              <a:buNone/>
            </a:pPr>
            <a:endParaRPr sz="22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1218"/>
        <p:cNvGrpSpPr/>
        <p:nvPr/>
      </p:nvGrpSpPr>
      <p:grpSpPr>
        <a:xfrm>
          <a:off x="0" y="0"/>
          <a:ext cx="0" cy="0"/>
          <a:chOff x="0" y="0"/>
          <a:chExt cx="0" cy="0"/>
        </a:xfrm>
      </p:grpSpPr>
      <p:sp>
        <p:nvSpPr>
          <p:cNvPr id="1219" name="Google Shape;1219;p105"/>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DNS Testbed</a:t>
            </a:r>
            <a:endParaRPr sz="2520" dirty="0"/>
          </a:p>
        </p:txBody>
      </p:sp>
      <p:sp>
        <p:nvSpPr>
          <p:cNvPr id="1220" name="Google Shape;1220;p105"/>
          <p:cNvSpPr txBox="1">
            <a:spLocks noGrp="1"/>
          </p:cNvSpPr>
          <p:nvPr>
            <p:ph type="body" idx="1"/>
          </p:nvPr>
        </p:nvSpPr>
        <p:spPr>
          <a:xfrm>
            <a:off x="115825" y="661450"/>
            <a:ext cx="8738400" cy="29562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0"/>
              </a:spcBef>
              <a:spcAft>
                <a:spcPts val="0"/>
              </a:spcAft>
              <a:buSzPts val="1800"/>
              <a:buFont typeface="Arial"/>
              <a:buChar char="-"/>
            </a:pPr>
            <a:r>
              <a:rPr lang="en-US" sz="1800" dirty="0"/>
              <a:t>ICANN org has already begun and should complete the development of a suite for DNS regression testing. ICANN org should ensure that capability to perform functional testing of different configurations and software versions is implemented and maintained. Timely completion and maintenance of this testbed will allow testing and research into resolver behavior, a crucial aspect for ensuring the integrity and availability of the DNS globally.</a:t>
            </a:r>
            <a:endParaRPr sz="18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06"/>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Key Rollover </a:t>
            </a:r>
            <a:endParaRPr sz="2520" dirty="0"/>
          </a:p>
        </p:txBody>
      </p:sp>
      <p:sp>
        <p:nvSpPr>
          <p:cNvPr id="1226" name="Google Shape;1226;p106"/>
          <p:cNvSpPr txBox="1">
            <a:spLocks noGrp="1"/>
          </p:cNvSpPr>
          <p:nvPr>
            <p:ph type="body" idx="1"/>
          </p:nvPr>
        </p:nvSpPr>
        <p:spPr>
          <a:xfrm>
            <a:off x="115825" y="892250"/>
            <a:ext cx="8738400" cy="2956200"/>
          </a:xfrm>
          <a:prstGeom prst="rect">
            <a:avLst/>
          </a:prstGeom>
          <a:noFill/>
          <a:ln>
            <a:noFill/>
          </a:ln>
        </p:spPr>
        <p:txBody>
          <a:bodyPr spcFirstLastPara="1" wrap="square" lIns="0" tIns="0" rIns="0" bIns="0" anchor="t" anchorCtr="0">
            <a:noAutofit/>
          </a:bodyPr>
          <a:lstStyle/>
          <a:p>
            <a:pPr marL="457200" lvl="0" indent="-355600" algn="l" rtl="0">
              <a:spcBef>
                <a:spcPts val="600"/>
              </a:spcBef>
              <a:spcAft>
                <a:spcPts val="600"/>
              </a:spcAft>
              <a:buSzPts val="2000"/>
              <a:buFont typeface="Arial"/>
              <a:buChar char="-"/>
            </a:pPr>
            <a:r>
              <a:rPr lang="en-US" sz="2400" dirty="0">
                <a:latin typeface="+mn-lt"/>
                <a:ea typeface="Calibri"/>
                <a:cs typeface="Calibri"/>
                <a:sym typeface="Calibri"/>
              </a:rPr>
              <a:t>Establish a formal procedure, supported by a formal process modeling tool and language to specify the details of future key rollovers, including decision points, exception legs, full control-flow, etc. </a:t>
            </a:r>
            <a:endParaRPr sz="2400" dirty="0">
              <a:latin typeface="+mn-lt"/>
              <a:ea typeface="Calibri"/>
              <a:cs typeface="Calibri"/>
              <a:sym typeface="Calibri"/>
            </a:endParaRPr>
          </a:p>
          <a:p>
            <a:pPr marL="914400" lvl="1" indent="-355600" algn="l" rtl="0">
              <a:spcBef>
                <a:spcPts val="600"/>
              </a:spcBef>
              <a:spcAft>
                <a:spcPts val="600"/>
              </a:spcAft>
              <a:buSzPts val="2000"/>
              <a:buFont typeface="Courier New" panose="02070309020205020404" pitchFamily="49" charset="0"/>
              <a:buChar char="o"/>
            </a:pPr>
            <a:r>
              <a:rPr lang="en-US" sz="2000" dirty="0">
                <a:latin typeface="+mn-lt"/>
                <a:ea typeface="Calibri"/>
                <a:cs typeface="Calibri"/>
                <a:sym typeface="Calibri"/>
              </a:rPr>
              <a:t>Verification of the key rollover process should include posting the programmatic procedure (program, FSM, etc.) for public comment, and community feedback should be incorporated </a:t>
            </a:r>
            <a:endParaRPr sz="2000" dirty="0">
              <a:latin typeface="+mn-lt"/>
              <a:ea typeface="Calibri"/>
              <a:cs typeface="Calibri"/>
              <a:sym typeface="Calibri"/>
            </a:endParaRPr>
          </a:p>
          <a:p>
            <a:pPr marL="914400" lvl="1" indent="-355600" algn="l" rtl="0">
              <a:spcBef>
                <a:spcPts val="600"/>
              </a:spcBef>
              <a:spcAft>
                <a:spcPts val="600"/>
              </a:spcAft>
              <a:buSzPts val="2000"/>
              <a:buFont typeface="Courier New" panose="02070309020205020404" pitchFamily="49" charset="0"/>
              <a:buChar char="o"/>
            </a:pPr>
            <a:r>
              <a:rPr lang="en-US" sz="2000" dirty="0">
                <a:latin typeface="+mn-lt"/>
                <a:ea typeface="Calibri"/>
                <a:cs typeface="Calibri"/>
                <a:sym typeface="Calibri"/>
              </a:rPr>
              <a:t>Have empirically verifiable acceptance criteria at each stage, which should be fulfilled for the process to continue </a:t>
            </a:r>
            <a:endParaRPr sz="2000" dirty="0">
              <a:latin typeface="+mn-lt"/>
              <a:ea typeface="Calibri"/>
              <a:cs typeface="Calibri"/>
              <a:sym typeface="Calibri"/>
            </a:endParaRPr>
          </a:p>
          <a:p>
            <a:pPr marL="914400" lvl="1" indent="-355600" algn="l" rtl="0">
              <a:spcBef>
                <a:spcPts val="600"/>
              </a:spcBef>
              <a:spcAft>
                <a:spcPts val="600"/>
              </a:spcAft>
              <a:buSzPts val="2000"/>
              <a:buFont typeface="Courier New" panose="02070309020205020404" pitchFamily="49" charset="0"/>
              <a:buChar char="o"/>
            </a:pPr>
            <a:r>
              <a:rPr lang="en-US" sz="2000" dirty="0">
                <a:latin typeface="+mn-lt"/>
                <a:ea typeface="Calibri"/>
                <a:cs typeface="Calibri"/>
                <a:sym typeface="Calibri"/>
              </a:rPr>
              <a:t>Create a group of stakeholders involving relevant personnel (from ICANN org and/or the community) to periodically run table-top exercises that follow the Root KSK rollover process </a:t>
            </a:r>
            <a:endParaRPr sz="2000" dirty="0">
              <a:latin typeface="+mn-lt"/>
            </a:endParaRPr>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1230"/>
        <p:cNvGrpSpPr/>
        <p:nvPr/>
      </p:nvGrpSpPr>
      <p:grpSpPr>
        <a:xfrm>
          <a:off x="0" y="0"/>
          <a:ext cx="0" cy="0"/>
          <a:chOff x="0" y="0"/>
          <a:chExt cx="0" cy="0"/>
        </a:xfrm>
      </p:grpSpPr>
      <p:sp>
        <p:nvSpPr>
          <p:cNvPr id="1231" name="Google Shape;1231;p107"/>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Key Rollover </a:t>
            </a:r>
            <a:endParaRPr sz="2520" dirty="0"/>
          </a:p>
        </p:txBody>
      </p:sp>
      <p:sp>
        <p:nvSpPr>
          <p:cNvPr id="1232" name="Google Shape;1232;p107"/>
          <p:cNvSpPr txBox="1">
            <a:spLocks noGrp="1"/>
          </p:cNvSpPr>
          <p:nvPr>
            <p:ph type="body" idx="1"/>
          </p:nvPr>
        </p:nvSpPr>
        <p:spPr>
          <a:xfrm>
            <a:off x="115825" y="892250"/>
            <a:ext cx="8738400" cy="2956200"/>
          </a:xfrm>
          <a:prstGeom prst="rect">
            <a:avLst/>
          </a:prstGeom>
          <a:noFill/>
          <a:ln>
            <a:noFill/>
          </a:ln>
        </p:spPr>
        <p:txBody>
          <a:bodyPr spcFirstLastPara="1" wrap="square" lIns="0" tIns="0" rIns="0" bIns="0" anchor="t" anchorCtr="0">
            <a:noAutofit/>
          </a:bodyPr>
          <a:lstStyle/>
          <a:p>
            <a:pPr marL="457200" lvl="0" indent="-381000" algn="just" rtl="0">
              <a:spcBef>
                <a:spcPts val="0"/>
              </a:spcBef>
              <a:spcAft>
                <a:spcPts val="0"/>
              </a:spcAft>
              <a:buSzPts val="2400"/>
              <a:buFont typeface="Arial"/>
              <a:buChar char="-"/>
            </a:pPr>
            <a:r>
              <a:rPr lang="en-US" sz="2400" dirty="0">
                <a:latin typeface="Calibri"/>
                <a:ea typeface="Calibri"/>
                <a:cs typeface="Calibri"/>
                <a:sym typeface="Calibri"/>
              </a:rPr>
              <a:t>ICANN org should establish a formal procedure, supported by a formal process modeling tool and language to specify the details of future key rollovers, including, decision points, exception legs,  the full control-flow, etc. Verification of the key rollover process should include posting the programmatic procedure (program, FSM, etc.) for public comment, and community feedback should be incorporated. The process should have empirically verifiable acceptance criteria at each stage, which should be fulfilled for the process to continue. This process should be repeated at least as often as the rollover itself (i.e., the same periodicity) so that lessons learned can be used to adjust the process. To test these adjustments, ICANN org should create a group of stakeholders involving relevant personnel (from ICANN org and/or the community) to periodically run table-top exercises that follow the Root KSK rollover process. </a:t>
            </a:r>
            <a:endParaRPr sz="24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08"/>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Root Server Operations </a:t>
            </a:r>
            <a:endParaRPr sz="2520" dirty="0"/>
          </a:p>
        </p:txBody>
      </p:sp>
      <p:sp>
        <p:nvSpPr>
          <p:cNvPr id="1238" name="Google Shape;1238;p108"/>
          <p:cNvSpPr txBox="1">
            <a:spLocks noGrp="1"/>
          </p:cNvSpPr>
          <p:nvPr>
            <p:ph type="body" idx="1"/>
          </p:nvPr>
        </p:nvSpPr>
        <p:spPr>
          <a:xfrm>
            <a:off x="115825" y="892250"/>
            <a:ext cx="8738400" cy="2956200"/>
          </a:xfrm>
          <a:prstGeom prst="rect">
            <a:avLst/>
          </a:prstGeom>
          <a:noFill/>
          <a:ln>
            <a:noFill/>
          </a:ln>
        </p:spPr>
        <p:txBody>
          <a:bodyPr spcFirstLastPara="1" wrap="square" lIns="0" tIns="0" rIns="0" bIns="0" anchor="t" anchorCtr="0">
            <a:noAutofit/>
          </a:bodyPr>
          <a:lstStyle/>
          <a:p>
            <a:pPr marL="457200" lvl="0" indent="-342900" algn="l" rtl="0">
              <a:spcBef>
                <a:spcPts val="600"/>
              </a:spcBef>
              <a:spcAft>
                <a:spcPts val="600"/>
              </a:spcAft>
              <a:buSzPts val="1800"/>
              <a:buFont typeface="Arial"/>
              <a:buChar char="-"/>
            </a:pPr>
            <a:r>
              <a:rPr lang="en-US" sz="2400" dirty="0"/>
              <a:t>Develop baseline security best practices for root server operators and operations (in close cooperation with RSSAC and other relevant stakeholders) </a:t>
            </a:r>
            <a:endParaRPr sz="2400" dirty="0"/>
          </a:p>
          <a:p>
            <a:pPr marL="914400" lvl="1" indent="-342900" algn="l" rtl="0">
              <a:spcBef>
                <a:spcPts val="600"/>
              </a:spcBef>
              <a:spcAft>
                <a:spcPts val="600"/>
              </a:spcAft>
              <a:buSzPts val="1800"/>
              <a:buFont typeface="Courier New" panose="02070309020205020404" pitchFamily="49" charset="0"/>
              <a:buChar char="o"/>
            </a:pPr>
            <a:r>
              <a:rPr lang="en-US" sz="2000" dirty="0"/>
              <a:t>Include: change management, verification procedures, and sanity check procedures, and should also include hardening strategies of L-Root</a:t>
            </a:r>
            <a:endParaRPr sz="2400" dirty="0"/>
          </a:p>
          <a:p>
            <a:pPr marL="457200" lvl="0" indent="-342900" algn="l" rtl="0">
              <a:spcBef>
                <a:spcPts val="600"/>
              </a:spcBef>
              <a:spcAft>
                <a:spcPts val="600"/>
              </a:spcAft>
              <a:buSzPts val="1800"/>
              <a:buFont typeface="Arial"/>
              <a:buChar char="-"/>
            </a:pPr>
            <a:r>
              <a:rPr lang="en-US" sz="2400" dirty="0"/>
              <a:t>Develop relevant KPIs to measure these best practices and requirements, and ensure yearly reporting on how these KPIs are met by RSOs and other relevant parties including ICANN org</a:t>
            </a:r>
            <a:endParaRPr sz="2400" dirty="0"/>
          </a:p>
          <a:p>
            <a:pPr marL="457200" lvl="0" indent="-342900" algn="l" rtl="0">
              <a:spcBef>
                <a:spcPts val="600"/>
              </a:spcBef>
              <a:spcAft>
                <a:spcPts val="600"/>
              </a:spcAft>
              <a:buSzPts val="1800"/>
              <a:buFont typeface="Arial"/>
              <a:buChar char="-"/>
            </a:pPr>
            <a:r>
              <a:rPr lang="en-US" sz="2400" dirty="0"/>
              <a:t>Ensure that L-Root uses a vulnerability disclosure process, security reports and intelligence, and communicate to researchers and RSSAC wherever applicable</a:t>
            </a:r>
            <a:endParaRPr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1242"/>
        <p:cNvGrpSpPr/>
        <p:nvPr/>
      </p:nvGrpSpPr>
      <p:grpSpPr>
        <a:xfrm>
          <a:off x="0" y="0"/>
          <a:ext cx="0" cy="0"/>
          <a:chOff x="0" y="0"/>
          <a:chExt cx="0" cy="0"/>
        </a:xfrm>
      </p:grpSpPr>
      <p:sp>
        <p:nvSpPr>
          <p:cNvPr id="1243" name="Google Shape;1243;p109"/>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Root Server Operations </a:t>
            </a:r>
            <a:endParaRPr sz="2520" dirty="0"/>
          </a:p>
        </p:txBody>
      </p:sp>
      <p:sp>
        <p:nvSpPr>
          <p:cNvPr id="1244" name="Google Shape;1244;p109"/>
          <p:cNvSpPr txBox="1">
            <a:spLocks noGrp="1"/>
          </p:cNvSpPr>
          <p:nvPr>
            <p:ph type="body" idx="1"/>
          </p:nvPr>
        </p:nvSpPr>
        <p:spPr>
          <a:xfrm>
            <a:off x="115825" y="892250"/>
            <a:ext cx="8738400" cy="2956200"/>
          </a:xfrm>
          <a:prstGeom prst="rect">
            <a:avLst/>
          </a:prstGeom>
          <a:noFill/>
          <a:ln>
            <a:noFill/>
          </a:ln>
        </p:spPr>
        <p:txBody>
          <a:bodyPr spcFirstLastPara="1" wrap="square" lIns="0" tIns="0" rIns="0" bIns="0" anchor="t" anchorCtr="0">
            <a:noAutofit/>
          </a:bodyPr>
          <a:lstStyle/>
          <a:p>
            <a:pPr marL="457200" lvl="0" indent="-342900" algn="just" rtl="0">
              <a:spcBef>
                <a:spcPts val="0"/>
              </a:spcBef>
              <a:spcAft>
                <a:spcPts val="0"/>
              </a:spcAft>
              <a:buSzPts val="1800"/>
              <a:buFont typeface="Arial"/>
              <a:buChar char="-"/>
            </a:pPr>
            <a:r>
              <a:rPr lang="en-US" sz="1800" dirty="0"/>
              <a:t>In order to minimize the SSR risks associated with root server operation, ICANN org, in close cooperation with RSSAC and other relevant stakeholders, should develop baseline security best practices for root server operators and operations. These best practices include change management, verification procedures and sanity check procedures, and should also include hardening strategies of L-Root. ICANN org should also develop relevant KPIs to measure these best practices and requirements, and ensure yearly reporting on how these KPIs are met by RSOs and other relevant parties including ICANN org.</a:t>
            </a:r>
            <a:endParaRPr sz="1800" dirty="0"/>
          </a:p>
          <a:p>
            <a:pPr marL="457200" lvl="0" indent="0" algn="just" rtl="0">
              <a:spcBef>
                <a:spcPts val="0"/>
              </a:spcBef>
              <a:spcAft>
                <a:spcPts val="0"/>
              </a:spcAft>
              <a:buNone/>
            </a:pPr>
            <a:endParaRPr sz="1800" dirty="0"/>
          </a:p>
          <a:p>
            <a:pPr marL="457200" lvl="0" indent="-342900" algn="just" rtl="0">
              <a:spcBef>
                <a:spcPts val="0"/>
              </a:spcBef>
              <a:spcAft>
                <a:spcPts val="0"/>
              </a:spcAft>
              <a:buSzPts val="1800"/>
              <a:buFont typeface="Arial"/>
              <a:buChar char="-"/>
            </a:pPr>
            <a:r>
              <a:rPr lang="en-US" sz="1800" dirty="0"/>
              <a:t>ICANN org should ensure that L-Root uses a vulnerability disclosure process, security reports and intelligence, and communication with researchers and RSSAC advice or recommendations, wherever applicable.</a:t>
            </a:r>
            <a:endParaRPr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110"/>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Root Zone Data and IANA Registries</a:t>
            </a:r>
            <a:endParaRPr sz="2520" dirty="0"/>
          </a:p>
        </p:txBody>
      </p:sp>
      <p:sp>
        <p:nvSpPr>
          <p:cNvPr id="1250" name="Google Shape;1250;p110"/>
          <p:cNvSpPr txBox="1">
            <a:spLocks noGrp="1"/>
          </p:cNvSpPr>
          <p:nvPr>
            <p:ph type="body" idx="1"/>
          </p:nvPr>
        </p:nvSpPr>
        <p:spPr>
          <a:xfrm>
            <a:off x="0" y="1020726"/>
            <a:ext cx="8738400" cy="50292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600"/>
              </a:spcAft>
              <a:buSzPts val="1800"/>
              <a:buFont typeface="Arial"/>
              <a:buChar char="-"/>
            </a:pPr>
            <a:r>
              <a:rPr lang="en-US" sz="2000" dirty="0"/>
              <a:t>Create a list of statistics and metrics for each type of unique identifier information, such as root-zone related service, IANA registries, and any gTLD service that ICANN org has authoritative purview over, that reflect the operational status (such as availability and responsiveness) of that service, and publish a directory of these services, data sets, and metrics on a single page on the icann.org web site, such as under the Open Data Platform</a:t>
            </a:r>
            <a:endParaRPr sz="2000" dirty="0"/>
          </a:p>
          <a:p>
            <a:pPr marL="457200" lvl="0" indent="-342900" algn="l" rtl="0">
              <a:lnSpc>
                <a:spcPct val="115000"/>
              </a:lnSpc>
              <a:spcBef>
                <a:spcPts val="600"/>
              </a:spcBef>
              <a:spcAft>
                <a:spcPts val="600"/>
              </a:spcAft>
              <a:buSzPts val="1800"/>
              <a:buFont typeface="Arial"/>
              <a:buChar char="-"/>
            </a:pPr>
            <a:r>
              <a:rPr lang="en-US" sz="2000" dirty="0"/>
              <a:t>Produce KPIs  as summaries over both the previous year and longitudinally (to illustrate baseline behavior) </a:t>
            </a:r>
            <a:endParaRPr sz="2000" dirty="0"/>
          </a:p>
          <a:p>
            <a:pPr marL="457200" lvl="0" indent="-342900" algn="l" rtl="0">
              <a:lnSpc>
                <a:spcPct val="115000"/>
              </a:lnSpc>
              <a:spcBef>
                <a:spcPts val="600"/>
              </a:spcBef>
              <a:spcAft>
                <a:spcPts val="600"/>
              </a:spcAft>
              <a:buSzPts val="1800"/>
              <a:buFont typeface="Arial"/>
              <a:buChar char="-"/>
            </a:pPr>
            <a:r>
              <a:rPr lang="en-US" sz="2000" dirty="0"/>
              <a:t>Community feedback should be requested annually, considered, publicly summarized after each report, and should be incorporated into follow-on reports</a:t>
            </a: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1254"/>
        <p:cNvGrpSpPr/>
        <p:nvPr/>
      </p:nvGrpSpPr>
      <p:grpSpPr>
        <a:xfrm>
          <a:off x="0" y="0"/>
          <a:ext cx="0" cy="0"/>
          <a:chOff x="0" y="0"/>
          <a:chExt cx="0" cy="0"/>
        </a:xfrm>
      </p:grpSpPr>
      <p:sp>
        <p:nvSpPr>
          <p:cNvPr id="1255" name="Google Shape;1255;p111"/>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Root Zone Data and IANA Registries</a:t>
            </a:r>
            <a:endParaRPr sz="2520" dirty="0"/>
          </a:p>
        </p:txBody>
      </p:sp>
      <p:sp>
        <p:nvSpPr>
          <p:cNvPr id="1256" name="Google Shape;1256;p111"/>
          <p:cNvSpPr txBox="1">
            <a:spLocks noGrp="1"/>
          </p:cNvSpPr>
          <p:nvPr>
            <p:ph type="body" idx="1"/>
          </p:nvPr>
        </p:nvSpPr>
        <p:spPr>
          <a:xfrm>
            <a:off x="104825" y="901025"/>
            <a:ext cx="8738400" cy="2956200"/>
          </a:xfrm>
          <a:prstGeom prst="rect">
            <a:avLst/>
          </a:prstGeom>
          <a:noFill/>
          <a:ln>
            <a:noFill/>
          </a:ln>
        </p:spPr>
        <p:txBody>
          <a:bodyPr spcFirstLastPara="1" wrap="square" lIns="0" tIns="0" rIns="0" bIns="0" anchor="t" anchorCtr="0">
            <a:noAutofit/>
          </a:bodyPr>
          <a:lstStyle/>
          <a:p>
            <a:pPr marL="457200" lvl="0" indent="-342900" algn="just" rtl="0">
              <a:lnSpc>
                <a:spcPct val="115000"/>
              </a:lnSpc>
              <a:spcBef>
                <a:spcPts val="0"/>
              </a:spcBef>
              <a:spcAft>
                <a:spcPts val="0"/>
              </a:spcAft>
              <a:buSzPts val="1800"/>
              <a:buFont typeface="Arial"/>
              <a:buChar char="-"/>
            </a:pPr>
            <a:r>
              <a:rPr lang="en-US" sz="1100" dirty="0"/>
              <a:t>For each type of unique identifier information, such as root-zone related service, IANA registries, and any gTLD service that ICANN org has authoritative purview over, ICANN org should create a list of statistics and metrics that reflect the operational status (such as availability and responsiveness) of that service, and publish a directory of these services, data sets, and metrics on a single page on the </a:t>
            </a:r>
            <a:r>
              <a:rPr lang="en-US" sz="1100" dirty="0" err="1"/>
              <a:t>icann.org</a:t>
            </a:r>
            <a:r>
              <a:rPr lang="en-US" sz="1100" dirty="0"/>
              <a:t> web site, such as under the Open Data Platform.</a:t>
            </a:r>
            <a:endParaRPr sz="1100" dirty="0"/>
          </a:p>
          <a:p>
            <a:pPr marL="457200" lvl="0" indent="-342900" algn="just" rtl="0">
              <a:lnSpc>
                <a:spcPct val="115000"/>
              </a:lnSpc>
              <a:spcBef>
                <a:spcPts val="0"/>
              </a:spcBef>
              <a:spcAft>
                <a:spcPts val="0"/>
              </a:spcAft>
              <a:buSzPts val="1800"/>
              <a:buFont typeface="Arial"/>
              <a:buChar char="-"/>
            </a:pPr>
            <a:r>
              <a:rPr lang="en-US" sz="1100" dirty="0"/>
              <a:t>KPIs should be produced as summaries over both the previous year and longitudinally (to illustrate baseline behavior). Community feedback should be requested annually, considered, publicly summarized after each report, and should be incorporated into follow-on reports. The data used to measure the results in these reports should be archived and made publicly available, along with any and all methodologies, to foster reproducibility. Currently, no such reporting exists, denying stakeholders the possibility to assess key SSR indicators over time.   </a:t>
            </a:r>
            <a:endParaRPr sz="1100" dirty="0"/>
          </a:p>
          <a:p>
            <a:pPr marL="457200" lvl="0" indent="-342900" algn="just" rtl="0">
              <a:lnSpc>
                <a:spcPct val="115000"/>
              </a:lnSpc>
              <a:spcBef>
                <a:spcPts val="0"/>
              </a:spcBef>
              <a:spcAft>
                <a:spcPts val="0"/>
              </a:spcAft>
              <a:buSzPts val="1800"/>
              <a:buFont typeface="Arial"/>
              <a:buChar char="-"/>
            </a:pPr>
            <a:r>
              <a:rPr lang="en-US" sz="1100" dirty="0"/>
              <a:t>These KPI/services include but are not limited to:</a:t>
            </a:r>
            <a:endParaRPr sz="1100" dirty="0"/>
          </a:p>
          <a:p>
            <a:pPr marL="914400" lvl="1" indent="-342900" algn="just" rtl="0">
              <a:lnSpc>
                <a:spcPct val="115000"/>
              </a:lnSpc>
              <a:spcBef>
                <a:spcPts val="0"/>
              </a:spcBef>
              <a:spcAft>
                <a:spcPts val="0"/>
              </a:spcAft>
              <a:buSzPts val="1800"/>
              <a:buFont typeface="Arial"/>
              <a:buChar char="-"/>
            </a:pPr>
            <a:r>
              <a:rPr lang="en-US" sz="1100" dirty="0"/>
              <a:t>the propagation delay of root zone changes to instances.</a:t>
            </a:r>
            <a:endParaRPr sz="1100" dirty="0"/>
          </a:p>
          <a:p>
            <a:pPr marL="914400" lvl="1" indent="-342900" algn="just" rtl="0">
              <a:lnSpc>
                <a:spcPct val="115000"/>
              </a:lnSpc>
              <a:spcBef>
                <a:spcPts val="0"/>
              </a:spcBef>
              <a:spcAft>
                <a:spcPts val="0"/>
              </a:spcAft>
              <a:buSzPts val="1800"/>
              <a:buFont typeface="Arial"/>
              <a:buChar char="-"/>
            </a:pPr>
            <a:r>
              <a:rPr lang="en-US" sz="1100" dirty="0"/>
              <a:t>DNS Root zone (including DNSSEC, availability, integrity, abuse, etc.), so that its SSR aspects can be concisely and systematically measured and tracked</a:t>
            </a:r>
            <a:endParaRPr sz="1100" dirty="0"/>
          </a:p>
          <a:p>
            <a:pPr marL="914400" lvl="1" indent="-342900" algn="just" rtl="0">
              <a:lnSpc>
                <a:spcPct val="115000"/>
              </a:lnSpc>
              <a:spcBef>
                <a:spcPts val="0"/>
              </a:spcBef>
              <a:spcAft>
                <a:spcPts val="0"/>
              </a:spcAft>
              <a:buSzPts val="1800"/>
              <a:buFont typeface="Arial"/>
              <a:buChar char="-"/>
            </a:pPr>
            <a:r>
              <a:rPr lang="en-US" sz="1100" dirty="0"/>
              <a:t>KPIs for known alternate root zones, deltas of zone contents data about of delegated Top-Level Domains (TLDs) in each of these roots</a:t>
            </a:r>
            <a:endParaRPr sz="1100" dirty="0"/>
          </a:p>
          <a:p>
            <a:pPr marL="914400" lvl="1" indent="-342900" algn="just" rtl="0">
              <a:lnSpc>
                <a:spcPct val="115000"/>
              </a:lnSpc>
              <a:spcBef>
                <a:spcPts val="0"/>
              </a:spcBef>
              <a:spcAft>
                <a:spcPts val="0"/>
              </a:spcAft>
              <a:buSzPts val="1800"/>
              <a:buFont typeface="Arial"/>
              <a:buChar char="-"/>
            </a:pPr>
            <a:r>
              <a:rPr lang="en-US" sz="1100" dirty="0"/>
              <a:t>a set of measures that demonstrate the size, growth, and composition of the IANA registries, and also the global network availability of these registries</a:t>
            </a:r>
            <a:endParaRPr sz="1100" dirty="0"/>
          </a:p>
          <a:p>
            <a:pPr marL="914400" lvl="1" indent="-342900" algn="just" rtl="0">
              <a:lnSpc>
                <a:spcPct val="115000"/>
              </a:lnSpc>
              <a:spcBef>
                <a:spcPts val="0"/>
              </a:spcBef>
              <a:spcAft>
                <a:spcPts val="0"/>
              </a:spcAft>
              <a:buSzPts val="1800"/>
              <a:buFont typeface="Arial"/>
              <a:buChar char="-"/>
            </a:pPr>
            <a:r>
              <a:rPr lang="en-US" sz="1100" dirty="0"/>
              <a:t>metrics that reflect the responsiveness of the CZDS service to the community’s needs and intended use of this service</a:t>
            </a: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Google Shape;960;p67"/>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Review Process </a:t>
            </a:r>
            <a:endParaRPr dirty="0"/>
          </a:p>
        </p:txBody>
      </p:sp>
      <p:pic>
        <p:nvPicPr>
          <p:cNvPr id="961" name="Google Shape;961;p67"/>
          <p:cNvPicPr preferRelativeResize="0"/>
          <p:nvPr/>
        </p:nvPicPr>
        <p:blipFill>
          <a:blip r:embed="rId3">
            <a:alphaModFix/>
          </a:blip>
          <a:stretch>
            <a:fillRect/>
          </a:stretch>
        </p:blipFill>
        <p:spPr>
          <a:xfrm>
            <a:off x="2405063" y="1452754"/>
            <a:ext cx="4333875" cy="43148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112"/>
          <p:cNvSpPr txBox="1">
            <a:spLocks noGrp="1"/>
          </p:cNvSpPr>
          <p:nvPr>
            <p:ph type="title"/>
          </p:nvPr>
        </p:nvSpPr>
        <p:spPr>
          <a:xfrm>
            <a:off x="584938" y="797860"/>
            <a:ext cx="7932000" cy="1795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Arial"/>
              <a:buNone/>
            </a:pPr>
            <a:r>
              <a:rPr lang="en-US" dirty="0"/>
              <a:t>Workstream 4</a:t>
            </a:r>
            <a:endParaRPr dirty="0"/>
          </a:p>
        </p:txBody>
      </p:sp>
      <p:sp>
        <p:nvSpPr>
          <p:cNvPr id="1262" name="Google Shape;1262;p112"/>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Arial"/>
              <a:buNone/>
            </a:pPr>
            <a:r>
              <a:rPr lang="en-US" dirty="0"/>
              <a:t>Future Challenges </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113"/>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Recommendations Areas for Workstream 4</a:t>
            </a:r>
            <a:endParaRPr sz="2520" dirty="0"/>
          </a:p>
        </p:txBody>
      </p:sp>
      <p:sp>
        <p:nvSpPr>
          <p:cNvPr id="1268" name="Google Shape;1268;p113"/>
          <p:cNvSpPr txBox="1">
            <a:spLocks noGrp="1"/>
          </p:cNvSpPr>
          <p:nvPr>
            <p:ph type="body" idx="1"/>
          </p:nvPr>
        </p:nvSpPr>
        <p:spPr>
          <a:xfrm>
            <a:off x="618300" y="769804"/>
            <a:ext cx="7818000" cy="295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None/>
            </a:pPr>
            <a:r>
              <a:rPr lang="en-US" sz="2400" i="1" dirty="0"/>
              <a:t>Covered by ICANN Bylaw 4.6(c) (iii) </a:t>
            </a:r>
            <a:endParaRPr sz="2400" i="1" dirty="0"/>
          </a:p>
          <a:p>
            <a:pPr marL="0" lvl="0" indent="0" algn="l" rtl="0">
              <a:lnSpc>
                <a:spcPct val="90000"/>
              </a:lnSpc>
              <a:spcBef>
                <a:spcPts val="1000"/>
              </a:spcBef>
              <a:spcAft>
                <a:spcPts val="0"/>
              </a:spcAft>
              <a:buNone/>
            </a:pPr>
            <a:endParaRPr sz="2400" i="1" dirty="0"/>
          </a:p>
          <a:p>
            <a:pPr marL="0" lvl="0" indent="0" algn="l" rtl="0">
              <a:lnSpc>
                <a:spcPct val="90000"/>
              </a:lnSpc>
              <a:spcBef>
                <a:spcPts val="1000"/>
              </a:spcBef>
              <a:spcAft>
                <a:spcPts val="0"/>
              </a:spcAft>
              <a:buNone/>
            </a:pPr>
            <a:endParaRPr sz="1400" i="1" dirty="0"/>
          </a:p>
          <a:p>
            <a:pPr marL="457200" lvl="0" indent="-381000" algn="l" rtl="0">
              <a:lnSpc>
                <a:spcPct val="90000"/>
              </a:lnSpc>
              <a:spcBef>
                <a:spcPts val="1000"/>
              </a:spcBef>
              <a:spcAft>
                <a:spcPts val="0"/>
              </a:spcAft>
              <a:buSzPts val="2400"/>
              <a:buFont typeface="Arial"/>
              <a:buChar char="-"/>
            </a:pPr>
            <a:r>
              <a:rPr lang="en-US" sz="2800" dirty="0"/>
              <a:t>Cryptography</a:t>
            </a:r>
            <a:endParaRPr sz="2800" dirty="0"/>
          </a:p>
          <a:p>
            <a:pPr marL="457200" lvl="0" indent="-381000" algn="l" rtl="0">
              <a:lnSpc>
                <a:spcPct val="90000"/>
              </a:lnSpc>
              <a:spcBef>
                <a:spcPts val="0"/>
              </a:spcBef>
              <a:spcAft>
                <a:spcPts val="0"/>
              </a:spcAft>
              <a:buSzPts val="2400"/>
              <a:buFont typeface="Arial"/>
              <a:buChar char="-"/>
            </a:pPr>
            <a:r>
              <a:rPr lang="en-US" sz="2800" dirty="0"/>
              <a:t>Name Collision</a:t>
            </a:r>
            <a:endParaRPr sz="2800" dirty="0"/>
          </a:p>
          <a:p>
            <a:pPr marL="457200" lvl="0" indent="-381000" algn="l" rtl="0">
              <a:lnSpc>
                <a:spcPct val="90000"/>
              </a:lnSpc>
              <a:spcBef>
                <a:spcPts val="0"/>
              </a:spcBef>
              <a:spcAft>
                <a:spcPts val="0"/>
              </a:spcAft>
              <a:buSzPts val="2400"/>
              <a:buFont typeface="Arial"/>
              <a:buChar char="-"/>
            </a:pPr>
            <a:r>
              <a:rPr lang="en-US" sz="2800" dirty="0"/>
              <a:t>Privacy</a:t>
            </a:r>
            <a:endParaRPr sz="2800" dirty="0"/>
          </a:p>
          <a:p>
            <a:pPr marL="457200" lvl="0" indent="-381000" algn="l" rtl="0">
              <a:lnSpc>
                <a:spcPct val="90000"/>
              </a:lnSpc>
              <a:spcBef>
                <a:spcPts val="0"/>
              </a:spcBef>
              <a:spcAft>
                <a:spcPts val="0"/>
              </a:spcAft>
              <a:buSzPts val="2400"/>
              <a:buFont typeface="Arial"/>
              <a:buChar char="-"/>
            </a:pPr>
            <a:r>
              <a:rPr lang="en-US" sz="2800" dirty="0"/>
              <a:t>Research and Briefings</a:t>
            </a:r>
            <a:endParaRPr sz="2800" dirty="0"/>
          </a:p>
          <a:p>
            <a:pPr marL="457200" lvl="0" indent="-406400" algn="l" rtl="0">
              <a:lnSpc>
                <a:spcPct val="90000"/>
              </a:lnSpc>
              <a:spcBef>
                <a:spcPts val="0"/>
              </a:spcBef>
              <a:spcAft>
                <a:spcPts val="0"/>
              </a:spcAft>
              <a:buSzPts val="2800"/>
              <a:buChar char="-"/>
            </a:pPr>
            <a:r>
              <a:rPr lang="en-US" sz="2800" dirty="0"/>
              <a:t>DNS-over-HTTPS (DoH)</a:t>
            </a:r>
            <a:endParaRPr sz="2800" dirty="0"/>
          </a:p>
          <a:p>
            <a:pPr marL="0" lvl="0" indent="0" algn="l" rtl="0">
              <a:lnSpc>
                <a:spcPct val="90000"/>
              </a:lnSpc>
              <a:spcBef>
                <a:spcPts val="1000"/>
              </a:spcBef>
              <a:spcAft>
                <a:spcPts val="0"/>
              </a:spcAft>
              <a:buNone/>
            </a:pPr>
            <a:endParaRPr sz="2400" dirty="0"/>
          </a:p>
          <a:p>
            <a:pPr marL="457200" lvl="0" indent="0" algn="l" rtl="0">
              <a:lnSpc>
                <a:spcPct val="90000"/>
              </a:lnSpc>
              <a:spcBef>
                <a:spcPts val="500"/>
              </a:spcBef>
              <a:spcAft>
                <a:spcPts val="0"/>
              </a:spcAft>
              <a:buNone/>
            </a:pPr>
            <a:endParaRPr sz="2800" dirty="0"/>
          </a:p>
          <a:p>
            <a:pPr marL="0" lvl="0" indent="0" algn="l" rtl="0">
              <a:lnSpc>
                <a:spcPct val="90000"/>
              </a:lnSpc>
              <a:spcBef>
                <a:spcPts val="1000"/>
              </a:spcBef>
              <a:spcAft>
                <a:spcPts val="0"/>
              </a:spcAft>
              <a:buNone/>
            </a:pPr>
            <a:endParaRPr sz="2800" dirty="0"/>
          </a:p>
          <a:p>
            <a:pPr marL="342900" lvl="0" indent="0" algn="l" rtl="0">
              <a:spcBef>
                <a:spcPts val="2000"/>
              </a:spcBef>
              <a:spcAft>
                <a:spcPts val="0"/>
              </a:spcAft>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14"/>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Cryptography </a:t>
            </a:r>
            <a:endParaRPr sz="2520" dirty="0"/>
          </a:p>
        </p:txBody>
      </p:sp>
      <p:sp>
        <p:nvSpPr>
          <p:cNvPr id="1274" name="Google Shape;1274;p114"/>
          <p:cNvSpPr txBox="1">
            <a:spLocks noGrp="1"/>
          </p:cNvSpPr>
          <p:nvPr>
            <p:ph type="body" idx="1"/>
          </p:nvPr>
        </p:nvSpPr>
        <p:spPr>
          <a:xfrm>
            <a:off x="104825" y="1169581"/>
            <a:ext cx="8738400" cy="4327452"/>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600"/>
              </a:spcAft>
              <a:buSzPts val="2400"/>
              <a:buFont typeface="Arial"/>
              <a:buChar char="-"/>
            </a:pPr>
            <a:r>
              <a:rPr lang="en-US" sz="2400" dirty="0"/>
              <a:t>PTI should update the DPS to facilitate transition from one digital signature algorithm to another, including an anticipated transition from the RSA digital signature algorithm to ECDSA or to future post-quantum algorithms</a:t>
            </a:r>
            <a:endParaRPr sz="2400" dirty="0"/>
          </a:p>
          <a:p>
            <a:pPr marL="457200" lvl="0" indent="-381000" algn="l" rtl="0">
              <a:spcBef>
                <a:spcPts val="600"/>
              </a:spcBef>
              <a:spcAft>
                <a:spcPts val="600"/>
              </a:spcAft>
              <a:buSzPts val="2400"/>
              <a:buFont typeface="Arial"/>
              <a:buChar char="-"/>
            </a:pPr>
            <a:r>
              <a:rPr lang="en-US" sz="2400" dirty="0"/>
              <a:t>PTI should work with other root zone partners and the global community to develop a consensual plan for root DNSKEY algorithm rollover</a:t>
            </a:r>
            <a:endParaRPr sz="24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1278"/>
        <p:cNvGrpSpPr/>
        <p:nvPr/>
      </p:nvGrpSpPr>
      <p:grpSpPr>
        <a:xfrm>
          <a:off x="0" y="0"/>
          <a:ext cx="0" cy="0"/>
          <a:chOff x="0" y="0"/>
          <a:chExt cx="0" cy="0"/>
        </a:xfrm>
      </p:grpSpPr>
      <p:sp>
        <p:nvSpPr>
          <p:cNvPr id="1279" name="Google Shape;1279;p115"/>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Cryptography </a:t>
            </a:r>
            <a:endParaRPr sz="2520" dirty="0"/>
          </a:p>
        </p:txBody>
      </p:sp>
      <p:sp>
        <p:nvSpPr>
          <p:cNvPr id="1280" name="Google Shape;1280;p115"/>
          <p:cNvSpPr txBox="1">
            <a:spLocks noGrp="1"/>
          </p:cNvSpPr>
          <p:nvPr>
            <p:ph type="body" idx="1"/>
          </p:nvPr>
        </p:nvSpPr>
        <p:spPr>
          <a:xfrm>
            <a:off x="104825" y="901025"/>
            <a:ext cx="8738400" cy="2956200"/>
          </a:xfrm>
          <a:prstGeom prst="rect">
            <a:avLst/>
          </a:prstGeom>
          <a:noFill/>
          <a:ln>
            <a:noFill/>
          </a:ln>
        </p:spPr>
        <p:txBody>
          <a:bodyPr spcFirstLastPara="1" wrap="square" lIns="0" tIns="0" rIns="0" bIns="0" anchor="t" anchorCtr="0">
            <a:noAutofit/>
          </a:bodyPr>
          <a:lstStyle/>
          <a:p>
            <a:pPr marL="457200" lvl="0" indent="-381000" algn="just" rtl="0">
              <a:spcBef>
                <a:spcPts val="0"/>
              </a:spcBef>
              <a:spcAft>
                <a:spcPts val="0"/>
              </a:spcAft>
              <a:buSzPts val="2400"/>
              <a:buFont typeface="Arial"/>
              <a:buChar char="-"/>
            </a:pPr>
            <a:r>
              <a:rPr lang="en-US" sz="2400" dirty="0">
                <a:latin typeface="Calibri"/>
                <a:ea typeface="Calibri"/>
                <a:cs typeface="Calibri"/>
                <a:sym typeface="Calibri"/>
              </a:rPr>
              <a:t>PTI should update the DPS to facilitate transition from one digital signature algorithm to another, including an anticipated transition from the RSA digital signature algorithm to ECDSA or to future post-quantum algorithms, which will create a more resilient DNS while providing the same or greater security.</a:t>
            </a:r>
            <a:endParaRPr sz="2400" dirty="0">
              <a:latin typeface="Calibri"/>
              <a:ea typeface="Calibri"/>
              <a:cs typeface="Calibri"/>
              <a:sym typeface="Calibri"/>
            </a:endParaRPr>
          </a:p>
          <a:p>
            <a:pPr marL="457200" lvl="0" indent="-381000" algn="just" rtl="0">
              <a:spcBef>
                <a:spcPts val="0"/>
              </a:spcBef>
              <a:spcAft>
                <a:spcPts val="0"/>
              </a:spcAft>
              <a:buSzPts val="2400"/>
              <a:buFont typeface="Arial"/>
              <a:buChar char="-"/>
            </a:pPr>
            <a:r>
              <a:rPr lang="en-US" sz="2400" dirty="0">
                <a:latin typeface="Calibri"/>
                <a:ea typeface="Calibri"/>
                <a:cs typeface="Calibri"/>
                <a:sym typeface="Calibri"/>
              </a:rPr>
              <a:t>As root DNSKEY algorithm rollover is a very complex and sensitive process, PTI should work with other root zone partners and the global community to develop a consensus plan for root DNSKEY algorithm rollover, taking into consideration the lessons learned from the recent root KSK rollover.</a:t>
            </a:r>
            <a:endParaRPr sz="24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116"/>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Name Collision </a:t>
            </a:r>
            <a:endParaRPr sz="2520" dirty="0"/>
          </a:p>
        </p:txBody>
      </p:sp>
      <p:sp>
        <p:nvSpPr>
          <p:cNvPr id="1286" name="Google Shape;1286;p116"/>
          <p:cNvSpPr txBox="1">
            <a:spLocks noGrp="1"/>
          </p:cNvSpPr>
          <p:nvPr>
            <p:ph type="body" idx="1"/>
          </p:nvPr>
        </p:nvSpPr>
        <p:spPr>
          <a:xfrm>
            <a:off x="104825" y="901025"/>
            <a:ext cx="8738400" cy="2956200"/>
          </a:xfrm>
          <a:prstGeom prst="rect">
            <a:avLst/>
          </a:prstGeom>
          <a:noFill/>
          <a:ln>
            <a:noFill/>
          </a:ln>
        </p:spPr>
        <p:txBody>
          <a:bodyPr spcFirstLastPara="1" wrap="square" lIns="0" tIns="0" rIns="0" bIns="0" anchor="t" anchorCtr="0">
            <a:noAutofit/>
          </a:bodyPr>
          <a:lstStyle/>
          <a:p>
            <a:pPr marL="457200" lvl="0" indent="-381000" algn="l" rtl="0">
              <a:lnSpc>
                <a:spcPct val="90000"/>
              </a:lnSpc>
              <a:spcBef>
                <a:spcPts val="600"/>
              </a:spcBef>
              <a:spcAft>
                <a:spcPts val="600"/>
              </a:spcAft>
              <a:buSzPts val="2400"/>
              <a:buFont typeface="Arial"/>
              <a:buChar char="-"/>
            </a:pPr>
            <a:r>
              <a:rPr lang="en-US" sz="2400" dirty="0"/>
              <a:t>Produce findings that characterize the nature and frequency, and any relevant concerns, regarding the issue of name collisions</a:t>
            </a:r>
            <a:endParaRPr sz="2400" dirty="0"/>
          </a:p>
          <a:p>
            <a:pPr marL="914400" lvl="1" indent="-381000" algn="l" rtl="0">
              <a:lnSpc>
                <a:spcPct val="90000"/>
              </a:lnSpc>
              <a:spcBef>
                <a:spcPts val="600"/>
              </a:spcBef>
              <a:spcAft>
                <a:spcPts val="600"/>
              </a:spcAft>
              <a:buSzPts val="2400"/>
              <a:buFont typeface="Courier New" panose="02070309020205020404" pitchFamily="49" charset="0"/>
              <a:buChar char="o"/>
            </a:pPr>
            <a:r>
              <a:rPr lang="en-US" sz="2000" dirty="0"/>
              <a:t>a solution be implemented before the next round of gTLDs be launched </a:t>
            </a:r>
            <a:endParaRPr sz="2000" dirty="0"/>
          </a:p>
          <a:p>
            <a:pPr marL="457200" lvl="0" indent="-381000" algn="l" rtl="0">
              <a:lnSpc>
                <a:spcPct val="90000"/>
              </a:lnSpc>
              <a:spcBef>
                <a:spcPts val="600"/>
              </a:spcBef>
              <a:spcAft>
                <a:spcPts val="600"/>
              </a:spcAft>
              <a:buSzPts val="2400"/>
              <a:buFont typeface="Arial"/>
              <a:buChar char="-"/>
            </a:pPr>
            <a:r>
              <a:rPr lang="en-US" sz="2400" dirty="0"/>
              <a:t>Support an independent study of name collisions through to its eventual completion, and adopt or account for the implementation or non-adoption of any resulting recommendations</a:t>
            </a:r>
            <a:endParaRPr sz="2400" dirty="0"/>
          </a:p>
          <a:p>
            <a:pPr marL="914400" lvl="1" indent="-381000" algn="l" rtl="0">
              <a:lnSpc>
                <a:spcPct val="90000"/>
              </a:lnSpc>
              <a:spcBef>
                <a:spcPts val="600"/>
              </a:spcBef>
              <a:spcAft>
                <a:spcPts val="600"/>
              </a:spcAft>
              <a:buSzPts val="2400"/>
              <a:buFont typeface="Courier New" panose="02070309020205020404" pitchFamily="49" charset="0"/>
              <a:buChar char="o"/>
            </a:pPr>
            <a:r>
              <a:rPr lang="en-US" sz="2000" dirty="0"/>
              <a:t>Publish planned milestones and (with associated start/end dates) for these studies, and link to their results from the published plan</a:t>
            </a:r>
            <a:endParaRPr sz="2000" dirty="0"/>
          </a:p>
          <a:p>
            <a:pPr marL="914400" lvl="1" indent="-381000" algn="l" rtl="0">
              <a:lnSpc>
                <a:spcPct val="90000"/>
              </a:lnSpc>
              <a:spcBef>
                <a:spcPts val="600"/>
              </a:spcBef>
              <a:spcAft>
                <a:spcPts val="600"/>
              </a:spcAft>
              <a:buSzPts val="2400"/>
              <a:buFont typeface="Courier New" panose="02070309020205020404" pitchFamily="49" charset="0"/>
              <a:buChar char="o"/>
            </a:pPr>
            <a:r>
              <a:rPr lang="en-US" sz="2000" dirty="0"/>
              <a:t>NCAP should be allowed to complete all three of its studies</a:t>
            </a: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1290"/>
        <p:cNvGrpSpPr/>
        <p:nvPr/>
      </p:nvGrpSpPr>
      <p:grpSpPr>
        <a:xfrm>
          <a:off x="0" y="0"/>
          <a:ext cx="0" cy="0"/>
          <a:chOff x="0" y="0"/>
          <a:chExt cx="0" cy="0"/>
        </a:xfrm>
      </p:grpSpPr>
      <p:sp>
        <p:nvSpPr>
          <p:cNvPr id="1291" name="Google Shape;1291;p117"/>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Name Collision </a:t>
            </a:r>
            <a:endParaRPr sz="2520" dirty="0"/>
          </a:p>
        </p:txBody>
      </p:sp>
      <p:sp>
        <p:nvSpPr>
          <p:cNvPr id="1292" name="Google Shape;1292;p117"/>
          <p:cNvSpPr txBox="1">
            <a:spLocks noGrp="1"/>
          </p:cNvSpPr>
          <p:nvPr>
            <p:ph type="body" idx="1"/>
          </p:nvPr>
        </p:nvSpPr>
        <p:spPr>
          <a:xfrm>
            <a:off x="104825" y="901025"/>
            <a:ext cx="8738400" cy="29562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1000"/>
              </a:spcBef>
              <a:spcAft>
                <a:spcPts val="0"/>
              </a:spcAft>
              <a:buSzPts val="1800"/>
              <a:buFont typeface="Arial"/>
              <a:buChar char="-"/>
            </a:pPr>
            <a:r>
              <a:rPr lang="en-US" sz="1800" dirty="0"/>
              <a:t>ICANN should produce findings that characterize the nature and incidence, and any relevant concerns, regarding the issue of name collisions. With the known instances of these attack vectors, the SSR2 review team feels the name collision problem is clear and present, and must be explored, diagnosed, and acted upon through careful study and action.  Among the findings were that the last round of gTLDs quantifiable exacerbated this problem. We therefore recommend that a solution be implemented before the next round of gTLDs be launched. </a:t>
            </a:r>
            <a:endParaRPr sz="1800" dirty="0"/>
          </a:p>
          <a:p>
            <a:pPr marL="457200" lvl="0" indent="-342900" algn="l" rtl="0">
              <a:lnSpc>
                <a:spcPct val="90000"/>
              </a:lnSpc>
              <a:spcBef>
                <a:spcPts val="0"/>
              </a:spcBef>
              <a:spcAft>
                <a:spcPts val="0"/>
              </a:spcAft>
              <a:buSzPts val="1800"/>
              <a:buFont typeface="Arial"/>
              <a:buChar char="-"/>
            </a:pPr>
            <a:r>
              <a:rPr lang="en-US" sz="1800" dirty="0"/>
              <a:t>ICANN should support an independent study of name collisions through to its eventual completion, and adopt or account for the implementation or non-adoption of any resulting recommendations. By “independent,”, SSR2 RT means that ICANN should ensure that the Security and Stability Advisory Committee’s (SSAC) Name Collision Analysis Project (NCAP) work party research and report evaluation team is free of any participants with a financial interest in TLD expansion.  ICANN should publish planned milestones and (with associated start/end dates) for these studies, and link to their results from the published plan. Without an independent and sufficiently detailed report on this matter, some of ICANN org’s strategic goals  will not be achievable. As a first step, NCAP must be allowed to complete all three of its studies.</a:t>
            </a:r>
            <a:endParaRPr sz="18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118"/>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Privacy</a:t>
            </a:r>
            <a:endParaRPr sz="2520" dirty="0"/>
          </a:p>
        </p:txBody>
      </p:sp>
      <p:sp>
        <p:nvSpPr>
          <p:cNvPr id="1298" name="Google Shape;1298;p118"/>
          <p:cNvSpPr txBox="1">
            <a:spLocks noGrp="1"/>
          </p:cNvSpPr>
          <p:nvPr>
            <p:ph type="body" idx="1"/>
          </p:nvPr>
        </p:nvSpPr>
        <p:spPr>
          <a:xfrm>
            <a:off x="104825" y="901025"/>
            <a:ext cx="8738400" cy="4840556"/>
          </a:xfrm>
          <a:prstGeom prst="rect">
            <a:avLst/>
          </a:prstGeom>
          <a:noFill/>
          <a:ln>
            <a:noFill/>
          </a:ln>
        </p:spPr>
        <p:txBody>
          <a:bodyPr spcFirstLastPara="1" wrap="square" lIns="0" tIns="0" rIns="0" bIns="0" anchor="t" anchorCtr="0">
            <a:noAutofit/>
          </a:bodyPr>
          <a:lstStyle/>
          <a:p>
            <a:pPr indent="-317500">
              <a:spcBef>
                <a:spcPts val="600"/>
              </a:spcBef>
              <a:spcAft>
                <a:spcPts val="600"/>
              </a:spcAft>
              <a:buSzPts val="1400"/>
              <a:buFont typeface="Calibri"/>
              <a:buChar char="-"/>
            </a:pPr>
            <a:r>
              <a:rPr lang="en-US" sz="1600" dirty="0">
                <a:latin typeface="+mn-lt"/>
                <a:cs typeface="Calibri"/>
                <a:sym typeface="Calibri"/>
              </a:rPr>
              <a:t>Create specialized units within the contract compliance function that focuses and understands privacy requirements and principles (such as collection limitation, data qualification, purpose specification and security safeguards for disclosure) but can facilitate law enforcement needs under the WHOIS framework as it is amended and adopted by the community</a:t>
            </a:r>
            <a:r>
              <a:rPr lang="en-US" sz="1600" dirty="0">
                <a:latin typeface="+mn-lt"/>
                <a:cs typeface="Calibri"/>
              </a:rPr>
              <a:t> </a:t>
            </a:r>
          </a:p>
          <a:p>
            <a:pPr indent="-317500">
              <a:spcBef>
                <a:spcPts val="600"/>
              </a:spcBef>
              <a:spcAft>
                <a:spcPts val="600"/>
              </a:spcAft>
              <a:buSzPts val="1400"/>
              <a:buFont typeface="Calibri"/>
              <a:buChar char="-"/>
            </a:pPr>
            <a:r>
              <a:rPr lang="en-US" sz="1600" dirty="0">
                <a:latin typeface="+mn-lt"/>
                <a:ea typeface="Calibri"/>
                <a:cs typeface="Calibri"/>
                <a:sym typeface="Calibri"/>
              </a:rPr>
              <a:t>Monitor relevant and evolving privacy legislation (e.g., CCPA and legislation protecting personal identifiable information (PII)) and ensure that policies and procedures are aligned and in compliance p</a:t>
            </a:r>
            <a:r>
              <a:rPr lang="en-US" sz="1600" dirty="0">
                <a:solidFill>
                  <a:srgbClr val="212529"/>
                </a:solidFill>
                <a:highlight>
                  <a:srgbClr val="FAFCFF"/>
                </a:highlight>
                <a:latin typeface="+mn-lt"/>
                <a:ea typeface="Calibri"/>
                <a:cs typeface="Calibri"/>
                <a:sym typeface="Calibri"/>
              </a:rPr>
              <a:t>rivacy and the protection of personally identifiable information is ensured as required by relevant legislation and regulation </a:t>
            </a:r>
            <a:endParaRPr sz="1600" dirty="0">
              <a:solidFill>
                <a:srgbClr val="212529"/>
              </a:solidFill>
              <a:highlight>
                <a:srgbClr val="FAFCFF"/>
              </a:highlight>
              <a:latin typeface="+mn-lt"/>
              <a:ea typeface="Calibri"/>
              <a:cs typeface="Calibri"/>
              <a:sym typeface="Calibri"/>
            </a:endParaRPr>
          </a:p>
          <a:p>
            <a:pPr marL="457200" lvl="0" indent="-317500" rtl="0">
              <a:spcBef>
                <a:spcPts val="600"/>
              </a:spcBef>
              <a:spcAft>
                <a:spcPts val="600"/>
              </a:spcAft>
              <a:buSzPts val="1400"/>
              <a:buFont typeface="Calibri"/>
              <a:buChar char="-"/>
            </a:pPr>
            <a:r>
              <a:rPr lang="en-US" sz="1600" dirty="0">
                <a:latin typeface="+mn-lt"/>
                <a:ea typeface="Calibri"/>
                <a:cs typeface="Calibri"/>
                <a:sym typeface="Calibri"/>
              </a:rPr>
              <a:t>Develop and keep up to date a policy for the protection of PII; communicate policy to all persons involved in the processing of personally identifiable information; implement appropriate technical and organizational measures to protect PII</a:t>
            </a:r>
          </a:p>
          <a:p>
            <a:pPr marL="457200" lvl="0" indent="-317500" rtl="0">
              <a:spcBef>
                <a:spcPts val="600"/>
              </a:spcBef>
              <a:spcAft>
                <a:spcPts val="600"/>
              </a:spcAft>
              <a:buSzPts val="1400"/>
              <a:buFont typeface="Calibri"/>
              <a:buChar char="-"/>
            </a:pPr>
            <a:r>
              <a:rPr lang="en-US" sz="1600" dirty="0">
                <a:latin typeface="+mn-lt"/>
                <a:ea typeface="Calibri"/>
                <a:cs typeface="Calibri"/>
                <a:sym typeface="Calibri"/>
              </a:rPr>
              <a:t>ICANN’s DPO: be responsible for external DNS PII; provide guidance to managers and stakeholders regarding responsibilities and procedures, and monitor and report on relevant technical developments</a:t>
            </a:r>
          </a:p>
          <a:p>
            <a:pPr marL="457200" lvl="0" indent="-317500" rtl="0">
              <a:spcBef>
                <a:spcPts val="600"/>
              </a:spcBef>
              <a:spcAft>
                <a:spcPts val="600"/>
              </a:spcAft>
              <a:buSzPts val="1400"/>
              <a:buFont typeface="Calibri"/>
              <a:buChar char="-"/>
            </a:pPr>
            <a:r>
              <a:rPr lang="en-US" sz="1600" dirty="0">
                <a:latin typeface="+mn-lt"/>
                <a:ea typeface="Calibri"/>
                <a:cs typeface="Calibri"/>
                <a:sym typeface="Calibri"/>
              </a:rPr>
              <a:t>Conduct periodic audit of adherence to privacy policies implemented by registrars to ensure that they at a minimum have procedures in place to address privacy breaches</a:t>
            </a:r>
            <a:endParaRPr sz="1600" dirty="0">
              <a:latin typeface="+mn-lt"/>
            </a:endParaRPr>
          </a:p>
          <a:p>
            <a:pPr marL="457200" lvl="0" indent="0" algn="l" rtl="0">
              <a:lnSpc>
                <a:spcPct val="90000"/>
              </a:lnSpc>
              <a:spcBef>
                <a:spcPts val="1000"/>
              </a:spcBef>
              <a:spcAft>
                <a:spcPts val="0"/>
              </a:spcAft>
              <a:buNone/>
            </a:pPr>
            <a:endParaRPr sz="18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1302"/>
        <p:cNvGrpSpPr/>
        <p:nvPr/>
      </p:nvGrpSpPr>
      <p:grpSpPr>
        <a:xfrm>
          <a:off x="0" y="0"/>
          <a:ext cx="0" cy="0"/>
          <a:chOff x="0" y="0"/>
          <a:chExt cx="0" cy="0"/>
        </a:xfrm>
      </p:grpSpPr>
      <p:sp>
        <p:nvSpPr>
          <p:cNvPr id="1303" name="Google Shape;1303;p119"/>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Privacy</a:t>
            </a:r>
            <a:endParaRPr sz="2520" dirty="0"/>
          </a:p>
        </p:txBody>
      </p:sp>
      <p:sp>
        <p:nvSpPr>
          <p:cNvPr id="1304" name="Google Shape;1304;p119"/>
          <p:cNvSpPr txBox="1">
            <a:spLocks noGrp="1"/>
          </p:cNvSpPr>
          <p:nvPr>
            <p:ph type="body" idx="1"/>
          </p:nvPr>
        </p:nvSpPr>
        <p:spPr>
          <a:xfrm>
            <a:off x="104825" y="901025"/>
            <a:ext cx="8738400" cy="295620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US" sz="1200" dirty="0">
                <a:latin typeface="Calibri"/>
                <a:ea typeface="Calibri"/>
                <a:cs typeface="Calibri"/>
                <a:sym typeface="Calibri"/>
              </a:rPr>
              <a:t>The SSR review team notes that privacy and privacy legislation are both concerns affecting ICANN. Furthermore, </a:t>
            </a:r>
            <a:r>
              <a:rPr lang="en-US" sz="1200" dirty="0">
                <a:solidFill>
                  <a:srgbClr val="212529"/>
                </a:solidFill>
                <a:highlight>
                  <a:srgbClr val="FAFCFF"/>
                </a:highlight>
                <a:latin typeface="Calibri"/>
                <a:ea typeface="Calibri"/>
                <a:cs typeface="Calibri"/>
                <a:sym typeface="Calibri"/>
              </a:rPr>
              <a:t>the privacy impact of technologies like DOT (DNS over TLS) and DOH (DNS over HTTPS) should be monitored and regularly reported on going forward.</a:t>
            </a:r>
            <a:r>
              <a:rPr lang="en-US" sz="1200" i="1" dirty="0">
                <a:solidFill>
                  <a:srgbClr val="212529"/>
                </a:solidFill>
                <a:highlight>
                  <a:srgbClr val="FAFCFF"/>
                </a:highlight>
                <a:latin typeface="Calibri"/>
                <a:ea typeface="Calibri"/>
                <a:cs typeface="Calibri"/>
                <a:sym typeface="Calibri"/>
              </a:rPr>
              <a:t> </a:t>
            </a:r>
            <a:r>
              <a:rPr lang="en-US" sz="1200" dirty="0">
                <a:solidFill>
                  <a:srgbClr val="212529"/>
                </a:solidFill>
                <a:highlight>
                  <a:srgbClr val="FAFCFF"/>
                </a:highlight>
                <a:latin typeface="Calibri"/>
                <a:ea typeface="Calibri"/>
                <a:cs typeface="Calibri"/>
                <a:sym typeface="Calibri"/>
              </a:rPr>
              <a:t>The SSR review team also notes that ICANN’s mission and mandate, as stated in ICANN’s Bylaws, highlights the role of ICANN in the </a:t>
            </a:r>
            <a:r>
              <a:rPr lang="en-US" sz="1200" dirty="0" err="1">
                <a:solidFill>
                  <a:srgbClr val="212529"/>
                </a:solidFill>
                <a:highlight>
                  <a:srgbClr val="FAFCFF"/>
                </a:highlight>
                <a:latin typeface="Calibri"/>
                <a:ea typeface="Calibri"/>
                <a:cs typeface="Calibri"/>
                <a:sym typeface="Calibri"/>
              </a:rPr>
              <a:t>rdap</a:t>
            </a:r>
            <a:r>
              <a:rPr lang="en-US" sz="1200" dirty="0">
                <a:solidFill>
                  <a:srgbClr val="212529"/>
                </a:solidFill>
                <a:highlight>
                  <a:srgbClr val="FAFCFF"/>
                </a:highlight>
                <a:latin typeface="Calibri"/>
                <a:ea typeface="Calibri"/>
                <a:cs typeface="Calibri"/>
                <a:sym typeface="Calibri"/>
              </a:rPr>
              <a:t> and the need for adaptability when external regulations such as the EU GDPR is issued.   ICANN’s consensus policies and agreements with registry operators and registrars must therefore have clauses to reflect compliance with these while ensuring that the DNS is not fragmented because of the need to maintain/implement minimum requirements governing the collection, retention, escrow, transfer, and display of registration data, which includes contact information of the registrant, administrative, and technical contacts as well as technical information associated with a domain name.  At the moment, ICANN does not appear to monitor privacy sufficiently, and this recommendation outlines a series of interrelated actions that can address this gap:</a:t>
            </a:r>
            <a:endParaRPr sz="1200" dirty="0">
              <a:latin typeface="Calibri"/>
              <a:ea typeface="Calibri"/>
              <a:cs typeface="Calibri"/>
              <a:sym typeface="Calibri"/>
            </a:endParaRPr>
          </a:p>
          <a:p>
            <a:pPr marL="0" lvl="0" indent="0" algn="just" rtl="0">
              <a:spcBef>
                <a:spcPts val="0"/>
              </a:spcBef>
              <a:spcAft>
                <a:spcPts val="0"/>
              </a:spcAft>
              <a:buNone/>
            </a:pPr>
            <a:endParaRPr sz="1200" dirty="0">
              <a:latin typeface="Calibri"/>
              <a:ea typeface="Calibri"/>
              <a:cs typeface="Calibri"/>
              <a:sym typeface="Calibri"/>
            </a:endParaRPr>
          </a:p>
          <a:p>
            <a:pPr marL="457200" lvl="0" indent="0" algn="just" rtl="0">
              <a:spcBef>
                <a:spcPts val="0"/>
              </a:spcBef>
              <a:spcAft>
                <a:spcPts val="0"/>
              </a:spcAft>
              <a:buNone/>
            </a:pPr>
            <a:r>
              <a:rPr lang="en-US" sz="1200" dirty="0">
                <a:latin typeface="Calibri"/>
                <a:ea typeface="Calibri"/>
                <a:cs typeface="Calibri"/>
                <a:sym typeface="Calibri"/>
              </a:rPr>
              <a:t>ICANN should create specialized units within the contract compliance function that focuses and understands privacy requirements and principles (such as collection limitation, data qualification, purpose specification and security safeguards for disclosure) but can facilitate law enforcement needs under the WHOIS framework as it is amended and adopted by the community.</a:t>
            </a:r>
            <a:endParaRPr sz="1200" dirty="0">
              <a:latin typeface="Calibri"/>
              <a:ea typeface="Calibri"/>
              <a:cs typeface="Calibri"/>
              <a:sym typeface="Calibri"/>
            </a:endParaRPr>
          </a:p>
          <a:p>
            <a:pPr marL="457200" lvl="0" indent="0" algn="just" rtl="0">
              <a:spcBef>
                <a:spcPts val="0"/>
              </a:spcBef>
              <a:spcAft>
                <a:spcPts val="0"/>
              </a:spcAft>
              <a:buNone/>
            </a:pPr>
            <a:endParaRPr sz="1100" dirty="0"/>
          </a:p>
          <a:p>
            <a:pPr marL="457200" lvl="0" indent="0" algn="just" rtl="0">
              <a:spcBef>
                <a:spcPts val="0"/>
              </a:spcBef>
              <a:spcAft>
                <a:spcPts val="0"/>
              </a:spcAft>
              <a:buNone/>
            </a:pPr>
            <a:r>
              <a:rPr lang="en-US" sz="1200" dirty="0">
                <a:latin typeface="Calibri"/>
                <a:ea typeface="Calibri"/>
                <a:cs typeface="Calibri"/>
                <a:sym typeface="Calibri"/>
              </a:rPr>
              <a:t>ICANN should monitor relevant and evolving privacy legislation (</a:t>
            </a:r>
            <a:r>
              <a:rPr lang="en-US" sz="1200" dirty="0" err="1">
                <a:latin typeface="Calibri"/>
                <a:ea typeface="Calibri"/>
                <a:cs typeface="Calibri"/>
                <a:sym typeface="Calibri"/>
              </a:rPr>
              <a:t>e.g.,CCPA</a:t>
            </a:r>
            <a:r>
              <a:rPr lang="en-US" sz="1200" dirty="0">
                <a:latin typeface="Calibri"/>
                <a:ea typeface="Calibri"/>
                <a:cs typeface="Calibri"/>
                <a:sym typeface="Calibri"/>
              </a:rPr>
              <a:t> and legislation protecting personal identifiable information (PII)) and ensure that policies and procedures are aligned and in compliance p</a:t>
            </a:r>
            <a:r>
              <a:rPr lang="en-US" sz="1200" dirty="0">
                <a:solidFill>
                  <a:srgbClr val="212529"/>
                </a:solidFill>
                <a:highlight>
                  <a:srgbClr val="FAFCFF"/>
                </a:highlight>
                <a:latin typeface="Calibri"/>
                <a:ea typeface="Calibri"/>
                <a:cs typeface="Calibri"/>
                <a:sym typeface="Calibri"/>
              </a:rPr>
              <a:t>rivacy and the protection of personally identifiable information is ensured as required by relevant legislation and regulation. </a:t>
            </a:r>
            <a:endParaRPr sz="1200" dirty="0">
              <a:solidFill>
                <a:srgbClr val="212529"/>
              </a:solidFill>
              <a:highlight>
                <a:srgbClr val="FAFCFF"/>
              </a:highlight>
              <a:latin typeface="Calibri"/>
              <a:ea typeface="Calibri"/>
              <a:cs typeface="Calibri"/>
              <a:sym typeface="Calibri"/>
            </a:endParaRPr>
          </a:p>
          <a:p>
            <a:pPr marL="0" lvl="0" indent="0" algn="just" rtl="0">
              <a:spcBef>
                <a:spcPts val="0"/>
              </a:spcBef>
              <a:spcAft>
                <a:spcPts val="0"/>
              </a:spcAft>
              <a:buNone/>
            </a:pPr>
            <a:endParaRPr sz="1200" dirty="0">
              <a:solidFill>
                <a:srgbClr val="212529"/>
              </a:solidFill>
              <a:highlight>
                <a:srgbClr val="FAFCFF"/>
              </a:highlight>
              <a:latin typeface="Calibri"/>
              <a:ea typeface="Calibri"/>
              <a:cs typeface="Calibri"/>
              <a:sym typeface="Calibri"/>
            </a:endParaRPr>
          </a:p>
          <a:p>
            <a:pPr marL="457200" lvl="0" indent="0" algn="just" rtl="0">
              <a:spcBef>
                <a:spcPts val="0"/>
              </a:spcBef>
              <a:spcAft>
                <a:spcPts val="0"/>
              </a:spcAft>
              <a:buNone/>
            </a:pPr>
            <a:r>
              <a:rPr lang="en-US" sz="1200" dirty="0">
                <a:latin typeface="Calibri"/>
                <a:ea typeface="Calibri"/>
                <a:cs typeface="Calibri"/>
                <a:sym typeface="Calibri"/>
              </a:rPr>
              <a:t>ICANN should develop and keep up to date a policy for the protection of  personally identifiable information. The policy should be communicated to all persons involved in the processing of personally identifiable information. Technical and organizational measures to appropriately protect PII should be implemented.</a:t>
            </a:r>
            <a:endParaRPr sz="1200" dirty="0">
              <a:latin typeface="Calibri"/>
              <a:ea typeface="Calibri"/>
              <a:cs typeface="Calibri"/>
              <a:sym typeface="Calibri"/>
            </a:endParaRPr>
          </a:p>
          <a:p>
            <a:pPr marL="0" lvl="0" indent="0" algn="just" rtl="0">
              <a:spcBef>
                <a:spcPts val="0"/>
              </a:spcBef>
              <a:spcAft>
                <a:spcPts val="0"/>
              </a:spcAft>
              <a:buNone/>
            </a:pPr>
            <a:endParaRPr sz="1200" dirty="0">
              <a:latin typeface="Calibri"/>
              <a:ea typeface="Calibri"/>
              <a:cs typeface="Calibri"/>
              <a:sym typeface="Calibri"/>
            </a:endParaRPr>
          </a:p>
          <a:p>
            <a:pPr marL="457200" lvl="0" indent="0" algn="just" rtl="0">
              <a:spcBef>
                <a:spcPts val="0"/>
              </a:spcBef>
              <a:spcAft>
                <a:spcPts val="0"/>
              </a:spcAft>
              <a:buNone/>
            </a:pPr>
            <a:r>
              <a:rPr lang="en-US" sz="1200" dirty="0">
                <a:latin typeface="Calibri"/>
                <a:ea typeface="Calibri"/>
                <a:cs typeface="Calibri"/>
                <a:sym typeface="Calibri"/>
              </a:rPr>
              <a:t>ICANN’s DPO should also be responsible for external DNS PII. The DPO should provide guidance to managers and stakeholders regarding responsibilities and procedures, and monitor and report on relevant technical developments.</a:t>
            </a:r>
            <a:endParaRPr sz="1200" dirty="0">
              <a:latin typeface="Calibri"/>
              <a:ea typeface="Calibri"/>
              <a:cs typeface="Calibri"/>
              <a:sym typeface="Calibri"/>
            </a:endParaRPr>
          </a:p>
          <a:p>
            <a:pPr marL="457200" lvl="0" indent="0" algn="just" rtl="0">
              <a:spcBef>
                <a:spcPts val="0"/>
              </a:spcBef>
              <a:spcAft>
                <a:spcPts val="0"/>
              </a:spcAft>
              <a:buNone/>
            </a:pPr>
            <a:endParaRPr sz="1200" dirty="0">
              <a:latin typeface="Calibri"/>
              <a:ea typeface="Calibri"/>
              <a:cs typeface="Calibri"/>
              <a:sym typeface="Calibri"/>
            </a:endParaRPr>
          </a:p>
          <a:p>
            <a:pPr marL="457200" lvl="0" indent="0" algn="just" rtl="0">
              <a:spcBef>
                <a:spcPts val="0"/>
              </a:spcBef>
              <a:spcAft>
                <a:spcPts val="0"/>
              </a:spcAft>
              <a:buNone/>
            </a:pPr>
            <a:r>
              <a:rPr lang="en-US" sz="1200" dirty="0">
                <a:latin typeface="Calibri"/>
                <a:ea typeface="Calibri"/>
                <a:cs typeface="Calibri"/>
                <a:sym typeface="Calibri"/>
              </a:rPr>
              <a:t>ICANN org should conduct periodic audit of adherence to privacy policies implemented by registrars to ensure that they at a minimum have procedures in place to address privacy breaches.</a:t>
            </a:r>
            <a:endParaRPr sz="1800" dirty="0"/>
          </a:p>
          <a:p>
            <a:pPr marL="457200" lvl="0" indent="0" algn="l" rtl="0">
              <a:lnSpc>
                <a:spcPct val="90000"/>
              </a:lnSpc>
              <a:spcBef>
                <a:spcPts val="1000"/>
              </a:spcBef>
              <a:spcAft>
                <a:spcPts val="0"/>
              </a:spcAft>
              <a:buNone/>
            </a:pPr>
            <a:endParaRPr sz="18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20"/>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Research and Briefings </a:t>
            </a:r>
            <a:endParaRPr sz="2520" dirty="0"/>
          </a:p>
        </p:txBody>
      </p:sp>
      <p:sp>
        <p:nvSpPr>
          <p:cNvPr id="1310" name="Google Shape;1310;p120"/>
          <p:cNvSpPr txBox="1">
            <a:spLocks noGrp="1"/>
          </p:cNvSpPr>
          <p:nvPr>
            <p:ph type="body" idx="1"/>
          </p:nvPr>
        </p:nvSpPr>
        <p:spPr>
          <a:xfrm>
            <a:off x="202800" y="1168654"/>
            <a:ext cx="8738400" cy="2956200"/>
          </a:xfrm>
          <a:prstGeom prst="rect">
            <a:avLst/>
          </a:prstGeom>
          <a:noFill/>
          <a:ln>
            <a:noFill/>
          </a:ln>
        </p:spPr>
        <p:txBody>
          <a:bodyPr spcFirstLastPara="1" wrap="square" lIns="0" tIns="0" rIns="0" bIns="0" anchor="t" anchorCtr="0">
            <a:noAutofit/>
          </a:bodyPr>
          <a:lstStyle/>
          <a:p>
            <a:pPr marL="457200" lvl="0" indent="-381000" algn="l" rtl="0">
              <a:spcBef>
                <a:spcPts val="600"/>
              </a:spcBef>
              <a:spcAft>
                <a:spcPts val="600"/>
              </a:spcAft>
              <a:buSzPts val="2400"/>
              <a:buFont typeface="Arial"/>
              <a:buChar char="-"/>
            </a:pPr>
            <a:r>
              <a:rPr lang="en-US" sz="2400" dirty="0">
                <a:latin typeface="+mn-lt"/>
                <a:ea typeface="Calibri"/>
                <a:cs typeface="Calibri"/>
                <a:sym typeface="Calibri"/>
              </a:rPr>
              <a:t>Track developments in the peer-reviewed research community, focusing on networking and security research conferences, including at least ACM CCS, ACM IMC, Usenix Security, CCR, SIGCOMM, IEEE S&amp;P, APWG, M3AAWG, and publish to the ICANN community an action report about  any publications that are relevant </a:t>
            </a:r>
            <a:endParaRPr sz="2400" dirty="0">
              <a:latin typeface="+mn-lt"/>
              <a:ea typeface="Calibri"/>
              <a:cs typeface="Calibri"/>
              <a:sym typeface="Calibri"/>
            </a:endParaRPr>
          </a:p>
          <a:p>
            <a:pPr marL="914400" lvl="1" indent="-381000" algn="l" rtl="0">
              <a:spcBef>
                <a:spcPts val="600"/>
              </a:spcBef>
              <a:spcAft>
                <a:spcPts val="600"/>
              </a:spcAft>
              <a:buSzPts val="2400"/>
              <a:buFont typeface="Courier New" panose="02070309020205020404" pitchFamily="49" charset="0"/>
              <a:buChar char="o"/>
            </a:pPr>
            <a:r>
              <a:rPr lang="en-US" sz="2000" dirty="0">
                <a:latin typeface="+mn-lt"/>
                <a:ea typeface="Calibri"/>
                <a:cs typeface="Calibri"/>
                <a:sym typeface="Calibri"/>
              </a:rPr>
              <a:t>Reports should include either recommendations or situational awareness for SSR-impacting changes to contracted parties and other ICANN community stakeholders</a:t>
            </a:r>
            <a:endParaRPr sz="2000" dirty="0">
              <a:latin typeface="+mn-lt"/>
            </a:endParaRPr>
          </a:p>
          <a:p>
            <a:pPr marL="457200" lvl="0" indent="0" algn="l" rtl="0">
              <a:lnSpc>
                <a:spcPct val="90000"/>
              </a:lnSpc>
              <a:spcBef>
                <a:spcPts val="1000"/>
              </a:spcBef>
              <a:spcAft>
                <a:spcPts val="0"/>
              </a:spcAft>
              <a:buNone/>
            </a:pPr>
            <a:endParaRPr sz="1700" dirty="0"/>
          </a:p>
          <a:p>
            <a:pPr marL="457200" lvl="0" indent="0" algn="l" rtl="0">
              <a:lnSpc>
                <a:spcPct val="90000"/>
              </a:lnSpc>
              <a:spcBef>
                <a:spcPts val="1000"/>
              </a:spcBef>
              <a:spcAft>
                <a:spcPts val="0"/>
              </a:spcAft>
              <a:buNone/>
            </a:pPr>
            <a:endParaRPr sz="1800" dirty="0"/>
          </a:p>
          <a:p>
            <a:pPr marL="457200" lvl="0" indent="0" algn="l" rtl="0">
              <a:lnSpc>
                <a:spcPct val="90000"/>
              </a:lnSpc>
              <a:spcBef>
                <a:spcPts val="1000"/>
              </a:spcBef>
              <a:spcAft>
                <a:spcPts val="0"/>
              </a:spcAft>
              <a:buNone/>
            </a:pPr>
            <a:endParaRPr sz="18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1314"/>
        <p:cNvGrpSpPr/>
        <p:nvPr/>
      </p:nvGrpSpPr>
      <p:grpSpPr>
        <a:xfrm>
          <a:off x="0" y="0"/>
          <a:ext cx="0" cy="0"/>
          <a:chOff x="0" y="0"/>
          <a:chExt cx="0" cy="0"/>
        </a:xfrm>
      </p:grpSpPr>
      <p:sp>
        <p:nvSpPr>
          <p:cNvPr id="1315" name="Google Shape;1315;p121"/>
          <p:cNvSpPr txBox="1">
            <a:spLocks noGrp="1"/>
          </p:cNvSpPr>
          <p:nvPr>
            <p:ph type="title"/>
          </p:nvPr>
        </p:nvSpPr>
        <p:spPr>
          <a:xfrm>
            <a:off x="374900" y="46175"/>
            <a:ext cx="86793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Full text - Research and Briefings </a:t>
            </a:r>
            <a:endParaRPr sz="2520" dirty="0"/>
          </a:p>
        </p:txBody>
      </p:sp>
      <p:sp>
        <p:nvSpPr>
          <p:cNvPr id="1316" name="Google Shape;1316;p121"/>
          <p:cNvSpPr txBox="1">
            <a:spLocks noGrp="1"/>
          </p:cNvSpPr>
          <p:nvPr>
            <p:ph type="body" idx="1"/>
          </p:nvPr>
        </p:nvSpPr>
        <p:spPr>
          <a:xfrm>
            <a:off x="104825" y="901025"/>
            <a:ext cx="8738400" cy="2956200"/>
          </a:xfrm>
          <a:prstGeom prst="rect">
            <a:avLst/>
          </a:prstGeom>
          <a:noFill/>
          <a:ln>
            <a:noFill/>
          </a:ln>
        </p:spPr>
        <p:txBody>
          <a:bodyPr spcFirstLastPara="1" wrap="square" lIns="0" tIns="0" rIns="0" bIns="0" anchor="t" anchorCtr="0">
            <a:noAutofit/>
          </a:bodyPr>
          <a:lstStyle/>
          <a:p>
            <a:pPr marL="0" lvl="0" indent="0" algn="just" rtl="0">
              <a:spcBef>
                <a:spcPts val="0"/>
              </a:spcBef>
              <a:spcAft>
                <a:spcPts val="0"/>
              </a:spcAft>
              <a:buNone/>
            </a:pPr>
            <a:r>
              <a:rPr lang="en-US" sz="1800" dirty="0">
                <a:latin typeface="Calibri"/>
                <a:ea typeface="Calibri"/>
                <a:cs typeface="Calibri"/>
                <a:sym typeface="Calibri"/>
              </a:rPr>
              <a:t>ICANN org should track developments in the peer-reviewed research community, focusing on networking and security research conferences, including at least ACM CCS, ACM IMC, Usenix Security, CCR, SIGCOMM, IEEE S&amp;P, APWG, M3AAWG, and publish to the ICANN community an action report about  any publications that are relevant. These reports should include either recommendations or situational awareness for SSR-impacting changes to contracted parties and other ICANN community stakeholders.</a:t>
            </a:r>
            <a:endParaRPr sz="1800" dirty="0"/>
          </a:p>
          <a:p>
            <a:pPr marL="0" lvl="0" indent="0" algn="l" rtl="0">
              <a:lnSpc>
                <a:spcPct val="90000"/>
              </a:lnSpc>
              <a:spcBef>
                <a:spcPts val="1000"/>
              </a:spcBef>
              <a:spcAft>
                <a:spcPts val="0"/>
              </a:spcAft>
              <a:buNone/>
            </a:pPr>
            <a:endParaRPr sz="1700" dirty="0"/>
          </a:p>
          <a:p>
            <a:pPr marL="457200" lvl="0" indent="0" algn="l" rtl="0">
              <a:lnSpc>
                <a:spcPct val="90000"/>
              </a:lnSpc>
              <a:spcBef>
                <a:spcPts val="1000"/>
              </a:spcBef>
              <a:spcAft>
                <a:spcPts val="0"/>
              </a:spcAft>
              <a:buNone/>
            </a:pPr>
            <a:endParaRPr sz="1800" dirty="0"/>
          </a:p>
          <a:p>
            <a:pPr marL="457200" lvl="0" indent="0" algn="l" rtl="0">
              <a:lnSpc>
                <a:spcPct val="90000"/>
              </a:lnSpc>
              <a:spcBef>
                <a:spcPts val="1000"/>
              </a:spcBef>
              <a:spcAft>
                <a:spcPts val="0"/>
              </a:spcAft>
              <a:buNone/>
            </a:pPr>
            <a:endParaRPr sz="18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1800" dirty="0"/>
          </a:p>
          <a:p>
            <a:pPr marL="0" lvl="0" indent="0" algn="l" rtl="0">
              <a:lnSpc>
                <a:spcPct val="90000"/>
              </a:lnSpc>
              <a:spcBef>
                <a:spcPts val="1000"/>
              </a:spcBef>
              <a:spcAft>
                <a:spcPts val="0"/>
              </a:spcAft>
              <a:buNone/>
            </a:pPr>
            <a:endParaRPr sz="2000" dirty="0"/>
          </a:p>
          <a:p>
            <a:pPr marL="457200" lvl="0" indent="0" algn="l" rtl="0">
              <a:lnSpc>
                <a:spcPct val="90000"/>
              </a:lnSpc>
              <a:spcBef>
                <a:spcPts val="1000"/>
              </a:spcBef>
              <a:spcAft>
                <a:spcPts val="0"/>
              </a:spcAft>
              <a:buNone/>
            </a:pPr>
            <a:endParaRPr sz="2400" dirty="0"/>
          </a:p>
          <a:p>
            <a:pPr marL="457200" lvl="0" indent="0" algn="l" rtl="0">
              <a:lnSpc>
                <a:spcPct val="90000"/>
              </a:lnSpc>
              <a:spcBef>
                <a:spcPts val="1000"/>
              </a:spcBef>
              <a:spcAft>
                <a:spcPts val="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68"/>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ICANN Strategic Plan </a:t>
            </a:r>
            <a:endParaRPr sz="2520" dirty="0"/>
          </a:p>
        </p:txBody>
      </p:sp>
      <p:sp>
        <p:nvSpPr>
          <p:cNvPr id="967" name="Google Shape;967;p68"/>
          <p:cNvSpPr txBox="1">
            <a:spLocks noGrp="1"/>
          </p:cNvSpPr>
          <p:nvPr>
            <p:ph type="body" idx="1"/>
          </p:nvPr>
        </p:nvSpPr>
        <p:spPr>
          <a:xfrm>
            <a:off x="609600" y="1470212"/>
            <a:ext cx="7907400" cy="4571700"/>
          </a:xfrm>
          <a:prstGeom prst="rect">
            <a:avLst/>
          </a:prstGeom>
          <a:noFill/>
          <a:ln>
            <a:noFill/>
          </a:ln>
        </p:spPr>
        <p:txBody>
          <a:bodyPr spcFirstLastPara="1" wrap="square" lIns="0" tIns="0" rIns="0" bIns="0" anchor="t" anchorCtr="0">
            <a:noAutofit/>
          </a:bodyPr>
          <a:lstStyle/>
          <a:p>
            <a:pPr marL="342900" lvl="0" indent="0" algn="l" rtl="0">
              <a:lnSpc>
                <a:spcPct val="115000"/>
              </a:lnSpc>
              <a:spcBef>
                <a:spcPts val="0"/>
              </a:spcBef>
              <a:spcAft>
                <a:spcPts val="0"/>
              </a:spcAft>
              <a:buNone/>
            </a:pPr>
            <a:r>
              <a:rPr lang="en-US" sz="2800" dirty="0"/>
              <a:t>See:</a:t>
            </a:r>
            <a:endParaRPr sz="2800" dirty="0"/>
          </a:p>
          <a:p>
            <a:pPr marL="342900" lvl="0" indent="0" algn="l" rtl="0">
              <a:lnSpc>
                <a:spcPct val="115000"/>
              </a:lnSpc>
              <a:spcBef>
                <a:spcPts val="0"/>
              </a:spcBef>
              <a:spcAft>
                <a:spcPts val="0"/>
              </a:spcAft>
              <a:buNone/>
            </a:pPr>
            <a:r>
              <a:rPr lang="en-US" sz="2800" u="sng" dirty="0">
                <a:solidFill>
                  <a:schemeClr val="hlink"/>
                </a:solidFill>
                <a:hlinkClick r:id="rId3"/>
              </a:rPr>
              <a:t>https://www.icann.org/resources/pages/strategic-engagement-2013-10-10-en</a:t>
            </a:r>
            <a:endParaRPr sz="2800" u="sng" dirty="0">
              <a:solidFill>
                <a:schemeClr val="hlink"/>
              </a:solidFill>
            </a:endParaRPr>
          </a:p>
          <a:p>
            <a:pPr marL="342900" lvl="0" indent="0" algn="l" rtl="0">
              <a:spcBef>
                <a:spcPts val="0"/>
              </a:spcBef>
              <a:spcAft>
                <a:spcPts val="0"/>
              </a:spcAft>
              <a:buNone/>
            </a:pPr>
            <a:endParaRPr dirty="0"/>
          </a:p>
          <a:p>
            <a:pPr marL="0" lvl="0" indent="0" algn="ctr" rtl="0">
              <a:lnSpc>
                <a:spcPct val="115000"/>
              </a:lnSpc>
              <a:spcBef>
                <a:spcPts val="0"/>
              </a:spcBef>
              <a:spcAft>
                <a:spcPts val="0"/>
              </a:spcAft>
              <a:buNone/>
            </a:pPr>
            <a:endParaRPr sz="3200" dirty="0"/>
          </a:p>
          <a:p>
            <a:pPr marL="0" lvl="0" indent="0" algn="ctr" rtl="0">
              <a:lnSpc>
                <a:spcPct val="115000"/>
              </a:lnSpc>
              <a:spcBef>
                <a:spcPts val="0"/>
              </a:spcBef>
              <a:spcAft>
                <a:spcPts val="0"/>
              </a:spcAft>
              <a:buNone/>
            </a:pPr>
            <a:r>
              <a:rPr lang="en-US" sz="3200" dirty="0"/>
              <a:t>SSR2 Recommendations are tied back to the 2021-2025 ICANN Strategic Plan</a:t>
            </a:r>
            <a:endParaRPr sz="3200" dirty="0"/>
          </a:p>
          <a:p>
            <a:pPr marL="342900" lvl="0" indent="0" algn="l" rtl="0">
              <a:spcBef>
                <a:spcPts val="2000"/>
              </a:spcBef>
              <a:spcAft>
                <a:spcPts val="0"/>
              </a:spcAft>
              <a:buNone/>
            </a:pPr>
            <a:endParaRPr dirty="0">
              <a:solidFill>
                <a:schemeClr val="accent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122"/>
          <p:cNvSpPr txBox="1">
            <a:spLocks noGrp="1"/>
          </p:cNvSpPr>
          <p:nvPr>
            <p:ph type="title"/>
          </p:nvPr>
        </p:nvSpPr>
        <p:spPr>
          <a:xfrm>
            <a:off x="374904" y="46179"/>
            <a:ext cx="8013000" cy="450600"/>
          </a:xfrm>
          <a:prstGeom prst="rect">
            <a:avLst/>
          </a:prstGeom>
        </p:spPr>
        <p:txBody>
          <a:bodyPr spcFirstLastPara="1" wrap="square" lIns="0" tIns="45700" rIns="0" bIns="45700" anchor="t" anchorCtr="0">
            <a:noAutofit/>
          </a:bodyPr>
          <a:lstStyle/>
          <a:p>
            <a:pPr marL="0" lvl="0" indent="0" algn="l" rtl="0">
              <a:spcBef>
                <a:spcPts val="0"/>
              </a:spcBef>
              <a:spcAft>
                <a:spcPts val="0"/>
              </a:spcAft>
              <a:buNone/>
            </a:pPr>
            <a:r>
              <a:rPr lang="en-US" dirty="0"/>
              <a:t>DNS-over-HTTPS (DoH)</a:t>
            </a:r>
            <a:endParaRPr dirty="0"/>
          </a:p>
        </p:txBody>
      </p:sp>
      <p:sp>
        <p:nvSpPr>
          <p:cNvPr id="1323" name="Google Shape;1323;p122"/>
          <p:cNvSpPr txBox="1">
            <a:spLocks noGrp="1"/>
          </p:cNvSpPr>
          <p:nvPr>
            <p:ph type="body" idx="1"/>
          </p:nvPr>
        </p:nvSpPr>
        <p:spPr>
          <a:xfrm>
            <a:off x="609600" y="1470212"/>
            <a:ext cx="7907400" cy="4571700"/>
          </a:xfrm>
          <a:prstGeom prst="rect">
            <a:avLst/>
          </a:prstGeom>
        </p:spPr>
        <p:txBody>
          <a:bodyPr spcFirstLastPara="1" wrap="square" lIns="0" tIns="0" rIns="0" bIns="0" anchor="t" anchorCtr="0">
            <a:noAutofit/>
          </a:bodyPr>
          <a:lstStyle/>
          <a:p>
            <a:pPr marL="457200" lvl="0" indent="-381000" algn="l" rtl="0">
              <a:spcBef>
                <a:spcPts val="600"/>
              </a:spcBef>
              <a:spcAft>
                <a:spcPts val="600"/>
              </a:spcAft>
              <a:buSzPts val="2400"/>
              <a:buFont typeface="Calibri"/>
              <a:buChar char="-"/>
            </a:pPr>
            <a:r>
              <a:rPr lang="en-US" sz="2400" dirty="0">
                <a:latin typeface="Calibri"/>
                <a:ea typeface="Calibri"/>
                <a:cs typeface="Calibri"/>
                <a:sym typeface="Calibri"/>
              </a:rPr>
              <a:t>DoH enables application vendors to choose the resolution infrastructure, thereby allowing the vendors per-application overrides of administrator or user choice of DNS resolution and selective enforcement of DNSSEC</a:t>
            </a:r>
            <a:endParaRPr sz="2400" dirty="0">
              <a:latin typeface="Calibri"/>
              <a:ea typeface="Calibri"/>
              <a:cs typeface="Calibri"/>
              <a:sym typeface="Calibri"/>
            </a:endParaRPr>
          </a:p>
          <a:p>
            <a:pPr marL="457200" lvl="0" indent="-381000" algn="l" rtl="0">
              <a:spcBef>
                <a:spcPts val="600"/>
              </a:spcBef>
              <a:spcAft>
                <a:spcPts val="600"/>
              </a:spcAft>
              <a:buSzPts val="2400"/>
              <a:buFont typeface="Calibri"/>
              <a:buChar char="-"/>
            </a:pPr>
            <a:r>
              <a:rPr lang="en-US" sz="2400" dirty="0">
                <a:latin typeface="Calibri"/>
                <a:ea typeface="Calibri"/>
                <a:cs typeface="Calibri"/>
                <a:sym typeface="Calibri"/>
              </a:rPr>
              <a:t>Commission investigation(s) into DoH adoption, and focus particular attention to the reduced resilience in the DNS ecosystem and security concerns from the DoH protocol enhancements</a:t>
            </a:r>
            <a:endParaRPr sz="2400" dirty="0">
              <a:latin typeface="Calibri"/>
              <a:ea typeface="Calibri"/>
              <a:cs typeface="Calibri"/>
              <a:sym typeface="Calibri"/>
            </a:endParaRPr>
          </a:p>
          <a:p>
            <a:pPr marL="914400" lvl="1" indent="-381000" algn="l" rtl="0">
              <a:spcBef>
                <a:spcPts val="600"/>
              </a:spcBef>
              <a:spcAft>
                <a:spcPts val="600"/>
              </a:spcAft>
              <a:buSzPts val="2400"/>
              <a:buFont typeface="Courier New" panose="02070309020205020404" pitchFamily="49" charset="0"/>
              <a:buChar char="o"/>
            </a:pPr>
            <a:r>
              <a:rPr lang="en-US" sz="2400" i="1" dirty="0">
                <a:latin typeface="Calibri"/>
                <a:ea typeface="Calibri"/>
                <a:cs typeface="Calibri"/>
                <a:sym typeface="Calibri"/>
              </a:rPr>
              <a:t>This recommendation is still under active discussion within SSR2</a:t>
            </a:r>
            <a:endParaRPr sz="2400" i="1" dirty="0">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8" name="Google Shape;1328;p123"/>
          <p:cNvSpPr txBox="1">
            <a:spLocks noGrp="1"/>
          </p:cNvSpPr>
          <p:nvPr>
            <p:ph type="title"/>
          </p:nvPr>
        </p:nvSpPr>
        <p:spPr>
          <a:xfrm>
            <a:off x="584938" y="770966"/>
            <a:ext cx="7932000" cy="1822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Arial"/>
              <a:buNone/>
            </a:pPr>
            <a:r>
              <a:rPr lang="en-US" dirty="0"/>
              <a:t>Wrap Up</a:t>
            </a:r>
            <a:endParaRPr dirty="0"/>
          </a:p>
        </p:txBody>
      </p:sp>
      <p:sp>
        <p:nvSpPr>
          <p:cNvPr id="1329" name="Google Shape;1329;p123"/>
          <p:cNvSpPr txBox="1">
            <a:spLocks noGrp="1"/>
          </p:cNvSpPr>
          <p:nvPr>
            <p:ph type="body" idx="1"/>
          </p:nvPr>
        </p:nvSpPr>
        <p:spPr>
          <a:xfrm>
            <a:off x="600074" y="2765533"/>
            <a:ext cx="7907400" cy="914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Arial"/>
              <a:buNone/>
            </a:pPr>
            <a:r>
              <a:rPr lang="en-US" dirty="0"/>
              <a:t> </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24"/>
          <p:cNvSpPr txBox="1">
            <a:spLocks noGrp="1"/>
          </p:cNvSpPr>
          <p:nvPr>
            <p:ph type="title"/>
          </p:nvPr>
        </p:nvSpPr>
        <p:spPr>
          <a:xfrm>
            <a:off x="374904" y="42394"/>
            <a:ext cx="7886700" cy="531346"/>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800"/>
              <a:buFont typeface="Arial"/>
              <a:buNone/>
            </a:pPr>
            <a:r>
              <a:rPr lang="en-US" dirty="0"/>
              <a:t> </a:t>
            </a:r>
            <a:endParaRPr dirty="0"/>
          </a:p>
        </p:txBody>
      </p:sp>
      <p:sp>
        <p:nvSpPr>
          <p:cNvPr id="1335" name="Google Shape;1335;p124"/>
          <p:cNvSpPr txBox="1"/>
          <p:nvPr/>
        </p:nvSpPr>
        <p:spPr>
          <a:xfrm>
            <a:off x="2543489" y="1552703"/>
            <a:ext cx="6600509" cy="329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000" dirty="0">
                <a:solidFill>
                  <a:schemeClr val="lt1"/>
                </a:solidFill>
                <a:latin typeface="Arial"/>
                <a:ea typeface="Arial"/>
                <a:cs typeface="Arial"/>
                <a:sym typeface="Arial"/>
              </a:rPr>
              <a:t>V</a:t>
            </a:r>
            <a:r>
              <a:rPr lang="en-US" sz="1800" dirty="0">
                <a:solidFill>
                  <a:schemeClr val="lt1"/>
                </a:solidFill>
                <a:latin typeface="Arial"/>
                <a:ea typeface="Arial"/>
                <a:cs typeface="Arial"/>
                <a:sym typeface="Arial"/>
              </a:rPr>
              <a:t>isit </a:t>
            </a:r>
            <a:r>
              <a:rPr lang="en-US" sz="1800" dirty="0">
                <a:solidFill>
                  <a:schemeClr val="lt1"/>
                </a:solidFill>
              </a:rPr>
              <a:t>our wiki</a:t>
            </a:r>
            <a:r>
              <a:rPr lang="en-US" sz="1800" dirty="0">
                <a:solidFill>
                  <a:schemeClr val="lt1"/>
                </a:solidFill>
                <a:latin typeface="Arial"/>
                <a:ea typeface="Arial"/>
                <a:cs typeface="Arial"/>
                <a:sym typeface="Arial"/>
              </a:rPr>
              <a:t> at </a:t>
            </a:r>
            <a:r>
              <a:rPr lang="en-US" sz="1800" b="1" dirty="0">
                <a:solidFill>
                  <a:schemeClr val="lt1"/>
                </a:solidFill>
              </a:rPr>
              <a:t>https://community.icann.org/x/AE6AAw</a:t>
            </a:r>
            <a:endParaRPr sz="1800" b="1" dirty="0">
              <a:solidFill>
                <a:schemeClr val="lt1"/>
              </a:solidFill>
              <a:latin typeface="Arial"/>
              <a:ea typeface="Arial"/>
              <a:cs typeface="Arial"/>
              <a:sym typeface="Arial"/>
            </a:endParaRPr>
          </a:p>
        </p:txBody>
      </p:sp>
      <p:sp>
        <p:nvSpPr>
          <p:cNvPr id="1336" name="Google Shape;1336;p124"/>
          <p:cNvSpPr txBox="1"/>
          <p:nvPr/>
        </p:nvSpPr>
        <p:spPr>
          <a:xfrm>
            <a:off x="2543489" y="1049144"/>
            <a:ext cx="5230690" cy="325949"/>
          </a:xfrm>
          <a:prstGeom prst="rect">
            <a:avLst/>
          </a:prstGeom>
          <a:noFill/>
          <a:ln>
            <a:noFill/>
          </a:ln>
        </p:spPr>
        <p:txBody>
          <a:bodyPr spcFirstLastPara="1" wrap="square" lIns="0" tIns="0" rIns="0" bIns="0" anchor="t" anchorCtr="0">
            <a:noAutofit/>
          </a:bodyPr>
          <a:lstStyle/>
          <a:p>
            <a:pPr marL="0" marR="0" lvl="0" indent="0" algn="l" rtl="0">
              <a:lnSpc>
                <a:spcPct val="80000"/>
              </a:lnSpc>
              <a:spcBef>
                <a:spcPts val="0"/>
              </a:spcBef>
              <a:spcAft>
                <a:spcPts val="0"/>
              </a:spcAft>
              <a:buNone/>
            </a:pPr>
            <a:r>
              <a:rPr lang="en-US" sz="2497" b="1" dirty="0">
                <a:solidFill>
                  <a:schemeClr val="lt1"/>
                </a:solidFill>
                <a:latin typeface="Arial"/>
                <a:ea typeface="Arial"/>
                <a:cs typeface="Arial"/>
                <a:sym typeface="Arial"/>
              </a:rPr>
              <a:t>Thank You and Questions</a:t>
            </a:r>
            <a:endParaRPr dirty="0"/>
          </a:p>
        </p:txBody>
      </p:sp>
      <p:sp>
        <p:nvSpPr>
          <p:cNvPr id="1337" name="Google Shape;1337;p124"/>
          <p:cNvSpPr txBox="1"/>
          <p:nvPr/>
        </p:nvSpPr>
        <p:spPr>
          <a:xfrm>
            <a:off x="2543489" y="1865312"/>
            <a:ext cx="5973449" cy="34654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lt1"/>
              </a:buClr>
              <a:buSzPts val="2000"/>
              <a:buFont typeface="Arial"/>
              <a:buNone/>
            </a:pPr>
            <a:r>
              <a:rPr lang="en-US" sz="2000" dirty="0">
                <a:solidFill>
                  <a:schemeClr val="lt1"/>
                </a:solidFill>
                <a:latin typeface="Arial"/>
                <a:ea typeface="Arial"/>
                <a:cs typeface="Arial"/>
                <a:sym typeface="Arial"/>
              </a:rPr>
              <a:t>Email (pu</a:t>
            </a:r>
            <a:r>
              <a:rPr lang="en-US" sz="2000" dirty="0">
                <a:solidFill>
                  <a:schemeClr val="lt1"/>
                </a:solidFill>
              </a:rPr>
              <a:t>blicly archived)</a:t>
            </a:r>
            <a:r>
              <a:rPr lang="en-US" sz="2000" dirty="0">
                <a:solidFill>
                  <a:schemeClr val="lt1"/>
                </a:solidFill>
                <a:latin typeface="Arial"/>
                <a:ea typeface="Arial"/>
                <a:cs typeface="Arial"/>
                <a:sym typeface="Arial"/>
              </a:rPr>
              <a:t>: </a:t>
            </a:r>
            <a:r>
              <a:rPr lang="en-US" sz="2000" dirty="0">
                <a:solidFill>
                  <a:schemeClr val="lt1"/>
                </a:solidFill>
              </a:rPr>
              <a:t>input-to-ssr2@icann.org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69"/>
          <p:cNvSpPr txBox="1">
            <a:spLocks noGrp="1"/>
          </p:cNvSpPr>
          <p:nvPr>
            <p:ph type="title"/>
          </p:nvPr>
        </p:nvSpPr>
        <p:spPr>
          <a:xfrm>
            <a:off x="374904" y="46179"/>
            <a:ext cx="8013000" cy="450600"/>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Workstream Areas </a:t>
            </a:r>
            <a:endParaRPr sz="2520" dirty="0"/>
          </a:p>
        </p:txBody>
      </p:sp>
      <p:grpSp>
        <p:nvGrpSpPr>
          <p:cNvPr id="974" name="Google Shape;974;p69"/>
          <p:cNvGrpSpPr/>
          <p:nvPr/>
        </p:nvGrpSpPr>
        <p:grpSpPr>
          <a:xfrm>
            <a:off x="1772729" y="1145672"/>
            <a:ext cx="5636106" cy="1561675"/>
            <a:chOff x="3238324" y="1181528"/>
            <a:chExt cx="4975376" cy="1561675"/>
          </a:xfrm>
        </p:grpSpPr>
        <p:sp>
          <p:nvSpPr>
            <p:cNvPr id="975" name="Google Shape;975;p69"/>
            <p:cNvSpPr txBox="1"/>
            <p:nvPr/>
          </p:nvSpPr>
          <p:spPr>
            <a:xfrm>
              <a:off x="3238324" y="1181528"/>
              <a:ext cx="4150800" cy="303900"/>
            </a:xfrm>
            <a:prstGeom prst="rect">
              <a:avLst/>
            </a:prstGeom>
            <a:noFill/>
            <a:ln>
              <a:noFill/>
            </a:ln>
          </p:spPr>
          <p:txBody>
            <a:bodyPr spcFirstLastPara="1" wrap="square" lIns="27000" tIns="45700" rIns="27000" bIns="45700" anchor="ctr" anchorCtr="0">
              <a:noAutofit/>
            </a:bodyPr>
            <a:lstStyle/>
            <a:p>
              <a:pPr marL="0" marR="0" lvl="0" indent="0" algn="l" rtl="0">
                <a:lnSpc>
                  <a:spcPct val="90000"/>
                </a:lnSpc>
                <a:spcBef>
                  <a:spcPts val="0"/>
                </a:spcBef>
                <a:spcAft>
                  <a:spcPts val="0"/>
                </a:spcAft>
                <a:buNone/>
              </a:pPr>
              <a:r>
                <a:rPr lang="en-US" sz="2400" b="1" dirty="0">
                  <a:solidFill>
                    <a:srgbClr val="1A87C9"/>
                  </a:solidFill>
                </a:rPr>
                <a:t>Workstream 1: </a:t>
              </a:r>
              <a:endParaRPr sz="2400" dirty="0"/>
            </a:p>
          </p:txBody>
        </p:sp>
        <p:sp>
          <p:nvSpPr>
            <p:cNvPr id="976" name="Google Shape;976;p69"/>
            <p:cNvSpPr txBox="1"/>
            <p:nvPr/>
          </p:nvSpPr>
          <p:spPr>
            <a:xfrm>
              <a:off x="3241500" y="1650603"/>
              <a:ext cx="4972200" cy="1092600"/>
            </a:xfrm>
            <a:prstGeom prst="rect">
              <a:avLst/>
            </a:prstGeom>
            <a:noFill/>
            <a:ln>
              <a:noFill/>
            </a:ln>
          </p:spPr>
          <p:txBody>
            <a:bodyPr spcFirstLastPara="1" wrap="square" lIns="27000" tIns="45700" rIns="27000" bIns="45700" anchor="t" anchorCtr="0">
              <a:noAutofit/>
            </a:bodyPr>
            <a:lstStyle/>
            <a:p>
              <a:pPr marL="0" marR="0" lvl="0" indent="0" algn="l" rtl="0">
                <a:spcBef>
                  <a:spcPts val="0"/>
                </a:spcBef>
                <a:spcAft>
                  <a:spcPts val="0"/>
                </a:spcAft>
                <a:buNone/>
              </a:pPr>
              <a:r>
                <a:rPr lang="en-US" sz="2200" dirty="0">
                  <a:solidFill>
                    <a:srgbClr val="0A304B"/>
                  </a:solidFill>
                </a:rPr>
                <a:t>SSR1 implementation and impact</a:t>
              </a:r>
              <a:endParaRPr sz="2200" b="0" i="0" u="none" strike="noStrike" cap="none" dirty="0">
                <a:solidFill>
                  <a:srgbClr val="0A304B"/>
                </a:solidFill>
                <a:latin typeface="Arial"/>
                <a:ea typeface="Arial"/>
                <a:cs typeface="Arial"/>
                <a:sym typeface="Arial"/>
              </a:endParaRPr>
            </a:p>
          </p:txBody>
        </p:sp>
      </p:grpSp>
      <p:sp>
        <p:nvSpPr>
          <p:cNvPr id="977" name="Google Shape;977;p69"/>
          <p:cNvSpPr/>
          <p:nvPr/>
        </p:nvSpPr>
        <p:spPr>
          <a:xfrm>
            <a:off x="366700" y="1267488"/>
            <a:ext cx="1268100" cy="661500"/>
          </a:xfrm>
          <a:prstGeom prst="chevron">
            <a:avLst>
              <a:gd name="adj" fmla="val 27026"/>
            </a:avLst>
          </a:prstGeom>
          <a:solidFill>
            <a:srgbClr val="1A87C9"/>
          </a:solidFill>
          <a:ln>
            <a:noFill/>
          </a:ln>
        </p:spPr>
        <p:txBody>
          <a:bodyPr spcFirstLastPara="1" wrap="square" lIns="68575" tIns="34275" rIns="68575" bIns="34275" anchor="ctr" anchorCtr="0">
            <a:noAutofit/>
          </a:bodyPr>
          <a:lstStyle/>
          <a:p>
            <a:pPr marL="101600" marR="0" lvl="0" indent="0" algn="ctr" rtl="0">
              <a:lnSpc>
                <a:spcPct val="103478"/>
              </a:lnSpc>
              <a:spcBef>
                <a:spcPts val="0"/>
              </a:spcBef>
              <a:spcAft>
                <a:spcPts val="0"/>
              </a:spcAft>
              <a:buNone/>
            </a:pPr>
            <a:r>
              <a:rPr lang="en-US" sz="2300" b="0" i="0" u="none" strike="noStrike" cap="none" dirty="0">
                <a:solidFill>
                  <a:srgbClr val="FFFFFF"/>
                </a:solidFill>
                <a:latin typeface="Arial"/>
                <a:ea typeface="Arial"/>
                <a:cs typeface="Arial"/>
                <a:sym typeface="Arial"/>
              </a:rPr>
              <a:t>1</a:t>
            </a:r>
            <a:endParaRPr sz="2300" b="0" i="0" u="none" strike="noStrike" cap="none" dirty="0">
              <a:solidFill>
                <a:srgbClr val="FFFFFF"/>
              </a:solidFill>
              <a:latin typeface="Arial"/>
              <a:ea typeface="Arial"/>
              <a:cs typeface="Arial"/>
              <a:sym typeface="Arial"/>
            </a:endParaRPr>
          </a:p>
        </p:txBody>
      </p:sp>
      <p:grpSp>
        <p:nvGrpSpPr>
          <p:cNvPr id="978" name="Google Shape;978;p69"/>
          <p:cNvGrpSpPr/>
          <p:nvPr/>
        </p:nvGrpSpPr>
        <p:grpSpPr>
          <a:xfrm>
            <a:off x="1780970" y="2398872"/>
            <a:ext cx="7125343" cy="1561678"/>
            <a:chOff x="3238324" y="1181528"/>
            <a:chExt cx="6907080" cy="1561678"/>
          </a:xfrm>
        </p:grpSpPr>
        <p:sp>
          <p:nvSpPr>
            <p:cNvPr id="979" name="Google Shape;979;p69"/>
            <p:cNvSpPr txBox="1"/>
            <p:nvPr/>
          </p:nvSpPr>
          <p:spPr>
            <a:xfrm>
              <a:off x="3238324" y="1181528"/>
              <a:ext cx="4150800" cy="303900"/>
            </a:xfrm>
            <a:prstGeom prst="rect">
              <a:avLst/>
            </a:prstGeom>
            <a:noFill/>
            <a:ln>
              <a:noFill/>
            </a:ln>
          </p:spPr>
          <p:txBody>
            <a:bodyPr spcFirstLastPara="1" wrap="square" lIns="27000" tIns="45700" rIns="27000" bIns="45700" anchor="ctr" anchorCtr="0">
              <a:noAutofit/>
            </a:bodyPr>
            <a:lstStyle/>
            <a:p>
              <a:pPr marL="0" marR="0" lvl="0" indent="0" algn="l" rtl="0">
                <a:lnSpc>
                  <a:spcPct val="90000"/>
                </a:lnSpc>
                <a:spcBef>
                  <a:spcPts val="0"/>
                </a:spcBef>
                <a:spcAft>
                  <a:spcPts val="0"/>
                </a:spcAft>
                <a:buNone/>
              </a:pPr>
              <a:r>
                <a:rPr lang="en-US" sz="2400" b="1" dirty="0">
                  <a:solidFill>
                    <a:srgbClr val="1A87C9"/>
                  </a:solidFill>
                </a:rPr>
                <a:t>Workstream 2: </a:t>
              </a:r>
              <a:endParaRPr sz="2400" dirty="0"/>
            </a:p>
          </p:txBody>
        </p:sp>
        <p:sp>
          <p:nvSpPr>
            <p:cNvPr id="980" name="Google Shape;980;p69"/>
            <p:cNvSpPr txBox="1"/>
            <p:nvPr/>
          </p:nvSpPr>
          <p:spPr>
            <a:xfrm>
              <a:off x="3241504" y="1650606"/>
              <a:ext cx="6903900" cy="1092600"/>
            </a:xfrm>
            <a:prstGeom prst="rect">
              <a:avLst/>
            </a:prstGeom>
            <a:noFill/>
            <a:ln>
              <a:noFill/>
            </a:ln>
          </p:spPr>
          <p:txBody>
            <a:bodyPr spcFirstLastPara="1" wrap="square" lIns="27000" tIns="45700" rIns="27000" bIns="45700" anchor="t" anchorCtr="0">
              <a:noAutofit/>
            </a:bodyPr>
            <a:lstStyle/>
            <a:p>
              <a:pPr marL="0" marR="0" lvl="0" indent="0" algn="l" rtl="0">
                <a:spcBef>
                  <a:spcPts val="0"/>
                </a:spcBef>
                <a:spcAft>
                  <a:spcPts val="0"/>
                </a:spcAft>
                <a:buNone/>
              </a:pPr>
              <a:r>
                <a:rPr lang="en-US" sz="2200" dirty="0">
                  <a:solidFill>
                    <a:srgbClr val="0A304B"/>
                  </a:solidFill>
                </a:rPr>
                <a:t>Key security, stability, and resiliency issues within ICANN</a:t>
              </a:r>
              <a:endParaRPr sz="2200" b="0" i="0" u="none" strike="noStrike" cap="none" dirty="0">
                <a:solidFill>
                  <a:srgbClr val="0A304B"/>
                </a:solidFill>
                <a:latin typeface="Arial"/>
                <a:ea typeface="Arial"/>
                <a:cs typeface="Arial"/>
                <a:sym typeface="Arial"/>
              </a:endParaRPr>
            </a:p>
          </p:txBody>
        </p:sp>
      </p:grpSp>
      <p:sp>
        <p:nvSpPr>
          <p:cNvPr id="981" name="Google Shape;981;p69"/>
          <p:cNvSpPr/>
          <p:nvPr/>
        </p:nvSpPr>
        <p:spPr>
          <a:xfrm>
            <a:off x="374900" y="2520688"/>
            <a:ext cx="1268100" cy="661500"/>
          </a:xfrm>
          <a:prstGeom prst="chevron">
            <a:avLst>
              <a:gd name="adj" fmla="val 27026"/>
            </a:avLst>
          </a:prstGeom>
          <a:solidFill>
            <a:srgbClr val="1A87C9"/>
          </a:solidFill>
          <a:ln>
            <a:noFill/>
          </a:ln>
        </p:spPr>
        <p:txBody>
          <a:bodyPr spcFirstLastPara="1" wrap="square" lIns="68575" tIns="34275" rIns="68575" bIns="34275" anchor="ctr" anchorCtr="0">
            <a:noAutofit/>
          </a:bodyPr>
          <a:lstStyle/>
          <a:p>
            <a:pPr marL="101600" marR="0" lvl="0" indent="0" algn="ctr" rtl="0">
              <a:lnSpc>
                <a:spcPct val="103478"/>
              </a:lnSpc>
              <a:spcBef>
                <a:spcPts val="0"/>
              </a:spcBef>
              <a:spcAft>
                <a:spcPts val="0"/>
              </a:spcAft>
              <a:buNone/>
            </a:pPr>
            <a:r>
              <a:rPr lang="en-US" sz="2300" dirty="0">
                <a:solidFill>
                  <a:srgbClr val="FFFFFF"/>
                </a:solidFill>
              </a:rPr>
              <a:t>2</a:t>
            </a:r>
            <a:endParaRPr sz="2300" b="0" i="0" u="none" strike="noStrike" cap="none" dirty="0">
              <a:solidFill>
                <a:srgbClr val="FFFFFF"/>
              </a:solidFill>
              <a:latin typeface="Arial"/>
              <a:ea typeface="Arial"/>
              <a:cs typeface="Arial"/>
              <a:sym typeface="Arial"/>
            </a:endParaRPr>
          </a:p>
        </p:txBody>
      </p:sp>
      <p:grpSp>
        <p:nvGrpSpPr>
          <p:cNvPr id="982" name="Google Shape;982;p69"/>
          <p:cNvGrpSpPr/>
          <p:nvPr/>
        </p:nvGrpSpPr>
        <p:grpSpPr>
          <a:xfrm>
            <a:off x="1792893" y="3733794"/>
            <a:ext cx="6384402" cy="1561675"/>
            <a:chOff x="3238324" y="1181528"/>
            <a:chExt cx="4975376" cy="1561675"/>
          </a:xfrm>
        </p:grpSpPr>
        <p:sp>
          <p:nvSpPr>
            <p:cNvPr id="983" name="Google Shape;983;p69"/>
            <p:cNvSpPr txBox="1"/>
            <p:nvPr/>
          </p:nvSpPr>
          <p:spPr>
            <a:xfrm>
              <a:off x="3238324" y="1181528"/>
              <a:ext cx="4150800" cy="303900"/>
            </a:xfrm>
            <a:prstGeom prst="rect">
              <a:avLst/>
            </a:prstGeom>
            <a:noFill/>
            <a:ln>
              <a:noFill/>
            </a:ln>
          </p:spPr>
          <p:txBody>
            <a:bodyPr spcFirstLastPara="1" wrap="square" lIns="27000" tIns="45700" rIns="27000" bIns="45700" anchor="ctr" anchorCtr="0">
              <a:noAutofit/>
            </a:bodyPr>
            <a:lstStyle/>
            <a:p>
              <a:pPr marL="0" marR="0" lvl="0" indent="0" algn="l" rtl="0">
                <a:lnSpc>
                  <a:spcPct val="90000"/>
                </a:lnSpc>
                <a:spcBef>
                  <a:spcPts val="0"/>
                </a:spcBef>
                <a:spcAft>
                  <a:spcPts val="0"/>
                </a:spcAft>
                <a:buNone/>
              </a:pPr>
              <a:r>
                <a:rPr lang="en-US" sz="2400" b="1" dirty="0">
                  <a:solidFill>
                    <a:srgbClr val="1A87C9"/>
                  </a:solidFill>
                </a:rPr>
                <a:t>Workstream 3: </a:t>
              </a:r>
              <a:endParaRPr sz="2400" dirty="0"/>
            </a:p>
          </p:txBody>
        </p:sp>
        <p:sp>
          <p:nvSpPr>
            <p:cNvPr id="984" name="Google Shape;984;p69"/>
            <p:cNvSpPr txBox="1"/>
            <p:nvPr/>
          </p:nvSpPr>
          <p:spPr>
            <a:xfrm>
              <a:off x="3241500" y="1650603"/>
              <a:ext cx="4972200" cy="1092600"/>
            </a:xfrm>
            <a:prstGeom prst="rect">
              <a:avLst/>
            </a:prstGeom>
            <a:noFill/>
            <a:ln>
              <a:noFill/>
            </a:ln>
          </p:spPr>
          <p:txBody>
            <a:bodyPr spcFirstLastPara="1" wrap="square" lIns="27000" tIns="45700" rIns="27000" bIns="45700" anchor="t" anchorCtr="0">
              <a:noAutofit/>
            </a:bodyPr>
            <a:lstStyle/>
            <a:p>
              <a:pPr marL="0" marR="0" lvl="0" indent="0" algn="l" rtl="0">
                <a:spcBef>
                  <a:spcPts val="0"/>
                </a:spcBef>
                <a:spcAft>
                  <a:spcPts val="0"/>
                </a:spcAft>
                <a:buNone/>
              </a:pPr>
              <a:r>
                <a:rPr lang="en-US" sz="2200" dirty="0">
                  <a:solidFill>
                    <a:srgbClr val="0A304B"/>
                  </a:solidFill>
                </a:rPr>
                <a:t>Security, stability, and resilience of the DNS</a:t>
              </a:r>
              <a:endParaRPr sz="2200" b="0" i="0" u="none" strike="noStrike" cap="none" dirty="0">
                <a:solidFill>
                  <a:srgbClr val="0A304B"/>
                </a:solidFill>
                <a:latin typeface="Arial"/>
                <a:ea typeface="Arial"/>
                <a:cs typeface="Arial"/>
                <a:sym typeface="Arial"/>
              </a:endParaRPr>
            </a:p>
          </p:txBody>
        </p:sp>
      </p:grpSp>
      <p:sp>
        <p:nvSpPr>
          <p:cNvPr id="985" name="Google Shape;985;p69"/>
          <p:cNvSpPr/>
          <p:nvPr/>
        </p:nvSpPr>
        <p:spPr>
          <a:xfrm>
            <a:off x="374900" y="3855613"/>
            <a:ext cx="1268100" cy="661500"/>
          </a:xfrm>
          <a:prstGeom prst="chevron">
            <a:avLst>
              <a:gd name="adj" fmla="val 27026"/>
            </a:avLst>
          </a:prstGeom>
          <a:solidFill>
            <a:srgbClr val="1A87C9"/>
          </a:solidFill>
          <a:ln>
            <a:noFill/>
          </a:ln>
        </p:spPr>
        <p:txBody>
          <a:bodyPr spcFirstLastPara="1" wrap="square" lIns="68575" tIns="34275" rIns="68575" bIns="34275" anchor="ctr" anchorCtr="0">
            <a:noAutofit/>
          </a:bodyPr>
          <a:lstStyle/>
          <a:p>
            <a:pPr marL="101600" marR="0" lvl="0" indent="0" algn="ctr" rtl="0">
              <a:lnSpc>
                <a:spcPct val="103478"/>
              </a:lnSpc>
              <a:spcBef>
                <a:spcPts val="0"/>
              </a:spcBef>
              <a:spcAft>
                <a:spcPts val="0"/>
              </a:spcAft>
              <a:buNone/>
            </a:pPr>
            <a:r>
              <a:rPr lang="en-US" sz="2300" dirty="0">
                <a:solidFill>
                  <a:srgbClr val="FFFFFF"/>
                </a:solidFill>
              </a:rPr>
              <a:t>3</a:t>
            </a:r>
            <a:endParaRPr sz="2300" b="0" i="0" u="none" strike="noStrike" cap="none" dirty="0">
              <a:solidFill>
                <a:srgbClr val="FFFFFF"/>
              </a:solidFill>
              <a:latin typeface="Arial"/>
              <a:ea typeface="Arial"/>
              <a:cs typeface="Arial"/>
              <a:sym typeface="Arial"/>
            </a:endParaRPr>
          </a:p>
        </p:txBody>
      </p:sp>
      <p:grpSp>
        <p:nvGrpSpPr>
          <p:cNvPr id="986" name="Google Shape;986;p69"/>
          <p:cNvGrpSpPr/>
          <p:nvPr/>
        </p:nvGrpSpPr>
        <p:grpSpPr>
          <a:xfrm>
            <a:off x="1789170" y="4986997"/>
            <a:ext cx="5132598" cy="1561675"/>
            <a:chOff x="3238324" y="1181528"/>
            <a:chExt cx="4975376" cy="1561675"/>
          </a:xfrm>
        </p:grpSpPr>
        <p:sp>
          <p:nvSpPr>
            <p:cNvPr id="987" name="Google Shape;987;p69"/>
            <p:cNvSpPr txBox="1"/>
            <p:nvPr/>
          </p:nvSpPr>
          <p:spPr>
            <a:xfrm>
              <a:off x="3238324" y="1181528"/>
              <a:ext cx="4150800" cy="303900"/>
            </a:xfrm>
            <a:prstGeom prst="rect">
              <a:avLst/>
            </a:prstGeom>
            <a:noFill/>
            <a:ln>
              <a:noFill/>
            </a:ln>
          </p:spPr>
          <p:txBody>
            <a:bodyPr spcFirstLastPara="1" wrap="square" lIns="27000" tIns="45700" rIns="27000" bIns="45700" anchor="ctr" anchorCtr="0">
              <a:noAutofit/>
            </a:bodyPr>
            <a:lstStyle/>
            <a:p>
              <a:pPr marL="0" marR="0" lvl="0" indent="0" algn="l" rtl="0">
                <a:lnSpc>
                  <a:spcPct val="90000"/>
                </a:lnSpc>
                <a:spcBef>
                  <a:spcPts val="0"/>
                </a:spcBef>
                <a:spcAft>
                  <a:spcPts val="0"/>
                </a:spcAft>
                <a:buNone/>
              </a:pPr>
              <a:r>
                <a:rPr lang="en-US" sz="2400" b="1" dirty="0">
                  <a:solidFill>
                    <a:srgbClr val="1A87C9"/>
                  </a:solidFill>
                </a:rPr>
                <a:t>Workstream 4: </a:t>
              </a:r>
              <a:endParaRPr sz="2400" dirty="0"/>
            </a:p>
          </p:txBody>
        </p:sp>
        <p:sp>
          <p:nvSpPr>
            <p:cNvPr id="988" name="Google Shape;988;p69"/>
            <p:cNvSpPr txBox="1"/>
            <p:nvPr/>
          </p:nvSpPr>
          <p:spPr>
            <a:xfrm>
              <a:off x="3241500" y="1650603"/>
              <a:ext cx="4972200" cy="1092600"/>
            </a:xfrm>
            <a:prstGeom prst="rect">
              <a:avLst/>
            </a:prstGeom>
            <a:noFill/>
            <a:ln>
              <a:noFill/>
            </a:ln>
          </p:spPr>
          <p:txBody>
            <a:bodyPr spcFirstLastPara="1" wrap="square" lIns="27000" tIns="45700" rIns="27000" bIns="45700" anchor="t" anchorCtr="0">
              <a:noAutofit/>
            </a:bodyPr>
            <a:lstStyle/>
            <a:p>
              <a:pPr marL="0" marR="0" lvl="0" indent="0" algn="l" rtl="0">
                <a:spcBef>
                  <a:spcPts val="0"/>
                </a:spcBef>
                <a:spcAft>
                  <a:spcPts val="0"/>
                </a:spcAft>
                <a:buNone/>
              </a:pPr>
              <a:r>
                <a:rPr lang="en-US" sz="2200" dirty="0">
                  <a:solidFill>
                    <a:srgbClr val="0A304B"/>
                  </a:solidFill>
                </a:rPr>
                <a:t>Future challenges</a:t>
              </a:r>
              <a:endParaRPr sz="2200" b="0" i="0" u="none" strike="noStrike" cap="none" dirty="0">
                <a:solidFill>
                  <a:srgbClr val="0A304B"/>
                </a:solidFill>
                <a:latin typeface="Arial"/>
                <a:ea typeface="Arial"/>
                <a:cs typeface="Arial"/>
                <a:sym typeface="Arial"/>
              </a:endParaRPr>
            </a:p>
          </p:txBody>
        </p:sp>
      </p:grpSp>
      <p:sp>
        <p:nvSpPr>
          <p:cNvPr id="989" name="Google Shape;989;p69"/>
          <p:cNvSpPr/>
          <p:nvPr/>
        </p:nvSpPr>
        <p:spPr>
          <a:xfrm>
            <a:off x="383100" y="5108813"/>
            <a:ext cx="1268100" cy="661500"/>
          </a:xfrm>
          <a:prstGeom prst="chevron">
            <a:avLst>
              <a:gd name="adj" fmla="val 27026"/>
            </a:avLst>
          </a:prstGeom>
          <a:solidFill>
            <a:srgbClr val="1A87C9"/>
          </a:solidFill>
          <a:ln>
            <a:noFill/>
          </a:ln>
        </p:spPr>
        <p:txBody>
          <a:bodyPr spcFirstLastPara="1" wrap="square" lIns="68575" tIns="34275" rIns="68575" bIns="34275" anchor="ctr" anchorCtr="0">
            <a:noAutofit/>
          </a:bodyPr>
          <a:lstStyle/>
          <a:p>
            <a:pPr marL="101600" marR="0" lvl="0" indent="0" algn="ctr" rtl="0">
              <a:lnSpc>
                <a:spcPct val="103478"/>
              </a:lnSpc>
              <a:spcBef>
                <a:spcPts val="0"/>
              </a:spcBef>
              <a:spcAft>
                <a:spcPts val="0"/>
              </a:spcAft>
              <a:buNone/>
            </a:pPr>
            <a:r>
              <a:rPr lang="en-US" sz="2300" dirty="0">
                <a:solidFill>
                  <a:srgbClr val="FFFFFF"/>
                </a:solidFill>
              </a:rPr>
              <a:t>4</a:t>
            </a:r>
            <a:endParaRPr sz="2300" b="0" i="0" u="none" strike="noStrike" cap="none" dirty="0">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70"/>
          <p:cNvSpPr txBox="1">
            <a:spLocks noGrp="1"/>
          </p:cNvSpPr>
          <p:nvPr>
            <p:ph type="title"/>
          </p:nvPr>
        </p:nvSpPr>
        <p:spPr>
          <a:xfrm>
            <a:off x="584938" y="824754"/>
            <a:ext cx="7932000" cy="176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1"/>
              </a:buClr>
              <a:buSzPts val="2800"/>
              <a:buFont typeface="Arial"/>
              <a:buNone/>
            </a:pPr>
            <a:r>
              <a:rPr lang="en-US" dirty="0"/>
              <a:t>Workstream 1</a:t>
            </a:r>
            <a:endParaRPr dirty="0"/>
          </a:p>
        </p:txBody>
      </p:sp>
      <p:sp>
        <p:nvSpPr>
          <p:cNvPr id="995" name="Google Shape;995;p70"/>
          <p:cNvSpPr txBox="1">
            <a:spLocks noGrp="1"/>
          </p:cNvSpPr>
          <p:nvPr>
            <p:ph type="body" idx="1"/>
          </p:nvPr>
        </p:nvSpPr>
        <p:spPr>
          <a:xfrm>
            <a:off x="600074" y="2765533"/>
            <a:ext cx="7907400" cy="927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400"/>
              <a:buFont typeface="Arial"/>
              <a:buNone/>
            </a:pPr>
            <a:r>
              <a:rPr lang="en-US" dirty="0"/>
              <a:t>SSR1 Implementation &amp; Impact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71"/>
          <p:cNvSpPr txBox="1">
            <a:spLocks noGrp="1"/>
          </p:cNvSpPr>
          <p:nvPr>
            <p:ph type="title"/>
          </p:nvPr>
        </p:nvSpPr>
        <p:spPr>
          <a:xfrm>
            <a:off x="374904" y="46179"/>
            <a:ext cx="8012951" cy="450663"/>
          </a:xfrm>
          <a:prstGeom prst="rect">
            <a:avLst/>
          </a:prstGeom>
          <a:noFill/>
          <a:ln>
            <a:noFill/>
          </a:ln>
        </p:spPr>
        <p:txBody>
          <a:bodyPr spcFirstLastPara="1" wrap="square" lIns="0" tIns="45700" rIns="0" bIns="45700" anchor="t" anchorCtr="0">
            <a:noAutofit/>
          </a:bodyPr>
          <a:lstStyle/>
          <a:p>
            <a:pPr marL="0" lvl="0" indent="0" algn="l" rtl="0">
              <a:spcBef>
                <a:spcPts val="0"/>
              </a:spcBef>
              <a:spcAft>
                <a:spcPts val="0"/>
              </a:spcAft>
              <a:buClr>
                <a:srgbClr val="0B3458"/>
              </a:buClr>
              <a:buSzPts val="2520"/>
              <a:buFont typeface="Arial"/>
              <a:buNone/>
            </a:pPr>
            <a:r>
              <a:rPr lang="en-US" sz="2520" dirty="0"/>
              <a:t>Review of SSR1 Recommendations</a:t>
            </a:r>
            <a:endParaRPr sz="2520" dirty="0"/>
          </a:p>
        </p:txBody>
      </p:sp>
      <p:sp>
        <p:nvSpPr>
          <p:cNvPr id="1001" name="Google Shape;1001;p71"/>
          <p:cNvSpPr txBox="1">
            <a:spLocks noGrp="1"/>
          </p:cNvSpPr>
          <p:nvPr>
            <p:ph type="body" idx="1"/>
          </p:nvPr>
        </p:nvSpPr>
        <p:spPr>
          <a:xfrm>
            <a:off x="663000" y="1232512"/>
            <a:ext cx="7818000" cy="29562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None/>
            </a:pPr>
            <a:r>
              <a:rPr lang="en-US" sz="2800" i="1" dirty="0"/>
              <a:t>Covered by ICANN Bylaw 4.6(c) …</a:t>
            </a:r>
            <a:endParaRPr sz="2800" i="1" dirty="0"/>
          </a:p>
          <a:p>
            <a:pPr marL="457200" lvl="0" indent="-406400" algn="l" rtl="0">
              <a:lnSpc>
                <a:spcPct val="90000"/>
              </a:lnSpc>
              <a:spcBef>
                <a:spcPts val="1000"/>
              </a:spcBef>
              <a:spcAft>
                <a:spcPts val="0"/>
              </a:spcAft>
              <a:buSzPts val="2800"/>
              <a:buChar char="-"/>
            </a:pPr>
            <a:r>
              <a:rPr lang="en-US" sz="2800" dirty="0"/>
              <a:t>28 SSR1 Recommendations evaluated</a:t>
            </a:r>
            <a:endParaRPr sz="2800" dirty="0"/>
          </a:p>
          <a:p>
            <a:pPr marL="457200" lvl="0" indent="-406400" algn="l" rtl="0">
              <a:lnSpc>
                <a:spcPct val="90000"/>
              </a:lnSpc>
              <a:spcBef>
                <a:spcPts val="0"/>
              </a:spcBef>
              <a:spcAft>
                <a:spcPts val="0"/>
              </a:spcAft>
              <a:buSzPts val="2800"/>
              <a:buChar char="-"/>
            </a:pPr>
            <a:r>
              <a:rPr lang="en-US" sz="2800" dirty="0"/>
              <a:t>27 SSR1 recommendations still relevant</a:t>
            </a:r>
            <a:endParaRPr sz="2800" dirty="0"/>
          </a:p>
          <a:p>
            <a:pPr marL="914400" lvl="1" indent="-406400" algn="l" rtl="0">
              <a:lnSpc>
                <a:spcPct val="90000"/>
              </a:lnSpc>
              <a:spcBef>
                <a:spcPts val="0"/>
              </a:spcBef>
              <a:spcAft>
                <a:spcPts val="0"/>
              </a:spcAft>
              <a:buSzPts val="2800"/>
              <a:buChar char="-"/>
            </a:pPr>
            <a:r>
              <a:rPr lang="en-US" sz="2400" dirty="0"/>
              <a:t>Most relevant recommendations are not fully implemented</a:t>
            </a:r>
            <a:endParaRPr sz="2400" dirty="0"/>
          </a:p>
          <a:p>
            <a:pPr marL="342900" lvl="0" indent="0" algn="l" rtl="0">
              <a:spcBef>
                <a:spcPts val="2000"/>
              </a:spcBef>
              <a:spcAft>
                <a:spcPts val="0"/>
              </a:spcAft>
              <a:buNone/>
            </a:pPr>
            <a:endParaRPr dirty="0"/>
          </a:p>
        </p:txBody>
      </p:sp>
      <p:sp>
        <p:nvSpPr>
          <p:cNvPr id="1002" name="Google Shape;1002;p71"/>
          <p:cNvSpPr txBox="1"/>
          <p:nvPr/>
        </p:nvSpPr>
        <p:spPr>
          <a:xfrm>
            <a:off x="554725" y="5965450"/>
            <a:ext cx="7624200" cy="11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dirty="0"/>
          </a:p>
        </p:txBody>
      </p:sp>
    </p:spTree>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7000</Words>
  <Application>Microsoft Macintosh PowerPoint</Application>
  <PresentationFormat>On-screen Show (4:3)</PresentationFormat>
  <Paragraphs>491</Paragraphs>
  <Slides>62</Slides>
  <Notes>62</Notes>
  <HiddenSlides>19</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62</vt:i4>
      </vt:variant>
    </vt:vector>
  </HeadingPairs>
  <TitlesOfParts>
    <vt:vector size="69" baseType="lpstr">
      <vt:lpstr>Arial</vt:lpstr>
      <vt:lpstr>Calibri</vt:lpstr>
      <vt:lpstr>Courier New</vt:lpstr>
      <vt:lpstr>Noto Sans Symbols</vt:lpstr>
      <vt:lpstr>Wingdings</vt:lpstr>
      <vt:lpstr>ICANNPPT_Arial_4x3_June 2017_potx</vt:lpstr>
      <vt:lpstr>Office Theme</vt:lpstr>
      <vt:lpstr>PowerPoint Presentation</vt:lpstr>
      <vt:lpstr>Second Security, Stability, and Resiliency Review Team (SSR2)</vt:lpstr>
      <vt:lpstr>Security, Stability, and Resilience</vt:lpstr>
      <vt:lpstr>SSR2 Review Team</vt:lpstr>
      <vt:lpstr>Review Process </vt:lpstr>
      <vt:lpstr>ICANN Strategic Plan </vt:lpstr>
      <vt:lpstr>Workstream Areas </vt:lpstr>
      <vt:lpstr>Workstream 1</vt:lpstr>
      <vt:lpstr>Review of SSR1 Recommendations</vt:lpstr>
      <vt:lpstr>SSR1 Implementation and Impact</vt:lpstr>
      <vt:lpstr>Workstream 1</vt:lpstr>
      <vt:lpstr>Expanded SSR1 Recommendation 9 </vt:lpstr>
      <vt:lpstr>Expanded SSR1 Recommendations 12, 15, and 16</vt:lpstr>
      <vt:lpstr>Expanded SSR1 Recommendation 20 and 22</vt:lpstr>
      <vt:lpstr>Expanded SSR1 Recommendation 27</vt:lpstr>
      <vt:lpstr>Workstream 2</vt:lpstr>
      <vt:lpstr>Recommendations Areas for Workstream 2</vt:lpstr>
      <vt:lpstr>C-Suite Security Position </vt:lpstr>
      <vt:lpstr>Full text - C-Suite</vt:lpstr>
      <vt:lpstr>Security Risk Management</vt:lpstr>
      <vt:lpstr>Full text - Security Risk Management</vt:lpstr>
      <vt:lpstr>Business Continuity Management</vt:lpstr>
      <vt:lpstr>Full text - Business Continuity Management</vt:lpstr>
      <vt:lpstr>Disaster Recovery Planning </vt:lpstr>
      <vt:lpstr>Full text: Disaster Recovery Planning </vt:lpstr>
      <vt:lpstr>Workstream 3</vt:lpstr>
      <vt:lpstr>Recommendations Areas for Workstream 3</vt:lpstr>
      <vt:lpstr>Abuse Definitions &amp; Reporting  </vt:lpstr>
      <vt:lpstr>Full Text - Abuse and Compliance: Abuse Definitions &amp; Reporting  </vt:lpstr>
      <vt:lpstr>DAAR   </vt:lpstr>
      <vt:lpstr>Full Text - Abuse and Compliance: DAAR   </vt:lpstr>
      <vt:lpstr>Contracts and Agreements</vt:lpstr>
      <vt:lpstr>Full text - Contracts and Agreements</vt:lpstr>
      <vt:lpstr>Incentivization</vt:lpstr>
      <vt:lpstr>Full text - Incentivization</vt:lpstr>
      <vt:lpstr>Abuse Report Portal</vt:lpstr>
      <vt:lpstr>Full text - Abuse Report Portal</vt:lpstr>
      <vt:lpstr>Compliance Function</vt:lpstr>
      <vt:lpstr>Full text - Compliance Function</vt:lpstr>
      <vt:lpstr>Abusive Naming </vt:lpstr>
      <vt:lpstr>Full text - Abusive Naming </vt:lpstr>
      <vt:lpstr>DNS Testbed </vt:lpstr>
      <vt:lpstr>Full text - DNS Testbed</vt:lpstr>
      <vt:lpstr>Key Rollover </vt:lpstr>
      <vt:lpstr>Full text - Key Rollover </vt:lpstr>
      <vt:lpstr>Root Server Operations </vt:lpstr>
      <vt:lpstr>Full text - Root Server Operations </vt:lpstr>
      <vt:lpstr>Root Zone Data and IANA Registries</vt:lpstr>
      <vt:lpstr>Full text - Root Zone Data and IANA Registries</vt:lpstr>
      <vt:lpstr>Workstream 4</vt:lpstr>
      <vt:lpstr>Recommendations Areas for Workstream 4</vt:lpstr>
      <vt:lpstr>Cryptography </vt:lpstr>
      <vt:lpstr>Full text - Cryptography </vt:lpstr>
      <vt:lpstr>Name Collision </vt:lpstr>
      <vt:lpstr>Full text - Name Collision </vt:lpstr>
      <vt:lpstr>Privacy</vt:lpstr>
      <vt:lpstr>Full text - Privacy</vt:lpstr>
      <vt:lpstr>Research and Briefings </vt:lpstr>
      <vt:lpstr>Full text - Research and Briefings </vt:lpstr>
      <vt:lpstr>DNS-over-HTTPS (DoH)</vt:lpstr>
      <vt:lpstr>Wrap Up</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Heather Flanagan</cp:lastModifiedBy>
  <cp:revision>8</cp:revision>
  <dcterms:modified xsi:type="dcterms:W3CDTF">2019-11-03T19:47:39Z</dcterms:modified>
</cp:coreProperties>
</file>