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0"/>
  </p:notesMasterIdLst>
  <p:sldIdLst>
    <p:sldId id="256" r:id="rId2"/>
    <p:sldId id="260" r:id="rId3"/>
    <p:sldId id="259" r:id="rId4"/>
    <p:sldId id="257" r:id="rId5"/>
    <p:sldId id="258" r:id="rId6"/>
    <p:sldId id="263" r:id="rId7"/>
    <p:sldId id="261" r:id="rId8"/>
    <p:sldId id="262" r:id="rId9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1F1072E-08CB-48F9-81FC-6E723CE22E65}">
  <a:tblStyle styleId="{51F1072E-08CB-48F9-81FC-6E723CE22E65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CB4FE2C3-CADC-48C6-987D-859EFDC2EBA6}" styleName="Table_1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279"/>
    <p:restoredTop sz="94729"/>
  </p:normalViewPr>
  <p:slideViewPr>
    <p:cSldViewPr snapToGrid="0">
      <p:cViewPr varScale="1">
        <p:scale>
          <a:sx n="140" d="100"/>
          <a:sy n="140" d="100"/>
        </p:scale>
        <p:origin x="384" y="19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635a8b961e_1_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635a8b961e_1_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6354f5acfb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6354f5acfb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635a8b961e_1_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635a8b961e_1_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document/d/1Pk8aBJtrdZ508Z2NRtzZHLDfZ2u0FA7Mw7GW5WFiDcM/edit#heading=h.2bn6wsx" TargetMode="External"/><Relationship Id="rId4" Type="http://schemas.openxmlformats.org/officeDocument/2006/relationships/hyperlink" Target="https://docs.google.com/document/d/1Pk8aBJtrdZ508Z2NRtzZHLDfZ2u0FA7Mw7GW5WFiDcM/edit#heading=h.x9qcmbpeafci" TargetMode="External"/><Relationship Id="rId1" Type="http://schemas.openxmlformats.org/officeDocument/2006/relationships/slideLayout" Target="../slideLayouts/slideLayout4.xml"/><Relationship Id="rId2" Type="http://schemas.openxmlformats.org/officeDocument/2006/relationships/hyperlink" Target="https://docs.google.com/document/d/1Pk8aBJtrdZ508Z2NRtzZHLDfZ2u0FA7Mw7GW5WFiDcM/edit#heading=h.1rvwp1q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png"/><Relationship Id="rId3" Type="http://schemas.openxmlformats.org/officeDocument/2006/relationships/image" Target="https://cdn.productplan.com/wp-content/uploads/2018/11/Value-vs-complexity-prioritization-matrix.png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Prioritization Methods</a:t>
            </a:r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xmlns="" id="{2159FA6E-CB9E-114E-A6D4-6930F587AC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Prioritization Methods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6BDFED2A-409C-E949-ABC6-C961CF96665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b="1" dirty="0"/>
              <a:t>SSAC’s methodology: Risk Rating</a:t>
            </a:r>
            <a:r>
              <a:rPr lang="en-US" dirty="0"/>
              <a:t> approach + Individual </a:t>
            </a:r>
            <a:r>
              <a:rPr lang="en-US" b="1" dirty="0"/>
              <a:t>Vote</a:t>
            </a:r>
            <a:r>
              <a:rPr lang="en-US" dirty="0"/>
              <a:t> for top-5 + </a:t>
            </a:r>
            <a:r>
              <a:rPr lang="en-US" b="1" dirty="0"/>
              <a:t>qualitative</a:t>
            </a:r>
            <a:r>
              <a:rPr lang="en-US" dirty="0"/>
              <a:t> analysis</a:t>
            </a:r>
          </a:p>
          <a:p>
            <a:pPr>
              <a:lnSpc>
                <a:spcPct val="100000"/>
              </a:lnSpc>
            </a:pPr>
            <a:endParaRPr lang="en-US" dirty="0"/>
          </a:p>
          <a:p>
            <a:pPr>
              <a:lnSpc>
                <a:spcPct val="100000"/>
              </a:lnSpc>
            </a:pPr>
            <a:r>
              <a:rPr lang="en-US" b="1" dirty="0"/>
              <a:t>Other tools: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1800" b="1" dirty="0"/>
              <a:t>Value vs. Complexity</a:t>
            </a:r>
            <a:r>
              <a:rPr lang="en-US" sz="1800" dirty="0"/>
              <a:t> matrix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1800" b="1" dirty="0"/>
              <a:t>Scorecard</a:t>
            </a:r>
            <a:endParaRPr lang="en-US" sz="1800" dirty="0"/>
          </a:p>
          <a:p>
            <a:pPr lvl="1">
              <a:lnSpc>
                <a:spcPct val="100000"/>
              </a:lnSpc>
              <a:spcBef>
                <a:spcPts val="0"/>
              </a:spcBef>
            </a:pPr>
            <a:endParaRPr lang="en-US" sz="1800" dirty="0"/>
          </a:p>
          <a:p>
            <a:pPr>
              <a:lnSpc>
                <a:spcPct val="100000"/>
              </a:lnSpc>
            </a:pPr>
            <a:r>
              <a:rPr lang="en-US" b="1" dirty="0"/>
              <a:t>All methods rely on</a:t>
            </a:r>
            <a:r>
              <a:rPr lang="en-US" dirty="0"/>
              <a:t>: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1800" dirty="0"/>
              <a:t>An agreed-upon set of criteria 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1800" dirty="0"/>
              <a:t>Clear definitions of scales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86686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>
            <a:spLocks noGrp="1"/>
          </p:cNvSpPr>
          <p:nvPr>
            <p:ph type="title"/>
          </p:nvPr>
        </p:nvSpPr>
        <p:spPr>
          <a:xfrm>
            <a:off x="311700" y="2486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Risk Rating (used by SSAC as 1</a:t>
            </a:r>
            <a:r>
              <a:rPr lang="en" baseline="30000" dirty="0"/>
              <a:t>st</a:t>
            </a:r>
            <a:r>
              <a:rPr lang="en" dirty="0"/>
              <a:t> step)</a:t>
            </a:r>
            <a:endParaRPr dirty="0"/>
          </a:p>
        </p:txBody>
      </p:sp>
      <p:sp>
        <p:nvSpPr>
          <p:cNvPr id="73" name="Google Shape;73;p16"/>
          <p:cNvSpPr txBox="1"/>
          <p:nvPr/>
        </p:nvSpPr>
        <p:spPr>
          <a:xfrm>
            <a:off x="687325" y="1190550"/>
            <a:ext cx="7511700" cy="298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 dirty="0"/>
          </a:p>
        </p:txBody>
      </p:sp>
      <p:pic>
        <p:nvPicPr>
          <p:cNvPr id="74" name="Google Shape;74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600200" y="982025"/>
            <a:ext cx="5943600" cy="37433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>
            <a:spLocks noGrp="1"/>
          </p:cNvSpPr>
          <p:nvPr>
            <p:ph type="title"/>
          </p:nvPr>
        </p:nvSpPr>
        <p:spPr>
          <a:xfrm>
            <a:off x="311700" y="2486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SSAC’s Probability Definition</a:t>
            </a:r>
            <a:endParaRPr dirty="0"/>
          </a:p>
        </p:txBody>
      </p:sp>
      <p:graphicFrame>
        <p:nvGraphicFramePr>
          <p:cNvPr id="61" name="Google Shape;61;p14"/>
          <p:cNvGraphicFramePr/>
          <p:nvPr/>
        </p:nvGraphicFramePr>
        <p:xfrm>
          <a:off x="630275" y="821325"/>
          <a:ext cx="7883450" cy="3081830"/>
        </p:xfrm>
        <a:graphic>
          <a:graphicData uri="http://schemas.openxmlformats.org/drawingml/2006/table">
            <a:tbl>
              <a:tblPr>
                <a:noFill/>
                <a:tableStyleId>{51F1072E-08CB-48F9-81FC-6E723CE22E65}</a:tableStyleId>
              </a:tblPr>
              <a:tblGrid>
                <a:gridCol w="135235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90327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62782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43515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/>
                        <a:t>Probability</a:t>
                      </a:r>
                      <a:endParaRPr sz="1200" b="1"/>
                    </a:p>
                  </a:txBody>
                  <a:tcPr marL="63500" marR="63500" marT="63500" marB="63500">
                    <a:lnL w="12700" cap="flat" cmpd="sng">
                      <a:solidFill>
                        <a:srgbClr val="0A1F24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A1F24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A1F24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A1F24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/>
                        <a:t>Description</a:t>
                      </a:r>
                      <a:endParaRPr sz="1200" b="1"/>
                    </a:p>
                  </a:txBody>
                  <a:tcPr marL="63500" marR="63500" marT="63500" marB="63500">
                    <a:lnL w="12700" cap="flat" cmpd="sng">
                      <a:solidFill>
                        <a:srgbClr val="0A1F24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A1F24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A1F24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A1F24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/>
                        <a:t>In % terms</a:t>
                      </a:r>
                      <a:endParaRPr sz="1200" b="1"/>
                    </a:p>
                  </a:txBody>
                  <a:tcPr marL="63500" marR="63500" marT="63500" marB="63500">
                    <a:lnL w="12700" cap="flat" cmpd="sng">
                      <a:solidFill>
                        <a:srgbClr val="0A1F24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A1F24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A1F24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A1F24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408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1 – Unlikely</a:t>
                      </a:r>
                      <a:endParaRPr sz="1200"/>
                    </a:p>
                  </a:txBody>
                  <a:tcPr marL="63500" marR="63500" marT="63500" marB="63500">
                    <a:lnL w="12700" cap="flat" cmpd="sng">
                      <a:solidFill>
                        <a:srgbClr val="0A1F24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A1F24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A1F24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A1F24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Not expected, but there's a slight possibility it may occur at some time.</a:t>
                      </a:r>
                      <a:endParaRPr sz="1200"/>
                    </a:p>
                  </a:txBody>
                  <a:tcPr marL="63500" marR="63500" marT="63500" marB="63500">
                    <a:lnL w="12700" cap="flat" cmpd="sng">
                      <a:solidFill>
                        <a:srgbClr val="0A1F24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A1F24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A1F24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A1F24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0 to 25%</a:t>
                      </a:r>
                      <a:endParaRPr sz="1200"/>
                    </a:p>
                  </a:txBody>
                  <a:tcPr marL="63500" marR="63500" marT="63500" marB="63500">
                    <a:lnL w="12700" cap="flat" cmpd="sng">
                      <a:solidFill>
                        <a:srgbClr val="0A1F24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A1F24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A1F24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A1F24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060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2 – Possible</a:t>
                      </a:r>
                      <a:endParaRPr sz="1200"/>
                    </a:p>
                  </a:txBody>
                  <a:tcPr marL="63500" marR="63500" marT="63500" marB="63500">
                    <a:lnL w="12700" cap="flat" cmpd="sng">
                      <a:solidFill>
                        <a:srgbClr val="0A1F24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A1F24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A1F24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A1F24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The event might occur at some time. There may be a history of infrequent occurrence.</a:t>
                      </a:r>
                      <a:endParaRPr sz="1200"/>
                    </a:p>
                  </a:txBody>
                  <a:tcPr marL="63500" marR="63500" marT="63500" marB="63500">
                    <a:lnL w="12700" cap="flat" cmpd="sng">
                      <a:solidFill>
                        <a:srgbClr val="0A1F24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A1F24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A1F24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A1F24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25 to 75%</a:t>
                      </a:r>
                      <a:endParaRPr sz="1200"/>
                    </a:p>
                  </a:txBody>
                  <a:tcPr marL="63500" marR="63500" marT="63500" marB="63500">
                    <a:lnL w="12700" cap="flat" cmpd="sng">
                      <a:solidFill>
                        <a:srgbClr val="0A1F24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A1F24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A1F24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A1F24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322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3 – Likely</a:t>
                      </a:r>
                      <a:endParaRPr sz="1200"/>
                    </a:p>
                  </a:txBody>
                  <a:tcPr marL="63500" marR="63500" marT="63500" marB="63500">
                    <a:lnL w="12700" cap="flat" cmpd="sng">
                      <a:solidFill>
                        <a:srgbClr val="0A1F24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A1F24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A1F24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A1F24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There is a strong possibility that the event will occur.  There is a history of frequent occurrence.</a:t>
                      </a:r>
                      <a:endParaRPr sz="1200"/>
                    </a:p>
                  </a:txBody>
                  <a:tcPr marL="63500" marR="63500" marT="63500" marB="63500">
                    <a:lnL w="12700" cap="flat" cmpd="sng">
                      <a:solidFill>
                        <a:srgbClr val="0A1F24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A1F24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A1F24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A1F24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75 to 95%</a:t>
                      </a:r>
                      <a:endParaRPr sz="1200"/>
                    </a:p>
                  </a:txBody>
                  <a:tcPr marL="63500" marR="63500" marT="63500" marB="63500">
                    <a:lnL w="12700" cap="flat" cmpd="sng">
                      <a:solidFill>
                        <a:srgbClr val="0A1F24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A1F24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A1F24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A1F24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420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4 – Certain</a:t>
                      </a:r>
                      <a:endParaRPr sz="1200"/>
                    </a:p>
                  </a:txBody>
                  <a:tcPr marL="63500" marR="63500" marT="63500" marB="63500">
                    <a:lnL w="12700" cap="flat" cmpd="sng">
                      <a:solidFill>
                        <a:srgbClr val="0A1F24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A1F24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A1F24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A1F24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There is a near certainty or certainty that the event will occur.  A history of common occurrence exists.</a:t>
                      </a:r>
                      <a:endParaRPr sz="1200"/>
                    </a:p>
                  </a:txBody>
                  <a:tcPr marL="63500" marR="63500" marT="63500" marB="63500">
                    <a:lnL w="12700" cap="flat" cmpd="sng">
                      <a:solidFill>
                        <a:srgbClr val="0A1F24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A1F24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A1F24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A1F24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95 to 100%</a:t>
                      </a:r>
                      <a:endParaRPr sz="1200"/>
                    </a:p>
                  </a:txBody>
                  <a:tcPr marL="63500" marR="63500" marT="63500" marB="63500">
                    <a:lnL w="12700" cap="flat" cmpd="sng">
                      <a:solidFill>
                        <a:srgbClr val="0A1F24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A1F24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A1F24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A1F24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487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5 – Certain and Increasing Frequency</a:t>
                      </a:r>
                      <a:endParaRPr sz="1200"/>
                    </a:p>
                  </a:txBody>
                  <a:tcPr marL="63500" marR="63500" marT="63500" marB="63500">
                    <a:lnL w="12700" cap="flat" cmpd="sng">
                      <a:solidFill>
                        <a:srgbClr val="0A1F24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A1F24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A1F24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A1F24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There is a near certainty or certainty that the event will occur.  A history of common occurrence exists and the frequency of occurrence is likely to increase.</a:t>
                      </a:r>
                      <a:endParaRPr sz="1200"/>
                    </a:p>
                  </a:txBody>
                  <a:tcPr marL="63500" marR="63500" marT="63500" marB="63500">
                    <a:lnL w="12700" cap="flat" cmpd="sng">
                      <a:solidFill>
                        <a:srgbClr val="0A1F24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A1F24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A1F24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A1F24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95 to 100%</a:t>
                      </a:r>
                      <a:endParaRPr sz="120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+ Increasing Frequency</a:t>
                      </a:r>
                      <a:endParaRPr sz="1200"/>
                    </a:p>
                  </a:txBody>
                  <a:tcPr marL="63500" marR="63500" marT="63500" marB="63500">
                    <a:lnL w="12700" cap="flat" cmpd="sng">
                      <a:solidFill>
                        <a:srgbClr val="0A1F24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A1F24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A1F24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A1F24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>
            <a:spLocks noGrp="1"/>
          </p:cNvSpPr>
          <p:nvPr>
            <p:ph type="title"/>
          </p:nvPr>
        </p:nvSpPr>
        <p:spPr>
          <a:xfrm>
            <a:off x="311700" y="2486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SSAC’s Impact Definition</a:t>
            </a:r>
            <a:endParaRPr dirty="0"/>
          </a:p>
        </p:txBody>
      </p:sp>
      <p:graphicFrame>
        <p:nvGraphicFramePr>
          <p:cNvPr id="67" name="Google Shape;67;p15"/>
          <p:cNvGraphicFramePr/>
          <p:nvPr/>
        </p:nvGraphicFramePr>
        <p:xfrm>
          <a:off x="311700" y="821325"/>
          <a:ext cx="8520600" cy="4089400"/>
        </p:xfrm>
        <a:graphic>
          <a:graphicData uri="http://schemas.openxmlformats.org/drawingml/2006/table">
            <a:tbl>
              <a:tblPr>
                <a:noFill/>
                <a:tableStyleId>{CB4FE2C3-CADC-48C6-987D-859EFDC2EBA6}</a:tableStyleId>
              </a:tblPr>
              <a:tblGrid>
                <a:gridCol w="136237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432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0462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50092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385475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13843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/>
                        <a:t/>
                      </a:r>
                      <a:br>
                        <a:rPr lang="en" sz="1000" b="1"/>
                      </a:br>
                      <a:r>
                        <a:rPr lang="en" sz="1000" b="1"/>
                        <a:t/>
                      </a:r>
                      <a:br>
                        <a:rPr lang="en" sz="1000" b="1"/>
                      </a:br>
                      <a:r>
                        <a:rPr lang="en" sz="1000" b="1"/>
                        <a:t/>
                      </a:r>
                      <a:br>
                        <a:rPr lang="en" sz="1000" b="1"/>
                      </a:br>
                      <a:r>
                        <a:rPr lang="en" sz="1000" b="1"/>
                        <a:t/>
                      </a:r>
                      <a:br>
                        <a:rPr lang="en" sz="1000" b="1"/>
                      </a:br>
                      <a:endParaRPr sz="1000" b="1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b="1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b="1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b="1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/>
                        <a:t>Impacted Entities</a:t>
                      </a:r>
                      <a:endParaRPr sz="1000" b="1"/>
                    </a:p>
                  </a:txBody>
                  <a:tcPr marL="63500" marR="63500" marT="63500" marB="63500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/>
                        <a:t>1 - Insignificant</a:t>
                      </a:r>
                      <a:r>
                        <a:rPr lang="en" sz="1000"/>
                        <a:t/>
                      </a:r>
                      <a:br>
                        <a:rPr lang="en" sz="1000"/>
                      </a:br>
                      <a:r>
                        <a:rPr lang="en" sz="1000"/>
                        <a:t>Processes are intact, but slightly affecting parties adversely</a:t>
                      </a:r>
                      <a:endParaRPr sz="1000"/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/>
                        <a:t>2 - Minor</a:t>
                      </a:r>
                      <a:r>
                        <a:rPr lang="en" sz="1000"/>
                        <a:t/>
                      </a:r>
                      <a:br>
                        <a:rPr lang="en" sz="1000"/>
                      </a:br>
                      <a:r>
                        <a:rPr lang="en" sz="1000"/>
                        <a:t>Not significant in its impact. Processes are operating and causing some intermittent disruption.</a:t>
                      </a:r>
                      <a:endParaRPr sz="1000"/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/>
                        <a:t>3 - Moderate</a:t>
                      </a:r>
                      <a:r>
                        <a:rPr lang="en" sz="1000"/>
                        <a:t/>
                      </a:r>
                      <a:br>
                        <a:rPr lang="en" sz="1000"/>
                      </a:br>
                      <a:r>
                        <a:rPr lang="en" sz="1000"/>
                        <a:t>Significant, but intermittent disruption to entities and the internet. Counter measures effective.</a:t>
                      </a:r>
                      <a:endParaRPr sz="1000"/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/>
                        <a:t>4 - Major</a:t>
                      </a:r>
                      <a:r>
                        <a:rPr lang="en" sz="1000"/>
                        <a:t/>
                      </a:r>
                      <a:br>
                        <a:rPr lang="en" sz="1000"/>
                      </a:br>
                      <a:r>
                        <a:rPr lang="en" sz="1000"/>
                        <a:t>Significant, continuing disruption to entities and the internet. Counter measures are weak</a:t>
                      </a:r>
                      <a:endParaRPr sz="1000"/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/>
                        <a:t>5 - Catastrophic</a:t>
                      </a:r>
                      <a:r>
                        <a:rPr lang="en" sz="1000"/>
                        <a:t/>
                      </a:r>
                      <a:br>
                        <a:rPr lang="en" sz="1000"/>
                      </a:br>
                      <a:r>
                        <a:rPr lang="en" sz="1000"/>
                        <a:t>Widespread, continuing disruption to entities and the internet. Counter measures are not effective</a:t>
                      </a:r>
                      <a:endParaRPr sz="1000"/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ICANN Org</a:t>
                      </a:r>
                      <a:endParaRPr sz="1000"/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Name &amp; Number Provisioners </a:t>
                      </a:r>
                      <a:endParaRPr sz="1000"/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DNS and Routing Infrastructure/ Service Providers</a:t>
                      </a:r>
                      <a:endParaRPr sz="1000"/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End Users and Registrants</a:t>
                      </a:r>
                      <a:endParaRPr sz="1000"/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41300">
                <a:tc gridSpan="6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/>
                        <a:t>↓</a:t>
                      </a:r>
                      <a:endParaRPr sz="1000" b="1"/>
                    </a:p>
                  </a:txBody>
                  <a:tcPr marL="63500" marR="63500" marT="63500" marB="63500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/>
                        <a:t>OVERALL SECURITY AND STABILITY</a:t>
                      </a:r>
                      <a:endParaRPr sz="1000" b="1"/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D3E6439-DA92-7540-B41F-A184C634BD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Vote for top-5 after initial ranking + qualitative analysis (used by SSAC)</a:t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xmlns="" id="{777ED84D-FC3F-224D-9F6A-7E47AC796B6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1147929"/>
              </p:ext>
            </p:extLst>
          </p:nvPr>
        </p:nvGraphicFramePr>
        <p:xfrm>
          <a:off x="311700" y="1638794"/>
          <a:ext cx="8521699" cy="2884914"/>
        </p:xfrm>
        <a:graphic>
          <a:graphicData uri="http://schemas.openxmlformats.org/drawingml/2006/table">
            <a:tbl>
              <a:tblPr>
                <a:tableStyleId>{51F1072E-08CB-48F9-81FC-6E723CE22E65}</a:tableStyleId>
              </a:tblPr>
              <a:tblGrid>
                <a:gridCol w="1091897">
                  <a:extLst>
                    <a:ext uri="{9D8B030D-6E8A-4147-A177-3AD203B41FA5}">
                      <a16:colId xmlns:a16="http://schemas.microsoft.com/office/drawing/2014/main" xmlns="" val="1922123000"/>
                    </a:ext>
                  </a:extLst>
                </a:gridCol>
                <a:gridCol w="708684">
                  <a:extLst>
                    <a:ext uri="{9D8B030D-6E8A-4147-A177-3AD203B41FA5}">
                      <a16:colId xmlns:a16="http://schemas.microsoft.com/office/drawing/2014/main" xmlns="" val="3653979892"/>
                    </a:ext>
                  </a:extLst>
                </a:gridCol>
                <a:gridCol w="792675">
                  <a:extLst>
                    <a:ext uri="{9D8B030D-6E8A-4147-A177-3AD203B41FA5}">
                      <a16:colId xmlns:a16="http://schemas.microsoft.com/office/drawing/2014/main" xmlns="" val="3837278284"/>
                    </a:ext>
                  </a:extLst>
                </a:gridCol>
                <a:gridCol w="755929">
                  <a:extLst>
                    <a:ext uri="{9D8B030D-6E8A-4147-A177-3AD203B41FA5}">
                      <a16:colId xmlns:a16="http://schemas.microsoft.com/office/drawing/2014/main" xmlns="" val="165305852"/>
                    </a:ext>
                  </a:extLst>
                </a:gridCol>
                <a:gridCol w="1056901">
                  <a:extLst>
                    <a:ext uri="{9D8B030D-6E8A-4147-A177-3AD203B41FA5}">
                      <a16:colId xmlns:a16="http://schemas.microsoft.com/office/drawing/2014/main" xmlns="" val="3386850916"/>
                    </a:ext>
                  </a:extLst>
                </a:gridCol>
                <a:gridCol w="1028903">
                  <a:extLst>
                    <a:ext uri="{9D8B030D-6E8A-4147-A177-3AD203B41FA5}">
                      <a16:colId xmlns:a16="http://schemas.microsoft.com/office/drawing/2014/main" xmlns="" val="2527242634"/>
                    </a:ext>
                  </a:extLst>
                </a:gridCol>
                <a:gridCol w="3086710">
                  <a:extLst>
                    <a:ext uri="{9D8B030D-6E8A-4147-A177-3AD203B41FA5}">
                      <a16:colId xmlns:a16="http://schemas.microsoft.com/office/drawing/2014/main" xmlns="" val="3398049556"/>
                    </a:ext>
                  </a:extLst>
                </a:gridCol>
              </a:tblGrid>
              <a:tr h="266084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effectLst/>
                        </a:rPr>
                        <a:t>Issues Areas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effectLst/>
                        </a:rPr>
                        <a:t>SSAC Initial Ranking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 dirty="0">
                          <a:effectLst/>
                        </a:rPr>
                        <a:t>SSAC Member Votes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effectLst/>
                        </a:rPr>
                        <a:t>Timing/Urgency/Dependency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effectLst/>
                        </a:rPr>
                        <a:t>Previous advice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 dirty="0">
                          <a:effectLst/>
                        </a:rPr>
                        <a:t>Breadth/Number of entities impacted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effectLst/>
                        </a:rPr>
                        <a:t>What action can SSAC take with respect to this issue? / What form of Advisory SSAC can write?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3619370690"/>
                  </a:ext>
                </a:extLst>
              </a:tr>
              <a:tr h="1309415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sng" strike="noStrike" dirty="0">
                          <a:effectLst/>
                          <a:hlinkClick r:id="rId2"/>
                        </a:rPr>
                        <a:t>7.2</a:t>
                      </a:r>
                      <a:endParaRPr lang="en-US" sz="800" b="0" i="0" u="sng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4 - Critical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15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No dependency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None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Primary: DNS and Routing Infrastructure Service Providers, end users</a:t>
                      </a:r>
                      <a:br>
                        <a:rPr lang="en-US" sz="800" u="none" strike="noStrike" dirty="0">
                          <a:effectLst/>
                        </a:rPr>
                      </a:br>
                      <a:r>
                        <a:rPr lang="en-US" sz="800" u="none" strike="noStrike" dirty="0">
                          <a:effectLst/>
                        </a:rPr>
                        <a:t>Secondary: name and number provisioners, ICANN Org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846521914"/>
                  </a:ext>
                </a:extLst>
              </a:tr>
              <a:tr h="595189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sng" strike="noStrike" dirty="0">
                          <a:effectLst/>
                          <a:hlinkClick r:id="rId3"/>
                        </a:rPr>
                        <a:t>5.2.5</a:t>
                      </a:r>
                      <a:endParaRPr lang="en-US" sz="800" b="0" i="0" u="sng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5 - Unacceptable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13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DoT/DoH dependency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None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Primary: DNS and routing infrastructure service providers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883995522"/>
                  </a:ext>
                </a:extLst>
              </a:tr>
              <a:tr h="714226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sng" strike="noStrike" dirty="0">
                          <a:effectLst/>
                          <a:hlinkClick r:id="rId4"/>
                        </a:rPr>
                        <a:t>5.1.6</a:t>
                      </a:r>
                      <a:endParaRPr lang="en-US" sz="800" b="0" i="0" u="sng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4 - Critical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12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SSAC Past work on name collision, NCAP project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End users and registrants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1629062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86786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618CAAA-00E9-DD49-B138-CDE6D52501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Value vs. Complexity matrix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409E8577-A2E8-4141-AA3A-07C64951DDB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value vs. complexity model can be a helpful strategy for teams trying to turn a long list of items into a strategically sound list of priorities.</a:t>
            </a:r>
          </a:p>
          <a:p>
            <a:r>
              <a:rPr lang="en-US" dirty="0"/>
              <a:t>Start with high-value, low-cost items, and later move on to high-value, high-cost items. </a:t>
            </a:r>
          </a:p>
          <a:p>
            <a:r>
              <a:rPr lang="en-US" dirty="0"/>
              <a:t>Low-value and low-cost items should be balanced throughout the development cycles, as these might represent smaller improvements and nice-to-have items.</a:t>
            </a:r>
          </a:p>
          <a:p>
            <a:endParaRPr lang="en-US" dirty="0"/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xmlns="" id="{1A36D934-BAC0-3049-85F9-A706437C42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58135" y="126475"/>
            <a:ext cx="6274566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5" name="Picture 4" descr="A picture containing vector graphics&#10;&#10;Description automatically generated">
            <a:extLst>
              <a:ext uri="{FF2B5EF4-FFF2-40B4-BE49-F238E27FC236}">
                <a16:creationId xmlns:a16="http://schemas.microsoft.com/office/drawing/2014/main" xmlns="" id="{1722AB2C-A8CF-CC4A-BF14-3613F09B5F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2404" y="1152401"/>
            <a:ext cx="4609896" cy="35460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743473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D3E6439-DA92-7540-B41F-A184C634BD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Scorecard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C1AA9177-42BB-334F-936C-01EA1D44B5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11699" y="1152475"/>
            <a:ext cx="7568697" cy="3416400"/>
          </a:xfrm>
        </p:spPr>
        <p:txBody>
          <a:bodyPr/>
          <a:lstStyle/>
          <a:p>
            <a:r>
              <a:rPr lang="en-US" dirty="0"/>
              <a:t>Define a set of criteria and weights for scoring</a:t>
            </a:r>
          </a:p>
          <a:p>
            <a:r>
              <a:rPr lang="en-US" dirty="0"/>
              <a:t>Agree on scaling and definition of scale</a:t>
            </a:r>
          </a:p>
          <a:p>
            <a:r>
              <a:rPr lang="en-US" dirty="0"/>
              <a:t>Go over all recommendations and assign a score (e.g. from 1 to 100, or 1 to 5) on their respective impact for each criterion.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xmlns="" id="{AF3D611B-2C8D-2642-8C7D-710D33A22B9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4585649"/>
              </p:ext>
            </p:extLst>
          </p:nvPr>
        </p:nvGraphicFramePr>
        <p:xfrm>
          <a:off x="631596" y="2934656"/>
          <a:ext cx="7248801" cy="1854200"/>
        </p:xfrm>
        <a:graphic>
          <a:graphicData uri="http://schemas.openxmlformats.org/drawingml/2006/table">
            <a:tbl>
              <a:tblPr firstRow="1" bandRow="1">
                <a:tableStyleId>{51F1072E-08CB-48F9-81FC-6E723CE22E65}</a:tableStyleId>
              </a:tblPr>
              <a:tblGrid>
                <a:gridCol w="1035543">
                  <a:extLst>
                    <a:ext uri="{9D8B030D-6E8A-4147-A177-3AD203B41FA5}">
                      <a16:colId xmlns:a16="http://schemas.microsoft.com/office/drawing/2014/main" xmlns="" val="441248944"/>
                    </a:ext>
                  </a:extLst>
                </a:gridCol>
                <a:gridCol w="1035543">
                  <a:extLst>
                    <a:ext uri="{9D8B030D-6E8A-4147-A177-3AD203B41FA5}">
                      <a16:colId xmlns:a16="http://schemas.microsoft.com/office/drawing/2014/main" xmlns="" val="4227512784"/>
                    </a:ext>
                  </a:extLst>
                </a:gridCol>
                <a:gridCol w="1035543">
                  <a:extLst>
                    <a:ext uri="{9D8B030D-6E8A-4147-A177-3AD203B41FA5}">
                      <a16:colId xmlns:a16="http://schemas.microsoft.com/office/drawing/2014/main" xmlns="" val="3515807154"/>
                    </a:ext>
                  </a:extLst>
                </a:gridCol>
                <a:gridCol w="1035543">
                  <a:extLst>
                    <a:ext uri="{9D8B030D-6E8A-4147-A177-3AD203B41FA5}">
                      <a16:colId xmlns:a16="http://schemas.microsoft.com/office/drawing/2014/main" xmlns="" val="1482112703"/>
                    </a:ext>
                  </a:extLst>
                </a:gridCol>
                <a:gridCol w="1035543">
                  <a:extLst>
                    <a:ext uri="{9D8B030D-6E8A-4147-A177-3AD203B41FA5}">
                      <a16:colId xmlns:a16="http://schemas.microsoft.com/office/drawing/2014/main" xmlns="" val="1236690837"/>
                    </a:ext>
                  </a:extLst>
                </a:gridCol>
                <a:gridCol w="1035543">
                  <a:extLst>
                    <a:ext uri="{9D8B030D-6E8A-4147-A177-3AD203B41FA5}">
                      <a16:colId xmlns:a16="http://schemas.microsoft.com/office/drawing/2014/main" xmlns="" val="270455811"/>
                    </a:ext>
                  </a:extLst>
                </a:gridCol>
                <a:gridCol w="1035543">
                  <a:extLst>
                    <a:ext uri="{9D8B030D-6E8A-4147-A177-3AD203B41FA5}">
                      <a16:colId xmlns:a16="http://schemas.microsoft.com/office/drawing/2014/main" xmlns="" val="346944455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/>
                        <a:t>Criterion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/>
                        <a:t>Criterion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/>
                        <a:t>Criterion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/>
                        <a:t>Criterion 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/>
                        <a:t>Score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/>
                        <a:t>Rank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3088340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i="1" dirty="0"/>
                        <a:t>weigh</a:t>
                      </a: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i="1" dirty="0"/>
                        <a:t>20%</a:t>
                      </a: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i="1" dirty="0"/>
                        <a:t>30%</a:t>
                      </a: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i="1" dirty="0"/>
                        <a:t>10%</a:t>
                      </a: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i="1" dirty="0"/>
                        <a:t>40%</a:t>
                      </a: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i="1" dirty="0"/>
                        <a:t>100%</a:t>
                      </a: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6231969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Rec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60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820067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Rec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82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79794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Rec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50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32758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43755605"/>
      </p:ext>
    </p:extLst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506</Words>
  <Application>Microsoft Macintosh PowerPoint</Application>
  <PresentationFormat>On-screen Show (16:9)</PresentationFormat>
  <Paragraphs>116</Paragraphs>
  <Slides>8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Times New Roman</vt:lpstr>
      <vt:lpstr>Simple Light</vt:lpstr>
      <vt:lpstr>Prioritization Methods</vt:lpstr>
      <vt:lpstr>Prioritization Methods</vt:lpstr>
      <vt:lpstr>Risk Rating (used by SSAC as 1st step)</vt:lpstr>
      <vt:lpstr>SSAC’s Probability Definition</vt:lpstr>
      <vt:lpstr>SSAC’s Impact Definition</vt:lpstr>
      <vt:lpstr>Vote for top-5 after initial ranking + qualitative analysis (used by SSAC) </vt:lpstr>
      <vt:lpstr>Value vs. Complexity matrix  </vt:lpstr>
      <vt:lpstr>Scorecard</vt:lpstr>
    </vt:vector>
  </TitlesOfParts>
  <LinksUpToDate>false</LinksUpToDate>
  <SharedDoc>false</SharedDoc>
  <HyperlinksChanged>false</HyperlinksChanged>
  <AppVersion>15.0040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SSAC Threats Overview SSAC Workshop 2019</dc:title>
  <cp:lastModifiedBy>Jennifer Bryce</cp:lastModifiedBy>
  <cp:revision>12</cp:revision>
  <dcterms:modified xsi:type="dcterms:W3CDTF">2019-11-27T09:59:20Z</dcterms:modified>
</cp:coreProperties>
</file>