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548" r:id="rId2"/>
    <p:sldId id="381" r:id="rId3"/>
    <p:sldId id="398" r:id="rId4"/>
    <p:sldId id="578" r:id="rId5"/>
    <p:sldId id="579" r:id="rId6"/>
    <p:sldId id="580" r:id="rId7"/>
    <p:sldId id="581" r:id="rId8"/>
    <p:sldId id="58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EDEDE"/>
    <a:srgbClr val="002B49"/>
    <a:srgbClr val="9C240F"/>
    <a:srgbClr val="CB460F"/>
    <a:srgbClr val="FA5B36"/>
    <a:srgbClr val="0E4B91"/>
    <a:srgbClr val="18548A"/>
    <a:srgbClr val="1553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006" autoAdjust="0"/>
  </p:normalViewPr>
  <p:slideViewPr>
    <p:cSldViewPr snapToGrid="0" snapToObjects="1">
      <p:cViewPr varScale="1">
        <p:scale>
          <a:sx n="102" d="100"/>
          <a:sy n="102" d="100"/>
        </p:scale>
        <p:origin x="894" y="102"/>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Community support expressed at ICANN63 and in subsequent communications from contracted parties to explore this approach in an effort to diminish the contracted parties’ liability. </a:t>
            </a:r>
          </a:p>
          <a:p>
            <a:pPr marL="171450" indent="-171450">
              <a:buFont typeface="Arial" panose="020B0604020202020204" pitchFamily="34" charset="0"/>
              <a:buChar char="•"/>
            </a:pPr>
            <a:r>
              <a:rPr lang="en-US" dirty="0"/>
              <a:t>Note that EPDP plans to explore a standard access mechanism in its policy work. </a:t>
            </a:r>
          </a:p>
        </p:txBody>
      </p:sp>
      <p:sp>
        <p:nvSpPr>
          <p:cNvPr id="4" name="Slide Number Placeholder 3"/>
          <p:cNvSpPr>
            <a:spLocks noGrp="1"/>
          </p:cNvSpPr>
          <p:nvPr>
            <p:ph type="sldNum" sz="quarter" idx="5"/>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326151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Detail some of the key questions and answers we have reached to date. </a:t>
            </a:r>
          </a:p>
        </p:txBody>
      </p:sp>
      <p:sp>
        <p:nvSpPr>
          <p:cNvPr id="4" name="Slide Number Placeholder 3"/>
          <p:cNvSpPr>
            <a:spLocks noGrp="1"/>
          </p:cNvSpPr>
          <p:nvPr>
            <p:ph type="sldNum" sz="quarter" idx="5"/>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3108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we want to leave in the critical/useful distinctions? </a:t>
            </a:r>
          </a:p>
        </p:txBody>
      </p:sp>
      <p:sp>
        <p:nvSpPr>
          <p:cNvPr id="4" name="Slide Number Placeholder 3"/>
          <p:cNvSpPr>
            <a:spLocks noGrp="1"/>
          </p:cNvSpPr>
          <p:nvPr>
            <p:ph type="sldNum" sz="quarter" idx="5"/>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238710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92688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we want to leave in the critical/useful distinctions? </a:t>
            </a:r>
          </a:p>
        </p:txBody>
      </p:sp>
      <p:sp>
        <p:nvSpPr>
          <p:cNvPr id="4" name="Slide Number Placeholder 3"/>
          <p:cNvSpPr>
            <a:spLocks noGrp="1"/>
          </p:cNvSpPr>
          <p:nvPr>
            <p:ph type="sldNum" sz="quarter" idx="5"/>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65325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we want to leave in the critical/useful distinctions? </a:t>
            </a:r>
          </a:p>
        </p:txBody>
      </p:sp>
      <p:sp>
        <p:nvSpPr>
          <p:cNvPr id="4" name="Slide Number Placeholder 3"/>
          <p:cNvSpPr>
            <a:spLocks noGrp="1"/>
          </p:cNvSpPr>
          <p:nvPr>
            <p:ph type="sldNum" sz="quarter" idx="5"/>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426230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emf"/><Relationship Id="rId16" Type="http://schemas.openxmlformats.org/officeDocument/2006/relationships/image" Target="../media/image2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4.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a:t>Click icon to add picture</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0"/>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Study Group on Access to Non-Public Registration Data</a:t>
            </a:r>
          </a:p>
        </p:txBody>
      </p:sp>
      <p:sp>
        <p:nvSpPr>
          <p:cNvPr id="3" name="Text Placeholder 2"/>
          <p:cNvSpPr>
            <a:spLocks noGrp="1"/>
          </p:cNvSpPr>
          <p:nvPr>
            <p:ph type="body" sz="quarter" idx="10"/>
          </p:nvPr>
        </p:nvSpPr>
        <p:spPr/>
        <p:txBody>
          <a:bodyPr/>
          <a:lstStyle/>
          <a:p>
            <a:r>
              <a:rPr lang="en-US" dirty="0"/>
              <a:t>Name of Presenter</a:t>
            </a:r>
          </a:p>
        </p:txBody>
      </p:sp>
      <p:sp>
        <p:nvSpPr>
          <p:cNvPr id="4" name="Text Placeholder 3"/>
          <p:cNvSpPr>
            <a:spLocks noGrp="1"/>
          </p:cNvSpPr>
          <p:nvPr>
            <p:ph type="body" sz="quarter" idx="11"/>
          </p:nvPr>
        </p:nvSpPr>
        <p:spPr/>
        <p:txBody>
          <a:bodyPr>
            <a:normAutofit lnSpcReduction="10000"/>
          </a:bodyPr>
          <a:lstStyle/>
          <a:p>
            <a:r>
              <a:rPr lang="en-US" dirty="0"/>
              <a:t>Event Name</a:t>
            </a:r>
          </a:p>
        </p:txBody>
      </p:sp>
      <p:sp>
        <p:nvSpPr>
          <p:cNvPr id="5" name="Text Placeholder 4"/>
          <p:cNvSpPr>
            <a:spLocks noGrp="1"/>
          </p:cNvSpPr>
          <p:nvPr>
            <p:ph type="body" sz="quarter" idx="12"/>
          </p:nvPr>
        </p:nvSpPr>
        <p:spPr/>
        <p:txBody>
          <a:bodyPr/>
          <a:lstStyle/>
          <a:p>
            <a:r>
              <a:rPr lang="en-US"/>
              <a:t>DD Month 2017</a:t>
            </a:r>
            <a:endParaRPr lang="en-US" dirty="0"/>
          </a:p>
        </p:txBody>
      </p:sp>
      <p:sp>
        <p:nvSpPr>
          <p:cNvPr id="6" name="Text Placeholder 5"/>
          <p:cNvSpPr>
            <a:spLocks noGrp="1"/>
          </p:cNvSpPr>
          <p:nvPr>
            <p:ph type="body" sz="quarter" idx="13"/>
          </p:nvPr>
        </p:nvSpPr>
        <p:spPr/>
        <p:txBody>
          <a:bodyPr/>
          <a:lstStyle/>
          <a:p>
            <a:r>
              <a:rPr lang="en-US" dirty="0"/>
              <a:t>Status Update</a:t>
            </a:r>
          </a:p>
        </p:txBody>
      </p:sp>
    </p:spTree>
    <p:extLst>
      <p:ext uri="{BB962C8B-B14F-4D97-AF65-F5344CB8AC3E}">
        <p14:creationId xmlns:p14="http://schemas.microsoft.com/office/powerpoint/2010/main" val="286409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3" name="Content Placeholder 2"/>
          <p:cNvSpPr>
            <a:spLocks noGrp="1"/>
          </p:cNvSpPr>
          <p:nvPr>
            <p:ph sz="quarter" idx="10"/>
          </p:nvPr>
        </p:nvSpPr>
        <p:spPr/>
        <p:txBody>
          <a:bodyPr/>
          <a:lstStyle/>
          <a:p>
            <a:r>
              <a:rPr lang="en-US" dirty="0"/>
              <a:t>Background</a:t>
            </a:r>
          </a:p>
          <a:p>
            <a:r>
              <a:rPr lang="en-US" dirty="0"/>
              <a:t>Charter</a:t>
            </a:r>
          </a:p>
          <a:p>
            <a:r>
              <a:rPr lang="en-US" dirty="0"/>
              <a:t>Use cases</a:t>
            </a:r>
          </a:p>
          <a:p>
            <a:r>
              <a:rPr lang="en-US" dirty="0"/>
              <a:t>System requirements</a:t>
            </a:r>
          </a:p>
          <a:p>
            <a:r>
              <a:rPr lang="en-US" dirty="0"/>
              <a:t>Timeline</a:t>
            </a:r>
          </a:p>
          <a:p>
            <a:r>
              <a:rPr lang="en-US" dirty="0"/>
              <a:t>Questions? </a:t>
            </a:r>
          </a:p>
        </p:txBody>
      </p:sp>
    </p:spTree>
    <p:extLst>
      <p:ext uri="{BB962C8B-B14F-4D97-AF65-F5344CB8AC3E}">
        <p14:creationId xmlns:p14="http://schemas.microsoft.com/office/powerpoint/2010/main" val="92868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Background</a:t>
            </a:r>
          </a:p>
        </p:txBody>
      </p:sp>
      <p:sp>
        <p:nvSpPr>
          <p:cNvPr id="3" name="Content Placeholder 2"/>
          <p:cNvSpPr>
            <a:spLocks noGrp="1"/>
          </p:cNvSpPr>
          <p:nvPr>
            <p:ph sz="quarter" idx="10"/>
          </p:nvPr>
        </p:nvSpPr>
        <p:spPr>
          <a:xfrm>
            <a:off x="445148" y="734921"/>
            <a:ext cx="10543117" cy="4430967"/>
          </a:xfrm>
        </p:spPr>
        <p:txBody>
          <a:bodyPr/>
          <a:lstStyle/>
          <a:p>
            <a:r>
              <a:rPr lang="en-US" dirty="0"/>
              <a:t>Explore technical solutions to be built on RDAP</a:t>
            </a:r>
          </a:p>
          <a:p>
            <a:r>
              <a:rPr lang="en-US" dirty="0"/>
              <a:t>Implementation approach</a:t>
            </a:r>
          </a:p>
          <a:p>
            <a:r>
              <a:rPr lang="en-US" dirty="0"/>
              <a:t>Policy decisions (i.e. who can gain access to which data) out of scope</a:t>
            </a:r>
          </a:p>
          <a:p>
            <a:r>
              <a:rPr lang="en-US" dirty="0"/>
              <a:t>Where there are multiple alternatives in either possible policy recommendations or technical implementations, TSG-RD strives to support options to be determined at the implementation stage.</a:t>
            </a:r>
          </a:p>
          <a:p>
            <a:endParaRPr lang="en-US" dirty="0"/>
          </a:p>
          <a:p>
            <a:endParaRPr lang="en-US" dirty="0"/>
          </a:p>
          <a:p>
            <a:endParaRPr lang="en-US" dirty="0"/>
          </a:p>
          <a:p>
            <a:endParaRPr lang="en-US" dirty="0"/>
          </a:p>
          <a:p>
            <a:endParaRPr lang="en-US" dirty="0"/>
          </a:p>
          <a:p>
            <a:endParaRPr lang="en-US" dirty="0"/>
          </a:p>
        </p:txBody>
      </p:sp>
      <p:sp>
        <p:nvSpPr>
          <p:cNvPr id="31" name="Content Placeholder 2">
            <a:extLst>
              <a:ext uri="{FF2B5EF4-FFF2-40B4-BE49-F238E27FC236}">
                <a16:creationId xmlns:a16="http://schemas.microsoft.com/office/drawing/2014/main" id="{18A2346B-F1D7-4FEE-A1C8-1E191F02F7B5}"/>
              </a:ext>
            </a:extLst>
          </p:cNvPr>
          <p:cNvSpPr txBox="1">
            <a:spLocks/>
          </p:cNvSpPr>
          <p:nvPr/>
        </p:nvSpPr>
        <p:spPr>
          <a:xfrm>
            <a:off x="420624" y="4797032"/>
            <a:ext cx="10543117" cy="910256"/>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371600" indent="0" algn="l" defTabSz="457200" rtl="0" eaLnBrk="1" latinLnBrk="0" hangingPunct="1">
              <a:spcBef>
                <a:spcPct val="20000"/>
              </a:spcBef>
              <a:buFont typeface="Arial"/>
              <a:buNone/>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111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Charter</a:t>
            </a:r>
          </a:p>
        </p:txBody>
      </p:sp>
      <p:sp>
        <p:nvSpPr>
          <p:cNvPr id="3" name="Content Placeholder 2"/>
          <p:cNvSpPr>
            <a:spLocks noGrp="1"/>
          </p:cNvSpPr>
          <p:nvPr>
            <p:ph sz="quarter" idx="10"/>
          </p:nvPr>
        </p:nvSpPr>
        <p:spPr>
          <a:xfrm>
            <a:off x="445148" y="734922"/>
            <a:ext cx="10543117" cy="5175684"/>
          </a:xfrm>
        </p:spPr>
        <p:txBody>
          <a:bodyPr/>
          <a:lstStyle/>
          <a:p>
            <a:r>
              <a:rPr lang="en-US" dirty="0"/>
              <a:t>Key questions/issues for discussion: </a:t>
            </a:r>
          </a:p>
          <a:p>
            <a:pPr lvl="1"/>
            <a:r>
              <a:rPr lang="en-US" dirty="0"/>
              <a:t>Assessment of available tools &amp; protocols</a:t>
            </a:r>
          </a:p>
          <a:p>
            <a:pPr lvl="1"/>
            <a:r>
              <a:rPr lang="en-US" dirty="0"/>
              <a:t>Authentication/authorization</a:t>
            </a:r>
          </a:p>
          <a:p>
            <a:pPr lvl="1"/>
            <a:r>
              <a:rPr lang="en-US" dirty="0"/>
              <a:t>Data transport/storage &amp; audit</a:t>
            </a:r>
          </a:p>
          <a:p>
            <a:pPr lvl="1"/>
            <a:r>
              <a:rPr lang="en-US" dirty="0"/>
              <a:t>Access control protocol</a:t>
            </a:r>
          </a:p>
          <a:p>
            <a:pPr lvl="1"/>
            <a:r>
              <a:rPr lang="en-US" dirty="0"/>
              <a:t>Performance requirements </a:t>
            </a:r>
          </a:p>
          <a:p>
            <a:pPr lvl="1"/>
            <a:r>
              <a:rPr lang="en-US" dirty="0"/>
              <a:t>Transparency, assignment of responsibility</a:t>
            </a:r>
          </a:p>
          <a:p>
            <a:pPr lvl="1"/>
            <a:r>
              <a:rPr lang="en-US" dirty="0"/>
              <a:t>Error conditions</a:t>
            </a:r>
          </a:p>
          <a:p>
            <a:pPr lvl="1"/>
            <a:r>
              <a:rPr lang="en-US" dirty="0"/>
              <a:t>Accounting, costs, billing</a:t>
            </a:r>
          </a:p>
          <a:p>
            <a:pPr lvl="1"/>
            <a:r>
              <a:rPr lang="en-US" dirty="0"/>
              <a:t>Maintenance and evolution</a:t>
            </a:r>
          </a:p>
          <a:p>
            <a:pPr lvl="1"/>
            <a:r>
              <a:rPr lang="en-US" dirty="0"/>
              <a:t>Governance</a:t>
            </a:r>
          </a:p>
          <a:p>
            <a:pPr lvl="1"/>
            <a:r>
              <a:rPr lang="en-US" dirty="0"/>
              <a:t>Multi-use requests</a:t>
            </a:r>
          </a:p>
          <a:p>
            <a:endParaRPr lang="en-US" dirty="0"/>
          </a:p>
          <a:p>
            <a:endParaRPr lang="en-US" dirty="0"/>
          </a:p>
          <a:p>
            <a:endParaRPr lang="en-US" dirty="0"/>
          </a:p>
        </p:txBody>
      </p:sp>
    </p:spTree>
    <p:extLst>
      <p:ext uri="{BB962C8B-B14F-4D97-AF65-F5344CB8AC3E}">
        <p14:creationId xmlns:p14="http://schemas.microsoft.com/office/powerpoint/2010/main" val="208351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Use Cases</a:t>
            </a:r>
          </a:p>
        </p:txBody>
      </p:sp>
      <p:sp>
        <p:nvSpPr>
          <p:cNvPr id="3" name="Content Placeholder 2"/>
          <p:cNvSpPr>
            <a:spLocks noGrp="1"/>
          </p:cNvSpPr>
          <p:nvPr>
            <p:ph sz="quarter" idx="10"/>
          </p:nvPr>
        </p:nvSpPr>
        <p:spPr>
          <a:xfrm>
            <a:off x="445148" y="734922"/>
            <a:ext cx="10543117" cy="5175684"/>
          </a:xfrm>
        </p:spPr>
        <p:txBody>
          <a:bodyPr/>
          <a:lstStyle/>
          <a:p>
            <a:r>
              <a:rPr lang="en-US" dirty="0"/>
              <a:t>Use Case #1: Authorized users (e.g., security researchers, law enforcement, registrars, registries, etc.) require access to domain records, which might include single queries or multiple queries. This does not preclude a later mechanism supporting bulk queries and replies.  Reverse search capabilities are contemplated, but the TSG recognizes that this is an advanced search capability that is not fully supported at this point in time. (Critical/Must have)</a:t>
            </a:r>
          </a:p>
          <a:p>
            <a:r>
              <a:rPr lang="en-US" dirty="0"/>
              <a:t>Use Case #2: User receives </a:t>
            </a:r>
            <a:r>
              <a:rPr lang="en-US" dirty="0" err="1"/>
              <a:t>authorisation</a:t>
            </a:r>
            <a:r>
              <a:rPr lang="en-US" dirty="0"/>
              <a:t> online and gets data immediately.  Authorization can be broad and ongoing, or specific and constrained. (Critical/Must have)</a:t>
            </a:r>
          </a:p>
          <a:p>
            <a:r>
              <a:rPr lang="en-US" dirty="0"/>
              <a:t>Use Case #3: Unauthorized, unauthenticated users request access to data elements associated with domain records. (Critical/Must have)</a:t>
            </a:r>
          </a:p>
          <a:p>
            <a:r>
              <a:rPr lang="en-US" dirty="0"/>
              <a:t>Use Case #4: Authenticated user requests data for which user is not authorized. (Critical/Must have)</a:t>
            </a:r>
          </a:p>
          <a:p>
            <a:r>
              <a:rPr lang="en-US" dirty="0"/>
              <a:t>Use Case #5: Data subject requests their own data via this system. (Useful/but not necessary)</a:t>
            </a:r>
          </a:p>
          <a:p>
            <a:endParaRPr lang="en-US" dirty="0"/>
          </a:p>
          <a:p>
            <a:endParaRPr lang="en-US" dirty="0"/>
          </a:p>
        </p:txBody>
      </p:sp>
    </p:spTree>
    <p:extLst>
      <p:ext uri="{BB962C8B-B14F-4D97-AF65-F5344CB8AC3E}">
        <p14:creationId xmlns:p14="http://schemas.microsoft.com/office/powerpoint/2010/main" val="111960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Requirements</a:t>
            </a:r>
          </a:p>
        </p:txBody>
      </p:sp>
      <p:sp>
        <p:nvSpPr>
          <p:cNvPr id="3" name="Content Placeholder 2"/>
          <p:cNvSpPr>
            <a:spLocks noGrp="1"/>
          </p:cNvSpPr>
          <p:nvPr>
            <p:ph sz="quarter" idx="10"/>
          </p:nvPr>
        </p:nvSpPr>
        <p:spPr>
          <a:xfrm>
            <a:off x="445148" y="734922"/>
            <a:ext cx="10543117" cy="5175684"/>
          </a:xfrm>
        </p:spPr>
        <p:txBody>
          <a:bodyPr/>
          <a:lstStyle/>
          <a:p>
            <a:r>
              <a:rPr lang="en-US" dirty="0">
                <a:highlight>
                  <a:srgbClr val="FFFF00"/>
                </a:highlight>
              </a:rPr>
              <a:t>Summarize or revise based on f2f discussions</a:t>
            </a:r>
            <a:endParaRPr lang="en-US" dirty="0"/>
          </a:p>
          <a:p>
            <a:endParaRPr lang="en-US" dirty="0"/>
          </a:p>
        </p:txBody>
      </p:sp>
    </p:spTree>
    <p:extLst>
      <p:ext uri="{BB962C8B-B14F-4D97-AF65-F5344CB8AC3E}">
        <p14:creationId xmlns:p14="http://schemas.microsoft.com/office/powerpoint/2010/main" val="304964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Timeline</a:t>
            </a:r>
          </a:p>
        </p:txBody>
      </p:sp>
      <p:sp>
        <p:nvSpPr>
          <p:cNvPr id="3" name="Content Placeholder 2"/>
          <p:cNvSpPr>
            <a:spLocks noGrp="1"/>
          </p:cNvSpPr>
          <p:nvPr>
            <p:ph sz="quarter" idx="10"/>
          </p:nvPr>
        </p:nvSpPr>
        <p:spPr>
          <a:xfrm>
            <a:off x="445148" y="734922"/>
            <a:ext cx="10543117" cy="5175684"/>
          </a:xfrm>
        </p:spPr>
        <p:txBody>
          <a:bodyPr/>
          <a:lstStyle/>
          <a:p>
            <a:r>
              <a:rPr lang="en-US" dirty="0"/>
              <a:t>ICANN64: Community input to be incorporated into the draft proposed specification</a:t>
            </a:r>
          </a:p>
          <a:p>
            <a:r>
              <a:rPr lang="en-US" dirty="0"/>
              <a:t>March-April 2019: TSG-RD continues discussions to finalize proposed specification</a:t>
            </a:r>
          </a:p>
          <a:p>
            <a:r>
              <a:rPr lang="en-US" dirty="0"/>
              <a:t>23 April 2019: Final proposed specification published</a:t>
            </a:r>
          </a:p>
          <a:p>
            <a:endParaRPr lang="en-US" dirty="0"/>
          </a:p>
          <a:p>
            <a:endParaRPr lang="en-US" dirty="0"/>
          </a:p>
        </p:txBody>
      </p:sp>
    </p:spTree>
    <p:extLst>
      <p:ext uri="{BB962C8B-B14F-4D97-AF65-F5344CB8AC3E}">
        <p14:creationId xmlns:p14="http://schemas.microsoft.com/office/powerpoint/2010/main" val="356986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a:t>
            </a:r>
          </a:p>
        </p:txBody>
      </p:sp>
      <p:sp>
        <p:nvSpPr>
          <p:cNvPr id="3" name="Content Placeholder 2"/>
          <p:cNvSpPr>
            <a:spLocks noGrp="1"/>
          </p:cNvSpPr>
          <p:nvPr>
            <p:ph sz="quarter" idx="10"/>
          </p:nvPr>
        </p:nvSpPr>
        <p:spPr>
          <a:xfrm>
            <a:off x="445148" y="734922"/>
            <a:ext cx="10543117" cy="5175684"/>
          </a:xfrm>
        </p:spPr>
        <p:txBody>
          <a:bodyPr/>
          <a:lstStyle/>
          <a:p>
            <a:endParaRPr lang="en-US" dirty="0"/>
          </a:p>
          <a:p>
            <a:endParaRPr lang="en-US" dirty="0"/>
          </a:p>
        </p:txBody>
      </p:sp>
    </p:spTree>
    <p:extLst>
      <p:ext uri="{BB962C8B-B14F-4D97-AF65-F5344CB8AC3E}">
        <p14:creationId xmlns:p14="http://schemas.microsoft.com/office/powerpoint/2010/main" val="3621370438"/>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Template_16x9 20170601</Template>
  <TotalTime>231</TotalTime>
  <Words>460</Words>
  <Application>Microsoft Office PowerPoint</Application>
  <PresentationFormat>Widescreen</PresentationFormat>
  <Paragraphs>60</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Segoe UI</vt:lpstr>
      <vt:lpstr>Wingdings</vt:lpstr>
      <vt:lpstr>ICANN PPT_Arial_16x9_June 2017_potx</vt:lpstr>
      <vt:lpstr>Technical Study Group on Access to Non-Public Registration Data</vt:lpstr>
      <vt:lpstr>Agenda</vt:lpstr>
      <vt:lpstr>Background</vt:lpstr>
      <vt:lpstr>Charter</vt:lpstr>
      <vt:lpstr>Use Cases</vt:lpstr>
      <vt:lpstr>System Requirements</vt:lpstr>
      <vt:lpstr>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Study Group on Access to Non-Public Registration Data</dc:title>
  <dc:creator>Eleeza Agopian</dc:creator>
  <cp:lastModifiedBy>Eleeza Agopian</cp:lastModifiedBy>
  <cp:revision>13</cp:revision>
  <cp:lastPrinted>2017-01-26T19:29:02Z</cp:lastPrinted>
  <dcterms:created xsi:type="dcterms:W3CDTF">2019-01-29T21:17:19Z</dcterms:created>
  <dcterms:modified xsi:type="dcterms:W3CDTF">2019-02-04T23:05:47Z</dcterms:modified>
</cp:coreProperties>
</file>