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5" r:id="rId1"/>
  </p:sldMasterIdLst>
  <p:notesMasterIdLst>
    <p:notesMasterId r:id="rId16"/>
  </p:notesMasterIdLst>
  <p:handoutMasterIdLst>
    <p:handoutMasterId r:id="rId17"/>
  </p:handoutMasterIdLst>
  <p:sldIdLst>
    <p:sldId id="268" r:id="rId2"/>
    <p:sldId id="276" r:id="rId3"/>
    <p:sldId id="260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192024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384048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576072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768096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960120" algn="l" defTabSz="192024" rtl="0" eaLnBrk="1" latinLnBrk="0" hangingPunct="1"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1152144" algn="l" defTabSz="192024" rtl="0" eaLnBrk="1" latinLnBrk="0" hangingPunct="1"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1344168" algn="l" defTabSz="192024" rtl="0" eaLnBrk="1" latinLnBrk="0" hangingPunct="1"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1536192" algn="l" defTabSz="192024" rtl="0" eaLnBrk="1" latinLnBrk="0" hangingPunct="1"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176">
          <p15:clr>
            <a:srgbClr val="A4A3A4"/>
          </p15:clr>
        </p15:guide>
        <p15:guide id="2" pos="55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4D"/>
    <a:srgbClr val="1A8A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026" autoAdjust="0"/>
  </p:normalViewPr>
  <p:slideViewPr>
    <p:cSldViewPr snapToGrid="0">
      <p:cViewPr>
        <p:scale>
          <a:sx n="66" d="100"/>
          <a:sy n="66" d="100"/>
        </p:scale>
        <p:origin x="-1328" y="-176"/>
      </p:cViewPr>
      <p:guideLst>
        <p:guide orient="horz" pos="4278"/>
        <p:guide orient="horz" pos="4319"/>
        <p:guide pos="55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920CF-E91C-AC4C-8E88-67F482D54E2F}" type="datetimeFigureOut">
              <a:rPr lang="en-US" smtClean="0"/>
              <a:t>10/17/14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3A56E-5351-E245-9508-9E127D4C2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435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0B307-A563-5747-8D2F-835A674013BE}" type="datetimeFigureOut">
              <a:rPr lang="en-US" smtClean="0"/>
              <a:t>10/17/14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F01E3-0CD3-0D4E-A13C-45CAFBFDE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413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Slide - ICANN5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ANN_TagTop_WG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0"/>
            <a:ext cx="957072" cy="107801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81000" y="6298977"/>
            <a:ext cx="979229" cy="254223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pPr algn="l"/>
            <a:r>
              <a:rPr lang="en-US" sz="1400" b="0" i="1" dirty="0" smtClean="0">
                <a:solidFill>
                  <a:schemeClr val="tx2"/>
                </a:solidFill>
                <a:latin typeface="Arial"/>
                <a:cs typeface="Arial"/>
              </a:rPr>
              <a:t>#ICANN51</a:t>
            </a:r>
          </a:p>
        </p:txBody>
      </p:sp>
      <p:pic>
        <p:nvPicPr>
          <p:cNvPr id="4" name="Picture 3" descr="icann51-logo_5x3-300dp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3195" y="2057400"/>
            <a:ext cx="4648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52174"/>
      </p:ext>
    </p:extLst>
  </p:cSld>
  <p:clrMapOvr>
    <a:masterClrMapping/>
  </p:clrMapOvr>
  <p:transition xmlns:p14="http://schemas.microsoft.com/office/powerpoint/2010/main"/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&amp;A / Add Info - ICANN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 bwMode="auto">
          <a:xfrm>
            <a:off x="0" y="2875992"/>
            <a:ext cx="9144000" cy="11541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30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8694738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sp>
        <p:nvSpPr>
          <p:cNvPr id="36" name="Rectangle 35"/>
          <p:cNvSpPr>
            <a:spLocks/>
          </p:cNvSpPr>
          <p:nvPr/>
        </p:nvSpPr>
        <p:spPr>
          <a:xfrm>
            <a:off x="-8467" y="1295400"/>
            <a:ext cx="1714500" cy="2286000"/>
          </a:xfrm>
          <a:prstGeom prst="rect">
            <a:avLst/>
          </a:prstGeom>
          <a:solidFill>
            <a:schemeClr val="tx2">
              <a:alpha val="7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>
            <a:spLocks/>
          </p:cNvSpPr>
          <p:nvPr/>
        </p:nvSpPr>
        <p:spPr>
          <a:xfrm>
            <a:off x="-6350" y="3573780"/>
            <a:ext cx="1714500" cy="2286000"/>
          </a:xfrm>
          <a:prstGeom prst="rect">
            <a:avLst/>
          </a:prstGeom>
          <a:solidFill>
            <a:schemeClr val="tx2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7429500" y="1295400"/>
            <a:ext cx="1714500" cy="2286000"/>
          </a:xfrm>
          <a:prstGeom prst="rect">
            <a:avLst/>
          </a:prstGeom>
          <a:solidFill>
            <a:schemeClr val="tx2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7431617" y="3573780"/>
            <a:ext cx="1714500" cy="2286000"/>
          </a:xfrm>
          <a:prstGeom prst="rect">
            <a:avLst/>
          </a:prstGeom>
          <a:solidFill>
            <a:schemeClr val="tx2">
              <a:alpha val="7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685800" y="1295400"/>
            <a:ext cx="7772400" cy="457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762000" y="1371600"/>
            <a:ext cx="7543800" cy="4305300"/>
          </a:xfrm>
          <a:prstGeom prst="rect">
            <a:avLst/>
          </a:prstGeom>
        </p:spPr>
        <p:txBody>
          <a:bodyPr vert="horz" lIns="38405" tIns="19202" rIns="38405" bIns="19202">
            <a:normAutofit/>
          </a:bodyPr>
          <a:lstStyle>
            <a:lvl1pPr marL="374904">
              <a:spcBef>
                <a:spcPts val="1600"/>
              </a:spcBef>
              <a:spcAft>
                <a:spcPts val="0"/>
              </a:spcAft>
              <a:buClr>
                <a:schemeClr val="bg1"/>
              </a:buClr>
              <a:buSzPct val="120000"/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  <a:lvl2pPr marL="560070" indent="-240030">
              <a:spcBef>
                <a:spcPts val="800"/>
              </a:spcBef>
              <a:buClr>
                <a:schemeClr val="bg1"/>
              </a:buClr>
              <a:buSzPct val="66000"/>
              <a:buFont typeface="Courier New"/>
              <a:buChar char="o"/>
              <a:defRPr sz="2400">
                <a:solidFill>
                  <a:schemeClr val="bg1"/>
                </a:solidFill>
                <a:latin typeface="Arial"/>
                <a:cs typeface="Arial"/>
              </a:defRPr>
            </a:lvl2pPr>
            <a:lvl3pPr marL="746760" indent="-240030">
              <a:spcBef>
                <a:spcPts val="800"/>
              </a:spcBef>
              <a:buClr>
                <a:schemeClr val="bg1"/>
              </a:buClr>
              <a:buSzPct val="100000"/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 marL="933450" indent="-240030">
              <a:spcBef>
                <a:spcPts val="800"/>
              </a:spcBef>
              <a:buClr>
                <a:schemeClr val="bg1"/>
              </a:buClr>
              <a:buSzPct val="100000"/>
              <a:buFont typeface="Lucida Grande"/>
              <a:buChar char="-"/>
              <a:defRPr sz="20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360" y="6079335"/>
            <a:ext cx="624840" cy="48443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81000" y="6298977"/>
            <a:ext cx="979229" cy="254223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pPr algn="l"/>
            <a:r>
              <a:rPr lang="en-US" sz="1400" b="0" i="1" dirty="0" smtClean="0">
                <a:solidFill>
                  <a:schemeClr val="tx2"/>
                </a:solidFill>
                <a:latin typeface="Arial"/>
                <a:cs typeface="Arial"/>
              </a:rPr>
              <a:t>#ICANN51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81000" y="6200536"/>
            <a:ext cx="6553200" cy="0"/>
          </a:xfrm>
          <a:prstGeom prst="line">
            <a:avLst/>
          </a:prstGeom>
          <a:ln w="127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icann51-logo_thumb-300dp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951" y="6095689"/>
            <a:ext cx="1029642" cy="48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03744"/>
      </p:ext>
    </p:extLst>
  </p:cSld>
  <p:clrMapOvr>
    <a:masterClrMapping/>
  </p:clrMapOvr>
  <p:transition xmlns:p14="http://schemas.microsoft.com/office/powerpoint/2010/main"/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361" y="6079335"/>
            <a:ext cx="624838" cy="484434"/>
          </a:xfrm>
          <a:prstGeom prst="rect">
            <a:avLst/>
          </a:prstGeom>
        </p:spPr>
      </p:pic>
      <p:pic>
        <p:nvPicPr>
          <p:cNvPr id="2" name="Picture 1" descr="shutterstock_155452709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4258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996680" y="6375953"/>
            <a:ext cx="1118583" cy="285000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pPr algn="l"/>
            <a:r>
              <a:rPr lang="en-US" sz="1600" b="1" i="1" dirty="0" smtClean="0">
                <a:solidFill>
                  <a:srgbClr val="FFFFFF"/>
                </a:solidFill>
                <a:latin typeface="Arial"/>
                <a:cs typeface="Arial"/>
              </a:rPr>
              <a:t>#ICANN51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6641" y="6100277"/>
            <a:ext cx="819218" cy="635136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1015934" y="6239024"/>
            <a:ext cx="7103515" cy="15203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30909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- ICANN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589855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0000"/>
                </a:schemeClr>
              </a:gs>
              <a:gs pos="100000">
                <a:schemeClr val="tx1">
                  <a:lumMod val="95000"/>
                  <a:lumOff val="5000"/>
                  <a:alpha val="60000"/>
                </a:schemeClr>
              </a:gs>
              <a:gs pos="45000">
                <a:schemeClr val="tx1">
                  <a:alpha val="20000"/>
                </a:schemeClr>
              </a:gs>
              <a:gs pos="60000">
                <a:schemeClr val="tx1">
                  <a:lumMod val="95000"/>
                  <a:lumOff val="5000"/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2438400"/>
          </a:xfrm>
          <a:prstGeom prst="rect">
            <a:avLst/>
          </a:prstGeom>
        </p:spPr>
        <p:txBody>
          <a:bodyPr vert="horz"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305300" y="457200"/>
            <a:ext cx="4381500" cy="609600"/>
          </a:xfrm>
          <a:prstGeom prst="rect">
            <a:avLst/>
          </a:prstGeom>
        </p:spPr>
        <p:txBody>
          <a:bodyPr vert="horz"/>
          <a:lstStyle>
            <a:lvl1pPr marL="133350" indent="0" algn="r">
              <a:buNone/>
              <a:defRPr sz="2200">
                <a:solidFill>
                  <a:srgbClr val="FFFFFF"/>
                </a:solidFill>
              </a:defRPr>
            </a:lvl1pPr>
            <a:lvl2pPr marL="320040" indent="0">
              <a:buNone/>
              <a:defRPr>
                <a:solidFill>
                  <a:srgbClr val="FFFFFF"/>
                </a:solidFill>
              </a:defRPr>
            </a:lvl2pPr>
            <a:lvl3pPr marL="506730" indent="0">
              <a:buNone/>
              <a:defRPr>
                <a:solidFill>
                  <a:srgbClr val="FFFFFF"/>
                </a:solidFill>
              </a:defRPr>
            </a:lvl3pPr>
            <a:lvl4pPr marL="693420" indent="0">
              <a:buNone/>
              <a:defRPr>
                <a:solidFill>
                  <a:srgbClr val="FFFFFF"/>
                </a:solidFill>
              </a:defRPr>
            </a:lvl4pPr>
            <a:lvl5pPr marL="88011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5854" y="4495800"/>
            <a:ext cx="5562600" cy="375024"/>
          </a:xfrm>
          <a:prstGeom prst="rect">
            <a:avLst/>
          </a:prstGeom>
        </p:spPr>
        <p:txBody>
          <a:bodyPr vert="horz"/>
          <a:lstStyle>
            <a:lvl1pPr marL="133350" indent="0" algn="l">
              <a:buNone/>
              <a:defRPr sz="2200" b="1">
                <a:solidFill>
                  <a:srgbClr val="FFFFFF"/>
                </a:solidFill>
              </a:defRPr>
            </a:lvl1pPr>
            <a:lvl2pPr marL="320040" indent="0">
              <a:buNone/>
              <a:defRPr>
                <a:solidFill>
                  <a:srgbClr val="FFFFFF"/>
                </a:solidFill>
              </a:defRPr>
            </a:lvl2pPr>
            <a:lvl3pPr marL="506730" indent="0">
              <a:buNone/>
              <a:defRPr>
                <a:solidFill>
                  <a:srgbClr val="FFFFFF"/>
                </a:solidFill>
              </a:defRPr>
            </a:lvl3pPr>
            <a:lvl4pPr marL="693420" indent="0">
              <a:buNone/>
              <a:defRPr>
                <a:solidFill>
                  <a:srgbClr val="FFFFFF"/>
                </a:solidFill>
              </a:defRPr>
            </a:lvl4pPr>
            <a:lvl5pPr marL="88011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361" y="6079335"/>
            <a:ext cx="624838" cy="4844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000" y="6298977"/>
            <a:ext cx="979229" cy="254223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pPr algn="l"/>
            <a:r>
              <a:rPr lang="en-US" sz="1400" b="0" i="1" dirty="0" smtClean="0">
                <a:solidFill>
                  <a:srgbClr val="FFFFFF"/>
                </a:solidFill>
                <a:latin typeface="Arial"/>
                <a:cs typeface="Arial"/>
              </a:rPr>
              <a:t>#ICANN51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81000" y="6200536"/>
            <a:ext cx="6553200" cy="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42259" y="4884271"/>
            <a:ext cx="5562600" cy="375024"/>
          </a:xfrm>
          <a:prstGeom prst="rect">
            <a:avLst/>
          </a:prstGeom>
        </p:spPr>
        <p:txBody>
          <a:bodyPr vert="horz"/>
          <a:lstStyle>
            <a:lvl1pPr marL="133350" indent="0" algn="l">
              <a:buNone/>
              <a:defRPr sz="2000" b="0">
                <a:solidFill>
                  <a:srgbClr val="FFFFFF"/>
                </a:solidFill>
              </a:defRPr>
            </a:lvl1pPr>
            <a:lvl2pPr marL="320040" indent="0">
              <a:buNone/>
              <a:defRPr>
                <a:solidFill>
                  <a:srgbClr val="FFFFFF"/>
                </a:solidFill>
              </a:defRPr>
            </a:lvl2pPr>
            <a:lvl3pPr marL="506730" indent="0">
              <a:buNone/>
              <a:defRPr>
                <a:solidFill>
                  <a:srgbClr val="FFFFFF"/>
                </a:solidFill>
              </a:defRPr>
            </a:lvl3pPr>
            <a:lvl4pPr marL="693420" indent="0">
              <a:buNone/>
              <a:defRPr>
                <a:solidFill>
                  <a:srgbClr val="FFFFFF"/>
                </a:solidFill>
              </a:defRPr>
            </a:lvl4pPr>
            <a:lvl5pPr marL="88011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 descr="icann51-logo-dk_thumb-300dpi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761" y="6089492"/>
            <a:ext cx="1032432" cy="49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32783"/>
      </p:ext>
    </p:extLst>
  </p:cSld>
  <p:clrMapOvr>
    <a:masterClrMapping/>
  </p:clrMapOvr>
  <p:transition xmlns:p14="http://schemas.microsoft.com/office/powerpoint/2010/main"/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 Slide - ICANN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lue-gradient-abstract-hd-wallpaper-1920x1080-7772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486775" y="3173949"/>
            <a:ext cx="784725" cy="779312"/>
          </a:xfrm>
          <a:prstGeom prst="ellipse">
            <a:avLst/>
          </a:prstGeom>
          <a:solidFill>
            <a:schemeClr val="bg2">
              <a:alpha val="33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662074" y="3812299"/>
            <a:ext cx="963853" cy="934742"/>
          </a:xfrm>
          <a:prstGeom prst="ellipse">
            <a:avLst/>
          </a:prstGeom>
          <a:solidFill>
            <a:schemeClr val="accent2">
              <a:alpha val="63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429625" y="2181991"/>
            <a:ext cx="1251029" cy="1249820"/>
          </a:xfrm>
          <a:prstGeom prst="ellipse">
            <a:avLst/>
          </a:prstGeom>
          <a:solidFill>
            <a:schemeClr val="accent3">
              <a:alpha val="26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893516" y="1572391"/>
            <a:ext cx="1251029" cy="1249820"/>
          </a:xfrm>
          <a:prstGeom prst="ellipse">
            <a:avLst/>
          </a:prstGeom>
          <a:solidFill>
            <a:srgbClr val="93DAFF">
              <a:alpha val="18000"/>
            </a:srgb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5" y="2209800"/>
            <a:ext cx="7143750" cy="19431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l">
              <a:spcAft>
                <a:spcPts val="3000"/>
              </a:spcAft>
              <a:buNone/>
              <a:defRPr sz="4800">
                <a:ln>
                  <a:noFill/>
                </a:ln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361" y="6079335"/>
            <a:ext cx="624838" cy="4844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1000" y="6298977"/>
            <a:ext cx="979229" cy="254223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pPr algn="l"/>
            <a:r>
              <a:rPr lang="en-US" sz="1400" b="0" i="1" dirty="0" smtClean="0">
                <a:solidFill>
                  <a:srgbClr val="FFFFFF"/>
                </a:solidFill>
                <a:latin typeface="Arial"/>
                <a:cs typeface="Arial"/>
              </a:rPr>
              <a:t>#ICANN51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81000" y="6200536"/>
            <a:ext cx="6553200" cy="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15" descr="icann51-logo-dk_thumb-300dpi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761" y="6089492"/>
            <a:ext cx="1032432" cy="49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67137"/>
      </p:ext>
    </p:extLst>
  </p:cSld>
  <p:clrMapOvr>
    <a:masterClrMapping/>
  </p:clrMapOvr>
  <p:transition xmlns:p14="http://schemas.microsoft.com/office/powerpoint/2010/main"/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Slide - ICANN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lue-gradient-abstract-hd-wallpaper-1920x1080-7772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6707" y="0"/>
            <a:ext cx="2217292" cy="68580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542925" y="1143000"/>
            <a:ext cx="2114550" cy="0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8486775" y="3173949"/>
            <a:ext cx="784725" cy="779312"/>
          </a:xfrm>
          <a:prstGeom prst="ellipse">
            <a:avLst/>
          </a:prstGeom>
          <a:solidFill>
            <a:schemeClr val="bg2">
              <a:alpha val="33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8662074" y="3812299"/>
            <a:ext cx="963853" cy="934742"/>
          </a:xfrm>
          <a:prstGeom prst="ellipse">
            <a:avLst/>
          </a:prstGeom>
          <a:solidFill>
            <a:schemeClr val="accent2">
              <a:alpha val="63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429625" y="2181991"/>
            <a:ext cx="1251029" cy="1249820"/>
          </a:xfrm>
          <a:prstGeom prst="ellipse">
            <a:avLst/>
          </a:prstGeom>
          <a:solidFill>
            <a:schemeClr val="accent3">
              <a:alpha val="26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893516" y="1572391"/>
            <a:ext cx="1251029" cy="1249820"/>
          </a:xfrm>
          <a:prstGeom prst="ellipse">
            <a:avLst/>
          </a:prstGeom>
          <a:solidFill>
            <a:srgbClr val="93DAFF">
              <a:alpha val="18000"/>
            </a:srgb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5143500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571500" y="1409700"/>
            <a:ext cx="5946775" cy="4381500"/>
          </a:xfrm>
          <a:prstGeom prst="rect">
            <a:avLst/>
          </a:prstGeom>
        </p:spPr>
        <p:txBody>
          <a:bodyPr vert="horz" lIns="38405" tIns="19202" rIns="38405" bIns="19202">
            <a:normAutofit/>
          </a:bodyPr>
          <a:lstStyle>
            <a:lvl1pPr>
              <a:buSzPct val="120000"/>
              <a:defRPr sz="2800">
                <a:solidFill>
                  <a:schemeClr val="tx2"/>
                </a:solidFill>
                <a:latin typeface="Arial"/>
                <a:cs typeface="Arial"/>
              </a:defRPr>
            </a:lvl1pPr>
            <a:lvl2pPr marL="560070" indent="-240030">
              <a:buSzPct val="66000"/>
              <a:buFont typeface="Courier New"/>
              <a:buChar char="o"/>
              <a:defRPr sz="2400">
                <a:solidFill>
                  <a:schemeClr val="tx2"/>
                </a:solidFill>
                <a:latin typeface="Arial"/>
                <a:cs typeface="Arial"/>
              </a:defRPr>
            </a:lvl2pPr>
            <a:lvl3pPr marL="746760" indent="-240030">
              <a:buSzPct val="100000"/>
              <a:buFont typeface="Wingdings" charset="2"/>
              <a:buChar char="§"/>
              <a:defRPr sz="2000">
                <a:solidFill>
                  <a:schemeClr val="tx2"/>
                </a:solidFill>
                <a:latin typeface="Arial"/>
                <a:cs typeface="Arial"/>
              </a:defRPr>
            </a:lvl3pPr>
            <a:lvl4pPr marL="933450" indent="-240030">
              <a:buSzPct val="55000"/>
              <a:buFont typeface="Wingdings" charset="2"/>
              <a:buChar char="§"/>
              <a:defRPr sz="1800"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361" y="6079335"/>
            <a:ext cx="624838" cy="48443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81000" y="6298977"/>
            <a:ext cx="979229" cy="254223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pPr algn="l"/>
            <a:r>
              <a:rPr lang="en-US" sz="1400" b="0" i="1" dirty="0" smtClean="0">
                <a:solidFill>
                  <a:schemeClr val="tx2"/>
                </a:solidFill>
                <a:latin typeface="Arial"/>
                <a:cs typeface="Arial"/>
              </a:rPr>
              <a:t>#ICANN51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381000" y="6200536"/>
            <a:ext cx="6446838" cy="0"/>
          </a:xfrm>
          <a:prstGeom prst="line">
            <a:avLst/>
          </a:prstGeom>
          <a:ln w="127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6" name="Picture 25" descr="icann51-logo-dk_thumb-300dpi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761" y="6089492"/>
            <a:ext cx="1032432" cy="49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85605"/>
      </p:ext>
    </p:extLst>
  </p:cSld>
  <p:clrMapOvr>
    <a:masterClrMapping/>
  </p:clrMapOvr>
  <p:transition xmlns:p14="http://schemas.microsoft.com/office/powerpoint/2010/main"/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- ICANN5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CANN_Watermark_G_CMYK.png"/>
          <p:cNvPicPr>
            <a:picLocks noChangeAspect="1"/>
          </p:cNvPicPr>
          <p:nvPr/>
        </p:nvPicPr>
        <p:blipFill>
          <a:blip r:embed="rId2" cstate="screen"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1219200"/>
            <a:ext cx="5671095" cy="4382209"/>
          </a:xfrm>
          <a:prstGeom prst="rect">
            <a:avLst/>
          </a:prstGeom>
        </p:spPr>
      </p:pic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4" y="2209800"/>
            <a:ext cx="8315326" cy="19431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l">
              <a:spcAft>
                <a:spcPts val="3000"/>
              </a:spcAft>
              <a:buNone/>
              <a:defRPr sz="4800">
                <a:ln>
                  <a:noFill/>
                </a:ln>
                <a:solidFill>
                  <a:srgbClr val="00334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360" y="6079335"/>
            <a:ext cx="624840" cy="48443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1000" y="6298977"/>
            <a:ext cx="979229" cy="254223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pPr algn="l"/>
            <a:r>
              <a:rPr lang="en-US" sz="1400" b="0" i="1" dirty="0" smtClean="0">
                <a:solidFill>
                  <a:schemeClr val="tx2"/>
                </a:solidFill>
                <a:latin typeface="Arial"/>
                <a:cs typeface="Arial"/>
              </a:rPr>
              <a:t>#ICANN51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81000" y="6200536"/>
            <a:ext cx="6553200" cy="0"/>
          </a:xfrm>
          <a:prstGeom prst="line">
            <a:avLst/>
          </a:prstGeom>
          <a:ln w="127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 descr="icann51-logo_thumb-300dpi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951" y="6095689"/>
            <a:ext cx="1029642" cy="48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84379"/>
      </p:ext>
    </p:extLst>
  </p:cSld>
  <p:clrMapOvr>
    <a:masterClrMapping/>
  </p:clrMapOvr>
  <p:transition xmlns:p14="http://schemas.microsoft.com/office/powerpoint/2010/main"/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Slide - ICANN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4" y="304800"/>
            <a:ext cx="8696325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42925" y="1143000"/>
            <a:ext cx="2114550" cy="0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04799" y="1524000"/>
            <a:ext cx="8532813" cy="4381500"/>
          </a:xfrm>
          <a:prstGeom prst="rect">
            <a:avLst/>
          </a:prstGeom>
        </p:spPr>
        <p:txBody>
          <a:bodyPr vert="horz" lIns="38405" tIns="19202" rIns="38405" bIns="19202">
            <a:normAutofit/>
          </a:bodyPr>
          <a:lstStyle>
            <a:lvl1pPr>
              <a:buSzPct val="120000"/>
              <a:defRPr sz="2800">
                <a:solidFill>
                  <a:schemeClr val="tx2"/>
                </a:solidFill>
                <a:latin typeface="Arial"/>
                <a:cs typeface="Arial"/>
              </a:defRPr>
            </a:lvl1pPr>
            <a:lvl2pPr marL="560070" indent="-240030">
              <a:buSzPct val="66000"/>
              <a:buFont typeface="Courier New"/>
              <a:buChar char="o"/>
              <a:defRPr sz="2400">
                <a:solidFill>
                  <a:schemeClr val="tx2"/>
                </a:solidFill>
                <a:latin typeface="Arial"/>
                <a:cs typeface="Arial"/>
              </a:defRPr>
            </a:lvl2pPr>
            <a:lvl3pPr marL="746760" indent="-240030">
              <a:buSzPct val="100000"/>
              <a:buFont typeface="Wingdings" charset="2"/>
              <a:buChar char="§"/>
              <a:defRPr sz="2000">
                <a:solidFill>
                  <a:schemeClr val="tx2"/>
                </a:solidFill>
                <a:latin typeface="Arial"/>
                <a:cs typeface="Arial"/>
              </a:defRPr>
            </a:lvl3pPr>
            <a:lvl4pPr marL="933450" indent="-240030">
              <a:buClr>
                <a:schemeClr val="tx2"/>
              </a:buClr>
              <a:buSzPct val="100000"/>
              <a:buFont typeface="Lucida Grande"/>
              <a:buChar char="-"/>
              <a:defRPr sz="2000"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360" y="6079335"/>
            <a:ext cx="624840" cy="48443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1000" y="6298977"/>
            <a:ext cx="979229" cy="254223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pPr algn="l"/>
            <a:r>
              <a:rPr lang="en-US" sz="1400" b="0" i="1" dirty="0" smtClean="0">
                <a:solidFill>
                  <a:schemeClr val="tx2"/>
                </a:solidFill>
                <a:latin typeface="Arial"/>
                <a:cs typeface="Arial"/>
              </a:rPr>
              <a:t>#ICANN51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81000" y="6200536"/>
            <a:ext cx="6553200" cy="0"/>
          </a:xfrm>
          <a:prstGeom prst="line">
            <a:avLst/>
          </a:prstGeom>
          <a:ln w="127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 descr="icann51-logo_thumb-300dp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951" y="6095689"/>
            <a:ext cx="1029642" cy="48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66502"/>
      </p:ext>
    </p:extLst>
  </p:cSld>
  <p:clrMapOvr>
    <a:masterClrMapping/>
  </p:clrMapOvr>
  <p:transition xmlns:p14="http://schemas.microsoft.com/office/powerpoint/2010/main"/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s Slide - ICANN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4" y="304800"/>
            <a:ext cx="8696325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42925" y="1143000"/>
            <a:ext cx="2114550" cy="0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04799" y="1524000"/>
            <a:ext cx="8532813" cy="4381500"/>
          </a:xfrm>
          <a:prstGeom prst="rect">
            <a:avLst/>
          </a:prstGeom>
        </p:spPr>
        <p:txBody>
          <a:bodyPr vert="horz" lIns="38405" tIns="19202" rIns="38405" bIns="19202">
            <a:normAutofit/>
          </a:bodyPr>
          <a:lstStyle>
            <a:lvl1pPr marL="647700" indent="-514350">
              <a:buSzPct val="90000"/>
              <a:buFont typeface="+mj-lt"/>
              <a:buAutoNum type="arabicPeriod"/>
              <a:defRPr sz="2800">
                <a:solidFill>
                  <a:schemeClr val="tx2"/>
                </a:solidFill>
                <a:latin typeface="Arial"/>
                <a:cs typeface="Arial"/>
              </a:defRPr>
            </a:lvl1pPr>
            <a:lvl2pPr marL="777240" indent="-457200">
              <a:buSzPct val="100000"/>
              <a:buFont typeface="+mj-lt"/>
              <a:buAutoNum type="alphaLcParenR"/>
              <a:defRPr sz="2400">
                <a:solidFill>
                  <a:schemeClr val="tx2"/>
                </a:solidFill>
                <a:latin typeface="Arial"/>
                <a:cs typeface="Arial"/>
              </a:defRPr>
            </a:lvl2pPr>
            <a:lvl3pPr marL="963930" indent="-457200">
              <a:buSzPct val="90000"/>
              <a:buFont typeface="+mj-lt"/>
              <a:buAutoNum type="romanUcPeriod"/>
              <a:defRPr sz="2000">
                <a:solidFill>
                  <a:schemeClr val="tx2"/>
                </a:solidFill>
                <a:latin typeface="Arial"/>
                <a:cs typeface="Arial"/>
              </a:defRPr>
            </a:lvl3pPr>
            <a:lvl4pPr marL="1150620" indent="-457200">
              <a:buClr>
                <a:schemeClr val="tx2"/>
              </a:buClr>
              <a:buSzPct val="100000"/>
              <a:buFont typeface="+mj-lt"/>
              <a:buAutoNum type="romanLcPeriod"/>
              <a:defRPr sz="2000"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360" y="6079335"/>
            <a:ext cx="624840" cy="4844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6298977"/>
            <a:ext cx="979229" cy="254223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pPr algn="l"/>
            <a:r>
              <a:rPr lang="en-US" sz="1400" b="0" i="1" dirty="0" smtClean="0">
                <a:solidFill>
                  <a:schemeClr val="tx2"/>
                </a:solidFill>
                <a:latin typeface="Arial"/>
                <a:cs typeface="Arial"/>
              </a:rPr>
              <a:t>#ICANN51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81000" y="6200536"/>
            <a:ext cx="6553200" cy="0"/>
          </a:xfrm>
          <a:prstGeom prst="line">
            <a:avLst/>
          </a:prstGeom>
          <a:ln w="127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 descr="icann51-logo_thumb-300dp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951" y="6095689"/>
            <a:ext cx="1029642" cy="48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50856"/>
      </p:ext>
    </p:extLst>
  </p:cSld>
  <p:clrMapOvr>
    <a:masterClrMapping/>
  </p:clrMapOvr>
  <p:transition xmlns:p14="http://schemas.microsoft.com/office/powerpoint/2010/main"/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s Slide - ICANN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3371292"/>
            <a:ext cx="9144000" cy="11541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30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8694738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360" y="6079335"/>
            <a:ext cx="624840" cy="48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81852"/>
      </p:ext>
    </p:extLst>
  </p:cSld>
  <p:clrMapOvr>
    <a:masterClrMapping/>
  </p:clrMapOvr>
  <p:transition xmlns:p14="http://schemas.microsoft.com/office/powerpoint/2010/main"/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Slide - ICANN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3371292"/>
            <a:ext cx="9144000" cy="11541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30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8694738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1"/>
          </p:nvPr>
        </p:nvSpPr>
        <p:spPr>
          <a:xfrm>
            <a:off x="742950" y="1371600"/>
            <a:ext cx="7686675" cy="43434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360" y="6079335"/>
            <a:ext cx="624840" cy="4844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6298977"/>
            <a:ext cx="979229" cy="254223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pPr algn="l"/>
            <a:r>
              <a:rPr lang="en-US" sz="1400" b="0" i="1" dirty="0" smtClean="0">
                <a:solidFill>
                  <a:schemeClr val="tx2"/>
                </a:solidFill>
                <a:latin typeface="Arial"/>
                <a:cs typeface="Arial"/>
              </a:rPr>
              <a:t>#ICANN51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81000" y="6200536"/>
            <a:ext cx="6553200" cy="0"/>
          </a:xfrm>
          <a:prstGeom prst="line">
            <a:avLst/>
          </a:prstGeom>
          <a:ln w="127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 descr="icann51-logo_thumb-300dp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951" y="6095689"/>
            <a:ext cx="1029642" cy="48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05213"/>
      </p:ext>
    </p:extLst>
  </p:cSld>
  <p:clrMapOvr>
    <a:masterClrMapping/>
  </p:clrMapOvr>
  <p:transition xmlns:p14="http://schemas.microsoft.com/office/powerpoint/2010/main"/>
  <p:hf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168" y="635000"/>
            <a:ext cx="578248" cy="346556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eorgia"/>
                <a:cs typeface="Georgia"/>
              </a:rPr>
              <a:t>Text</a:t>
            </a:r>
            <a:endParaRPr lang="en-US" sz="20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38168" y="635000"/>
            <a:ext cx="578248" cy="346556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eorgia"/>
                <a:cs typeface="Georgia"/>
              </a:rPr>
              <a:t>Text</a:t>
            </a:r>
            <a:endParaRPr lang="en-US" sz="20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p:transition xmlns:p14="http://schemas.microsoft.com/office/powerpoint/2010/main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+mj-lt"/>
          <a:ea typeface="+mj-ea"/>
          <a:cs typeface="+mj-cs"/>
          <a:sym typeface="DINOT-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5pPr>
      <a:lvl6pPr marL="192024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6pPr>
      <a:lvl7pPr marL="384048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7pPr>
      <a:lvl8pPr marL="576072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8pPr>
      <a:lvl9pPr marL="768096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9pPr>
    </p:titleStyle>
    <p:bodyStyle>
      <a:lvl1pPr marL="373380" indent="-240030" algn="l" rtl="0" eaLnBrk="1" fontAlgn="base" hangingPunct="1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60070" indent="-240030" algn="l" rtl="0" eaLnBrk="1" fontAlgn="base" hangingPunct="1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746760" indent="-240030" algn="l" rtl="0" eaLnBrk="1" fontAlgn="base" hangingPunct="1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933450" indent="-240030" algn="l" rtl="0" eaLnBrk="1" fontAlgn="base" hangingPunct="1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120140" indent="-240030" algn="l" rtl="0" eaLnBrk="1" fontAlgn="base" hangingPunct="1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312164" indent="-240030" algn="l" rtl="0" eaLnBrk="1" fontAlgn="base" hangingPunct="1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504188" indent="-240030" algn="l" rtl="0" eaLnBrk="1" fontAlgn="base" hangingPunct="1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696212" indent="-240030" algn="l" rtl="0" eaLnBrk="1" fontAlgn="base" hangingPunct="1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88236" indent="-240030" algn="l" rtl="0" eaLnBrk="1" fontAlgn="base" hangingPunct="1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icann.org/en/groups/board/governance/coi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2780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Duty of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Loyalty (continued)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90741" y="1409700"/>
            <a:ext cx="5946775" cy="4381500"/>
          </a:xfrm>
        </p:spPr>
        <p:txBody>
          <a:bodyPr>
            <a:normAutofit/>
          </a:bodyPr>
          <a:lstStyle/>
          <a:p>
            <a:pPr marL="133350" indent="0">
              <a:buNone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(c) </a:t>
            </a:r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serving 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the interests of the organization </a:t>
            </a:r>
            <a:endParaRPr lang="en-US" b="1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33350" indent="0">
              <a:buNone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(d) </a:t>
            </a:r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not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the interests of any other person or group </a:t>
            </a:r>
          </a:p>
          <a:p>
            <a:pPr marL="133350" indent="0">
              <a:buNone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(e) not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the interests of a constituency of the organization (SO or AC) which caused the Director to be selected</a:t>
            </a: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4769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Duty of Prudent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Investment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90741" y="1409700"/>
            <a:ext cx="5946775" cy="4381500"/>
          </a:xfrm>
        </p:spPr>
        <p:txBody>
          <a:bodyPr>
            <a:normAutofit/>
          </a:bodyPr>
          <a:lstStyle/>
          <a:p>
            <a:pPr marL="133350" indent="0">
              <a:buNone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When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acting in the 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management of the organization’s investments: </a:t>
            </a:r>
          </a:p>
          <a:p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to avoid speculation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, and 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to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comply with any applicable standards in the organization’s 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Articles, Bylaws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6759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Conflicts of Interest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90741" y="1409700"/>
            <a:ext cx="5946775" cy="43815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ICANN Bylaws require a conflicts of interest policy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applicable to the Board of Directors. 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The basic elements of that policy have been elaborated in the 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Conflicts of Interest Policy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. 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The Conflicts of Interest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Policy is at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hlinkClick r:id="rId2"/>
              </a:rPr>
              <a:t>https://www.icann.org/en/groups/board/governance/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hlinkClick r:id="rId2"/>
              </a:rPr>
              <a:t>coi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1873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Confidentiality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90741" y="1409700"/>
            <a:ext cx="5946775" cy="43815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Directors 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receive confidential information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including (but not limited to):</a:t>
            </a:r>
          </a:p>
          <a:p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personnel information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</a:p>
          <a:p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attorney-client and privileged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information 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and 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business information from contracting parties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Where possible, such information will be 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marked </a:t>
            </a:r>
            <a:r>
              <a:rPr lang="ja-JP" altLang="en-US" b="1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confidential</a:t>
            </a:r>
            <a:r>
              <a:rPr lang="ja-JP" altLang="en-US" b="1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 – but not always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9636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Confidentiality (continued)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90741" y="1409700"/>
            <a:ext cx="5946775" cy="43815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Directors 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apply judgment to any materials or information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received in Board role.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Directors have a 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affirmative legal and ethical obligation to maintain confidentiality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for this information.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0560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/>
          <p:cNvSpPr txBox="1">
            <a:spLocks/>
          </p:cNvSpPr>
          <p:nvPr/>
        </p:nvSpPr>
        <p:spPr>
          <a:xfrm>
            <a:off x="4305300" y="457200"/>
            <a:ext cx="4381500" cy="609600"/>
          </a:xfrm>
          <a:prstGeom prst="rect">
            <a:avLst/>
          </a:prstGeom>
        </p:spPr>
        <p:txBody>
          <a:bodyPr/>
          <a:lstStyle>
            <a:lvl1pPr marL="373380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560070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746760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933450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120140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1312164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1504188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1696212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888236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15 October 2014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1828800"/>
            <a:ext cx="8229600" cy="2438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+mj-lt"/>
                <a:ea typeface="+mj-ea"/>
                <a:cs typeface="+mj-cs"/>
                <a:sym typeface="DINOT-Light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5pPr>
            <a:lvl6pPr marL="192024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6pPr>
            <a:lvl7pPr marL="384048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7pPr>
            <a:lvl8pPr marL="576072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8pPr>
            <a:lvl9pPr marL="768096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9pPr>
          </a:lstStyle>
          <a:p>
            <a:r>
              <a:rPr lang="en-US" sz="5000" dirty="0" smtClean="0">
                <a:solidFill>
                  <a:srgbClr val="FFFFFF"/>
                </a:solidFill>
              </a:rPr>
              <a:t>Independence of Directors – Presentation to Nominating Committee</a:t>
            </a:r>
            <a:endParaRPr lang="en-US" sz="5000" dirty="0">
              <a:solidFill>
                <a:srgbClr val="FFFFFF"/>
              </a:solidFill>
            </a:endParaRPr>
          </a:p>
        </p:txBody>
      </p:sp>
      <p:sp>
        <p:nvSpPr>
          <p:cNvPr id="8" name="Text Placeholder 13"/>
          <p:cNvSpPr txBox="1">
            <a:spLocks/>
          </p:cNvSpPr>
          <p:nvPr/>
        </p:nvSpPr>
        <p:spPr>
          <a:xfrm>
            <a:off x="435854" y="4495800"/>
            <a:ext cx="5562600" cy="375024"/>
          </a:xfrm>
          <a:prstGeom prst="rect">
            <a:avLst/>
          </a:prstGeom>
        </p:spPr>
        <p:txBody>
          <a:bodyPr/>
          <a:lstStyle>
            <a:lvl1pPr marL="373380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560070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746760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933450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120140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1312164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1504188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1696212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888236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133350" indent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FFFFFF"/>
                </a:solidFill>
              </a:rPr>
              <a:t>John Jeffrey, General Counsel and Secretary</a:t>
            </a:r>
          </a:p>
          <a:p>
            <a:pPr marL="133350" indent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FFFFFF"/>
                </a:solidFill>
              </a:rPr>
              <a:t>October 17, 2014</a:t>
            </a:r>
            <a:r>
              <a:rPr lang="en-US" sz="2200" b="1" dirty="0" smtClean="0">
                <a:solidFill>
                  <a:srgbClr val="FFFFFF"/>
                </a:solidFill>
              </a:rPr>
              <a:t>	</a:t>
            </a:r>
            <a:endParaRPr lang="en-US" sz="2200" b="1" dirty="0">
              <a:solidFill>
                <a:srgbClr val="FFFFFF"/>
              </a:solidFill>
            </a:endParaRP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442259" y="4884271"/>
            <a:ext cx="5562600" cy="375024"/>
          </a:xfrm>
          <a:prstGeom prst="rect">
            <a:avLst/>
          </a:prstGeom>
        </p:spPr>
        <p:txBody>
          <a:bodyPr/>
          <a:lstStyle>
            <a:lvl1pPr marL="373380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560070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746760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933450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120140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1312164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1504188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1696212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888236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133350" indent="0">
              <a:buNone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437678" y="5250706"/>
            <a:ext cx="5562600" cy="375024"/>
          </a:xfrm>
          <a:prstGeom prst="rect">
            <a:avLst/>
          </a:prstGeom>
        </p:spPr>
        <p:txBody>
          <a:bodyPr vert="horz"/>
          <a:lstStyle>
            <a:lvl1pPr marL="133350" indent="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None/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320040" indent="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506730" indent="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693420" indent="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880110" indent="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1312164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1504188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1696212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888236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566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ICANN’s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Corporate Structure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What is a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Director’s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responsibility? </a:t>
            </a:r>
          </a:p>
          <a:p>
            <a:pPr>
              <a:buFont typeface="Arial" charset="0"/>
              <a:buNone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Directors are 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responsible for the direction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of this specific entity created under a 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legal framework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173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ICANN’s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Corporate Structure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Public Benefit - Non-Profit – Corporation  - </a:t>
            </a:r>
            <a:r>
              <a:rPr lang="en-US" dirty="0" smtClean="0">
                <a:latin typeface="Calibri" charset="0"/>
                <a:ea typeface="ＭＳ Ｐゴシック" charset="0"/>
                <a:cs typeface="Arial" charset="0"/>
              </a:rPr>
              <a:t>which </a:t>
            </a:r>
            <a:r>
              <a:rPr lang="en-US" dirty="0">
                <a:latin typeface="Calibri" charset="0"/>
                <a:ea typeface="ＭＳ Ｐゴシック" charset="0"/>
                <a:cs typeface="Arial" charset="0"/>
              </a:rPr>
              <a:t>is very similar in nature to </a:t>
            </a:r>
            <a:r>
              <a:rPr lang="en-US" dirty="0" smtClean="0">
                <a:latin typeface="Calibri" charset="0"/>
                <a:ea typeface="ＭＳ Ｐゴシック" charset="0"/>
                <a:cs typeface="Arial" charset="0"/>
              </a:rPr>
              <a:t>the </a:t>
            </a:r>
            <a:r>
              <a:rPr lang="en-US" dirty="0">
                <a:latin typeface="Calibri" charset="0"/>
                <a:ea typeface="ＭＳ Ｐゴシック" charset="0"/>
                <a:cs typeface="Arial" charset="0"/>
              </a:rPr>
              <a:t>concept of a </a:t>
            </a:r>
            <a:r>
              <a:rPr lang="ja-JP" altLang="en-US" dirty="0">
                <a:latin typeface="Calibri" charset="0"/>
                <a:ea typeface="ＭＳ Ｐゴシック" charset="0"/>
                <a:cs typeface="Arial" charset="0"/>
              </a:rPr>
              <a:t>“</a:t>
            </a:r>
            <a:r>
              <a:rPr lang="en-US" dirty="0">
                <a:latin typeface="Calibri" charset="0"/>
                <a:ea typeface="ＭＳ Ｐゴシック" charset="0"/>
                <a:cs typeface="Arial" charset="0"/>
              </a:rPr>
              <a:t>Public Trust</a:t>
            </a:r>
            <a:r>
              <a:rPr lang="ja-JP" altLang="en-US" dirty="0">
                <a:latin typeface="Calibri" charset="0"/>
                <a:ea typeface="ＭＳ Ｐゴシック" charset="0"/>
                <a:cs typeface="Arial" charset="0"/>
              </a:rPr>
              <a:t>”</a:t>
            </a:r>
            <a:endParaRPr lang="en-US" dirty="0">
              <a:latin typeface="Calibri" charset="0"/>
              <a:ea typeface="ＭＳ Ｐゴシック" charset="0"/>
              <a:cs typeface="Arial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Availing itself of state and federal laws for entities in California, USA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6282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Board Fiduciary Duties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 Director shall perform his/her duties :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a) 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in good faith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b) in 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the best interests of the organization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and 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c) with such care, including 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reasonable inquiry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, as an 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ordinarily prudent person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in a like position would use under similar circumstances.  </a:t>
            </a:r>
          </a:p>
        </p:txBody>
      </p:sp>
    </p:spTree>
    <p:extLst>
      <p:ext uri="{BB962C8B-B14F-4D97-AF65-F5344CB8AC3E}">
        <p14:creationId xmlns:p14="http://schemas.microsoft.com/office/powerpoint/2010/main" val="29013482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Five Legal Standards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133350" indent="0"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Director’s legal standard is generally understood to embrace four duties:  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647700" indent="-514350">
              <a:buAutoNum type="alphaLcParenBoth"/>
            </a:pPr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Care,</a:t>
            </a:r>
          </a:p>
          <a:p>
            <a:pPr marL="647700" indent="-514350">
              <a:buAutoNum type="alphaLcParenBoth"/>
            </a:pPr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 Inquiry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647700" indent="-514350">
              <a:buAutoNum type="alphaLcParenBoth"/>
            </a:pP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L</a:t>
            </a:r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oyalty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,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and, 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647700" indent="-514350">
              <a:buAutoNum type="alphaLcParenBoth"/>
            </a:pP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P</a:t>
            </a:r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rudent 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investment.</a:t>
            </a:r>
          </a:p>
          <a:p>
            <a:pPr marL="133350" indent="0">
              <a:buNone/>
            </a:pP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33350" indent="0">
              <a:buNone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Also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, Directors have an affirmative personal obligation to avoid 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conflicts of interest.</a:t>
            </a: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3749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Duty of Care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marL="133350" indent="0">
              <a:buNone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seriousness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which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each Director brings to his or her responsibilities such as 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gaining and maintaining familiarity </a:t>
            </a:r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with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:</a:t>
            </a:r>
          </a:p>
          <a:p>
            <a:pPr marL="647700" indent="-514350">
              <a:buAutoNum type="alphaLcParenBoth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business objectives of the organization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,</a:t>
            </a:r>
          </a:p>
          <a:p>
            <a:pPr marL="647700" indent="-514350">
              <a:buAutoNum type="alphaLcParenBoth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important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business considerations,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and</a:t>
            </a:r>
          </a:p>
          <a:p>
            <a:pPr marL="647700" indent="-514350">
              <a:buAutoNum type="alphaLcParenBoth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relevant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industry information.</a:t>
            </a: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3858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Duty of Inquiry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90741" y="1409700"/>
            <a:ext cx="5946775" cy="4381500"/>
          </a:xfrm>
        </p:spPr>
        <p:txBody>
          <a:bodyPr>
            <a:normAutofit/>
          </a:bodyPr>
          <a:lstStyle/>
          <a:p>
            <a:pPr marL="133350" indent="0"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Take steps necessary: </a:t>
            </a:r>
          </a:p>
          <a:p>
            <a:pPr marL="133350" indent="0">
              <a:buNone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 to be 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sufficiently informed to make decisions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on behalf of the organization, and </a:t>
            </a:r>
          </a:p>
          <a:p>
            <a:pPr marL="133350" indent="0"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b) to 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participate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in the Board of Directors’ activities. </a:t>
            </a: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5214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Duty of Loyalty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90741" y="1409700"/>
            <a:ext cx="5946775" cy="4381500"/>
          </a:xfrm>
        </p:spPr>
        <p:txBody>
          <a:bodyPr>
            <a:normAutofit/>
          </a:bodyPr>
          <a:lstStyle/>
          <a:p>
            <a:pPr marL="133350" indent="0">
              <a:buNone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Generally 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involving the protection of the organization’s interests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in the following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areas:</a:t>
            </a:r>
          </a:p>
          <a:p>
            <a:pPr marL="647700" indent="-514350">
              <a:buAutoNum type="alphaLcParenBoth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business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, properties, assets, employees and legal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rights</a:t>
            </a:r>
          </a:p>
          <a:p>
            <a:pPr marL="647700" indent="-514350">
              <a:buAutoNum type="alphaLcParenBoth"/>
            </a:pPr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avoiding 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of conflicts of interest or self-dealing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, and </a:t>
            </a: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6748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CANN50-LONDON-FINAL">
  <a:themeElements>
    <a:clrScheme name="Custom 3">
      <a:dk1>
        <a:sysClr val="windowText" lastClr="000000"/>
      </a:dk1>
      <a:lt1>
        <a:sysClr val="window" lastClr="FFFFFF"/>
      </a:lt1>
      <a:dk2>
        <a:srgbClr val="00334D"/>
      </a:dk2>
      <a:lt2>
        <a:srgbClr val="037BC0"/>
      </a:lt2>
      <a:accent1>
        <a:srgbClr val="555555"/>
      </a:accent1>
      <a:accent2>
        <a:srgbClr val="6D99B3"/>
      </a:accent2>
      <a:accent3>
        <a:srgbClr val="F1A31E"/>
      </a:accent3>
      <a:accent4>
        <a:srgbClr val="197F86"/>
      </a:accent4>
      <a:accent5>
        <a:srgbClr val="E87724"/>
      </a:accent5>
      <a:accent6>
        <a:srgbClr val="DDDDDD"/>
      </a:accent6>
      <a:hlink>
        <a:srgbClr val="CFE2EC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 cap="flat">
              <a:solidFill>
                <a:schemeClr val="tx1"/>
              </a:solidFill>
              <a:miter lim="800000"/>
              <a:headEnd type="none" w="med" len="med"/>
              <a:tailEnd type="none" w="med" len="med"/>
            </a14:hiddenLine>
          </a:ext>
        </a:extLst>
      </a:spPr>
      <a:bodyPr lIns="0" tIns="0" rIns="0" bIns="0">
        <a:spAutoFit/>
      </a:bodyPr>
      <a:lstStyle>
        <a:defPPr algn="l">
          <a:lnSpc>
            <a:spcPct val="10000"/>
          </a:lnSpc>
          <a:defRPr sz="7200" dirty="0" smtClean="0">
            <a:solidFill>
              <a:srgbClr val="1A8AC7"/>
            </a:solidFill>
            <a:latin typeface="DINOT-Medium" charset="0"/>
            <a:ea typeface="ＭＳ Ｐゴシック" charset="0"/>
            <a:cs typeface="DINOT-Medium" charset="0"/>
            <a:sym typeface="DINOT-Medium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  <a:txDef>
      <a:spPr>
        <a:noFill/>
      </a:spPr>
      <a:bodyPr wrap="none" lIns="38405" tIns="19202" rIns="38405" bIns="19202" rtlCol="0">
        <a:spAutoFit/>
      </a:bodyPr>
      <a:lstStyle>
        <a:defPPr>
          <a:defRPr sz="2000" dirty="0" smtClean="0">
            <a:solidFill>
              <a:schemeClr val="tx2"/>
            </a:solidFill>
            <a:latin typeface="Georgia"/>
            <a:cs typeface="Georgia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ICANN50-LONDON-FINAL.thmx</Template>
  <TotalTime>6469</TotalTime>
  <Pages>0</Pages>
  <Words>508</Words>
  <Characters>0</Characters>
  <Application>Microsoft Macintosh PowerPoint</Application>
  <PresentationFormat>On-screen Show (4:3)</PresentationFormat>
  <Lines>0</Lines>
  <Paragraphs>58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ICANN50-LONDON-FINAL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Nishida, Jill</dc:creator>
  <cp:keywords/>
  <dc:description/>
  <cp:lastModifiedBy>Samantha Eisner</cp:lastModifiedBy>
  <cp:revision>421</cp:revision>
  <dcterms:modified xsi:type="dcterms:W3CDTF">2014-10-17T17:38:44Z</dcterms:modified>
</cp:coreProperties>
</file>