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312" r:id="rId3"/>
    <p:sldId id="301" r:id="rId4"/>
    <p:sldId id="311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1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35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415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957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5/31/2022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30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886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994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526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66999"/>
            <a:ext cx="5157787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183188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5/31/2022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2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5/31/2022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6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5/31/2022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05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165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436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CB7E8AE-A3AC-4BB7-A5C6-F00EC697B265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54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9450"/>
            <a:ext cx="10515600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5/31/2022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857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7" r:id="rId8"/>
    <p:sldLayoutId id="2147483694" r:id="rId9"/>
    <p:sldLayoutId id="2147483695" r:id="rId10"/>
    <p:sldLayoutId id="2147483696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mailto:Kimberly.Carlson@icann.org" TargetMode="External"/><Relationship Id="rId3" Type="http://schemas.openxmlformats.org/officeDocument/2006/relationships/hyperlink" Target="mailto:Stephen@deerhake.as" TargetMode="External"/><Relationship Id="rId7" Type="http://schemas.openxmlformats.org/officeDocument/2006/relationships/hyperlink" Target="mailto:joke.braeken@icann.org" TargetMode="External"/><Relationship Id="rId2" Type="http://schemas.openxmlformats.org/officeDocument/2006/relationships/hyperlink" Target="https://community.icann.org/display/ccnsowkspc/Policy+Development+Process+%28ccPDP3%29+-+Review+Mechanis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urcotte.Bernard@gmail.com" TargetMode="External"/><Relationship Id="rId5" Type="http://schemas.openxmlformats.org/officeDocument/2006/relationships/hyperlink" Target="mailto:bart.boswinkel@icann.org" TargetMode="External"/><Relationship Id="rId4" Type="http://schemas.openxmlformats.org/officeDocument/2006/relationships/hyperlink" Target="mailto:el@lisse.n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644DE9-8D09-43E2-BA69-F57482CFC9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23C919-B32E-40FF-B3D8-631316E84E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1B17B84-F8A7-4053-9C9D-91E3CA7FF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0"/>
            <a:ext cx="12188951" cy="6858000"/>
          </a:xfrm>
          <a:prstGeom prst="rect">
            <a:avLst/>
          </a:prstGeom>
          <a:blipFill dpi="0" rotWithShape="1">
            <a:blip r:embed="rId2">
              <a:alphaModFix amt="30000"/>
              <a:lum bright="70000" contrast="-70000"/>
            </a:blip>
            <a:srcRect/>
            <a:tile tx="889000" ty="0" sx="100000" sy="100000" flip="xy" algn="t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F959B9-5FBF-4B2E-6066-91743182B09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</a:blip>
          <a:srcRect t="7380" r="-1" b="5066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CE7AFA4-24C9-4779-93A9-271E052AC5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740211"/>
            <a:ext cx="7530685" cy="3163864"/>
          </a:xfrm>
        </p:spPr>
        <p:txBody>
          <a:bodyPr>
            <a:normAutofit/>
          </a:bodyPr>
          <a:lstStyle/>
          <a:p>
            <a:pPr algn="l"/>
            <a:r>
              <a:rPr lang="en-CA" sz="5200" dirty="0">
                <a:solidFill>
                  <a:srgbClr val="FFFFFF"/>
                </a:solidFill>
                <a:highlight>
                  <a:srgbClr val="000000"/>
                </a:highlight>
              </a:rPr>
              <a:t>CCPDP-RM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3CE1AF-16B1-4A76-A335-D0DE6B00ED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074515"/>
            <a:ext cx="7583133" cy="1279124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CA" sz="2200" dirty="0">
                <a:solidFill>
                  <a:srgbClr val="FFFFFF"/>
                </a:solidFill>
                <a:highlight>
                  <a:srgbClr val="000000"/>
                </a:highlight>
              </a:rPr>
              <a:t>ICANN 74 – Policy Update</a:t>
            </a:r>
          </a:p>
          <a:p>
            <a:pPr algn="l">
              <a:lnSpc>
                <a:spcPct val="100000"/>
              </a:lnSpc>
            </a:pPr>
            <a:r>
              <a:rPr lang="en-CA" sz="2200" dirty="0">
                <a:solidFill>
                  <a:srgbClr val="FFFFFF"/>
                </a:solidFill>
                <a:highlight>
                  <a:srgbClr val="000000"/>
                </a:highlight>
              </a:rPr>
              <a:t>202206</a:t>
            </a:r>
          </a:p>
        </p:txBody>
      </p:sp>
    </p:spTree>
    <p:extLst>
      <p:ext uri="{BB962C8B-B14F-4D97-AF65-F5344CB8AC3E}">
        <p14:creationId xmlns:p14="http://schemas.microsoft.com/office/powerpoint/2010/main" val="3403555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676DF-A065-4BD7-A91B-405B9F8B6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1322"/>
          </a:xfrm>
        </p:spPr>
        <p:txBody>
          <a:bodyPr>
            <a:normAutofit/>
          </a:bodyPr>
          <a:lstStyle/>
          <a:p>
            <a:r>
              <a:rPr lang="en-US" dirty="0"/>
              <a:t>Highlights of the draft review mechanism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4190F-5A43-4CA9-897F-2BD3636DE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3789"/>
            <a:ext cx="10515600" cy="5185610"/>
          </a:xfrm>
        </p:spPr>
        <p:txBody>
          <a:bodyPr>
            <a:normAutofit/>
          </a:bodyPr>
          <a:lstStyle/>
          <a:p>
            <a:r>
              <a:rPr lang="en-US" sz="3900" dirty="0"/>
              <a:t>Panelists reviewing a case would be certified specialists with respect to ccTLD matters.</a:t>
            </a:r>
          </a:p>
          <a:p>
            <a:r>
              <a:rPr lang="en-US" sz="3900" dirty="0"/>
              <a:t>ccTLD Managers and applicants for a new ccTLD would be eligible to use this mechanism.</a:t>
            </a:r>
          </a:p>
          <a:p>
            <a:r>
              <a:rPr lang="en-US" sz="3900" dirty="0"/>
              <a:t>Applications for a review can be undertaken without formal legal support.</a:t>
            </a:r>
          </a:p>
        </p:txBody>
      </p:sp>
    </p:spTree>
    <p:extLst>
      <p:ext uri="{BB962C8B-B14F-4D97-AF65-F5344CB8AC3E}">
        <p14:creationId xmlns:p14="http://schemas.microsoft.com/office/powerpoint/2010/main" val="3684249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676DF-A065-4BD7-A91B-405B9F8B6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1322"/>
          </a:xfrm>
        </p:spPr>
        <p:txBody>
          <a:bodyPr>
            <a:normAutofit/>
          </a:bodyPr>
          <a:lstStyle/>
          <a:p>
            <a:r>
              <a:rPr lang="en-US" dirty="0"/>
              <a:t>Highlights of the draft review mechanism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4190F-5A43-4CA9-897F-2BD3636DE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3789"/>
            <a:ext cx="10515600" cy="5185610"/>
          </a:xfrm>
        </p:spPr>
        <p:txBody>
          <a:bodyPr>
            <a:normAutofit/>
          </a:bodyPr>
          <a:lstStyle/>
          <a:p>
            <a:r>
              <a:rPr lang="en-US" sz="3900" dirty="0"/>
              <a:t>Objective of the panel is to decide if there were significant issues associated with the IFO decision that is being reviewed.</a:t>
            </a:r>
          </a:p>
          <a:p>
            <a:r>
              <a:rPr lang="en-US" sz="3900" dirty="0"/>
              <a:t>If the Panel finds there were significant issues and the IFO does not address these the review mechanism can advise the ICANN CEO or the Board.</a:t>
            </a:r>
          </a:p>
        </p:txBody>
      </p:sp>
    </p:spTree>
    <p:extLst>
      <p:ext uri="{BB962C8B-B14F-4D97-AF65-F5344CB8AC3E}">
        <p14:creationId xmlns:p14="http://schemas.microsoft.com/office/powerpoint/2010/main" val="3545350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676DF-A065-4BD7-A91B-405B9F8B6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1322"/>
          </a:xfrm>
        </p:spPr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4190F-5A43-4CA9-897F-2BD3636DE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3789"/>
            <a:ext cx="10515600" cy="51856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900" dirty="0"/>
          </a:p>
          <a:p>
            <a:pPr marL="0" indent="0">
              <a:buNone/>
            </a:pPr>
            <a:endParaRPr lang="en-US" sz="3900" dirty="0"/>
          </a:p>
          <a:p>
            <a:pPr marL="0" indent="0">
              <a:buNone/>
            </a:pPr>
            <a:r>
              <a:rPr lang="en-US" sz="44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53317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676DF-A065-4BD7-A91B-405B9F8B6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b="1" dirty="0"/>
              <a:t>Information on the CCPDP-RM</a:t>
            </a:r>
            <a:endParaRPr lang="en-CA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4190F-5A43-4CA9-897F-2BD3636DE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Wiki </a:t>
            </a:r>
            <a:r>
              <a:rPr lang="en-US" dirty="0">
                <a:hlinkClick r:id="rId2"/>
              </a:rPr>
              <a:t>https://community.icann.org/display/ccnsowkspc/Policy+Development+Process+%28ccPDP3%29+-+Review+Mechanism</a:t>
            </a:r>
            <a:r>
              <a:rPr lang="en-US" dirty="0"/>
              <a:t> </a:t>
            </a:r>
          </a:p>
          <a:p>
            <a:r>
              <a:rPr lang="en-US" dirty="0"/>
              <a:t>Chair: Stephen </a:t>
            </a:r>
            <a:r>
              <a:rPr lang="en-US" dirty="0" err="1"/>
              <a:t>Deerhake</a:t>
            </a:r>
            <a:r>
              <a:rPr lang="en-US" dirty="0"/>
              <a:t> - </a:t>
            </a:r>
            <a:r>
              <a:rPr lang="en-US" dirty="0">
                <a:hlinkClick r:id="rId3"/>
              </a:rPr>
              <a:t>Stephen@deerhake.as</a:t>
            </a:r>
            <a:r>
              <a:rPr lang="en-US" dirty="0"/>
              <a:t> </a:t>
            </a:r>
          </a:p>
          <a:p>
            <a:r>
              <a:rPr lang="en-US" dirty="0"/>
              <a:t>Vice-Chair: Eberhard </a:t>
            </a:r>
            <a:r>
              <a:rPr lang="en-US" dirty="0" err="1"/>
              <a:t>Lisse</a:t>
            </a:r>
            <a:r>
              <a:rPr lang="en-US" dirty="0"/>
              <a:t> – </a:t>
            </a:r>
            <a:r>
              <a:rPr lang="en-US" dirty="0">
                <a:hlinkClick r:id="rId4"/>
              </a:rPr>
              <a:t>el@lisse.na</a:t>
            </a:r>
            <a:r>
              <a:rPr lang="en-US" dirty="0"/>
              <a:t> </a:t>
            </a:r>
          </a:p>
          <a:p>
            <a:r>
              <a:rPr lang="en-US" dirty="0"/>
              <a:t>Staff Support:</a:t>
            </a:r>
          </a:p>
          <a:p>
            <a:pPr lvl="1"/>
            <a:r>
              <a:rPr lang="en-US" dirty="0"/>
              <a:t>Bart </a:t>
            </a:r>
            <a:r>
              <a:rPr lang="en-US" dirty="0" err="1"/>
              <a:t>Boswinkel</a:t>
            </a:r>
            <a:r>
              <a:rPr lang="en-US" dirty="0"/>
              <a:t> – </a:t>
            </a:r>
            <a:r>
              <a:rPr lang="en-US" dirty="0">
                <a:hlinkClick r:id="rId5"/>
              </a:rPr>
              <a:t>bart.boswinkel@icann.org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Bernard Turcotte – </a:t>
            </a:r>
            <a:r>
              <a:rPr lang="en-US" dirty="0">
                <a:hlinkClick r:id="rId6"/>
              </a:rPr>
              <a:t>Turcotte.Bernard@gmail.com</a:t>
            </a:r>
            <a:endParaRPr lang="en-US" dirty="0"/>
          </a:p>
          <a:p>
            <a:pPr lvl="1"/>
            <a:r>
              <a:rPr lang="en-US" dirty="0"/>
              <a:t>Joke </a:t>
            </a:r>
            <a:r>
              <a:rPr lang="en-US" dirty="0" err="1"/>
              <a:t>Braeken</a:t>
            </a:r>
            <a:r>
              <a:rPr lang="en-US" dirty="0"/>
              <a:t> – </a:t>
            </a:r>
            <a:r>
              <a:rPr lang="en-US" dirty="0">
                <a:hlinkClick r:id="rId7"/>
              </a:rPr>
              <a:t>joke.braeken@icann.org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Kimberly Carlson – </a:t>
            </a:r>
            <a:r>
              <a:rPr lang="en-US" dirty="0">
                <a:hlinkClick r:id="rId8"/>
              </a:rPr>
              <a:t>Kimberly.Carlson@icann.org</a:t>
            </a:r>
            <a:endParaRPr lang="en-CA" sz="3200" dirty="0"/>
          </a:p>
          <a:p>
            <a:pPr lvl="1"/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730073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676DF-A065-4BD7-A91B-405B9F8B6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691323"/>
          </a:xfrm>
        </p:spPr>
        <p:txBody>
          <a:bodyPr>
            <a:normAutofit/>
          </a:bodyPr>
          <a:lstStyle/>
          <a:p>
            <a:r>
              <a:rPr lang="en-US" dirty="0"/>
              <a:t>Background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4190F-5A43-4CA9-897F-2BD3636DE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1322"/>
            <a:ext cx="10515600" cy="4938077"/>
          </a:xfrm>
        </p:spPr>
        <p:txBody>
          <a:bodyPr>
            <a:normAutofit/>
          </a:bodyPr>
          <a:lstStyle/>
          <a:p>
            <a:r>
              <a:rPr lang="en-CA" sz="3600" dirty="0"/>
              <a:t>(1994) RFC 1591 – section 3.4 “</a:t>
            </a:r>
            <a:r>
              <a:rPr lang="en-US" sz="3600" dirty="0"/>
              <a:t>The Internet DNS Names Review Board (IDNB), a committee established by the IANA, will act as a review panel for cases in which the parties can not reach agreement among themselves.  The IDNB's decisions will be binding.”</a:t>
            </a:r>
          </a:p>
          <a:p>
            <a:pPr marL="0" indent="0">
              <a:buNone/>
            </a:pPr>
            <a:endParaRPr lang="en-US" sz="2800" dirty="0"/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4012450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676DF-A065-4BD7-A91B-405B9F8B6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691323"/>
          </a:xfrm>
        </p:spPr>
        <p:txBody>
          <a:bodyPr>
            <a:normAutofit/>
          </a:bodyPr>
          <a:lstStyle/>
          <a:p>
            <a:r>
              <a:rPr lang="en-US" dirty="0"/>
              <a:t>Background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4190F-5A43-4CA9-897F-2BD3636DE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1322"/>
            <a:ext cx="10515600" cy="4938077"/>
          </a:xfrm>
        </p:spPr>
        <p:txBody>
          <a:bodyPr>
            <a:normAutofit/>
          </a:bodyPr>
          <a:lstStyle/>
          <a:p>
            <a:r>
              <a:rPr lang="en-US" sz="3600" dirty="0"/>
              <a:t>(2015) CCNSO-FOI – section 4.8 “Note: The  FOIWG  believes  it  is  consistent  with  RFC1591  (section  3.4)  and  the  duty  to  act   fairly  to  recognize  the  manager   has  the  right  to   appeal   a   notice   of  revocation   by  the  IANA  Operator  to  an  independent  body.</a:t>
            </a:r>
          </a:p>
          <a:p>
            <a:endParaRPr lang="en-US" sz="2800" dirty="0"/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440581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676DF-A065-4BD7-A91B-405B9F8B6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691323"/>
          </a:xfrm>
        </p:spPr>
        <p:txBody>
          <a:bodyPr>
            <a:normAutofit/>
          </a:bodyPr>
          <a:lstStyle/>
          <a:p>
            <a:r>
              <a:rPr lang="en-US" dirty="0"/>
              <a:t>Background</a:t>
            </a:r>
            <a:endParaRPr lang="en-CA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4190F-5A43-4CA9-897F-2BD3636DE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1322"/>
            <a:ext cx="10515600" cy="49380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(2015) CWG Stewardship Transition - FINAL Report - DT-B - Recommendation - The CWG recommends not including any appeal mechanism that would apply to ccTLD delegations and redelegations in the IANA stewardship transition proposal. 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3718827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676DF-A065-4BD7-A91B-405B9F8B6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1322"/>
          </a:xfrm>
        </p:spPr>
        <p:txBody>
          <a:bodyPr>
            <a:normAutofit/>
          </a:bodyPr>
          <a:lstStyle/>
          <a:p>
            <a:r>
              <a:rPr lang="en-US" dirty="0"/>
              <a:t>Background</a:t>
            </a:r>
            <a:endParaRPr lang="en-CA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4190F-5A43-4CA9-897F-2BD3636DE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1284"/>
            <a:ext cx="10515600" cy="53781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900" dirty="0"/>
              <a:t>(2017) Charter for the Working Group Review Mechanism of ccTLDs - 1.1 Goal - The goal of the working group (WG) is to report on and recommend a policy for a review mechanism with respect to decisions pertaining to the delegation, transfer, revocation and retirement of (ccTLDs).</a:t>
            </a:r>
          </a:p>
          <a:p>
            <a:pPr marL="0" indent="0">
              <a:buNone/>
            </a:pP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442777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676DF-A065-4BD7-A91B-405B9F8B6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1322"/>
          </a:xfrm>
        </p:spPr>
        <p:txBody>
          <a:bodyPr>
            <a:normAutofit/>
          </a:bodyPr>
          <a:lstStyle/>
          <a:p>
            <a:r>
              <a:rPr lang="en-US" dirty="0"/>
              <a:t>Background</a:t>
            </a:r>
            <a:endParaRPr lang="en-CA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4190F-5A43-4CA9-897F-2BD3636DE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1284"/>
            <a:ext cx="10515600" cy="53781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900" dirty="0"/>
          </a:p>
          <a:p>
            <a:pPr marL="0" indent="0">
              <a:buNone/>
            </a:pPr>
            <a:endParaRPr lang="en-US" sz="3900" dirty="0"/>
          </a:p>
          <a:p>
            <a:pPr marL="0" indent="0">
              <a:buNone/>
            </a:pPr>
            <a:r>
              <a:rPr lang="en-US" sz="3900" dirty="0"/>
              <a:t>The CCPDP-RM held its first meeting on March 25, 2020.</a:t>
            </a:r>
          </a:p>
          <a:p>
            <a:pPr marL="0" indent="0">
              <a:buNone/>
            </a:pP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154165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676DF-A065-4BD7-A91B-405B9F8B6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1322"/>
          </a:xfrm>
        </p:spPr>
        <p:txBody>
          <a:bodyPr>
            <a:normAutofit/>
          </a:bodyPr>
          <a:lstStyle/>
          <a:p>
            <a:r>
              <a:rPr lang="en-US" b="0" dirty="0"/>
              <a:t>CCPDP-RM - Principals</a:t>
            </a:r>
            <a:endParaRPr lang="en-CA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4190F-5A43-4CA9-897F-2BD3636DE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1284"/>
            <a:ext cx="10515600" cy="5378115"/>
          </a:xfrm>
        </p:spPr>
        <p:txBody>
          <a:bodyPr>
            <a:normAutofit/>
          </a:bodyPr>
          <a:lstStyle/>
          <a:p>
            <a:r>
              <a:rPr lang="en-US" sz="3600" dirty="0"/>
              <a:t>Low-cost of Process - The total costs of the process and costs for individual parties should be as limited as possible in comparison to litigation in courts.</a:t>
            </a:r>
          </a:p>
          <a:p>
            <a:r>
              <a:rPr lang="en-US" sz="3600" dirty="0"/>
              <a:t>Limited Duration of process - The total duration of the review mechanism process should be limited to ensure the stability of the DNS and the availability of the ccTLD. </a:t>
            </a:r>
          </a:p>
        </p:txBody>
      </p:sp>
    </p:spTree>
    <p:extLst>
      <p:ext uri="{BB962C8B-B14F-4D97-AF65-F5344CB8AC3E}">
        <p14:creationId xmlns:p14="http://schemas.microsoft.com/office/powerpoint/2010/main" val="1942025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676DF-A065-4BD7-A91B-405B9F8B6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1322"/>
          </a:xfrm>
        </p:spPr>
        <p:txBody>
          <a:bodyPr>
            <a:normAutofit/>
          </a:bodyPr>
          <a:lstStyle/>
          <a:p>
            <a:r>
              <a:rPr lang="en-US" b="0" dirty="0"/>
              <a:t>CCPDP-RM - Principals</a:t>
            </a:r>
            <a:endParaRPr lang="en-CA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4190F-5A43-4CA9-897F-2BD3636DE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1284"/>
            <a:ext cx="10515600" cy="5378115"/>
          </a:xfrm>
        </p:spPr>
        <p:txBody>
          <a:bodyPr>
            <a:normAutofit fontScale="92500" lnSpcReduction="10000"/>
          </a:bodyPr>
          <a:lstStyle/>
          <a:p>
            <a:r>
              <a:rPr lang="en-US" sz="3900" dirty="0"/>
              <a:t>Accessibility of the process – Non- costs thresholds and barriers should be low and reasonable ensuring easy access to the procedure to the relevant stakeholders.</a:t>
            </a:r>
          </a:p>
          <a:p>
            <a:r>
              <a:rPr lang="en-US" sz="3900" dirty="0"/>
              <a:t>Fundamental Fairness - Due process, with due notices, opportunity to be heard, being aware a matter is pending, making an informed choice whether to contest before the appropriate (independent) body. </a:t>
            </a:r>
          </a:p>
        </p:txBody>
      </p:sp>
    </p:spTree>
    <p:extLst>
      <p:ext uri="{BB962C8B-B14F-4D97-AF65-F5344CB8AC3E}">
        <p14:creationId xmlns:p14="http://schemas.microsoft.com/office/powerpoint/2010/main" val="3058254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676DF-A065-4BD7-A91B-405B9F8B6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1322"/>
          </a:xfrm>
        </p:spPr>
        <p:txBody>
          <a:bodyPr>
            <a:normAutofit/>
          </a:bodyPr>
          <a:lstStyle/>
          <a:p>
            <a:r>
              <a:rPr lang="en-US" b="0" dirty="0"/>
              <a:t>CCPDP-RM – Progress since ICANN 73</a:t>
            </a:r>
            <a:endParaRPr lang="en-CA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4190F-5A43-4CA9-897F-2BD3636DE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1284"/>
            <a:ext cx="10515600" cy="5378115"/>
          </a:xfrm>
        </p:spPr>
        <p:txBody>
          <a:bodyPr>
            <a:normAutofit lnSpcReduction="10000"/>
          </a:bodyPr>
          <a:lstStyle/>
          <a:p>
            <a:r>
              <a:rPr lang="en-US" sz="3900" dirty="0"/>
              <a:t>The CCPDP-RM received and considered ICANN </a:t>
            </a:r>
            <a:r>
              <a:rPr lang="en-US" sz="3900" dirty="0" err="1"/>
              <a:t>Legal’s</a:t>
            </a:r>
            <a:r>
              <a:rPr lang="en-US" sz="3900" dirty="0"/>
              <a:t> response to questions regarding review mechanisms.</a:t>
            </a:r>
          </a:p>
          <a:p>
            <a:r>
              <a:rPr lang="en-US" sz="3900" dirty="0"/>
              <a:t>Continued the development of a draft review mechanism which meets the CCPDP-RM Principals.</a:t>
            </a:r>
          </a:p>
          <a:p>
            <a:r>
              <a:rPr lang="en-US" sz="3900" dirty="0"/>
              <a:t>The CCPDP-RM expects to finalize the draft review mechanism prior to ICANN 75.</a:t>
            </a:r>
          </a:p>
        </p:txBody>
      </p:sp>
    </p:spTree>
    <p:extLst>
      <p:ext uri="{BB962C8B-B14F-4D97-AF65-F5344CB8AC3E}">
        <p14:creationId xmlns:p14="http://schemas.microsoft.com/office/powerpoint/2010/main" val="35707077"/>
      </p:ext>
    </p:extLst>
  </p:cSld>
  <p:clrMapOvr>
    <a:masterClrMapping/>
  </p:clrMapOvr>
</p:sld>
</file>

<file path=ppt/theme/theme1.xml><?xml version="1.0" encoding="utf-8"?>
<a:theme xmlns:a="http://schemas.openxmlformats.org/drawingml/2006/main" name="BlockprintVTI">
  <a:themeElements>
    <a:clrScheme name="AnalogousFromLightSeed_2SEEDS">
      <a:dk1>
        <a:srgbClr val="000000"/>
      </a:dk1>
      <a:lt1>
        <a:srgbClr val="FFFFFF"/>
      </a:lt1>
      <a:dk2>
        <a:srgbClr val="31321C"/>
      </a:dk2>
      <a:lt2>
        <a:srgbClr val="F0F0F3"/>
      </a:lt2>
      <a:accent1>
        <a:srgbClr val="A0A45D"/>
      </a:accent1>
      <a:accent2>
        <a:srgbClr val="B99B67"/>
      </a:accent2>
      <a:accent3>
        <a:srgbClr val="8DA76F"/>
      </a:accent3>
      <a:accent4>
        <a:srgbClr val="62AAAE"/>
      </a:accent4>
      <a:accent5>
        <a:srgbClr val="78A4CA"/>
      </a:accent5>
      <a:accent6>
        <a:srgbClr val="717BC8"/>
      </a:accent6>
      <a:hlink>
        <a:srgbClr val="7572B3"/>
      </a:hlink>
      <a:folHlink>
        <a:srgbClr val="7F7F7F"/>
      </a:folHlink>
    </a:clrScheme>
    <a:fontScheme name="Custom 56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printVTI" id="{AA8C8908-6BA4-477C-AEA4-CB6C32A1FE3B}" vid="{36392749-7C1D-4938-93BB-440CD2A1B0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7439</TotalTime>
  <Words>588</Words>
  <Application>Microsoft Office PowerPoint</Application>
  <PresentationFormat>Widescreen</PresentationFormat>
  <Paragraphs>44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Avenir Next LT Pro</vt:lpstr>
      <vt:lpstr>AvenirNext LT Pro Medium</vt:lpstr>
      <vt:lpstr>BlockprintVTI</vt:lpstr>
      <vt:lpstr>CCPDP-RM</vt:lpstr>
      <vt:lpstr>Background</vt:lpstr>
      <vt:lpstr>Background</vt:lpstr>
      <vt:lpstr>Background</vt:lpstr>
      <vt:lpstr>Background</vt:lpstr>
      <vt:lpstr>Background</vt:lpstr>
      <vt:lpstr>CCPDP-RM - Principals</vt:lpstr>
      <vt:lpstr>CCPDP-RM - Principals</vt:lpstr>
      <vt:lpstr>CCPDP-RM – Progress since ICANN 73</vt:lpstr>
      <vt:lpstr>Highlights of the draft review mechanism</vt:lpstr>
      <vt:lpstr>Highlights of the draft review mechanism</vt:lpstr>
      <vt:lpstr>PowerPoint Presentation</vt:lpstr>
      <vt:lpstr>Information on the CCPDP-RM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CCPDP-RM</dc:title>
  <dc:creator>Bernard Turcotte</dc:creator>
  <cp:lastModifiedBy>Bernard Turcotte</cp:lastModifiedBy>
  <cp:revision>76</cp:revision>
  <dcterms:created xsi:type="dcterms:W3CDTF">2022-04-17T17:26:22Z</dcterms:created>
  <dcterms:modified xsi:type="dcterms:W3CDTF">2022-05-31T20:45:24Z</dcterms:modified>
</cp:coreProperties>
</file>