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61" r:id="rId5"/>
    <p:sldId id="258"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128" autoAdjust="0"/>
  </p:normalViewPr>
  <p:slideViewPr>
    <p:cSldViewPr snapToGrid="0">
      <p:cViewPr varScale="1">
        <p:scale>
          <a:sx n="56" d="100"/>
          <a:sy n="56"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230C9-1410-4C63-94B3-2EAC06EBA18E}" type="datetimeFigureOut">
              <a:rPr lang="en-NZ" smtClean="0"/>
              <a:t>10/04/2023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9617F-0E71-4FBA-A232-4372D667C592}" type="slidenum">
              <a:rPr lang="en-NZ" smtClean="0"/>
              <a:t>‹#›</a:t>
            </a:fld>
            <a:endParaRPr lang="en-NZ"/>
          </a:p>
        </p:txBody>
      </p:sp>
    </p:spTree>
    <p:extLst>
      <p:ext uri="{BB962C8B-B14F-4D97-AF65-F5344CB8AC3E}">
        <p14:creationId xmlns:p14="http://schemas.microsoft.com/office/powerpoint/2010/main" val="2492442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is the recommended format for developing guidance for the Applicant Support Programme. (provided for us by the ODA team)</a:t>
            </a:r>
          </a:p>
          <a:p>
            <a:r>
              <a:rPr lang="en-NZ" dirty="0"/>
              <a:t>Looks OK</a:t>
            </a:r>
          </a:p>
        </p:txBody>
      </p:sp>
      <p:sp>
        <p:nvSpPr>
          <p:cNvPr id="4" name="Slide Number Placeholder 3"/>
          <p:cNvSpPr>
            <a:spLocks noGrp="1"/>
          </p:cNvSpPr>
          <p:nvPr>
            <p:ph type="sldNum" sz="quarter" idx="5"/>
          </p:nvPr>
        </p:nvSpPr>
        <p:spPr/>
        <p:txBody>
          <a:bodyPr/>
          <a:lstStyle/>
          <a:p>
            <a:fld id="{A479617F-0E71-4FBA-A232-4372D667C592}" type="slidenum">
              <a:rPr lang="en-NZ" smtClean="0"/>
              <a:t>2</a:t>
            </a:fld>
            <a:endParaRPr lang="en-NZ"/>
          </a:p>
        </p:txBody>
      </p:sp>
    </p:spTree>
    <p:extLst>
      <p:ext uri="{BB962C8B-B14F-4D97-AF65-F5344CB8AC3E}">
        <p14:creationId xmlns:p14="http://schemas.microsoft.com/office/powerpoint/2010/main" val="211114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However, there were some areas that we as a group felt it could be improved upon – and  more ideas would be welcome. </a:t>
            </a:r>
          </a:p>
        </p:txBody>
      </p:sp>
      <p:sp>
        <p:nvSpPr>
          <p:cNvPr id="4" name="Slide Number Placeholder 3"/>
          <p:cNvSpPr>
            <a:spLocks noGrp="1"/>
          </p:cNvSpPr>
          <p:nvPr>
            <p:ph type="sldNum" sz="quarter" idx="5"/>
          </p:nvPr>
        </p:nvSpPr>
        <p:spPr/>
        <p:txBody>
          <a:bodyPr/>
          <a:lstStyle/>
          <a:p>
            <a:fld id="{A479617F-0E71-4FBA-A232-4372D667C592}" type="slidenum">
              <a:rPr lang="en-NZ" smtClean="0"/>
              <a:t>3</a:t>
            </a:fld>
            <a:endParaRPr lang="en-NZ"/>
          </a:p>
        </p:txBody>
      </p:sp>
    </p:spTree>
    <p:extLst>
      <p:ext uri="{BB962C8B-B14F-4D97-AF65-F5344CB8AC3E}">
        <p14:creationId xmlns:p14="http://schemas.microsoft.com/office/powerpoint/2010/main" val="43652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ICANN Org are keen for us to consider when we are looking at the development of each SubPro ASP goal “What constitutes success?” . Our homework tasks have included building up more indicators that will show that we are meeting our goals. </a:t>
            </a:r>
          </a:p>
          <a:p>
            <a:endParaRPr lang="en-NZ" dirty="0"/>
          </a:p>
          <a:p>
            <a:r>
              <a:rPr lang="en-NZ" dirty="0"/>
              <a:t>For example, last time Pro Bono services were provided but there was no agreement between ICANN and the service providers about what advice services they were offering? who they offered advice to? </a:t>
            </a:r>
          </a:p>
          <a:p>
            <a:endParaRPr lang="en-NZ" dirty="0"/>
          </a:p>
          <a:p>
            <a:r>
              <a:rPr lang="en-NZ" dirty="0"/>
              <a:t>Applicants had to qualify for the ASP before they could apply for the Pro bono services? What information system indicated who to apply to or what kind of advice was being offered? Did the applicants get the advice they really needed? Was there any follow up to the service? Did applicants need financial support for any follow up? Etc.</a:t>
            </a:r>
          </a:p>
          <a:p>
            <a:endParaRPr lang="en-NZ" dirty="0"/>
          </a:p>
          <a:p>
            <a:r>
              <a:rPr lang="en-NZ" dirty="0"/>
              <a:t>This time there needs to be some improvement in this service.. Because we need this data to indicate what successes resulted from the service.  But such an arrangement might be an additional ask that we may not be entitled to.  Mike has asked staff to investigate this query. </a:t>
            </a:r>
          </a:p>
          <a:p>
            <a:endParaRPr lang="en-NZ" dirty="0"/>
          </a:p>
          <a:p>
            <a:r>
              <a:rPr lang="en-NZ" dirty="0"/>
              <a:t>We are leaving question 3 for a while.. Probably until  after we have completed our draft guide by ICANN77.</a:t>
            </a:r>
          </a:p>
        </p:txBody>
      </p:sp>
      <p:sp>
        <p:nvSpPr>
          <p:cNvPr id="4" name="Slide Number Placeholder 3"/>
          <p:cNvSpPr>
            <a:spLocks noGrp="1"/>
          </p:cNvSpPr>
          <p:nvPr>
            <p:ph type="sldNum" sz="quarter" idx="5"/>
          </p:nvPr>
        </p:nvSpPr>
        <p:spPr/>
        <p:txBody>
          <a:bodyPr/>
          <a:lstStyle/>
          <a:p>
            <a:fld id="{A479617F-0E71-4FBA-A232-4372D667C592}" type="slidenum">
              <a:rPr lang="en-NZ" smtClean="0"/>
              <a:t>4</a:t>
            </a:fld>
            <a:endParaRPr lang="en-NZ"/>
          </a:p>
        </p:txBody>
      </p:sp>
    </p:spTree>
    <p:extLst>
      <p:ext uri="{BB962C8B-B14F-4D97-AF65-F5344CB8AC3E}">
        <p14:creationId xmlns:p14="http://schemas.microsoft.com/office/powerpoint/2010/main" val="411564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is the introductory overarching goal for the outreach section of the work we are doing.  </a:t>
            </a:r>
          </a:p>
          <a:p>
            <a:r>
              <a:rPr lang="en-NZ" dirty="0"/>
              <a:t>Task 3 – identifying metrics</a:t>
            </a:r>
          </a:p>
          <a:p>
            <a:r>
              <a:rPr lang="en-NZ" dirty="0"/>
              <a:t>Task 4 – identifying approaches to gather the metrics</a:t>
            </a:r>
          </a:p>
          <a:p>
            <a:r>
              <a:rPr lang="en-NZ" dirty="0"/>
              <a:t>Task 5 – identifying the feasibility of these approaches and metrics</a:t>
            </a:r>
          </a:p>
          <a:p>
            <a:endParaRPr lang="en-NZ" dirty="0"/>
          </a:p>
          <a:p>
            <a:r>
              <a:rPr lang="en-NZ" dirty="0"/>
              <a:t>But some underpinning factors came up during this discussion, for example</a:t>
            </a:r>
          </a:p>
          <a:p>
            <a:pPr marL="228600" indent="-228600">
              <a:buAutoNum type="arabicPeriod"/>
            </a:pPr>
            <a:r>
              <a:rPr lang="en-NZ" dirty="0"/>
              <a:t>The importance of definitions so that applicants clearly understand the process, and whether they qualify for ASP or not</a:t>
            </a:r>
          </a:p>
          <a:p>
            <a:pPr marL="228600" indent="-228600">
              <a:buAutoNum type="arabicPeriod"/>
            </a:pPr>
            <a:r>
              <a:rPr lang="en-NZ" dirty="0"/>
              <a:t>A variety of approaches are used to cater for the different categories of applicants</a:t>
            </a:r>
          </a:p>
          <a:p>
            <a:pPr marL="228600" indent="-228600">
              <a:buAutoNum type="arabicPeriod"/>
            </a:pPr>
            <a:r>
              <a:rPr lang="en-NZ" dirty="0"/>
              <a:t>How do we define our target group of applicants for applicant support, versus other applicants who are also entitled to information about the application process?</a:t>
            </a:r>
          </a:p>
        </p:txBody>
      </p:sp>
      <p:sp>
        <p:nvSpPr>
          <p:cNvPr id="4" name="Slide Number Placeholder 3"/>
          <p:cNvSpPr>
            <a:spLocks noGrp="1"/>
          </p:cNvSpPr>
          <p:nvPr>
            <p:ph type="sldNum" sz="quarter" idx="5"/>
          </p:nvPr>
        </p:nvSpPr>
        <p:spPr/>
        <p:txBody>
          <a:bodyPr/>
          <a:lstStyle/>
          <a:p>
            <a:fld id="{A479617F-0E71-4FBA-A232-4372D667C592}" type="slidenum">
              <a:rPr lang="en-NZ" smtClean="0"/>
              <a:t>5</a:t>
            </a:fld>
            <a:endParaRPr lang="en-NZ"/>
          </a:p>
        </p:txBody>
      </p:sp>
    </p:spTree>
    <p:extLst>
      <p:ext uri="{BB962C8B-B14F-4D97-AF65-F5344CB8AC3E}">
        <p14:creationId xmlns:p14="http://schemas.microsoft.com/office/powerpoint/2010/main" val="148203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1. Definitions have been a key stumbling block – so many different versions – and key terms arise in our first GOAL</a:t>
            </a:r>
          </a:p>
          <a:p>
            <a:endParaRPr lang="en-NZ" dirty="0"/>
          </a:p>
          <a:p>
            <a:r>
              <a:rPr lang="en-NZ" dirty="0"/>
              <a:t>2. There has been major discussion in our group about the difference between underdeveloped, developing (emerging is mentioned in the SubPro Doc) and under-represented – these have to be clarified in a glossary that applicants must be directed to on the portal</a:t>
            </a:r>
          </a:p>
          <a:p>
            <a:endParaRPr lang="en-NZ" dirty="0"/>
          </a:p>
          <a:p>
            <a:r>
              <a:rPr lang="en-NZ" dirty="0"/>
              <a:t>3. The portal will provide a one stop shop for all applicants with a specific section for potential and then accepted Applicant Support candidates. </a:t>
            </a:r>
          </a:p>
        </p:txBody>
      </p:sp>
      <p:sp>
        <p:nvSpPr>
          <p:cNvPr id="4" name="Slide Number Placeholder 3"/>
          <p:cNvSpPr>
            <a:spLocks noGrp="1"/>
          </p:cNvSpPr>
          <p:nvPr>
            <p:ph type="sldNum" sz="quarter" idx="5"/>
          </p:nvPr>
        </p:nvSpPr>
        <p:spPr/>
        <p:txBody>
          <a:bodyPr/>
          <a:lstStyle/>
          <a:p>
            <a:fld id="{A479617F-0E71-4FBA-A232-4372D667C592}" type="slidenum">
              <a:rPr lang="en-NZ" smtClean="0"/>
              <a:t>6</a:t>
            </a:fld>
            <a:endParaRPr lang="en-NZ"/>
          </a:p>
        </p:txBody>
      </p:sp>
    </p:spTree>
    <p:extLst>
      <p:ext uri="{BB962C8B-B14F-4D97-AF65-F5344CB8AC3E}">
        <p14:creationId xmlns:p14="http://schemas.microsoft.com/office/powerpoint/2010/main" val="2070465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Other areas that we did not get time to talk about during our meeting this morning (Monday)</a:t>
            </a:r>
          </a:p>
          <a:p>
            <a:r>
              <a:rPr lang="en-NZ" dirty="0"/>
              <a:t>But would love to get more ideas from you. The CPWG has already helped heaps with their contributions to our guidance recommendations. </a:t>
            </a:r>
          </a:p>
        </p:txBody>
      </p:sp>
      <p:sp>
        <p:nvSpPr>
          <p:cNvPr id="4" name="Slide Number Placeholder 3"/>
          <p:cNvSpPr>
            <a:spLocks noGrp="1"/>
          </p:cNvSpPr>
          <p:nvPr>
            <p:ph type="sldNum" sz="quarter" idx="5"/>
          </p:nvPr>
        </p:nvSpPr>
        <p:spPr/>
        <p:txBody>
          <a:bodyPr/>
          <a:lstStyle/>
          <a:p>
            <a:fld id="{A479617F-0E71-4FBA-A232-4372D667C592}" type="slidenum">
              <a:rPr lang="en-NZ" smtClean="0"/>
              <a:t>7</a:t>
            </a:fld>
            <a:endParaRPr lang="en-NZ"/>
          </a:p>
        </p:txBody>
      </p:sp>
    </p:spTree>
    <p:extLst>
      <p:ext uri="{BB962C8B-B14F-4D97-AF65-F5344CB8AC3E}">
        <p14:creationId xmlns:p14="http://schemas.microsoft.com/office/powerpoint/2010/main" val="427183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10C2B-7569-C7EB-8CEC-F86921EE13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3D754D9-C657-16F3-280F-F3ECDCAA70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8687A7D3-F1CD-D6D0-C47D-2ADAA42155CE}"/>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5" name="Footer Placeholder 4">
            <a:extLst>
              <a:ext uri="{FF2B5EF4-FFF2-40B4-BE49-F238E27FC236}">
                <a16:creationId xmlns:a16="http://schemas.microsoft.com/office/drawing/2014/main" id="{4925B685-A8E4-6040-0AA1-CD88AF595FB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F182777-B531-4DA6-EA0E-B557DAFD4CA3}"/>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1582112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1387-830E-941E-8373-D59858FC47E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8C22CD68-D386-48FD-3647-380F561CE2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EB20629-601D-F786-C148-0AC1A1F0529D}"/>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5" name="Footer Placeholder 4">
            <a:extLst>
              <a:ext uri="{FF2B5EF4-FFF2-40B4-BE49-F238E27FC236}">
                <a16:creationId xmlns:a16="http://schemas.microsoft.com/office/drawing/2014/main" id="{B8B82117-0482-1868-BB6B-6F7EB35A8AD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597A8E2-A1EF-CDB8-D4AD-84A35CC4BD6E}"/>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95734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A41279-B96C-46A4-85E5-AFA1AA4EE7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FDE70D-CB5F-94C6-A764-BCD8996EE5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F4F76ED-89C6-D912-ED91-7AC67A705A3B}"/>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5" name="Footer Placeholder 4">
            <a:extLst>
              <a:ext uri="{FF2B5EF4-FFF2-40B4-BE49-F238E27FC236}">
                <a16:creationId xmlns:a16="http://schemas.microsoft.com/office/drawing/2014/main" id="{F480FA90-1D3A-BA18-3672-D9977DB2662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1315035-AB80-5B08-1BDE-9499108090E5}"/>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351201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34DF-DFDB-1C08-D8CB-CF6A70D6EB8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D08E97C-25DD-4773-D789-652F41C4CB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EE71499-2794-7B1B-8F44-76BFE0C232AE}"/>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5" name="Footer Placeholder 4">
            <a:extLst>
              <a:ext uri="{FF2B5EF4-FFF2-40B4-BE49-F238E27FC236}">
                <a16:creationId xmlns:a16="http://schemas.microsoft.com/office/drawing/2014/main" id="{92072FD7-E377-467D-EB59-D5F4DBEB8C1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D061CE6-4F21-293F-4684-6B56B703CC0D}"/>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265394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7F6F0-042F-16AE-1571-0D84F4730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E8FA6D5E-161C-073D-9312-C5444D4AE1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F51AB9-EB16-9685-391B-E476139BB64D}"/>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5" name="Footer Placeholder 4">
            <a:extLst>
              <a:ext uri="{FF2B5EF4-FFF2-40B4-BE49-F238E27FC236}">
                <a16:creationId xmlns:a16="http://schemas.microsoft.com/office/drawing/2014/main" id="{C01D3CCE-9323-B564-2D25-B5762BC5495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6BB0527-502B-A080-A8B4-EA5D095EB2D8}"/>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293140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9E1ED-5DD9-124E-BF96-3ED11A38F9F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A93AA5B-5581-FE9D-126D-3BE840AB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491C8612-BD9B-4EA7-F280-0F0BE8841C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C901894B-31AA-91CB-66D2-E3CD2E94F949}"/>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6" name="Footer Placeholder 5">
            <a:extLst>
              <a:ext uri="{FF2B5EF4-FFF2-40B4-BE49-F238E27FC236}">
                <a16:creationId xmlns:a16="http://schemas.microsoft.com/office/drawing/2014/main" id="{4CA31F9D-144F-60DF-F642-9AC3F404179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E115FCC-5C4F-DC2A-0F40-F0566A0C9E08}"/>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8235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99609-32AF-0F7D-52E2-F89942A7889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8313483-93F4-30DB-7E23-D1FE9103D2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B3E2C4-33BA-CF39-60BE-8B6B34E3A8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8323B4D4-5532-9F09-9E77-8BACDE19B8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BE2D0E-1FD3-3ABE-384D-C1A41F026D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C4D5B80-7E56-2358-C409-DFBB4F5174A9}"/>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8" name="Footer Placeholder 7">
            <a:extLst>
              <a:ext uri="{FF2B5EF4-FFF2-40B4-BE49-F238E27FC236}">
                <a16:creationId xmlns:a16="http://schemas.microsoft.com/office/drawing/2014/main" id="{8AB3D82F-B772-D279-F467-6D781869A959}"/>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F5761E10-D801-7659-8728-CC9A9F2B9F87}"/>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235026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4311A-1EFC-D372-2EED-4BBF9A3366D7}"/>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7C51CB15-15D5-9D56-D7AC-20FC3C3E09CE}"/>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4" name="Footer Placeholder 3">
            <a:extLst>
              <a:ext uri="{FF2B5EF4-FFF2-40B4-BE49-F238E27FC236}">
                <a16:creationId xmlns:a16="http://schemas.microsoft.com/office/drawing/2014/main" id="{04666060-E313-E02F-1218-0AFEE4F65CCA}"/>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04BA5E16-4978-951C-F9B3-A75988A284A4}"/>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191079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F6BF43-09F4-F9C6-851B-B5CE1A00E614}"/>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3" name="Footer Placeholder 2">
            <a:extLst>
              <a:ext uri="{FF2B5EF4-FFF2-40B4-BE49-F238E27FC236}">
                <a16:creationId xmlns:a16="http://schemas.microsoft.com/office/drawing/2014/main" id="{E0145649-34D9-908F-23AC-24814AA9DD27}"/>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56939836-7237-4ADF-3B38-08BC9C769AFD}"/>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91126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8098-998A-DF9F-9DCD-E50F5AA31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E40E51AF-2C81-7031-27BB-0E79F84E1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8B441D06-8F2C-CF54-77AC-C03E9EE4B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0AE69F-8780-5AF4-A629-641AA1A9126B}"/>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6" name="Footer Placeholder 5">
            <a:extLst>
              <a:ext uri="{FF2B5EF4-FFF2-40B4-BE49-F238E27FC236}">
                <a16:creationId xmlns:a16="http://schemas.microsoft.com/office/drawing/2014/main" id="{56372B7C-0389-E86A-4F0C-67982EFC47C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D5C71CF-D7AA-84D8-03D9-0E3BC55B6214}"/>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236318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4F689-1468-B359-358A-FC2DFC9DCC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29B482F0-2C77-44DC-D35D-6EC5C86002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A5C90070-A57C-82EE-DCE6-C4701C983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8A0BA3-9F8F-95D7-6489-249FD80197BC}"/>
              </a:ext>
            </a:extLst>
          </p:cNvPr>
          <p:cNvSpPr>
            <a:spLocks noGrp="1"/>
          </p:cNvSpPr>
          <p:nvPr>
            <p:ph type="dt" sz="half" idx="10"/>
          </p:nvPr>
        </p:nvSpPr>
        <p:spPr/>
        <p:txBody>
          <a:bodyPr/>
          <a:lstStyle/>
          <a:p>
            <a:fld id="{060E6CDA-F9D8-4C97-845F-7E2CAA347E48}" type="datetimeFigureOut">
              <a:rPr lang="en-NZ" smtClean="0"/>
              <a:t>10/04/2023</a:t>
            </a:fld>
            <a:endParaRPr lang="en-NZ"/>
          </a:p>
        </p:txBody>
      </p:sp>
      <p:sp>
        <p:nvSpPr>
          <p:cNvPr id="6" name="Footer Placeholder 5">
            <a:extLst>
              <a:ext uri="{FF2B5EF4-FFF2-40B4-BE49-F238E27FC236}">
                <a16:creationId xmlns:a16="http://schemas.microsoft.com/office/drawing/2014/main" id="{FC607386-30CE-3B23-005C-5849EC59707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019C88C-9722-C122-0502-611D2B9687C6}"/>
              </a:ext>
            </a:extLst>
          </p:cNvPr>
          <p:cNvSpPr>
            <a:spLocks noGrp="1"/>
          </p:cNvSpPr>
          <p:nvPr>
            <p:ph type="sldNum" sz="quarter" idx="12"/>
          </p:nvPr>
        </p:nvSpPr>
        <p:spPr/>
        <p:txBody>
          <a:bodyPr/>
          <a:lstStyle/>
          <a:p>
            <a:fld id="{8A613632-95DD-499D-A589-BC1F6884AB03}" type="slidenum">
              <a:rPr lang="en-NZ" smtClean="0"/>
              <a:t>‹#›</a:t>
            </a:fld>
            <a:endParaRPr lang="en-NZ"/>
          </a:p>
        </p:txBody>
      </p:sp>
    </p:spTree>
    <p:extLst>
      <p:ext uri="{BB962C8B-B14F-4D97-AF65-F5344CB8AC3E}">
        <p14:creationId xmlns:p14="http://schemas.microsoft.com/office/powerpoint/2010/main" val="59499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954B59-8031-F28B-A16C-351261EF23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FF406AE-9F54-6C92-C374-3FCA4023A2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0A949C9-290F-F07A-60E3-DB8B0AF31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E6CDA-F9D8-4C97-845F-7E2CAA347E48}" type="datetimeFigureOut">
              <a:rPr lang="en-NZ" smtClean="0"/>
              <a:t>10/04/2023</a:t>
            </a:fld>
            <a:endParaRPr lang="en-NZ"/>
          </a:p>
        </p:txBody>
      </p:sp>
      <p:sp>
        <p:nvSpPr>
          <p:cNvPr id="5" name="Footer Placeholder 4">
            <a:extLst>
              <a:ext uri="{FF2B5EF4-FFF2-40B4-BE49-F238E27FC236}">
                <a16:creationId xmlns:a16="http://schemas.microsoft.com/office/drawing/2014/main" id="{3DED29BF-A0BD-5C20-C3F9-33B5B3CB8E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57E041A8-A5A3-44EB-D2EB-BBD85A06C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13632-95DD-499D-A589-BC1F6884AB03}" type="slidenum">
              <a:rPr lang="en-NZ" smtClean="0"/>
              <a:t>‹#›</a:t>
            </a:fld>
            <a:endParaRPr lang="en-NZ"/>
          </a:p>
        </p:txBody>
      </p:sp>
    </p:spTree>
    <p:extLst>
      <p:ext uri="{BB962C8B-B14F-4D97-AF65-F5344CB8AC3E}">
        <p14:creationId xmlns:p14="http://schemas.microsoft.com/office/powerpoint/2010/main" val="3024918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url?q=https://unstats.un.org/unsd/methodology/m49/&amp;sa=D&amp;source=docs&amp;ust=1681176754603337&amp;usg=AOvVaw2Bor_CgXH5UOMpCyC_eR0t"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08029-49F4-9033-801B-AD065E3A1BC0}"/>
              </a:ext>
            </a:extLst>
          </p:cNvPr>
          <p:cNvSpPr>
            <a:spLocks noGrp="1"/>
          </p:cNvSpPr>
          <p:nvPr>
            <p:ph type="ctrTitle"/>
          </p:nvPr>
        </p:nvSpPr>
        <p:spPr>
          <a:xfrm>
            <a:off x="1524000" y="1982780"/>
            <a:ext cx="9144000" cy="2387600"/>
          </a:xfrm>
        </p:spPr>
        <p:txBody>
          <a:bodyPr>
            <a:normAutofit/>
          </a:bodyPr>
          <a:lstStyle/>
          <a:p>
            <a:r>
              <a:rPr lang="en-NZ" dirty="0"/>
              <a:t>GGP – CPWG consultation</a:t>
            </a:r>
            <a:br>
              <a:rPr lang="en-NZ" dirty="0"/>
            </a:br>
            <a:r>
              <a:rPr lang="en-NZ" sz="3200" dirty="0">
                <a:solidFill>
                  <a:srgbClr val="0070C0"/>
                </a:solidFill>
              </a:rPr>
              <a:t>Applicant Support Metrics as Indicators of Success</a:t>
            </a:r>
            <a:br>
              <a:rPr lang="en-NZ" sz="3200" dirty="0">
                <a:solidFill>
                  <a:srgbClr val="0070C0"/>
                </a:solidFill>
              </a:rPr>
            </a:br>
            <a:r>
              <a:rPr lang="en-NZ" sz="3200" dirty="0">
                <a:solidFill>
                  <a:srgbClr val="0070C0"/>
                </a:solidFill>
              </a:rPr>
              <a:t>Tasks 3-4-5</a:t>
            </a:r>
          </a:p>
        </p:txBody>
      </p:sp>
      <p:sp>
        <p:nvSpPr>
          <p:cNvPr id="3" name="Subtitle 2">
            <a:extLst>
              <a:ext uri="{FF2B5EF4-FFF2-40B4-BE49-F238E27FC236}">
                <a16:creationId xmlns:a16="http://schemas.microsoft.com/office/drawing/2014/main" id="{205A3807-1738-6A70-5AF2-7239061C260B}"/>
              </a:ext>
            </a:extLst>
          </p:cNvPr>
          <p:cNvSpPr>
            <a:spLocks noGrp="1"/>
          </p:cNvSpPr>
          <p:nvPr>
            <p:ph type="subTitle" idx="1"/>
          </p:nvPr>
        </p:nvSpPr>
        <p:spPr>
          <a:xfrm>
            <a:off x="1524000" y="4462455"/>
            <a:ext cx="9144000" cy="1655762"/>
          </a:xfrm>
        </p:spPr>
        <p:txBody>
          <a:bodyPr/>
          <a:lstStyle/>
          <a:p>
            <a:endParaRPr lang="en-NZ" dirty="0"/>
          </a:p>
          <a:p>
            <a:r>
              <a:rPr lang="en-NZ" dirty="0"/>
              <a:t>Maureen Hilyard, Sarah Kiden</a:t>
            </a:r>
          </a:p>
        </p:txBody>
      </p:sp>
      <p:pic>
        <p:nvPicPr>
          <p:cNvPr id="5" name="Picture 4">
            <a:extLst>
              <a:ext uri="{FF2B5EF4-FFF2-40B4-BE49-F238E27FC236}">
                <a16:creationId xmlns:a16="http://schemas.microsoft.com/office/drawing/2014/main" id="{2E4C3A7A-6AEA-B3F4-AF2B-4D0BA5518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633" y="143356"/>
            <a:ext cx="1897488" cy="1773864"/>
          </a:xfrm>
          <a:prstGeom prst="rect">
            <a:avLst/>
          </a:prstGeom>
        </p:spPr>
      </p:pic>
    </p:spTree>
    <p:extLst>
      <p:ext uri="{BB962C8B-B14F-4D97-AF65-F5344CB8AC3E}">
        <p14:creationId xmlns:p14="http://schemas.microsoft.com/office/powerpoint/2010/main" val="35170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ble&#10;&#10;Description automatically generated">
            <a:extLst>
              <a:ext uri="{FF2B5EF4-FFF2-40B4-BE49-F238E27FC236}">
                <a16:creationId xmlns:a16="http://schemas.microsoft.com/office/drawing/2014/main" id="{E06B6633-D118-0AED-4B97-38C98F0822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96" y="259751"/>
            <a:ext cx="11029284" cy="6338498"/>
          </a:xfrm>
          <a:prstGeom prst="rect">
            <a:avLst/>
          </a:prstGeom>
        </p:spPr>
      </p:pic>
    </p:spTree>
    <p:extLst>
      <p:ext uri="{BB962C8B-B14F-4D97-AF65-F5344CB8AC3E}">
        <p14:creationId xmlns:p14="http://schemas.microsoft.com/office/powerpoint/2010/main" val="259293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ble&#10;&#10;Description automatically generated">
            <a:extLst>
              <a:ext uri="{FF2B5EF4-FFF2-40B4-BE49-F238E27FC236}">
                <a16:creationId xmlns:a16="http://schemas.microsoft.com/office/drawing/2014/main" id="{E06B6633-D118-0AED-4B97-38C98F0822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96" y="259751"/>
            <a:ext cx="7028784" cy="6338498"/>
          </a:xfrm>
          <a:prstGeom prst="rect">
            <a:avLst/>
          </a:prstGeom>
        </p:spPr>
      </p:pic>
      <p:sp>
        <p:nvSpPr>
          <p:cNvPr id="2" name="TextBox 1">
            <a:extLst>
              <a:ext uri="{FF2B5EF4-FFF2-40B4-BE49-F238E27FC236}">
                <a16:creationId xmlns:a16="http://schemas.microsoft.com/office/drawing/2014/main" id="{FF3453E0-F2FD-A985-BDE0-E7E5178CB882}"/>
              </a:ext>
            </a:extLst>
          </p:cNvPr>
          <p:cNvSpPr txBox="1"/>
          <p:nvPr/>
        </p:nvSpPr>
        <p:spPr>
          <a:xfrm>
            <a:off x="7647708" y="2190025"/>
            <a:ext cx="4056611" cy="338554"/>
          </a:xfrm>
          <a:prstGeom prst="rect">
            <a:avLst/>
          </a:prstGeom>
          <a:noFill/>
        </p:spPr>
        <p:txBody>
          <a:bodyPr wrap="square" rtlCol="0">
            <a:spAutoFit/>
          </a:bodyPr>
          <a:lstStyle/>
          <a:p>
            <a:r>
              <a:rPr lang="en-NZ" sz="1600" dirty="0">
                <a:solidFill>
                  <a:srgbClr val="0070C0"/>
                </a:solidFill>
              </a:rPr>
              <a:t>Goal is from SubPro document so stays as is.</a:t>
            </a:r>
          </a:p>
        </p:txBody>
      </p:sp>
      <p:sp>
        <p:nvSpPr>
          <p:cNvPr id="3" name="TextBox 2">
            <a:extLst>
              <a:ext uri="{FF2B5EF4-FFF2-40B4-BE49-F238E27FC236}">
                <a16:creationId xmlns:a16="http://schemas.microsoft.com/office/drawing/2014/main" id="{C71BADD5-1BEE-77BD-F2A3-90A1283A3DDC}"/>
              </a:ext>
            </a:extLst>
          </p:cNvPr>
          <p:cNvSpPr txBox="1"/>
          <p:nvPr/>
        </p:nvSpPr>
        <p:spPr>
          <a:xfrm>
            <a:off x="7780712" y="3092342"/>
            <a:ext cx="4056291" cy="2062103"/>
          </a:xfrm>
          <a:prstGeom prst="rect">
            <a:avLst/>
          </a:prstGeom>
          <a:noFill/>
          <a:ln w="3175">
            <a:solidFill>
              <a:schemeClr val="tx1"/>
            </a:solidFill>
          </a:ln>
        </p:spPr>
        <p:txBody>
          <a:bodyPr wrap="square" rtlCol="0">
            <a:spAutoFit/>
          </a:bodyPr>
          <a:lstStyle/>
          <a:p>
            <a:r>
              <a:rPr lang="en-NZ" sz="1600" dirty="0">
                <a:solidFill>
                  <a:srgbClr val="0070C0"/>
                </a:solidFill>
              </a:rPr>
              <a:t>Indicators of success should address both qualitative measures as well as these quantitative metrics re: ASP Support.</a:t>
            </a:r>
          </a:p>
          <a:p>
            <a:endParaRPr lang="en-NZ" sz="1600" dirty="0"/>
          </a:p>
          <a:p>
            <a:r>
              <a:rPr lang="en-NZ" sz="1600" dirty="0">
                <a:solidFill>
                  <a:srgbClr val="0070C0"/>
                </a:solidFill>
              </a:rPr>
              <a:t>1. What other quantitative metrics can be addressed? (emerging, etc - later discussion)</a:t>
            </a:r>
          </a:p>
          <a:p>
            <a:r>
              <a:rPr lang="en-NZ" sz="1600" dirty="0">
                <a:solidFill>
                  <a:srgbClr val="0070C0"/>
                </a:solidFill>
              </a:rPr>
              <a:t>2. What examples of qualitative metrics relating to ASP applicants?</a:t>
            </a:r>
          </a:p>
        </p:txBody>
      </p:sp>
      <p:sp>
        <p:nvSpPr>
          <p:cNvPr id="5" name="TextBox 4">
            <a:extLst>
              <a:ext uri="{FF2B5EF4-FFF2-40B4-BE49-F238E27FC236}">
                <a16:creationId xmlns:a16="http://schemas.microsoft.com/office/drawing/2014/main" id="{822745D9-D592-8728-F355-6FBB3690F5E0}"/>
              </a:ext>
            </a:extLst>
          </p:cNvPr>
          <p:cNvSpPr txBox="1"/>
          <p:nvPr/>
        </p:nvSpPr>
        <p:spPr>
          <a:xfrm>
            <a:off x="7780713" y="5397920"/>
            <a:ext cx="4056290" cy="1077218"/>
          </a:xfrm>
          <a:prstGeom prst="rect">
            <a:avLst/>
          </a:prstGeom>
          <a:noFill/>
          <a:ln w="3175">
            <a:solidFill>
              <a:schemeClr val="tx1"/>
            </a:solidFill>
          </a:ln>
        </p:spPr>
        <p:txBody>
          <a:bodyPr wrap="square" rtlCol="0">
            <a:spAutoFit/>
          </a:bodyPr>
          <a:lstStyle/>
          <a:p>
            <a:r>
              <a:rPr lang="en-NZ" sz="1600" dirty="0">
                <a:solidFill>
                  <a:srgbClr val="0070C0"/>
                </a:solidFill>
              </a:rPr>
              <a:t>How do we collect information about those who use the proposed portal or pro bono services - not collected in the previous round? (Register first?)</a:t>
            </a:r>
          </a:p>
        </p:txBody>
      </p:sp>
      <p:sp>
        <p:nvSpPr>
          <p:cNvPr id="6" name="TextBox 5">
            <a:extLst>
              <a:ext uri="{FF2B5EF4-FFF2-40B4-BE49-F238E27FC236}">
                <a16:creationId xmlns:a16="http://schemas.microsoft.com/office/drawing/2014/main" id="{D771D34E-76E5-F431-A939-D858433713DA}"/>
              </a:ext>
            </a:extLst>
          </p:cNvPr>
          <p:cNvSpPr txBox="1"/>
          <p:nvPr/>
        </p:nvSpPr>
        <p:spPr>
          <a:xfrm>
            <a:off x="7780712" y="523149"/>
            <a:ext cx="3923607" cy="1200329"/>
          </a:xfrm>
          <a:prstGeom prst="rect">
            <a:avLst/>
          </a:prstGeom>
          <a:noFill/>
        </p:spPr>
        <p:txBody>
          <a:bodyPr wrap="square" rtlCol="0">
            <a:spAutoFit/>
          </a:bodyPr>
          <a:lstStyle/>
          <a:p>
            <a:pPr algn="ctr"/>
            <a:r>
              <a:rPr lang="en-NZ" b="1" dirty="0">
                <a:solidFill>
                  <a:srgbClr val="0070C0"/>
                </a:solidFill>
              </a:rPr>
              <a:t>Questions &amp; Comments that have arisen in our discussions about the sample guidance given by the ODA team.</a:t>
            </a:r>
          </a:p>
        </p:txBody>
      </p:sp>
    </p:spTree>
    <p:extLst>
      <p:ext uri="{BB962C8B-B14F-4D97-AF65-F5344CB8AC3E}">
        <p14:creationId xmlns:p14="http://schemas.microsoft.com/office/powerpoint/2010/main" val="14639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0047-FD3D-38FC-0553-F4029B60720E}"/>
              </a:ext>
            </a:extLst>
          </p:cNvPr>
          <p:cNvSpPr>
            <a:spLocks noGrp="1"/>
          </p:cNvSpPr>
          <p:nvPr>
            <p:ph type="title"/>
          </p:nvPr>
        </p:nvSpPr>
        <p:spPr/>
        <p:txBody>
          <a:bodyPr>
            <a:normAutofit/>
          </a:bodyPr>
          <a:lstStyle/>
          <a:p>
            <a:r>
              <a:rPr lang="en-NZ" sz="3600" b="1" dirty="0"/>
              <a:t>Questions to consider to inform Goal-Development</a:t>
            </a:r>
          </a:p>
        </p:txBody>
      </p:sp>
      <p:sp>
        <p:nvSpPr>
          <p:cNvPr id="3" name="Content Placeholder 2">
            <a:extLst>
              <a:ext uri="{FF2B5EF4-FFF2-40B4-BE49-F238E27FC236}">
                <a16:creationId xmlns:a16="http://schemas.microsoft.com/office/drawing/2014/main" id="{3454F9BA-67AB-A60E-7AF8-603471FCB604}"/>
              </a:ext>
            </a:extLst>
          </p:cNvPr>
          <p:cNvSpPr>
            <a:spLocks noGrp="1"/>
          </p:cNvSpPr>
          <p:nvPr>
            <p:ph idx="1"/>
          </p:nvPr>
        </p:nvSpPr>
        <p:spPr/>
        <p:txBody>
          <a:bodyPr>
            <a:normAutofit lnSpcReduction="10000"/>
          </a:bodyPr>
          <a:lstStyle/>
          <a:p>
            <a:pPr marL="514350" indent="-514350">
              <a:buAutoNum type="arabicPeriod"/>
            </a:pPr>
            <a:r>
              <a:rPr lang="en-NZ" dirty="0"/>
              <a:t>What future desired result)s) are we seeking to achieve with the Applicant Support Programme?</a:t>
            </a:r>
          </a:p>
          <a:p>
            <a:pPr marL="514350" indent="-514350">
              <a:buAutoNum type="arabicPeriod"/>
            </a:pPr>
            <a:endParaRPr lang="en-NZ" dirty="0"/>
          </a:p>
          <a:p>
            <a:pPr marL="514350" indent="-514350">
              <a:buAutoNum type="arabicPeriod"/>
            </a:pPr>
            <a:r>
              <a:rPr lang="en-NZ" dirty="0"/>
              <a:t>Taking into account different aspects of the programme (e.g. pro bono services, application fee reduction, auction bid credit/ multiplier), what are the goals related to each of these?</a:t>
            </a:r>
          </a:p>
          <a:p>
            <a:pPr marL="514350" indent="-514350">
              <a:buAutoNum type="arabicPeriod"/>
            </a:pPr>
            <a:endParaRPr lang="en-NZ" dirty="0"/>
          </a:p>
          <a:p>
            <a:pPr marL="514350" indent="-514350">
              <a:buAutoNum type="arabicPeriod"/>
            </a:pPr>
            <a:r>
              <a:rPr lang="en-NZ" strike="sngStrike" dirty="0"/>
              <a:t> If you were evaluating Applicant Support in a few years, how would you describe a successful programme? How would you describe and unsuccessful programme?</a:t>
            </a:r>
          </a:p>
          <a:p>
            <a:pPr marL="514350" indent="-514350">
              <a:buAutoNum type="arabicPeriod"/>
            </a:pPr>
            <a:endParaRPr lang="en-NZ" dirty="0"/>
          </a:p>
        </p:txBody>
      </p:sp>
    </p:spTree>
    <p:extLst>
      <p:ext uri="{BB962C8B-B14F-4D97-AF65-F5344CB8AC3E}">
        <p14:creationId xmlns:p14="http://schemas.microsoft.com/office/powerpoint/2010/main" val="357611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 email&#10;&#10;Description automatically generated">
            <a:extLst>
              <a:ext uri="{FF2B5EF4-FFF2-40B4-BE49-F238E27FC236}">
                <a16:creationId xmlns:a16="http://schemas.microsoft.com/office/drawing/2014/main" id="{C1FF3D51-93BD-7E9B-B4E1-A1DCD5D2E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629" y="39455"/>
            <a:ext cx="11870575" cy="6791772"/>
          </a:xfrm>
          <a:prstGeom prst="rect">
            <a:avLst/>
          </a:prstGeom>
        </p:spPr>
      </p:pic>
    </p:spTree>
    <p:extLst>
      <p:ext uri="{BB962C8B-B14F-4D97-AF65-F5344CB8AC3E}">
        <p14:creationId xmlns:p14="http://schemas.microsoft.com/office/powerpoint/2010/main" val="76408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A73CC6-D3B1-734C-CDD4-152FE5826A7C}"/>
              </a:ext>
            </a:extLst>
          </p:cNvPr>
          <p:cNvSpPr txBox="1"/>
          <p:nvPr/>
        </p:nvSpPr>
        <p:spPr>
          <a:xfrm>
            <a:off x="282633" y="1487980"/>
            <a:ext cx="4073236" cy="5262979"/>
          </a:xfrm>
          <a:prstGeom prst="rect">
            <a:avLst/>
          </a:prstGeom>
          <a:noFill/>
          <a:ln>
            <a:solidFill>
              <a:srgbClr val="002060"/>
            </a:solidFill>
          </a:ln>
        </p:spPr>
        <p:txBody>
          <a:bodyPr wrap="square" rtlCol="0">
            <a:spAutoFit/>
          </a:bodyPr>
          <a:lstStyle/>
          <a:p>
            <a:r>
              <a:rPr lang="en-GB" sz="1600" b="0" i="0" dirty="0">
                <a:solidFill>
                  <a:srgbClr val="444746"/>
                </a:solidFill>
                <a:effectLst/>
                <a:latin typeface="Google Sans"/>
              </a:rPr>
              <a:t>I suggest to replace the concept of "</a:t>
            </a:r>
            <a:r>
              <a:rPr lang="en-GB" sz="1600" b="1" i="0" dirty="0">
                <a:solidFill>
                  <a:srgbClr val="444746"/>
                </a:solidFill>
                <a:effectLst/>
                <a:latin typeface="Google Sans"/>
              </a:rPr>
              <a:t>under-developed" by "developing</a:t>
            </a:r>
            <a:r>
              <a:rPr lang="en-GB" sz="1600" b="0" i="0" dirty="0">
                <a:solidFill>
                  <a:srgbClr val="444746"/>
                </a:solidFill>
                <a:effectLst/>
                <a:latin typeface="Google Sans"/>
              </a:rPr>
              <a:t>". Within the UN system, the distinction between “Developed regions” and “Developing regions” was introduced to the Standard country/area codes for statistical use (known as </a:t>
            </a:r>
            <a:r>
              <a:rPr lang="en-GB" sz="1600" b="0" i="0" dirty="0">
                <a:effectLst/>
                <a:latin typeface="Google Sans"/>
              </a:rPr>
              <a:t>M49-</a:t>
            </a:r>
            <a:r>
              <a:rPr lang="en-GB" sz="1600" b="0" i="0" u="none" strike="noStrike" dirty="0">
                <a:effectLst/>
                <a:latin typeface="Google Sans"/>
                <a:hlinkClick r:id="rId3">
                  <a:extLst>
                    <a:ext uri="{A12FA001-AC4F-418D-AE19-62706E023703}">
                      <ahyp:hlinkClr xmlns:ahyp="http://schemas.microsoft.com/office/drawing/2018/hyperlinkcolor" val="tx"/>
                    </a:ext>
                  </a:extLst>
                </a:hlinkClick>
              </a:rPr>
              <a:t>https://unstats.un.org/</a:t>
            </a:r>
            <a:r>
              <a:rPr lang="en-GB" sz="1600" b="0" i="0" u="none" strike="noStrike" dirty="0" err="1">
                <a:effectLst/>
                <a:latin typeface="Google Sans"/>
                <a:hlinkClick r:id="rId3">
                  <a:extLst>
                    <a:ext uri="{A12FA001-AC4F-418D-AE19-62706E023703}">
                      <ahyp:hlinkClr xmlns:ahyp="http://schemas.microsoft.com/office/drawing/2018/hyperlinkcolor" val="tx"/>
                    </a:ext>
                  </a:extLst>
                </a:hlinkClick>
              </a:rPr>
              <a:t>unsd</a:t>
            </a:r>
            <a:r>
              <a:rPr lang="en-GB" sz="1600" b="0" i="0" u="none" strike="noStrike" dirty="0">
                <a:effectLst/>
                <a:latin typeface="Google Sans"/>
                <a:hlinkClick r:id="rId3">
                  <a:extLst>
                    <a:ext uri="{A12FA001-AC4F-418D-AE19-62706E023703}">
                      <ahyp:hlinkClr xmlns:ahyp="http://schemas.microsoft.com/office/drawing/2018/hyperlinkcolor" val="tx"/>
                    </a:ext>
                  </a:extLst>
                </a:hlinkClick>
              </a:rPr>
              <a:t>/methodology/m49/</a:t>
            </a:r>
            <a:r>
              <a:rPr lang="en-GB" sz="1600" b="0" i="0" dirty="0">
                <a:effectLst/>
                <a:latin typeface="Google Sans"/>
              </a:rPr>
              <a:t>). </a:t>
            </a:r>
            <a:r>
              <a:rPr lang="en-GB" sz="1600" b="0" i="0" dirty="0">
                <a:solidFill>
                  <a:srgbClr val="444746"/>
                </a:solidFill>
                <a:effectLst/>
                <a:latin typeface="Google Sans"/>
              </a:rPr>
              <a:t>These groupings were intended solely for statistics /not a judgement about stage of development.</a:t>
            </a:r>
          </a:p>
          <a:p>
            <a:r>
              <a:rPr lang="en-GB" sz="1600" b="0" i="0" dirty="0">
                <a:solidFill>
                  <a:srgbClr val="0070C0"/>
                </a:solidFill>
                <a:effectLst/>
                <a:latin typeface="Google Sans"/>
              </a:rPr>
              <a:t>Also I suggest not only the inclusive target of "applicants from developing regions" for outreach but also, I recommend to add:</a:t>
            </a:r>
            <a:br>
              <a:rPr lang="en-GB" sz="1600" dirty="0">
                <a:solidFill>
                  <a:srgbClr val="0070C0"/>
                </a:solidFill>
              </a:rPr>
            </a:br>
            <a:r>
              <a:rPr lang="en-GB" sz="1600" b="0" i="0" dirty="0">
                <a:solidFill>
                  <a:srgbClr val="0070C0"/>
                </a:solidFill>
                <a:effectLst/>
                <a:latin typeface="Google Sans"/>
              </a:rPr>
              <a:t>-"applicants from different developing and under-represented regions", which will reflect the goal of getting a more equally geographical distribution,</a:t>
            </a:r>
            <a:r>
              <a:rPr lang="en-GB" sz="1600" b="0" i="0" dirty="0">
                <a:solidFill>
                  <a:srgbClr val="444746"/>
                </a:solidFill>
                <a:effectLst/>
                <a:latin typeface="Google Sans"/>
              </a:rPr>
              <a:t> and</a:t>
            </a:r>
            <a:br>
              <a:rPr lang="en-GB" sz="1600" dirty="0"/>
            </a:br>
            <a:r>
              <a:rPr lang="en-GB" sz="1600" b="0" i="0" dirty="0">
                <a:solidFill>
                  <a:srgbClr val="444746"/>
                </a:solidFill>
                <a:effectLst/>
                <a:latin typeface="Google Sans"/>
              </a:rPr>
              <a:t>-"taking into account the specificities of each regional and national contexts and circumstances and technological development (GAC)</a:t>
            </a:r>
            <a:endParaRPr lang="en-NZ" sz="1600" dirty="0"/>
          </a:p>
        </p:txBody>
      </p:sp>
      <p:sp>
        <p:nvSpPr>
          <p:cNvPr id="4" name="TextBox 3">
            <a:extLst>
              <a:ext uri="{FF2B5EF4-FFF2-40B4-BE49-F238E27FC236}">
                <a16:creationId xmlns:a16="http://schemas.microsoft.com/office/drawing/2014/main" id="{DAA46F6D-E277-8598-FACE-62EE2B7AD996}"/>
              </a:ext>
            </a:extLst>
          </p:cNvPr>
          <p:cNvSpPr txBox="1"/>
          <p:nvPr/>
        </p:nvSpPr>
        <p:spPr>
          <a:xfrm>
            <a:off x="9060873" y="1483662"/>
            <a:ext cx="2992581" cy="5170646"/>
          </a:xfrm>
          <a:prstGeom prst="rect">
            <a:avLst/>
          </a:prstGeom>
          <a:noFill/>
          <a:ln>
            <a:solidFill>
              <a:srgbClr val="002060"/>
            </a:solidFill>
          </a:ln>
        </p:spPr>
        <p:txBody>
          <a:bodyPr wrap="square" rtlCol="0">
            <a:spAutoFit/>
          </a:bodyPr>
          <a:lstStyle/>
          <a:p>
            <a:pPr algn="l" rtl="0"/>
            <a:r>
              <a:rPr lang="en-GB" b="0" i="0" dirty="0">
                <a:solidFill>
                  <a:srgbClr val="444746"/>
                </a:solidFill>
                <a:effectLst/>
                <a:latin typeface="Google Sans"/>
              </a:rPr>
              <a:t>“</a:t>
            </a:r>
            <a:r>
              <a:rPr lang="en-GB" sz="1600" b="1" i="0" dirty="0">
                <a:solidFill>
                  <a:srgbClr val="444746"/>
                </a:solidFill>
                <a:effectLst/>
                <a:latin typeface="Google Sans"/>
              </a:rPr>
              <a:t>Under-represented</a:t>
            </a:r>
            <a:r>
              <a:rPr lang="en-GB" sz="1600" b="0" i="0" dirty="0">
                <a:solidFill>
                  <a:srgbClr val="444746"/>
                </a:solidFill>
                <a:effectLst/>
                <a:latin typeface="Google Sans"/>
              </a:rPr>
              <a:t>" should be used to identify under-represented communities existing perhaps within developed regions such as minority indigenous groups .  Thus the need for a glossary insert to define and explain the inclusion of these categories as specific and eligible for ASP.</a:t>
            </a:r>
            <a:br>
              <a:rPr lang="en-GB" sz="1600" b="0" i="0" dirty="0">
                <a:solidFill>
                  <a:srgbClr val="444746"/>
                </a:solidFill>
                <a:effectLst/>
                <a:latin typeface="Google Sans"/>
              </a:rPr>
            </a:br>
            <a:br>
              <a:rPr lang="en-GB" sz="1600" b="0" i="0" dirty="0">
                <a:solidFill>
                  <a:srgbClr val="444746"/>
                </a:solidFill>
                <a:effectLst/>
                <a:latin typeface="Google Sans"/>
              </a:rPr>
            </a:br>
            <a:r>
              <a:rPr lang="en-GB" sz="1600" b="0" i="0" dirty="0">
                <a:solidFill>
                  <a:srgbClr val="444746"/>
                </a:solidFill>
                <a:effectLst/>
                <a:latin typeface="Google Sans"/>
              </a:rPr>
              <a:t>Therefore the GOAL should read " </a:t>
            </a:r>
            <a:r>
              <a:rPr lang="en-GB" sz="1600" b="1" i="0" dirty="0">
                <a:solidFill>
                  <a:srgbClr val="0070C0"/>
                </a:solidFill>
                <a:effectLst/>
                <a:latin typeface="Google Sans"/>
              </a:rPr>
              <a:t>..  potential applicants from underdeveloped and developing regions, and those from under-represented communities from any region, should be a priority target for </a:t>
            </a:r>
            <a:r>
              <a:rPr lang="en-GB" sz="1600" b="1" i="0" dirty="0" err="1">
                <a:solidFill>
                  <a:srgbClr val="0070C0"/>
                </a:solidFill>
                <a:effectLst/>
                <a:latin typeface="Google Sans"/>
              </a:rPr>
              <a:t>events..etc</a:t>
            </a:r>
            <a:r>
              <a:rPr lang="en-GB" sz="1600" b="1" i="0" dirty="0">
                <a:solidFill>
                  <a:srgbClr val="0070C0"/>
                </a:solidFill>
                <a:effectLst/>
                <a:latin typeface="Google Sans"/>
              </a:rPr>
              <a:t>.“ </a:t>
            </a:r>
            <a:r>
              <a:rPr lang="en-GB" sz="1600" b="1" i="0" dirty="0">
                <a:solidFill>
                  <a:srgbClr val="444746"/>
                </a:solidFill>
                <a:effectLst/>
                <a:latin typeface="Google Sans"/>
              </a:rPr>
              <a:t>(ALAC)</a:t>
            </a:r>
          </a:p>
          <a:p>
            <a:endParaRPr lang="en-GB" sz="1600" b="0" i="0" dirty="0">
              <a:solidFill>
                <a:srgbClr val="000000"/>
              </a:solidFill>
              <a:effectLst/>
              <a:latin typeface="Roboto" panose="02000000000000000000" pitchFamily="2" charset="0"/>
            </a:endParaRPr>
          </a:p>
          <a:p>
            <a:r>
              <a:rPr lang="en-GB" sz="1200" dirty="0">
                <a:solidFill>
                  <a:srgbClr val="000000"/>
                </a:solidFill>
                <a:latin typeface="Roboto" panose="02000000000000000000" pitchFamily="2" charset="0"/>
              </a:rPr>
              <a:t>The jury is still out on this suggestion but definitions are an imperative</a:t>
            </a:r>
            <a:endParaRPr lang="en-NZ" sz="1400" dirty="0"/>
          </a:p>
        </p:txBody>
      </p:sp>
      <p:sp>
        <p:nvSpPr>
          <p:cNvPr id="5" name="TextBox 4">
            <a:extLst>
              <a:ext uri="{FF2B5EF4-FFF2-40B4-BE49-F238E27FC236}">
                <a16:creationId xmlns:a16="http://schemas.microsoft.com/office/drawing/2014/main" id="{E1128A17-02AA-52EC-581D-829D580A7357}"/>
              </a:ext>
            </a:extLst>
          </p:cNvPr>
          <p:cNvSpPr txBox="1"/>
          <p:nvPr/>
        </p:nvSpPr>
        <p:spPr>
          <a:xfrm>
            <a:off x="4530436" y="1483662"/>
            <a:ext cx="4355869" cy="5293757"/>
          </a:xfrm>
          <a:prstGeom prst="rect">
            <a:avLst/>
          </a:prstGeom>
          <a:noFill/>
        </p:spPr>
        <p:txBody>
          <a:bodyPr wrap="square" rtlCol="0">
            <a:spAutoFit/>
          </a:bodyPr>
          <a:lstStyle/>
          <a:p>
            <a:r>
              <a:rPr lang="en-GB" b="1" i="0" dirty="0">
                <a:solidFill>
                  <a:srgbClr val="444746"/>
                </a:solidFill>
                <a:effectLst/>
                <a:latin typeface="Google Sans"/>
              </a:rPr>
              <a:t> </a:t>
            </a:r>
            <a:r>
              <a:rPr lang="en-GB" sz="1600" b="1" i="0" dirty="0">
                <a:solidFill>
                  <a:srgbClr val="444746"/>
                </a:solidFill>
                <a:effectLst/>
                <a:latin typeface="Google Sans"/>
              </a:rPr>
              <a:t>We should align our </a:t>
            </a:r>
            <a:r>
              <a:rPr lang="en-GB" sz="1600" b="1" i="0" u="sng" dirty="0">
                <a:solidFill>
                  <a:srgbClr val="444746"/>
                </a:solidFill>
                <a:effectLst/>
                <a:latin typeface="Google Sans"/>
              </a:rPr>
              <a:t>definition</a:t>
            </a:r>
            <a:r>
              <a:rPr lang="en-GB" sz="1600" b="1" i="0" dirty="0">
                <a:solidFill>
                  <a:srgbClr val="444746"/>
                </a:solidFill>
                <a:effectLst/>
                <a:latin typeface="Google Sans"/>
              </a:rPr>
              <a:t> of underdeveloped region </a:t>
            </a:r>
            <a:r>
              <a:rPr lang="en-GB" sz="1600" b="0" i="0" dirty="0">
                <a:solidFill>
                  <a:srgbClr val="444746"/>
                </a:solidFill>
                <a:effectLst/>
                <a:latin typeface="Google Sans"/>
              </a:rPr>
              <a:t>(</a:t>
            </a:r>
            <a:r>
              <a:rPr lang="en-GB" sz="1600" b="0" dirty="0">
                <a:solidFill>
                  <a:srgbClr val="444746"/>
                </a:solidFill>
                <a:effectLst/>
                <a:latin typeface="Google Sans"/>
              </a:rPr>
              <a:t>and also </a:t>
            </a:r>
            <a:r>
              <a:rPr lang="en-GB" sz="1600" b="1" dirty="0">
                <a:solidFill>
                  <a:srgbClr val="444746"/>
                </a:solidFill>
                <a:effectLst/>
                <a:latin typeface="Google Sans"/>
              </a:rPr>
              <a:t>under-represented</a:t>
            </a:r>
            <a:r>
              <a:rPr lang="en-GB" sz="1600" b="0" dirty="0">
                <a:solidFill>
                  <a:srgbClr val="444746"/>
                </a:solidFill>
                <a:effectLst/>
                <a:latin typeface="Google Sans"/>
              </a:rPr>
              <a:t> though this may not necessarily be regional such as IDN </a:t>
            </a:r>
            <a:r>
              <a:rPr lang="en-GB" sz="1600" dirty="0">
                <a:solidFill>
                  <a:srgbClr val="444746"/>
                </a:solidFill>
                <a:latin typeface="Google Sans"/>
              </a:rPr>
              <a:t>g</a:t>
            </a:r>
            <a:r>
              <a:rPr lang="en-GB" sz="1600" b="0" dirty="0">
                <a:solidFill>
                  <a:srgbClr val="444746"/>
                </a:solidFill>
                <a:effectLst/>
                <a:latin typeface="Google Sans"/>
              </a:rPr>
              <a:t>roups or small island developing states which were also recognised by SubPro)</a:t>
            </a:r>
            <a:r>
              <a:rPr lang="en-GB" sz="1600" b="0" i="0" dirty="0">
                <a:solidFill>
                  <a:srgbClr val="444746"/>
                </a:solidFill>
                <a:effectLst/>
                <a:latin typeface="Google Sans"/>
              </a:rPr>
              <a:t> </a:t>
            </a:r>
            <a:r>
              <a:rPr lang="en-GB" sz="1600" b="1" i="0" dirty="0">
                <a:solidFill>
                  <a:srgbClr val="444746"/>
                </a:solidFill>
                <a:effectLst/>
                <a:latin typeface="Google Sans"/>
              </a:rPr>
              <a:t>with the GAC definition of “under-developed”.</a:t>
            </a:r>
            <a:br>
              <a:rPr lang="en-GB" sz="1600" dirty="0"/>
            </a:br>
            <a:endParaRPr lang="en-GB" sz="800" dirty="0"/>
          </a:p>
          <a:p>
            <a:r>
              <a:rPr lang="en-GB" sz="1600" b="0" i="1" dirty="0">
                <a:solidFill>
                  <a:srgbClr val="0070C0"/>
                </a:solidFill>
                <a:effectLst/>
                <a:latin typeface="Google Sans"/>
              </a:rPr>
              <a:t>An under-developed region is defined from the ICANN perspective, that is, it does not have a well developed DNS and/or associated industry or economy; and/or its government has low awareness of ICANN, ICANN's role and functions, and policy processes and the way that these policies affect it.</a:t>
            </a:r>
            <a:br>
              <a:rPr lang="en-GB" sz="1600" i="1" dirty="0">
                <a:solidFill>
                  <a:srgbClr val="0070C0"/>
                </a:solidFill>
              </a:rPr>
            </a:br>
            <a:endParaRPr lang="en-GB" sz="800" i="1" dirty="0">
              <a:solidFill>
                <a:srgbClr val="0070C0"/>
              </a:solidFill>
            </a:endParaRPr>
          </a:p>
          <a:p>
            <a:r>
              <a:rPr lang="en-GB" sz="1600" b="0" i="0" dirty="0">
                <a:solidFill>
                  <a:srgbClr val="444746"/>
                </a:solidFill>
                <a:effectLst/>
                <a:latin typeface="Google Sans"/>
              </a:rPr>
              <a:t>This definition would clearly identify that the need for applicant support would not necessarily be an economic need, but it must also align with the purpose of funding for application support - to enhance the development of the internet and its DNS. (ALAC with agreement from GAC)</a:t>
            </a:r>
            <a:endParaRPr lang="en-NZ" sz="1600" dirty="0"/>
          </a:p>
        </p:txBody>
      </p:sp>
      <p:sp>
        <p:nvSpPr>
          <p:cNvPr id="6" name="TextBox 5">
            <a:extLst>
              <a:ext uri="{FF2B5EF4-FFF2-40B4-BE49-F238E27FC236}">
                <a16:creationId xmlns:a16="http://schemas.microsoft.com/office/drawing/2014/main" id="{920332EF-C3F5-948F-AB97-68ED94EEC2FC}"/>
              </a:ext>
            </a:extLst>
          </p:cNvPr>
          <p:cNvSpPr txBox="1"/>
          <p:nvPr/>
        </p:nvSpPr>
        <p:spPr>
          <a:xfrm>
            <a:off x="282633" y="124691"/>
            <a:ext cx="11659985" cy="1200329"/>
          </a:xfrm>
          <a:prstGeom prst="rect">
            <a:avLst/>
          </a:prstGeom>
          <a:noFill/>
        </p:spPr>
        <p:txBody>
          <a:bodyPr wrap="square" rtlCol="0">
            <a:spAutoFit/>
          </a:bodyPr>
          <a:lstStyle/>
          <a:p>
            <a:pPr rtl="0">
              <a:spcBef>
                <a:spcPts val="0"/>
              </a:spcBef>
              <a:spcAft>
                <a:spcPts val="0"/>
              </a:spcAft>
            </a:pPr>
            <a:r>
              <a:rPr lang="en-NZ" sz="2400" dirty="0">
                <a:solidFill>
                  <a:srgbClr val="0070C0"/>
                </a:solidFill>
              </a:rPr>
              <a:t>Recent comments on the first GOAL:  </a:t>
            </a:r>
            <a:r>
              <a:rPr lang="en-GB" sz="2400" b="1" i="0" u="none" strike="noStrike" dirty="0">
                <a:solidFill>
                  <a:srgbClr val="000000"/>
                </a:solidFill>
                <a:effectLst/>
                <a:latin typeface="Calibri" panose="020F0502020204030204" pitchFamily="34" charset="0"/>
              </a:rPr>
              <a:t>That potential applicants from </a:t>
            </a:r>
            <a:r>
              <a:rPr lang="en-GB" sz="2400" b="1" i="0" u="sng" strike="noStrike" dirty="0">
                <a:solidFill>
                  <a:srgbClr val="000000"/>
                </a:solidFill>
                <a:effectLst/>
                <a:latin typeface="Calibri" panose="020F0502020204030204" pitchFamily="34" charset="0"/>
              </a:rPr>
              <a:t>under-developed</a:t>
            </a:r>
            <a:r>
              <a:rPr lang="en-GB" sz="2400" b="1" i="0" u="none" strike="noStrike" dirty="0">
                <a:solidFill>
                  <a:srgbClr val="000000"/>
                </a:solidFill>
                <a:effectLst/>
                <a:latin typeface="Calibri" panose="020F0502020204030204" pitchFamily="34" charset="0"/>
              </a:rPr>
              <a:t>, </a:t>
            </a:r>
            <a:r>
              <a:rPr lang="en-GB" sz="2400" b="1" i="0" u="sng" strike="noStrike" dirty="0">
                <a:solidFill>
                  <a:srgbClr val="000000"/>
                </a:solidFill>
                <a:effectLst/>
                <a:latin typeface="Calibri" panose="020F0502020204030204" pitchFamily="34" charset="0"/>
              </a:rPr>
              <a:t>under-represented</a:t>
            </a:r>
            <a:r>
              <a:rPr lang="en-GB" sz="2400" b="1" i="0" u="none" strike="noStrike" dirty="0">
                <a:solidFill>
                  <a:srgbClr val="000000"/>
                </a:solidFill>
                <a:effectLst/>
                <a:latin typeface="Calibri" panose="020F0502020204030204" pitchFamily="34" charset="0"/>
              </a:rPr>
              <a:t> and </a:t>
            </a:r>
            <a:r>
              <a:rPr lang="en-GB" sz="2400" b="1" i="0" u="sng" strike="noStrike" dirty="0">
                <a:solidFill>
                  <a:srgbClr val="000000"/>
                </a:solidFill>
                <a:effectLst/>
                <a:latin typeface="Calibri" panose="020F0502020204030204" pitchFamily="34" charset="0"/>
              </a:rPr>
              <a:t>developing regions </a:t>
            </a:r>
            <a:r>
              <a:rPr lang="en-GB" sz="2400" b="1" i="0" u="none" strike="noStrike" dirty="0">
                <a:solidFill>
                  <a:srgbClr val="000000"/>
                </a:solidFill>
                <a:effectLst/>
                <a:latin typeface="Calibri" panose="020F0502020204030204" pitchFamily="34" charset="0"/>
              </a:rPr>
              <a:t>should be a priority target of events, communication channels, and publications.</a:t>
            </a:r>
            <a:endParaRPr lang="en-NZ" sz="2400" dirty="0"/>
          </a:p>
        </p:txBody>
      </p:sp>
    </p:spTree>
    <p:extLst>
      <p:ext uri="{BB962C8B-B14F-4D97-AF65-F5344CB8AC3E}">
        <p14:creationId xmlns:p14="http://schemas.microsoft.com/office/powerpoint/2010/main" val="159990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82D30-07C2-FEDA-1251-7EDE5214390D}"/>
              </a:ext>
            </a:extLst>
          </p:cNvPr>
          <p:cNvSpPr>
            <a:spLocks noGrp="1"/>
          </p:cNvSpPr>
          <p:nvPr>
            <p:ph type="title"/>
          </p:nvPr>
        </p:nvSpPr>
        <p:spPr>
          <a:xfrm>
            <a:off x="838200" y="0"/>
            <a:ext cx="10515600" cy="1325563"/>
          </a:xfrm>
        </p:spPr>
        <p:txBody>
          <a:bodyPr/>
          <a:lstStyle/>
          <a:p>
            <a:r>
              <a:rPr lang="en-NZ" dirty="0"/>
              <a:t>Future desired results</a:t>
            </a:r>
          </a:p>
        </p:txBody>
      </p:sp>
      <p:sp>
        <p:nvSpPr>
          <p:cNvPr id="3" name="Content Placeholder 2">
            <a:extLst>
              <a:ext uri="{FF2B5EF4-FFF2-40B4-BE49-F238E27FC236}">
                <a16:creationId xmlns:a16="http://schemas.microsoft.com/office/drawing/2014/main" id="{42CCB918-424D-328C-04AD-42DEA75A61AB}"/>
              </a:ext>
            </a:extLst>
          </p:cNvPr>
          <p:cNvSpPr>
            <a:spLocks noGrp="1"/>
          </p:cNvSpPr>
          <p:nvPr>
            <p:ph idx="1"/>
          </p:nvPr>
        </p:nvSpPr>
        <p:spPr>
          <a:xfrm>
            <a:off x="838200" y="1350097"/>
            <a:ext cx="10515600" cy="5272376"/>
          </a:xfrm>
        </p:spPr>
        <p:txBody>
          <a:bodyPr>
            <a:normAutofit fontScale="92500" lnSpcReduction="10000"/>
          </a:bodyPr>
          <a:lstStyle/>
          <a:p>
            <a:pPr rtl="0" fontAlgn="ctr">
              <a:spcBef>
                <a:spcPts val="0"/>
              </a:spcBef>
              <a:spcAft>
                <a:spcPts val="0"/>
              </a:spcAft>
              <a:buFont typeface="Arial" panose="020B0604020202020204" pitchFamily="34" charset="0"/>
              <a:buChar char="•"/>
            </a:pPr>
            <a:r>
              <a:rPr lang="en-NZ" sz="2000" u="sng" dirty="0">
                <a:effectLst/>
                <a:latin typeface="Calibri" panose="020F0502020204030204" pitchFamily="34" charset="0"/>
              </a:rPr>
              <a:t>Qualitative and quantitative data</a:t>
            </a:r>
            <a:r>
              <a:rPr lang="en-NZ" sz="2000" dirty="0">
                <a:effectLst/>
                <a:latin typeface="Calibri" panose="020F0502020204030204" pitchFamily="34" charset="0"/>
              </a:rPr>
              <a:t> is collected about all activities that are undertaken during the whole application process (to assess later on about what worked or didn't work and to look at continuous improvement)</a:t>
            </a:r>
          </a:p>
          <a:p>
            <a:pPr rtl="0" fontAlgn="ctr">
              <a:spcBef>
                <a:spcPts val="0"/>
              </a:spcBef>
              <a:spcAft>
                <a:spcPts val="0"/>
              </a:spcAft>
              <a:buFont typeface="Arial" panose="020B0604020202020204" pitchFamily="34" charset="0"/>
              <a:buChar char="•"/>
            </a:pPr>
            <a:endParaRPr lang="en-NZ" sz="20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NZ" sz="2000" dirty="0">
                <a:effectLst/>
                <a:latin typeface="Calibri" panose="020F0502020204030204" pitchFamily="34" charset="0"/>
              </a:rPr>
              <a:t>That specific information about  the </a:t>
            </a:r>
            <a:r>
              <a:rPr lang="en-NZ" sz="2000" u="sng" dirty="0">
                <a:effectLst/>
                <a:latin typeface="Calibri" panose="020F0502020204030204" pitchFamily="34" charset="0"/>
              </a:rPr>
              <a:t>Applicant Support Programme</a:t>
            </a:r>
            <a:r>
              <a:rPr lang="en-NZ" sz="2000" dirty="0">
                <a:effectLst/>
                <a:latin typeface="Calibri" panose="020F0502020204030204" pitchFamily="34" charset="0"/>
              </a:rPr>
              <a:t> is clearly outlined, and </a:t>
            </a:r>
            <a:r>
              <a:rPr lang="en-NZ" sz="2000" u="sng" dirty="0">
                <a:effectLst/>
                <a:latin typeface="Calibri" panose="020F0502020204030204" pitchFamily="34" charset="0"/>
              </a:rPr>
              <a:t>all criteria are clearly defined</a:t>
            </a:r>
            <a:r>
              <a:rPr lang="en-NZ" sz="2000" dirty="0">
                <a:effectLst/>
                <a:latin typeface="Calibri" panose="020F0502020204030204" pitchFamily="34" charset="0"/>
              </a:rPr>
              <a:t>, so that, from the outset, interested applicants can clearly identify if they qualify for the programme or not  </a:t>
            </a:r>
          </a:p>
          <a:p>
            <a:pPr rtl="0" fontAlgn="ctr">
              <a:spcBef>
                <a:spcPts val="0"/>
              </a:spcBef>
              <a:spcAft>
                <a:spcPts val="0"/>
              </a:spcAft>
              <a:buFont typeface="Arial" panose="020B0604020202020204" pitchFamily="34" charset="0"/>
              <a:buChar char="•"/>
            </a:pPr>
            <a:endParaRPr lang="en-NZ" sz="2000"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NZ" sz="2000" dirty="0">
                <a:effectLst/>
                <a:latin typeface="Calibri" panose="020F0502020204030204" pitchFamily="34" charset="0"/>
              </a:rPr>
              <a:t>That all applicants get all the</a:t>
            </a:r>
            <a:r>
              <a:rPr lang="en-NZ" sz="2000" u="sng" dirty="0">
                <a:effectLst/>
                <a:latin typeface="Calibri" panose="020F0502020204030204" pitchFamily="34" charset="0"/>
              </a:rPr>
              <a:t> information</a:t>
            </a:r>
            <a:r>
              <a:rPr lang="en-NZ" sz="2000" dirty="0">
                <a:effectLst/>
                <a:latin typeface="Calibri" panose="020F0502020204030204" pitchFamily="34" charset="0"/>
              </a:rPr>
              <a:t> they will need in order to make a successful application - via a variety of approaches </a:t>
            </a:r>
          </a:p>
          <a:p>
            <a:pPr marL="742950" lvl="1" indent="-285750" rtl="0" fontAlgn="ctr">
              <a:spcBef>
                <a:spcPts val="0"/>
              </a:spcBef>
              <a:spcAft>
                <a:spcPts val="0"/>
              </a:spcAft>
              <a:buFont typeface="Courier New" panose="02070309020205020404" pitchFamily="49" charset="0"/>
              <a:buChar char="o"/>
            </a:pPr>
            <a:r>
              <a:rPr lang="en-NZ" sz="2000" dirty="0">
                <a:effectLst/>
                <a:latin typeface="Calibri" panose="020F0502020204030204" pitchFamily="34" charset="0"/>
              </a:rPr>
              <a:t>ASP Portal  </a:t>
            </a:r>
          </a:p>
          <a:p>
            <a:pPr marL="742950" lvl="1" indent="-285750" rtl="0" fontAlgn="ctr">
              <a:spcBef>
                <a:spcPts val="0"/>
              </a:spcBef>
              <a:spcAft>
                <a:spcPts val="0"/>
              </a:spcAft>
              <a:buFont typeface="Courier New" panose="02070309020205020404" pitchFamily="49" charset="0"/>
              <a:buChar char="o"/>
            </a:pPr>
            <a:r>
              <a:rPr lang="en-NZ" sz="2000" dirty="0">
                <a:latin typeface="Calibri" panose="020F0502020204030204" pitchFamily="34" charset="0"/>
              </a:rPr>
              <a:t>O</a:t>
            </a:r>
            <a:r>
              <a:rPr lang="en-NZ" sz="2000" dirty="0">
                <a:effectLst/>
                <a:latin typeface="Calibri" panose="020F0502020204030204" pitchFamily="34" charset="0"/>
              </a:rPr>
              <a:t>utreach events - in person group events -  of a size and format that will also enable Q&amp;A (IRT organised? GSE support? </a:t>
            </a:r>
            <a:r>
              <a:rPr lang="en-NZ" sz="2000" dirty="0">
                <a:latin typeface="Calibri" panose="020F0502020204030204" pitchFamily="34" charset="0"/>
              </a:rPr>
              <a:t>RALO participation?</a:t>
            </a:r>
            <a:r>
              <a:rPr lang="en-NZ" sz="2000" dirty="0">
                <a:effectLst/>
                <a:latin typeface="Calibri" panose="020F0502020204030204" pitchFamily="34" charset="0"/>
              </a:rPr>
              <a:t>), </a:t>
            </a:r>
          </a:p>
          <a:p>
            <a:pPr marL="742950" lvl="1" indent="-285750" rtl="0" fontAlgn="ctr">
              <a:spcBef>
                <a:spcPts val="0"/>
              </a:spcBef>
              <a:spcAft>
                <a:spcPts val="0"/>
              </a:spcAft>
              <a:buFont typeface="Courier New" panose="02070309020205020404" pitchFamily="49" charset="0"/>
              <a:buChar char="o"/>
            </a:pPr>
            <a:r>
              <a:rPr lang="en-NZ" sz="2000" dirty="0">
                <a:effectLst/>
                <a:latin typeface="Calibri" panose="020F0502020204030204" pitchFamily="34" charset="0"/>
              </a:rPr>
              <a:t>Remote participation activities - webinars, zoom meetings on particular issues</a:t>
            </a:r>
          </a:p>
          <a:p>
            <a:pPr marL="742950" lvl="1" indent="-285750" rtl="0" fontAlgn="ctr">
              <a:spcBef>
                <a:spcPts val="0"/>
              </a:spcBef>
              <a:spcAft>
                <a:spcPts val="0"/>
              </a:spcAft>
              <a:buFont typeface="Courier New" panose="02070309020205020404" pitchFamily="49" charset="0"/>
              <a:buChar char="o"/>
            </a:pPr>
            <a:r>
              <a:rPr lang="en-NZ" sz="2000" dirty="0">
                <a:effectLst/>
                <a:latin typeface="Calibri" panose="020F0502020204030204" pitchFamily="34" charset="0"/>
              </a:rPr>
              <a:t>Written information, brochures (in various languages and lots of visuals/infographics)</a:t>
            </a:r>
          </a:p>
          <a:p>
            <a:pPr marL="742950" lvl="1" indent="-285750" rtl="0" fontAlgn="ctr">
              <a:spcBef>
                <a:spcPts val="0"/>
              </a:spcBef>
              <a:spcAft>
                <a:spcPts val="0"/>
              </a:spcAft>
              <a:buFont typeface="Courier New" panose="02070309020205020404" pitchFamily="49" charset="0"/>
              <a:buChar char="o"/>
            </a:pPr>
            <a:r>
              <a:rPr lang="en-NZ" sz="2000" dirty="0">
                <a:effectLst/>
                <a:latin typeface="Calibri" panose="020F0502020204030204" pitchFamily="34" charset="0"/>
              </a:rPr>
              <a:t>Helpline – 24x7 once the applications open for a set time, for any queries to be responded to (volunteers rotate around the regions to meet regional needs)</a:t>
            </a:r>
          </a:p>
          <a:p>
            <a:pPr marL="742950" lvl="1" indent="-285750" rtl="0" fontAlgn="ctr">
              <a:spcBef>
                <a:spcPts val="0"/>
              </a:spcBef>
              <a:spcAft>
                <a:spcPts val="0"/>
              </a:spcAft>
              <a:buFont typeface="Courier New" panose="02070309020205020404" pitchFamily="49" charset="0"/>
              <a:buChar char="o"/>
            </a:pPr>
            <a:r>
              <a:rPr lang="en-NZ" sz="2000" dirty="0">
                <a:effectLst/>
                <a:latin typeface="Calibri" panose="020F0502020204030204" pitchFamily="34" charset="0"/>
              </a:rPr>
              <a:t>Q&amp;A Fact sheet - to store queries and responses (with queries categorised by topic); accessible on the portal</a:t>
            </a:r>
          </a:p>
          <a:p>
            <a:pPr marL="742950" lvl="1" indent="-285750" rtl="0" fontAlgn="ctr">
              <a:spcBef>
                <a:spcPts val="0"/>
              </a:spcBef>
              <a:spcAft>
                <a:spcPts val="0"/>
              </a:spcAft>
              <a:buFont typeface="Courier New" panose="02070309020205020404" pitchFamily="49" charset="0"/>
              <a:buChar char="o"/>
            </a:pPr>
            <a:r>
              <a:rPr lang="en-NZ" sz="2000" b="1" dirty="0">
                <a:solidFill>
                  <a:srgbClr val="0070C0"/>
                </a:solidFill>
                <a:effectLst/>
                <a:latin typeface="Calibri" panose="020F0502020204030204" pitchFamily="34" charset="0"/>
              </a:rPr>
              <a:t>Any more ideas???</a:t>
            </a:r>
          </a:p>
          <a:p>
            <a:pPr marL="742950" lvl="1" indent="-285750" rtl="0" fontAlgn="ctr">
              <a:spcBef>
                <a:spcPts val="0"/>
              </a:spcBef>
              <a:spcAft>
                <a:spcPts val="0"/>
              </a:spcAft>
              <a:buFont typeface="Courier New" panose="02070309020205020404" pitchFamily="49" charset="0"/>
              <a:buChar char="o"/>
            </a:pPr>
            <a:endParaRPr lang="en-NZ" sz="2000" dirty="0">
              <a:effectLst/>
              <a:latin typeface="Calibri" panose="020F0502020204030204" pitchFamily="34" charset="0"/>
            </a:endParaRPr>
          </a:p>
          <a:p>
            <a:pPr marL="742950" lvl="1" indent="-285750" rtl="0" fontAlgn="ctr">
              <a:spcBef>
                <a:spcPts val="0"/>
              </a:spcBef>
              <a:spcAft>
                <a:spcPts val="0"/>
              </a:spcAft>
              <a:buFont typeface="Courier New" panose="02070309020205020404" pitchFamily="49" charset="0"/>
              <a:buChar char="o"/>
            </a:pPr>
            <a:r>
              <a:rPr lang="en-NZ" sz="2000" dirty="0">
                <a:effectLst/>
                <a:latin typeface="Calibri" panose="020F0502020204030204" pitchFamily="34" charset="0"/>
              </a:rPr>
              <a:t>What worked? What wasn’t successful? Why?</a:t>
            </a:r>
          </a:p>
          <a:p>
            <a:endParaRPr lang="en-NZ" dirty="0"/>
          </a:p>
        </p:txBody>
      </p:sp>
    </p:spTree>
    <p:extLst>
      <p:ext uri="{BB962C8B-B14F-4D97-AF65-F5344CB8AC3E}">
        <p14:creationId xmlns:p14="http://schemas.microsoft.com/office/powerpoint/2010/main" val="3252783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1392</Words>
  <Application>Microsoft Office PowerPoint</Application>
  <PresentationFormat>Widescreen</PresentationFormat>
  <Paragraphs>74</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Courier New</vt:lpstr>
      <vt:lpstr>Google Sans</vt:lpstr>
      <vt:lpstr>Roboto</vt:lpstr>
      <vt:lpstr>Office Theme</vt:lpstr>
      <vt:lpstr>GGP – CPWG consultation Applicant Support Metrics as Indicators of Success Tasks 3-4-5</vt:lpstr>
      <vt:lpstr>PowerPoint Presentation</vt:lpstr>
      <vt:lpstr>PowerPoint Presentation</vt:lpstr>
      <vt:lpstr>Questions to consider to inform Goal-Development</vt:lpstr>
      <vt:lpstr>PowerPoint Presentation</vt:lpstr>
      <vt:lpstr>PowerPoint Presentation</vt:lpstr>
      <vt:lpstr>Future desired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GGP – CPWG consultation Applicant Support Metrics as Indicators of Success Tasks 3-4-5</dc:title>
  <dc:creator>Maureen Hilyard</dc:creator>
  <cp:lastModifiedBy>Maureen Hilyard</cp:lastModifiedBy>
  <cp:revision>4</cp:revision>
  <dcterms:created xsi:type="dcterms:W3CDTF">2023-04-10T23:29:17Z</dcterms:created>
  <dcterms:modified xsi:type="dcterms:W3CDTF">2023-04-11T02:37:10Z</dcterms:modified>
</cp:coreProperties>
</file>